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9" r:id="rId3"/>
    <p:sldId id="260" r:id="rId4"/>
    <p:sldId id="262" r:id="rId5"/>
    <p:sldId id="264" r:id="rId6"/>
    <p:sldId id="265" r:id="rId7"/>
    <p:sldId id="266" r:id="rId8"/>
    <p:sldId id="268" r:id="rId9"/>
    <p:sldId id="328" r:id="rId10"/>
    <p:sldId id="269" r:id="rId11"/>
    <p:sldId id="270" r:id="rId12"/>
    <p:sldId id="275" r:id="rId13"/>
    <p:sldId id="276" r:id="rId14"/>
    <p:sldId id="278" r:id="rId15"/>
    <p:sldId id="280" r:id="rId16"/>
    <p:sldId id="281" r:id="rId17"/>
    <p:sldId id="286" r:id="rId18"/>
    <p:sldId id="287" r:id="rId19"/>
    <p:sldId id="292" r:id="rId20"/>
    <p:sldId id="293" r:id="rId21"/>
    <p:sldId id="32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1004"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5459E0-CBCB-436A-BE2E-94251E08C12C}" type="datetimeFigureOut">
              <a:rPr lang="en-GB" smtClean="0"/>
              <a:pPr/>
              <a:t>16/05/2022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F0ED7C-4BA3-4187-A436-78C1CBB65518}" type="slidenum">
              <a:rPr lang="en-GB" smtClean="0"/>
              <a:pPr/>
              <a:t>‹#›</a:t>
            </a:fld>
            <a:endParaRPr lang="en-GB"/>
          </a:p>
        </p:txBody>
      </p:sp>
    </p:spTree>
    <p:extLst>
      <p:ext uri="{BB962C8B-B14F-4D97-AF65-F5344CB8AC3E}">
        <p14:creationId xmlns:p14="http://schemas.microsoft.com/office/powerpoint/2010/main" val="2494878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fld id="{09A58DE7-2482-4084-BACC-BAA937D47828}" type="slidenum">
              <a:rPr lang="en-US" sz="1200"/>
              <a:pPr/>
              <a:t>2</a:t>
            </a:fld>
            <a:endParaRPr lang="en-US" sz="1200" dirty="0"/>
          </a:p>
        </p:txBody>
      </p:sp>
      <p:sp>
        <p:nvSpPr>
          <p:cNvPr id="122883" name="Rectangle 7"/>
          <p:cNvSpPr txBox="1">
            <a:spLocks noGrp="1" noChangeArrowheads="1"/>
          </p:cNvSpPr>
          <p:nvPr/>
        </p:nvSpPr>
        <p:spPr bwMode="auto">
          <a:xfrm>
            <a:off x="3886202"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885" tIns="45442" rIns="90885" bIns="45442" anchor="b"/>
          <a:lstStyle>
            <a:lvl1pPr defTabSz="909638">
              <a:defRPr sz="2400">
                <a:solidFill>
                  <a:schemeClr val="tx1"/>
                </a:solidFill>
                <a:latin typeface="Arial" charset="0"/>
              </a:defRPr>
            </a:lvl1pPr>
            <a:lvl2pPr marL="742950" indent="-285750" defTabSz="909638">
              <a:defRPr sz="2400">
                <a:solidFill>
                  <a:schemeClr val="tx1"/>
                </a:solidFill>
                <a:latin typeface="Arial" charset="0"/>
              </a:defRPr>
            </a:lvl2pPr>
            <a:lvl3pPr marL="1143000" indent="-228600" defTabSz="909638">
              <a:defRPr sz="2400">
                <a:solidFill>
                  <a:schemeClr val="tx1"/>
                </a:solidFill>
                <a:latin typeface="Arial" charset="0"/>
              </a:defRPr>
            </a:lvl3pPr>
            <a:lvl4pPr marL="1600200" indent="-228600" defTabSz="909638">
              <a:defRPr sz="2400">
                <a:solidFill>
                  <a:schemeClr val="tx1"/>
                </a:solidFill>
                <a:latin typeface="Arial" charset="0"/>
              </a:defRPr>
            </a:lvl4pPr>
            <a:lvl5pPr marL="2057400" indent="-228600" defTabSz="909638">
              <a:defRPr sz="2400">
                <a:solidFill>
                  <a:schemeClr val="tx1"/>
                </a:solidFill>
                <a:latin typeface="Arial" charset="0"/>
              </a:defRPr>
            </a:lvl5pPr>
            <a:lvl6pPr marL="2514600" indent="-228600" algn="ctr" defTabSz="90963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963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963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9638" eaLnBrk="0" fontAlgn="base" hangingPunct="0">
              <a:lnSpc>
                <a:spcPct val="90000"/>
              </a:lnSpc>
              <a:spcBef>
                <a:spcPct val="0"/>
              </a:spcBef>
              <a:spcAft>
                <a:spcPct val="0"/>
              </a:spcAft>
              <a:defRPr sz="2400">
                <a:solidFill>
                  <a:schemeClr val="tx1"/>
                </a:solidFill>
                <a:latin typeface="Arial" charset="0"/>
              </a:defRPr>
            </a:lvl9pPr>
          </a:lstStyle>
          <a:p>
            <a:pPr algn="r" eaLnBrk="1" hangingPunct="1">
              <a:lnSpc>
                <a:spcPct val="100000"/>
              </a:lnSpc>
            </a:pPr>
            <a:fld id="{225E17A8-F8FB-4701-8F66-8869BC4A6FFC}" type="slidenum">
              <a:rPr lang="en-US" sz="1200">
                <a:ea typeface="ＭＳ Ｐゴシック" pitchFamily="34" charset="-128"/>
                <a:cs typeface="Arial" charset="0"/>
              </a:rPr>
              <a:pPr algn="r" eaLnBrk="1" hangingPunct="1">
                <a:lnSpc>
                  <a:spcPct val="100000"/>
                </a:lnSpc>
              </a:pPr>
              <a:t>2</a:t>
            </a:fld>
            <a:endParaRPr lang="en-US" sz="1200" dirty="0">
              <a:ea typeface="ＭＳ Ｐゴシック" pitchFamily="34" charset="-128"/>
              <a:cs typeface="Arial" charset="0"/>
            </a:endParaRPr>
          </a:p>
        </p:txBody>
      </p:sp>
      <p:sp>
        <p:nvSpPr>
          <p:cNvPr id="122884" name="Rectangle 7"/>
          <p:cNvSpPr txBox="1">
            <a:spLocks noGrp="1" noChangeArrowheads="1"/>
          </p:cNvSpPr>
          <p:nvPr/>
        </p:nvSpPr>
        <p:spPr bwMode="auto">
          <a:xfrm>
            <a:off x="3886202"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885" tIns="45442" rIns="90885" bIns="45442" anchor="b"/>
          <a:lstStyle>
            <a:lvl1pPr defTabSz="909638">
              <a:defRPr sz="2400">
                <a:solidFill>
                  <a:schemeClr val="tx1"/>
                </a:solidFill>
                <a:latin typeface="Arial" charset="0"/>
              </a:defRPr>
            </a:lvl1pPr>
            <a:lvl2pPr marL="742950" indent="-285750" defTabSz="909638">
              <a:defRPr sz="2400">
                <a:solidFill>
                  <a:schemeClr val="tx1"/>
                </a:solidFill>
                <a:latin typeface="Arial" charset="0"/>
              </a:defRPr>
            </a:lvl2pPr>
            <a:lvl3pPr marL="1143000" indent="-228600" defTabSz="909638">
              <a:defRPr sz="2400">
                <a:solidFill>
                  <a:schemeClr val="tx1"/>
                </a:solidFill>
                <a:latin typeface="Arial" charset="0"/>
              </a:defRPr>
            </a:lvl3pPr>
            <a:lvl4pPr marL="1600200" indent="-228600" defTabSz="909638">
              <a:defRPr sz="2400">
                <a:solidFill>
                  <a:schemeClr val="tx1"/>
                </a:solidFill>
                <a:latin typeface="Arial" charset="0"/>
              </a:defRPr>
            </a:lvl4pPr>
            <a:lvl5pPr marL="2057400" indent="-228600" defTabSz="909638">
              <a:defRPr sz="2400">
                <a:solidFill>
                  <a:schemeClr val="tx1"/>
                </a:solidFill>
                <a:latin typeface="Arial" charset="0"/>
              </a:defRPr>
            </a:lvl5pPr>
            <a:lvl6pPr marL="2514600" indent="-228600" algn="ctr" defTabSz="90963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963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963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9638" eaLnBrk="0" fontAlgn="base" hangingPunct="0">
              <a:lnSpc>
                <a:spcPct val="90000"/>
              </a:lnSpc>
              <a:spcBef>
                <a:spcPct val="0"/>
              </a:spcBef>
              <a:spcAft>
                <a:spcPct val="0"/>
              </a:spcAft>
              <a:defRPr sz="2400">
                <a:solidFill>
                  <a:schemeClr val="tx1"/>
                </a:solidFill>
                <a:latin typeface="Arial" charset="0"/>
              </a:defRPr>
            </a:lvl9pPr>
          </a:lstStyle>
          <a:p>
            <a:pPr algn="r" eaLnBrk="1" hangingPunct="1">
              <a:lnSpc>
                <a:spcPct val="100000"/>
              </a:lnSpc>
            </a:pPr>
            <a:fld id="{C9466D78-91EC-49D5-AC51-DBE8A66FA57B}" type="slidenum">
              <a:rPr lang="en-US" sz="1200">
                <a:ea typeface="ＭＳ Ｐゴシック" pitchFamily="34" charset="-128"/>
                <a:cs typeface="Arial" charset="0"/>
              </a:rPr>
              <a:pPr algn="r" eaLnBrk="1" hangingPunct="1">
                <a:lnSpc>
                  <a:spcPct val="100000"/>
                </a:lnSpc>
              </a:pPr>
              <a:t>2</a:t>
            </a:fld>
            <a:endParaRPr lang="en-US" sz="1200" dirty="0">
              <a:ea typeface="ＭＳ Ｐゴシック" pitchFamily="34" charset="-128"/>
              <a:cs typeface="Arial" charset="0"/>
            </a:endParaRPr>
          </a:p>
        </p:txBody>
      </p:sp>
      <p:sp>
        <p:nvSpPr>
          <p:cNvPr id="122885" name="Rectangle 2"/>
          <p:cNvSpPr>
            <a:spLocks noGrp="1" noRot="1" noChangeAspect="1" noChangeArrowheads="1" noTextEdit="1"/>
          </p:cNvSpPr>
          <p:nvPr>
            <p:ph type="sldImg"/>
          </p:nvPr>
        </p:nvSpPr>
        <p:spPr>
          <a:xfrm>
            <a:off x="1149350" y="685800"/>
            <a:ext cx="4570413" cy="3427413"/>
          </a:xfrm>
          <a:ln/>
        </p:spPr>
      </p:sp>
      <p:sp>
        <p:nvSpPr>
          <p:cNvPr id="122886" name="Rectangle 3"/>
          <p:cNvSpPr>
            <a:spLocks noGrp="1" noChangeArrowheads="1"/>
          </p:cNvSpPr>
          <p:nvPr>
            <p:ph type="body" idx="1"/>
          </p:nvPr>
        </p:nvSpPr>
        <p:spPr>
          <a:xfrm>
            <a:off x="684213" y="4343400"/>
            <a:ext cx="54911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885" tIns="45442" rIns="90885" bIns="45442"/>
          <a:lstStyle/>
          <a:p>
            <a:pPr marL="174625" indent="-174625" eaLnBrk="1" hangingPunct="1">
              <a:lnSpc>
                <a:spcPct val="70000"/>
              </a:lnSpc>
            </a:pPr>
            <a:r>
              <a:rPr lang="en-US" sz="1000" dirty="0">
                <a:latin typeface="Arial" charset="0"/>
              </a:rPr>
              <a:t>Now, obviously customers are not going to get there in one fell swoop. And we see them moving from -- through a journey. And our job is to help them through that journey. They usually start with consolidation. That's the first aspect they realize in moving forward to do data centers. Whether it be looking out at the branch office environments and using WAAS technology to pull those file systems back, or maybe even rolling out a huge storage network, some component leads them to drive a consolidation perspective.</a:t>
            </a:r>
          </a:p>
          <a:p>
            <a:pPr marL="174625" indent="-174625" eaLnBrk="1" hangingPunct="1">
              <a:lnSpc>
                <a:spcPct val="70000"/>
              </a:lnSpc>
            </a:pPr>
            <a:r>
              <a:rPr lang="en-US" sz="1000" dirty="0">
                <a:latin typeface="Arial" charset="0"/>
              </a:rPr>
              <a:t>Once they take that view, they're usually looking one step ahead in how they can virtualize and then optimize those type of services to really drive that TCO argument forward. But the more forward-thinking customers are starting to think about dynamic provisioning. So now how can I enable and scale the dimensions of this problem to be more agile to the business? We believe that this kind of approach and view demands an architectural perspective. If you build a foundation around consolidation and you don't take into account the future, you're never going to get there.</a:t>
            </a:r>
          </a:p>
          <a:p>
            <a:pPr marL="174625" indent="-174625" eaLnBrk="1" hangingPunct="1">
              <a:lnSpc>
                <a:spcPct val="70000"/>
              </a:lnSpc>
            </a:pPr>
            <a:endParaRPr lang="en-US" sz="1000" dirty="0">
              <a:latin typeface="Arial" charset="0"/>
            </a:endParaRPr>
          </a:p>
          <a:p>
            <a:pPr marL="174625" indent="-174625" eaLnBrk="1" hangingPunct="1">
              <a:lnSpc>
                <a:spcPct val="70000"/>
              </a:lnSpc>
            </a:pPr>
            <a:r>
              <a:rPr lang="en-US" sz="1600" b="1" dirty="0" err="1">
                <a:latin typeface="Arial" charset="0"/>
              </a:rPr>
              <a:t>Maibel’s</a:t>
            </a:r>
            <a:r>
              <a:rPr lang="en-US" sz="1600" b="1" dirty="0">
                <a:latin typeface="Arial" charset="0"/>
              </a:rPr>
              <a:t> Notes</a:t>
            </a:r>
          </a:p>
          <a:p>
            <a:pPr marL="174625" indent="-174625" eaLnBrk="1" hangingPunct="1">
              <a:lnSpc>
                <a:spcPct val="70000"/>
              </a:lnSpc>
            </a:pPr>
            <a:r>
              <a:rPr lang="en-US" sz="1000" dirty="0">
                <a:solidFill>
                  <a:schemeClr val="bg2"/>
                </a:solidFill>
                <a:latin typeface="Arial" charset="0"/>
              </a:rPr>
              <a:t>“state of the network slide”</a:t>
            </a:r>
          </a:p>
          <a:p>
            <a:pPr marL="174625" indent="-174625" eaLnBrk="1" hangingPunct="1">
              <a:lnSpc>
                <a:spcPct val="70000"/>
              </a:lnSpc>
            </a:pPr>
            <a:r>
              <a:rPr lang="en-US" sz="1000" dirty="0">
                <a:solidFill>
                  <a:schemeClr val="bg2"/>
                </a:solidFill>
                <a:latin typeface="Arial" charset="0"/>
              </a:rPr>
              <a:t>Technically we have been in the virtualization business </a:t>
            </a:r>
            <a:r>
              <a:rPr lang="en-US" sz="1000" dirty="0" err="1">
                <a:solidFill>
                  <a:schemeClr val="bg2"/>
                </a:solidFill>
                <a:latin typeface="Arial" charset="0"/>
              </a:rPr>
              <a:t>sisnce</a:t>
            </a:r>
            <a:r>
              <a:rPr lang="en-US" sz="1000" dirty="0">
                <a:solidFill>
                  <a:schemeClr val="bg2"/>
                </a:solidFill>
                <a:latin typeface="Arial" charset="0"/>
              </a:rPr>
              <a:t> 1994</a:t>
            </a:r>
          </a:p>
          <a:p>
            <a:pPr marL="174625" indent="-174625" eaLnBrk="1" hangingPunct="1">
              <a:lnSpc>
                <a:spcPct val="70000"/>
              </a:lnSpc>
            </a:pPr>
            <a:r>
              <a:rPr lang="en-US" sz="1000" dirty="0">
                <a:solidFill>
                  <a:schemeClr val="bg2"/>
                </a:solidFill>
                <a:latin typeface="Arial" charset="0"/>
              </a:rPr>
              <a:t>Virtualization is Changing Network Architectures -it </a:t>
            </a:r>
            <a:r>
              <a:rPr lang="en-US" altLang="ja-JP" sz="1000" dirty="0">
                <a:solidFill>
                  <a:schemeClr val="bg2"/>
                </a:solidFill>
                <a:latin typeface="Arial" charset="0"/>
              </a:rPr>
              <a:t>is the only technology that in 15 years has changed the network architecture. </a:t>
            </a:r>
            <a:endParaRPr lang="en-US" sz="1000" dirty="0">
              <a:solidFill>
                <a:schemeClr val="bg2"/>
              </a:solidFill>
              <a:latin typeface="Arial" charset="0"/>
            </a:endParaRPr>
          </a:p>
          <a:p>
            <a:pPr marL="174625" indent="-174625" eaLnBrk="1" hangingPunct="1">
              <a:lnSpc>
                <a:spcPct val="70000"/>
              </a:lnSpc>
            </a:pPr>
            <a:r>
              <a:rPr lang="en-US" sz="1000" dirty="0">
                <a:solidFill>
                  <a:schemeClr val="bg2"/>
                </a:solidFill>
                <a:latin typeface="Arial" charset="0"/>
              </a:rPr>
              <a:t> To date Cisco Data Center 3.0 has delivered </a:t>
            </a:r>
          </a:p>
          <a:p>
            <a:pPr marL="742950" lvl="1" indent="-285750" eaLnBrk="1" hangingPunct="1">
              <a:lnSpc>
                <a:spcPct val="70000"/>
              </a:lnSpc>
            </a:pPr>
            <a:r>
              <a:rPr lang="en-US" sz="1000" dirty="0">
                <a:solidFill>
                  <a:schemeClr val="bg2"/>
                </a:solidFill>
                <a:latin typeface="Arial" charset="0"/>
              </a:rPr>
              <a:t>Delivered VM Networking</a:t>
            </a:r>
          </a:p>
          <a:p>
            <a:pPr marL="742950" lvl="1" indent="-285750" eaLnBrk="1" hangingPunct="1">
              <a:lnSpc>
                <a:spcPct val="70000"/>
              </a:lnSpc>
            </a:pPr>
            <a:r>
              <a:rPr lang="en-US" sz="1000" dirty="0">
                <a:solidFill>
                  <a:schemeClr val="bg2"/>
                </a:solidFill>
                <a:latin typeface="Arial" charset="0"/>
              </a:rPr>
              <a:t>Balanced Virtualization with Scalability, Reliability, and Security</a:t>
            </a:r>
          </a:p>
          <a:p>
            <a:pPr marL="742950" lvl="1" indent="-285750" eaLnBrk="1" hangingPunct="1">
              <a:lnSpc>
                <a:spcPct val="70000"/>
              </a:lnSpc>
            </a:pPr>
            <a:r>
              <a:rPr lang="en-US" sz="1000" dirty="0">
                <a:solidFill>
                  <a:schemeClr val="bg2"/>
                </a:solidFill>
                <a:latin typeface="Arial" charset="0"/>
              </a:rPr>
              <a:t>Homogenized the I/O from the server</a:t>
            </a:r>
          </a:p>
          <a:p>
            <a:pPr marL="742950" lvl="1" indent="-285750" eaLnBrk="1" hangingPunct="1">
              <a:lnSpc>
                <a:spcPct val="70000"/>
              </a:lnSpc>
            </a:pPr>
            <a:r>
              <a:rPr lang="en-US" sz="1000" dirty="0">
                <a:solidFill>
                  <a:schemeClr val="bg2"/>
                </a:solidFill>
                <a:latin typeface="Arial" charset="0"/>
              </a:rPr>
              <a:t>Enabled Any Workload on Any Server Anywhere</a:t>
            </a:r>
          </a:p>
          <a:p>
            <a:pPr marL="742950" lvl="1" indent="-285750" eaLnBrk="1" hangingPunct="1">
              <a:lnSpc>
                <a:spcPct val="70000"/>
              </a:lnSpc>
            </a:pPr>
            <a:r>
              <a:rPr lang="en-US" sz="1000" dirty="0">
                <a:solidFill>
                  <a:schemeClr val="bg2"/>
                </a:solidFill>
                <a:latin typeface="Arial" charset="0"/>
              </a:rPr>
              <a:t>Moved from Hardware Provisioning to Software Provisioning in the Data Center</a:t>
            </a:r>
          </a:p>
          <a:p>
            <a:pPr marL="742950" lvl="1" indent="-285750" eaLnBrk="1" hangingPunct="1">
              <a:lnSpc>
                <a:spcPct val="70000"/>
              </a:lnSpc>
            </a:pPr>
            <a:r>
              <a:rPr lang="en-US" sz="1000" dirty="0">
                <a:solidFill>
                  <a:schemeClr val="bg2"/>
                </a:solidFill>
                <a:latin typeface="Arial" charset="0"/>
              </a:rPr>
              <a:t>Purpose-Built Data Center Platforms</a:t>
            </a:r>
          </a:p>
          <a:p>
            <a:pPr marL="174625" indent="-174625" eaLnBrk="1" hangingPunct="1">
              <a:lnSpc>
                <a:spcPct val="70000"/>
              </a:lnSpc>
            </a:pPr>
            <a:r>
              <a:rPr lang="en-US" sz="1000" b="1" dirty="0">
                <a:solidFill>
                  <a:schemeClr val="bg2"/>
                </a:solidFill>
                <a:latin typeface="Arial" charset="0"/>
              </a:rPr>
              <a:t>Cisco has Built the Unified Fabric for the Data Center</a:t>
            </a:r>
          </a:p>
          <a:p>
            <a:pPr marL="174625" indent="-174625" eaLnBrk="1" hangingPunct="1">
              <a:lnSpc>
                <a:spcPct val="70000"/>
              </a:lnSpc>
            </a:pPr>
            <a:endParaRPr lang="en-GB" sz="1000" dirty="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7E551B9B-9159-4682-892F-26B4ED02D92F}" type="slidenum">
              <a:rPr lang="en-US" sz="800" baseline="0"/>
              <a:pPr/>
              <a:t>11</a:t>
            </a:fld>
            <a:endParaRPr lang="en-US" sz="800" baseline="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xfrm>
            <a:off x="396013" y="4306551"/>
            <a:ext cx="5988326" cy="41831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90AF247E-676F-4B76-A933-9D87E9B7F80B}" type="slidenum">
              <a:rPr lang="en-US" sz="800" baseline="0"/>
              <a:pPr/>
              <a:t>12</a:t>
            </a:fld>
            <a:endParaRPr lang="en-US" sz="800" baseline="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F4A9DF88-05A9-44F9-A047-873011CD28B9}" type="slidenum">
              <a:rPr lang="en-US" sz="800" baseline="0"/>
              <a:pPr/>
              <a:t>13</a:t>
            </a:fld>
            <a:endParaRPr lang="en-US" sz="800" baseline="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55AF4F0D-3A82-48B0-B34D-F4C6F928ED52}" type="slidenum">
              <a:rPr lang="en-US" sz="800" baseline="0"/>
              <a:pPr/>
              <a:t>14</a:t>
            </a:fld>
            <a:endParaRPr lang="en-US" sz="800" baseline="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890CC045-7433-493A-985B-07F9C22C992B}" type="slidenum">
              <a:rPr lang="en-US" sz="800" baseline="0"/>
              <a:pPr/>
              <a:t>15</a:t>
            </a:fld>
            <a:endParaRPr lang="en-US" sz="800" baseline="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xfrm>
            <a:off x="394460" y="4306551"/>
            <a:ext cx="5991432" cy="41831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1E24E311-9C85-4636-9C33-4024C9558CDE}" type="slidenum">
              <a:rPr lang="en-US" sz="800" baseline="0"/>
              <a:pPr/>
              <a:t>16</a:t>
            </a:fld>
            <a:endParaRPr lang="en-US" sz="800" baseline="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xfrm>
            <a:off x="394460" y="4306551"/>
            <a:ext cx="5991432" cy="41831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5EADCC8B-EA66-400C-95E1-61C4F575356F}" type="slidenum">
              <a:rPr lang="en-US" sz="800" baseline="0"/>
              <a:pPr/>
              <a:t>17</a:t>
            </a:fld>
            <a:endParaRPr lang="en-US" sz="800" baseline="0"/>
          </a:p>
        </p:txBody>
      </p:sp>
      <p:sp>
        <p:nvSpPr>
          <p:cNvPr id="164867" name="Rectangle 2"/>
          <p:cNvSpPr>
            <a:spLocks noGrp="1" noRot="1" noChangeAspect="1" noChangeArrowheads="1" noTextEdit="1"/>
          </p:cNvSpPr>
          <p:nvPr>
            <p:ph type="sldImg"/>
          </p:nvPr>
        </p:nvSpPr>
        <p:spPr>
          <a:xfrm>
            <a:off x="1143000" y="685800"/>
            <a:ext cx="4572000" cy="3429000"/>
          </a:xfrm>
          <a:ln/>
        </p:spPr>
      </p:sp>
      <p:sp>
        <p:nvSpPr>
          <p:cNvPr id="164868" name="Rectangle 3"/>
          <p:cNvSpPr>
            <a:spLocks noGrp="1" noChangeArrowheads="1"/>
          </p:cNvSpPr>
          <p:nvPr>
            <p:ph type="body" idx="1"/>
          </p:nvPr>
        </p:nvSpPr>
        <p:spPr>
          <a:xfrm>
            <a:off x="914713"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SG" dirty="0" err="1">
                <a:latin typeface="Arial" pitchFamily="34" charset="0"/>
              </a:rPr>
              <a:t>EtherChannel</a:t>
            </a:r>
            <a:endParaRPr lang="en-SG" dirty="0">
              <a:latin typeface="Arial" pitchFamily="34" charset="0"/>
            </a:endParaRPr>
          </a:p>
          <a:p>
            <a:r>
              <a:rPr lang="en-SG" dirty="0">
                <a:latin typeface="Arial" pitchFamily="34" charset="0"/>
              </a:rPr>
              <a:t>The first possibility is to connect FI1 to a single switch (e.g., SW1), thus avoiding</a:t>
            </a:r>
          </a:p>
          <a:p>
            <a:r>
              <a:rPr lang="en-SG" dirty="0">
                <a:latin typeface="Arial" pitchFamily="34" charset="0"/>
              </a:rPr>
              <a:t>any loop. The connection itself can be made highly available using multiple links</a:t>
            </a:r>
          </a:p>
          <a:p>
            <a:r>
              <a:rPr lang="en-SG" dirty="0">
                <a:latin typeface="Arial" pitchFamily="34" charset="0"/>
              </a:rPr>
              <a:t>in parallel with </a:t>
            </a:r>
            <a:r>
              <a:rPr lang="en-SG" dirty="0" err="1">
                <a:latin typeface="Arial" pitchFamily="34" charset="0"/>
              </a:rPr>
              <a:t>EtherChannel</a:t>
            </a:r>
            <a:r>
              <a:rPr lang="en-SG" dirty="0">
                <a:latin typeface="Arial" pitchFamily="34" charset="0"/>
              </a:rPr>
              <a:t>.</a:t>
            </a:r>
          </a:p>
          <a:p>
            <a:r>
              <a:rPr lang="en-SG" dirty="0" err="1">
                <a:latin typeface="Arial" pitchFamily="34" charset="0"/>
              </a:rPr>
              <a:t>EtherChannel</a:t>
            </a:r>
            <a:r>
              <a:rPr lang="en-SG" dirty="0">
                <a:latin typeface="Arial" pitchFamily="34" charset="0"/>
              </a:rPr>
              <a:t> is a port aggregation technology primarily introduced by Cisco® in</a:t>
            </a:r>
          </a:p>
          <a:p>
            <a:r>
              <a:rPr lang="en-SG" dirty="0">
                <a:latin typeface="Arial" pitchFamily="34" charset="0"/>
              </a:rPr>
              <a:t>1994 and standardized by IEEE in 2000 in the project IEEE 802.3ad. </a:t>
            </a:r>
            <a:r>
              <a:rPr lang="en-SG" dirty="0" err="1">
                <a:latin typeface="Arial" pitchFamily="34" charset="0"/>
              </a:rPr>
              <a:t>EtherChannel</a:t>
            </a:r>
            <a:endParaRPr lang="en-SG" dirty="0">
              <a:latin typeface="Arial" pitchFamily="34" charset="0"/>
            </a:endParaRPr>
          </a:p>
          <a:p>
            <a:r>
              <a:rPr lang="en-SG" dirty="0">
                <a:latin typeface="Arial" pitchFamily="34" charset="0"/>
              </a:rPr>
              <a:t>allows aggregating several physical Ethernet links to create one logical Ethernet</a:t>
            </a:r>
          </a:p>
          <a:p>
            <a:r>
              <a:rPr lang="en-SG" dirty="0">
                <a:latin typeface="Arial" pitchFamily="34" charset="0"/>
              </a:rPr>
              <a:t>link with a bandwidth equal to the sum of the bandwidths of the aggregated</a:t>
            </a:r>
          </a:p>
          <a:p>
            <a:r>
              <a:rPr lang="en-SG" dirty="0">
                <a:latin typeface="Arial" pitchFamily="34" charset="0"/>
              </a:rPr>
              <a:t>links. </a:t>
            </a:r>
            <a:r>
              <a:rPr lang="en-SG" dirty="0" err="1">
                <a:latin typeface="Arial" pitchFamily="34" charset="0"/>
              </a:rPr>
              <a:t>EtherChannel</a:t>
            </a:r>
            <a:r>
              <a:rPr lang="en-SG" dirty="0">
                <a:latin typeface="Arial" pitchFamily="34" charset="0"/>
              </a:rPr>
              <a:t> can aggregate from 2 to 16 links and all higher-level protocols</a:t>
            </a:r>
          </a:p>
          <a:p>
            <a:r>
              <a:rPr lang="en-SG" dirty="0">
                <a:latin typeface="Arial" pitchFamily="34" charset="0"/>
              </a:rPr>
              <a:t>see these multiple links as a single connection. This is beneficial for providing</a:t>
            </a:r>
          </a:p>
          <a:p>
            <a:r>
              <a:rPr lang="en-SG" dirty="0">
                <a:latin typeface="Arial" pitchFamily="34" charset="0"/>
              </a:rPr>
              <a:t>fault-tolerance and high-speed links between Fabric Interconnects and the LAN</a:t>
            </a:r>
          </a:p>
          <a:p>
            <a:r>
              <a:rPr lang="en-SG" dirty="0">
                <a:latin typeface="Arial" pitchFamily="34" charset="0"/>
              </a:rPr>
              <a:t>backbone, without blocking any port and therefore using all the links. A limitation</a:t>
            </a:r>
          </a:p>
          <a:p>
            <a:r>
              <a:rPr lang="en-SG" dirty="0">
                <a:latin typeface="Arial" pitchFamily="34" charset="0"/>
              </a:rPr>
              <a:t>of </a:t>
            </a:r>
            <a:r>
              <a:rPr lang="en-SG" dirty="0" err="1">
                <a:latin typeface="Arial" pitchFamily="34" charset="0"/>
              </a:rPr>
              <a:t>EtherChannel</a:t>
            </a:r>
            <a:r>
              <a:rPr lang="en-SG" dirty="0">
                <a:latin typeface="Arial" pitchFamily="34" charset="0"/>
              </a:rPr>
              <a:t> is that all the physical ports in the aggregation group must</a:t>
            </a:r>
          </a:p>
          <a:p>
            <a:r>
              <a:rPr lang="en-SG" dirty="0">
                <a:latin typeface="Arial" pitchFamily="34" charset="0"/>
              </a:rPr>
              <a:t>be between one Fabric Interconnect and one LAN switch. For this reason, the</a:t>
            </a:r>
          </a:p>
          <a:p>
            <a:r>
              <a:rPr lang="en-SG" dirty="0">
                <a:latin typeface="Arial" pitchFamily="34" charset="0"/>
              </a:rPr>
              <a:t>next solutions—VSS, </a:t>
            </a:r>
            <a:r>
              <a:rPr lang="en-SG" dirty="0" err="1">
                <a:latin typeface="Arial" pitchFamily="34" charset="0"/>
              </a:rPr>
              <a:t>vPC</a:t>
            </a:r>
            <a:r>
              <a:rPr lang="en-SG" dirty="0">
                <a:latin typeface="Arial" pitchFamily="34" charset="0"/>
              </a:rPr>
              <a:t>, L2MP, and Ethernet Host </a:t>
            </a:r>
            <a:r>
              <a:rPr lang="en-SG" dirty="0" err="1">
                <a:latin typeface="Arial" pitchFamily="34" charset="0"/>
              </a:rPr>
              <a:t>Virtualizer</a:t>
            </a:r>
            <a:r>
              <a:rPr lang="en-SG" dirty="0">
                <a:latin typeface="Arial" pitchFamily="34" charset="0"/>
              </a:rPr>
              <a:t>—were developed.</a:t>
            </a:r>
            <a:endParaRPr lang="en-US" dirty="0">
              <a:latin typeface="Arial" pitchFamily="34" charset="0"/>
            </a:endParaRPr>
          </a:p>
          <a:p>
            <a:endParaRPr lang="en-SG" dirty="0"/>
          </a:p>
        </p:txBody>
      </p:sp>
      <p:sp>
        <p:nvSpPr>
          <p:cNvPr id="4" name="Slide Number Placeholder 3"/>
          <p:cNvSpPr>
            <a:spLocks noGrp="1"/>
          </p:cNvSpPr>
          <p:nvPr>
            <p:ph type="sldNum" sz="quarter" idx="10"/>
          </p:nvPr>
        </p:nvSpPr>
        <p:spPr/>
        <p:txBody>
          <a:bodyPr/>
          <a:lstStyle/>
          <a:p>
            <a:fld id="{BF6D8752-3BDC-46F1-8726-334719986B73}" type="slidenum">
              <a:rPr lang="en-SG" smtClean="0"/>
              <a:pPr/>
              <a:t>18</a:t>
            </a:fld>
            <a:endParaRPr lang="en-SG"/>
          </a:p>
        </p:txBody>
      </p:sp>
    </p:spTree>
    <p:extLst>
      <p:ext uri="{BB962C8B-B14F-4D97-AF65-F5344CB8AC3E}">
        <p14:creationId xmlns:p14="http://schemas.microsoft.com/office/powerpoint/2010/main" val="3294772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1ABE923F-6B75-4CB0-9BCA-63E8DE2ADE3A}" type="slidenum">
              <a:rPr lang="en-US" sz="800" baseline="0"/>
              <a:pPr/>
              <a:t>19</a:t>
            </a:fld>
            <a:endParaRPr lang="en-US" sz="800" baseline="0"/>
          </a:p>
        </p:txBody>
      </p:sp>
      <p:sp>
        <p:nvSpPr>
          <p:cNvPr id="166915" name="Rectangle 2"/>
          <p:cNvSpPr>
            <a:spLocks noGrp="1" noRot="1" noChangeAspect="1" noChangeArrowheads="1" noTextEdit="1"/>
          </p:cNvSpPr>
          <p:nvPr>
            <p:ph type="sldImg"/>
          </p:nvPr>
        </p:nvSpPr>
        <p:spPr>
          <a:xfrm>
            <a:off x="1143000" y="685800"/>
            <a:ext cx="4572000" cy="3429000"/>
          </a:xfrm>
          <a:ln/>
        </p:spPr>
      </p:sp>
      <p:sp>
        <p:nvSpPr>
          <p:cNvPr id="166916" name="Rectangle 3"/>
          <p:cNvSpPr>
            <a:spLocks noGrp="1" noChangeArrowheads="1"/>
          </p:cNvSpPr>
          <p:nvPr>
            <p:ph type="body" idx="1"/>
          </p:nvPr>
        </p:nvSpPr>
        <p:spPr>
          <a:xfrm>
            <a:off x="914713"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SG" sz="1200" b="0" i="1" u="none" strike="noStrike" kern="1200" baseline="0" dirty="0">
                <a:solidFill>
                  <a:schemeClr val="tx1"/>
                </a:solidFill>
                <a:latin typeface="+mn-lt"/>
                <a:ea typeface="+mn-ea"/>
                <a:cs typeface="+mn-cs"/>
              </a:rPr>
              <a:t>VSS</a:t>
            </a:r>
          </a:p>
          <a:p>
            <a:r>
              <a:rPr lang="en-SG" sz="1200" b="0" i="0" u="none" strike="noStrike" kern="1200" baseline="0" dirty="0">
                <a:solidFill>
                  <a:schemeClr val="tx1"/>
                </a:solidFill>
                <a:latin typeface="+mn-lt"/>
                <a:ea typeface="+mn-ea"/>
                <a:cs typeface="+mn-cs"/>
              </a:rPr>
              <a:t>VSS (Virtual Switching System) is the first of two Cisco® technologies that allows</a:t>
            </a:r>
          </a:p>
          <a:p>
            <a:r>
              <a:rPr lang="en-SG" sz="1200" b="0" i="0" u="none" strike="noStrike" kern="1200" baseline="0" dirty="0">
                <a:solidFill>
                  <a:schemeClr val="tx1"/>
                </a:solidFill>
                <a:latin typeface="+mn-lt"/>
                <a:ea typeface="+mn-ea"/>
                <a:cs typeface="+mn-cs"/>
              </a:rPr>
              <a:t>using </a:t>
            </a:r>
            <a:r>
              <a:rPr lang="en-SG" sz="1200" b="0" i="0" u="none" strike="noStrike" kern="1200" baseline="0" dirty="0" err="1">
                <a:solidFill>
                  <a:schemeClr val="tx1"/>
                </a:solidFill>
                <a:latin typeface="+mn-lt"/>
                <a:ea typeface="+mn-ea"/>
                <a:cs typeface="+mn-cs"/>
              </a:rPr>
              <a:t>EtherChannel</a:t>
            </a:r>
            <a:r>
              <a:rPr lang="en-SG" sz="1200" b="0" i="0" u="none" strike="noStrike" kern="1200" baseline="0" dirty="0">
                <a:solidFill>
                  <a:schemeClr val="tx1"/>
                </a:solidFill>
                <a:latin typeface="+mn-lt"/>
                <a:ea typeface="+mn-ea"/>
                <a:cs typeface="+mn-cs"/>
              </a:rPr>
              <a:t> from a Fabric Interconnect to two LAN switches avoiding</a:t>
            </a:r>
          </a:p>
          <a:p>
            <a:r>
              <a:rPr lang="en-SG" sz="1200" b="0" i="0" u="none" strike="noStrike" kern="1200" baseline="0" dirty="0">
                <a:solidFill>
                  <a:schemeClr val="tx1"/>
                </a:solidFill>
                <a:latin typeface="+mn-lt"/>
                <a:ea typeface="+mn-ea"/>
                <a:cs typeface="+mn-cs"/>
              </a:rPr>
              <a:t>any blocked port. VSS accomplishes this by clustering the two LAN switches</a:t>
            </a:r>
          </a:p>
          <a:p>
            <a:r>
              <a:rPr lang="en-SG" sz="1200" b="0" i="0" u="none" strike="noStrike" kern="1200" baseline="0" dirty="0">
                <a:solidFill>
                  <a:schemeClr val="tx1"/>
                </a:solidFill>
                <a:latin typeface="+mn-lt"/>
                <a:ea typeface="+mn-ea"/>
                <a:cs typeface="+mn-cs"/>
              </a:rPr>
              <a:t>SW1 and SW2 into a single, managed, and logical entity. The individual chassis</a:t>
            </a:r>
          </a:p>
          <a:p>
            <a:r>
              <a:rPr lang="en-SG" sz="1200" b="0" i="0" u="none" strike="noStrike" kern="1200" baseline="0" dirty="0">
                <a:solidFill>
                  <a:schemeClr val="tx1"/>
                </a:solidFill>
                <a:latin typeface="+mn-lt"/>
                <a:ea typeface="+mn-ea"/>
                <a:cs typeface="+mn-cs"/>
              </a:rPr>
              <a:t>become indistinguishable and therefore each Fabric Interconnect believes the</a:t>
            </a:r>
          </a:p>
          <a:p>
            <a:r>
              <a:rPr lang="en-SG" sz="1200" b="0" i="0" u="none" strike="noStrike" kern="1200" baseline="0" dirty="0">
                <a:solidFill>
                  <a:schemeClr val="tx1"/>
                </a:solidFill>
                <a:latin typeface="+mn-lt"/>
                <a:ea typeface="+mn-ea"/>
                <a:cs typeface="+mn-cs"/>
              </a:rPr>
              <a:t>upstream LAN switches to be a single STP (Spanning Tree Protocol) bridge, and</a:t>
            </a:r>
          </a:p>
          <a:p>
            <a:r>
              <a:rPr lang="en-SG" sz="1200" b="0" i="0" u="none" strike="noStrike" kern="1200" baseline="0" dirty="0" err="1">
                <a:solidFill>
                  <a:schemeClr val="tx1"/>
                </a:solidFill>
                <a:latin typeface="+mn-lt"/>
                <a:ea typeface="+mn-ea"/>
                <a:cs typeface="+mn-cs"/>
              </a:rPr>
              <a:t>EtherChannel</a:t>
            </a:r>
            <a:r>
              <a:rPr lang="en-SG" sz="1200" b="0" i="0" u="none" strike="noStrike" kern="1200" baseline="0" dirty="0">
                <a:solidFill>
                  <a:schemeClr val="tx1"/>
                </a:solidFill>
                <a:latin typeface="+mn-lt"/>
                <a:ea typeface="+mn-ea"/>
                <a:cs typeface="+mn-cs"/>
              </a:rPr>
              <a:t> can be deployed unmodified on the Fabric Interconnect. VSS has</a:t>
            </a:r>
          </a:p>
          <a:p>
            <a:r>
              <a:rPr lang="en-SG" sz="1200" b="0" i="0" u="none" strike="noStrike" kern="1200" baseline="0" dirty="0">
                <a:solidFill>
                  <a:schemeClr val="tx1"/>
                </a:solidFill>
                <a:latin typeface="+mn-lt"/>
                <a:ea typeface="+mn-ea"/>
                <a:cs typeface="+mn-cs"/>
              </a:rPr>
              <a:t>also other advantages; since it improves high availability, scalability, management,</a:t>
            </a:r>
          </a:p>
          <a:p>
            <a:r>
              <a:rPr lang="en-SG" sz="1200" b="0" i="0" u="none" strike="noStrike" kern="1200" baseline="0" dirty="0">
                <a:solidFill>
                  <a:schemeClr val="tx1"/>
                </a:solidFill>
                <a:latin typeface="+mn-lt"/>
                <a:ea typeface="+mn-ea"/>
                <a:cs typeface="+mn-cs"/>
              </a:rPr>
              <a:t>and maintenance, see [17] for more details. Today VSS is deployed on the Catalyst</a:t>
            </a:r>
          </a:p>
          <a:p>
            <a:r>
              <a:rPr lang="en-SG" sz="1200" b="0" i="0" u="none" strike="noStrike" kern="1200" baseline="0" dirty="0">
                <a:solidFill>
                  <a:schemeClr val="tx1"/>
                </a:solidFill>
                <a:latin typeface="+mn-lt"/>
                <a:ea typeface="+mn-ea"/>
                <a:cs typeface="+mn-cs"/>
              </a:rPr>
              <a:t>6500 switches.</a:t>
            </a:r>
            <a:endParaRPr lang="en-US" dirty="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693A362F-E9B0-43AB-B7AD-EA7E8E0D281D}" type="slidenum">
              <a:rPr lang="en-US" sz="800" baseline="0"/>
              <a:pPr/>
              <a:t>20</a:t>
            </a:fld>
            <a:endParaRPr lang="en-US" sz="800" baseline="0"/>
          </a:p>
        </p:txBody>
      </p:sp>
      <p:sp>
        <p:nvSpPr>
          <p:cNvPr id="167939" name="Rectangle 2"/>
          <p:cNvSpPr>
            <a:spLocks noGrp="1" noRot="1" noChangeAspect="1" noChangeArrowheads="1" noTextEdit="1"/>
          </p:cNvSpPr>
          <p:nvPr>
            <p:ph type="sldImg"/>
          </p:nvPr>
        </p:nvSpPr>
        <p:spPr>
          <a:xfrm>
            <a:off x="1143000" y="685800"/>
            <a:ext cx="4572000" cy="3429000"/>
          </a:xfrm>
          <a:ln/>
        </p:spPr>
      </p:sp>
      <p:sp>
        <p:nvSpPr>
          <p:cNvPr id="167940" name="Rectangle 3"/>
          <p:cNvSpPr>
            <a:spLocks noGrp="1" noChangeArrowheads="1"/>
          </p:cNvSpPr>
          <p:nvPr>
            <p:ph type="body" idx="1"/>
          </p:nvPr>
        </p:nvSpPr>
        <p:spPr>
          <a:xfrm>
            <a:off x="914713" y="4344025"/>
            <a:ext cx="5028579" cy="411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742DC450-6D43-43AA-8B6C-54D805EFD8CE}" type="slidenum">
              <a:rPr lang="en-US" sz="800" baseline="0"/>
              <a:pPr/>
              <a:t>3</a:t>
            </a:fld>
            <a:endParaRPr lang="en-US" sz="800" baseline="0"/>
          </a:p>
        </p:txBody>
      </p:sp>
      <p:sp>
        <p:nvSpPr>
          <p:cNvPr id="138243" name="Rectangle 2"/>
          <p:cNvSpPr>
            <a:spLocks noGrp="1" noRot="1" noChangeAspect="1" noChangeArrowheads="1" noTextEdit="1"/>
          </p:cNvSpPr>
          <p:nvPr>
            <p:ph type="sldImg"/>
          </p:nvPr>
        </p:nvSpPr>
        <p:spPr>
          <a:xfrm>
            <a:off x="1143000" y="685800"/>
            <a:ext cx="4572000" cy="3429000"/>
          </a:xfrm>
          <a:ln/>
        </p:spPr>
      </p:sp>
      <p:sp>
        <p:nvSpPr>
          <p:cNvPr id="2" name="Notes Placeholder 1"/>
          <p:cNvSpPr>
            <a:spLocks noGrp="1"/>
          </p:cNvSpPr>
          <p:nvPr>
            <p:ph type="body" idx="1"/>
          </p:nvPr>
        </p:nvSpPr>
        <p:spPr/>
        <p:txBody>
          <a:bodyPr>
            <a:normAutofit fontScale="70000" lnSpcReduction="20000"/>
          </a:bodyPr>
          <a:lstStyle/>
          <a:p>
            <a:r>
              <a:rPr lang="en-SG" sz="1200" b="0" i="0" u="none" strike="noStrike" kern="1200" baseline="0" dirty="0">
                <a:solidFill>
                  <a:schemeClr val="tx1"/>
                </a:solidFill>
                <a:latin typeface="+mn-lt"/>
                <a:ea typeface="+mn-ea"/>
                <a:cs typeface="+mn-cs"/>
              </a:rPr>
              <a:t>Virtualization is a broad and overused term that refers to the abstraction of computer</a:t>
            </a:r>
          </a:p>
          <a:p>
            <a:r>
              <a:rPr lang="en-SG" sz="1200" b="0" i="0" u="none" strike="noStrike" kern="1200" baseline="0" dirty="0">
                <a:solidFill>
                  <a:schemeClr val="tx1"/>
                </a:solidFill>
                <a:latin typeface="+mn-lt"/>
                <a:ea typeface="+mn-ea"/>
                <a:cs typeface="+mn-cs"/>
              </a:rPr>
              <a:t>and network resources. For example, VLAN (Virtual LAN) and VSAN (Virtual</a:t>
            </a:r>
          </a:p>
          <a:p>
            <a:r>
              <a:rPr lang="en-SG" sz="1200" b="0" i="0" u="none" strike="noStrike" kern="1200" baseline="0" dirty="0">
                <a:solidFill>
                  <a:schemeClr val="tx1"/>
                </a:solidFill>
                <a:latin typeface="+mn-lt"/>
                <a:ea typeface="+mn-ea"/>
                <a:cs typeface="+mn-cs"/>
              </a:rPr>
              <a:t>SAN) are forms of network virtualization.</a:t>
            </a:r>
          </a:p>
          <a:p>
            <a:r>
              <a:rPr lang="en-SG" sz="1200" b="0" i="0" u="none" strike="noStrike" kern="1200" baseline="0" dirty="0">
                <a:solidFill>
                  <a:schemeClr val="tx1"/>
                </a:solidFill>
                <a:latin typeface="+mn-lt"/>
                <a:ea typeface="+mn-ea"/>
                <a:cs typeface="+mn-cs"/>
              </a:rPr>
              <a:t>What is becoming increasingly important for data </a:t>
            </a:r>
            <a:r>
              <a:rPr lang="en-SG" sz="1200" b="0" i="0" u="none" strike="noStrike" kern="1200" baseline="0" dirty="0" err="1">
                <a:solidFill>
                  <a:schemeClr val="tx1"/>
                </a:solidFill>
                <a:latin typeface="+mn-lt"/>
                <a:ea typeface="+mn-ea"/>
                <a:cs typeface="+mn-cs"/>
              </a:rPr>
              <a:t>centers</a:t>
            </a:r>
            <a:r>
              <a:rPr lang="en-SG" sz="1200" b="0" i="0" u="none" strike="noStrike" kern="1200" baseline="0" dirty="0">
                <a:solidFill>
                  <a:schemeClr val="tx1"/>
                </a:solidFill>
                <a:latin typeface="+mn-lt"/>
                <a:ea typeface="+mn-ea"/>
                <a:cs typeface="+mn-cs"/>
              </a:rPr>
              <a:t> is server virtualization,</a:t>
            </a:r>
          </a:p>
          <a:p>
            <a:r>
              <a:rPr lang="en-SG" sz="1200" b="0" i="0" u="none" strike="noStrike" kern="1200" baseline="0" dirty="0">
                <a:solidFill>
                  <a:schemeClr val="tx1"/>
                </a:solidFill>
                <a:latin typeface="+mn-lt"/>
                <a:ea typeface="+mn-ea"/>
                <a:cs typeface="+mn-cs"/>
              </a:rPr>
              <a:t>in particular hardware-assisted server virtualization. Wikipedia® defines it as:</a:t>
            </a:r>
          </a:p>
          <a:p>
            <a:r>
              <a:rPr lang="en-SG" sz="1200" b="0" i="0" u="none" strike="noStrike" kern="1200" baseline="0" dirty="0">
                <a:solidFill>
                  <a:schemeClr val="tx1"/>
                </a:solidFill>
                <a:latin typeface="+mn-lt"/>
                <a:ea typeface="+mn-ea"/>
                <a:cs typeface="+mn-cs"/>
              </a:rPr>
              <a:t>“</a:t>
            </a:r>
            <a:r>
              <a:rPr lang="en-SG" sz="1200" b="0" i="1" u="none" strike="noStrike" kern="1200" baseline="0" dirty="0">
                <a:solidFill>
                  <a:schemeClr val="tx1"/>
                </a:solidFill>
                <a:latin typeface="+mn-lt"/>
                <a:ea typeface="+mn-ea"/>
                <a:cs typeface="+mn-cs"/>
              </a:rPr>
              <a:t>Hardware-assisted virtualization is a virtualization approach that enables</a:t>
            </a:r>
          </a:p>
          <a:p>
            <a:r>
              <a:rPr lang="en-SG" sz="1200" b="0" i="1" u="none" strike="noStrike" kern="1200" baseline="0" dirty="0">
                <a:solidFill>
                  <a:schemeClr val="tx1"/>
                </a:solidFill>
                <a:latin typeface="+mn-lt"/>
                <a:ea typeface="+mn-ea"/>
                <a:cs typeface="+mn-cs"/>
              </a:rPr>
              <a:t>efficient full virtualization using help from hardware capabilities, primarily</a:t>
            </a:r>
          </a:p>
          <a:p>
            <a:r>
              <a:rPr lang="en-SG" sz="1200" b="0" i="1" u="none" strike="noStrike" kern="1200" baseline="0" dirty="0">
                <a:solidFill>
                  <a:schemeClr val="tx1"/>
                </a:solidFill>
                <a:latin typeface="+mn-lt"/>
                <a:ea typeface="+mn-ea"/>
                <a:cs typeface="+mn-cs"/>
              </a:rPr>
              <a:t>from the host processors.</a:t>
            </a:r>
            <a:r>
              <a:rPr lang="en-SG" sz="1200" b="0" i="0" u="none" strike="noStrike" kern="1200" baseline="0" dirty="0">
                <a:solidFill>
                  <a:schemeClr val="tx1"/>
                </a:solidFill>
                <a:latin typeface="+mn-lt"/>
                <a:ea typeface="+mn-ea"/>
                <a:cs typeface="+mn-cs"/>
              </a:rPr>
              <a:t>” Full virtualization is used to simulate a complete</a:t>
            </a:r>
          </a:p>
          <a:p>
            <a:r>
              <a:rPr lang="en-SG" sz="1200" b="0" i="0" u="none" strike="noStrike" kern="1200" baseline="0" dirty="0">
                <a:solidFill>
                  <a:schemeClr val="tx1"/>
                </a:solidFill>
                <a:latin typeface="+mn-lt"/>
                <a:ea typeface="+mn-ea"/>
                <a:cs typeface="+mn-cs"/>
              </a:rPr>
              <a:t>hardware environment, or virtual machine, in which an unmodified “guest” operating</a:t>
            </a:r>
          </a:p>
          <a:p>
            <a:r>
              <a:rPr lang="en-SG" sz="1200" b="0" i="0" u="none" strike="noStrike" kern="1200" baseline="0" dirty="0">
                <a:solidFill>
                  <a:schemeClr val="tx1"/>
                </a:solidFill>
                <a:latin typeface="+mn-lt"/>
                <a:ea typeface="+mn-ea"/>
                <a:cs typeface="+mn-cs"/>
              </a:rPr>
              <a:t>system (using the same instruction set as the host machine) executes in</a:t>
            </a:r>
          </a:p>
          <a:p>
            <a:r>
              <a:rPr lang="en-SG" sz="1200" b="0" i="0" u="none" strike="noStrike" kern="1200" baseline="0" dirty="0">
                <a:solidFill>
                  <a:schemeClr val="tx1"/>
                </a:solidFill>
                <a:latin typeface="+mn-lt"/>
                <a:ea typeface="+mn-ea"/>
                <a:cs typeface="+mn-cs"/>
              </a:rPr>
              <a:t>complete isolation. Hardware-assisted virtualization was first implemented on the</a:t>
            </a:r>
          </a:p>
          <a:p>
            <a:r>
              <a:rPr lang="en-SG" sz="1200" b="0" i="0" u="none" strike="noStrike" kern="1200" baseline="0" dirty="0">
                <a:solidFill>
                  <a:schemeClr val="tx1"/>
                </a:solidFill>
                <a:latin typeface="+mn-lt"/>
                <a:ea typeface="+mn-ea"/>
                <a:cs typeface="+mn-cs"/>
              </a:rPr>
              <a:t>IBM® System/370®, and was recently (2007) added to x86 processors (Intel VT®</a:t>
            </a:r>
          </a:p>
          <a:p>
            <a:r>
              <a:rPr lang="en-SG" sz="1200" b="0" i="0" u="none" strike="noStrike" kern="1200" baseline="0" dirty="0">
                <a:solidFill>
                  <a:schemeClr val="tx1"/>
                </a:solidFill>
                <a:latin typeface="+mn-lt"/>
                <a:ea typeface="+mn-ea"/>
                <a:cs typeface="+mn-cs"/>
              </a:rPr>
              <a:t>or AMD-V®).</a:t>
            </a:r>
          </a:p>
          <a:p>
            <a:r>
              <a:rPr lang="en-SG" sz="1200" b="0" i="0" u="none" strike="noStrike" kern="1200" baseline="0" dirty="0">
                <a:solidFill>
                  <a:schemeClr val="tx1"/>
                </a:solidFill>
                <a:latin typeface="+mn-lt"/>
                <a:ea typeface="+mn-ea"/>
                <a:cs typeface="+mn-cs"/>
              </a:rPr>
              <a:t>According to Gartner, “</a:t>
            </a:r>
            <a:r>
              <a:rPr lang="en-SG" sz="1200" b="0" i="1" u="none" strike="noStrike" kern="1200" baseline="0" dirty="0">
                <a:solidFill>
                  <a:schemeClr val="tx1"/>
                </a:solidFill>
                <a:latin typeface="+mn-lt"/>
                <a:ea typeface="+mn-ea"/>
                <a:cs typeface="+mn-cs"/>
              </a:rPr>
              <a:t>Virtualization is the highest impact trend changing</a:t>
            </a:r>
          </a:p>
          <a:p>
            <a:r>
              <a:rPr lang="en-SG" sz="1200" b="0" i="1" u="none" strike="noStrike" kern="1200" baseline="0" dirty="0">
                <a:solidFill>
                  <a:schemeClr val="tx1"/>
                </a:solidFill>
                <a:latin typeface="+mn-lt"/>
                <a:ea typeface="+mn-ea"/>
                <a:cs typeface="+mn-cs"/>
              </a:rPr>
              <a:t>infrastructure and operations through 2012. It will change how you manage,</a:t>
            </a:r>
          </a:p>
          <a:p>
            <a:r>
              <a:rPr lang="en-SG" sz="1200" b="0" i="1" u="none" strike="noStrike" kern="1200" baseline="0" dirty="0">
                <a:solidFill>
                  <a:schemeClr val="tx1"/>
                </a:solidFill>
                <a:latin typeface="+mn-lt"/>
                <a:ea typeface="+mn-ea"/>
                <a:cs typeface="+mn-cs"/>
              </a:rPr>
              <a:t>how and what you buy, how you deploy, how you plan, and how you charge</a:t>
            </a:r>
          </a:p>
          <a:p>
            <a:r>
              <a:rPr lang="en-SG" sz="1200" b="0" i="1" u="none" strike="noStrike" kern="1200" baseline="0" dirty="0">
                <a:solidFill>
                  <a:schemeClr val="tx1"/>
                </a:solidFill>
                <a:latin typeface="+mn-lt"/>
                <a:ea typeface="+mn-ea"/>
                <a:cs typeface="+mn-cs"/>
              </a:rPr>
              <a:t>[36]</a:t>
            </a:r>
            <a:r>
              <a:rPr lang="en-SG" sz="1200" b="0" i="0" u="none" strike="noStrike" kern="1200" baseline="0" dirty="0">
                <a:solidFill>
                  <a:schemeClr val="tx1"/>
                </a:solidFill>
                <a:latin typeface="+mn-lt"/>
                <a:ea typeface="+mn-ea"/>
                <a:cs typeface="+mn-cs"/>
              </a:rPr>
              <a:t>.” Several studies by the research firm IDC also support this claim. The firm</a:t>
            </a:r>
          </a:p>
          <a:p>
            <a:r>
              <a:rPr lang="en-SG" sz="1200" b="0" i="0" u="none" strike="noStrike" kern="1200" baseline="0" dirty="0">
                <a:solidFill>
                  <a:schemeClr val="tx1"/>
                </a:solidFill>
                <a:latin typeface="+mn-lt"/>
                <a:ea typeface="+mn-ea"/>
                <a:cs typeface="+mn-cs"/>
              </a:rPr>
              <a:t>reports 22 </a:t>
            </a:r>
            <a:r>
              <a:rPr lang="en-SG" sz="1200" b="0" i="0" u="none" strike="noStrike" kern="1200" baseline="0" dirty="0" err="1">
                <a:solidFill>
                  <a:schemeClr val="tx1"/>
                </a:solidFill>
                <a:latin typeface="+mn-lt"/>
                <a:ea typeface="+mn-ea"/>
                <a:cs typeface="+mn-cs"/>
              </a:rPr>
              <a:t>percent</a:t>
            </a:r>
            <a:r>
              <a:rPr lang="en-SG" sz="1200" b="0" i="0" u="none" strike="noStrike" kern="1200" baseline="0" dirty="0">
                <a:solidFill>
                  <a:schemeClr val="tx1"/>
                </a:solidFill>
                <a:latin typeface="+mn-lt"/>
                <a:ea typeface="+mn-ea"/>
                <a:cs typeface="+mn-cs"/>
              </a:rPr>
              <a:t> of servers today as being virtualized and expects that number</a:t>
            </a:r>
          </a:p>
          <a:p>
            <a:r>
              <a:rPr lang="en-SG" sz="1200" b="0" i="0" u="none" strike="noStrike" kern="1200" baseline="0" dirty="0">
                <a:solidFill>
                  <a:schemeClr val="tx1"/>
                </a:solidFill>
                <a:latin typeface="+mn-lt"/>
                <a:ea typeface="+mn-ea"/>
                <a:cs typeface="+mn-cs"/>
              </a:rPr>
              <a:t>to grow to 45 </a:t>
            </a:r>
            <a:r>
              <a:rPr lang="en-SG" sz="1200" b="0" i="0" u="none" strike="noStrike" kern="1200" baseline="0" dirty="0" err="1">
                <a:solidFill>
                  <a:schemeClr val="tx1"/>
                </a:solidFill>
                <a:latin typeface="+mn-lt"/>
                <a:ea typeface="+mn-ea"/>
                <a:cs typeface="+mn-cs"/>
              </a:rPr>
              <a:t>percent</a:t>
            </a:r>
            <a:r>
              <a:rPr lang="en-SG" sz="1200" b="0" i="0" u="none" strike="noStrike" kern="1200" baseline="0" dirty="0">
                <a:solidFill>
                  <a:schemeClr val="tx1"/>
                </a:solidFill>
                <a:latin typeface="+mn-lt"/>
                <a:ea typeface="+mn-ea"/>
                <a:cs typeface="+mn-cs"/>
              </a:rPr>
              <a:t> over the next 12 to 18 months [37]. Another IDC study</a:t>
            </a:r>
          </a:p>
          <a:p>
            <a:r>
              <a:rPr lang="en-SG" sz="1200" b="0" i="0" u="none" strike="noStrike" kern="1200" baseline="0" dirty="0">
                <a:solidFill>
                  <a:schemeClr val="tx1"/>
                </a:solidFill>
                <a:latin typeface="+mn-lt"/>
                <a:ea typeface="+mn-ea"/>
                <a:cs typeface="+mn-cs"/>
              </a:rPr>
              <a:t>predicts that the number of logical servers generated on virtualized servers will</a:t>
            </a:r>
          </a:p>
          <a:p>
            <a:r>
              <a:rPr lang="en-SG" sz="1200" b="0" i="0" u="none" strike="noStrike" kern="1200" baseline="0" dirty="0">
                <a:solidFill>
                  <a:schemeClr val="tx1"/>
                </a:solidFill>
                <a:latin typeface="+mn-lt"/>
                <a:ea typeface="+mn-ea"/>
                <a:cs typeface="+mn-cs"/>
              </a:rPr>
              <a:t>surpass the number of non-virtualized physical server units by 2010 [38].</a:t>
            </a:r>
          </a:p>
          <a:p>
            <a:r>
              <a:rPr lang="en-SG" sz="1200" b="0" i="0" u="none" strike="noStrike" kern="1200" baseline="0" dirty="0">
                <a:solidFill>
                  <a:schemeClr val="tx1"/>
                </a:solidFill>
                <a:latin typeface="+mn-lt"/>
                <a:ea typeface="+mn-ea"/>
                <a:cs typeface="+mn-cs"/>
              </a:rPr>
              <a:t>Examples of virtualization solutions in X86-based processor systems include</a:t>
            </a:r>
          </a:p>
          <a:p>
            <a:r>
              <a:rPr lang="en-SG" sz="1200" b="0" i="0" u="none" strike="noStrike" kern="1200" baseline="0" dirty="0">
                <a:solidFill>
                  <a:schemeClr val="tx1"/>
                </a:solidFill>
                <a:latin typeface="+mn-lt"/>
                <a:ea typeface="+mn-ea"/>
                <a:cs typeface="+mn-cs"/>
              </a:rPr>
              <a:t>VMware® </a:t>
            </a:r>
            <a:r>
              <a:rPr lang="en-SG" sz="1200" b="0" i="0" u="none" strike="noStrike" kern="1200" baseline="0" dirty="0" err="1">
                <a:solidFill>
                  <a:schemeClr val="tx1"/>
                </a:solidFill>
                <a:latin typeface="+mn-lt"/>
                <a:ea typeface="+mn-ea"/>
                <a:cs typeface="+mn-cs"/>
              </a:rPr>
              <a:t>vSphere</a:t>
            </a:r>
            <a:r>
              <a:rPr lang="en-SG" sz="1200" b="0" i="0" u="none" strike="noStrike" kern="1200" baseline="0" dirty="0">
                <a:solidFill>
                  <a:schemeClr val="tx1"/>
                </a:solidFill>
                <a:latin typeface="+mn-lt"/>
                <a:ea typeface="+mn-ea"/>
                <a:cs typeface="+mn-cs"/>
              </a:rPr>
              <a:t>/ESX®, Microsoft Hyper-V®, Linux® KVM®, and Linux® </a:t>
            </a:r>
            <a:r>
              <a:rPr lang="en-SG" sz="1200" b="0" i="0" u="none" strike="noStrike" kern="1200" baseline="0" dirty="0" err="1">
                <a:solidFill>
                  <a:schemeClr val="tx1"/>
                </a:solidFill>
                <a:latin typeface="+mn-lt"/>
                <a:ea typeface="+mn-ea"/>
                <a:cs typeface="+mn-cs"/>
              </a:rPr>
              <a:t>Xen</a:t>
            </a:r>
            <a:r>
              <a:rPr lang="en-SG" sz="1200" b="0" i="0" u="none" strike="noStrike" kern="1200" baseline="0" dirty="0">
                <a:solidFill>
                  <a:schemeClr val="tx1"/>
                </a:solidFill>
                <a:latin typeface="+mn-lt"/>
                <a:ea typeface="+mn-ea"/>
                <a:cs typeface="+mn-cs"/>
              </a:rPr>
              <a:t>®.</a:t>
            </a:r>
          </a:p>
          <a:p>
            <a:r>
              <a:rPr lang="en-SG" sz="1200" b="0" i="0" u="none" strike="noStrike" kern="1200" baseline="0" dirty="0">
                <a:solidFill>
                  <a:schemeClr val="tx1"/>
                </a:solidFill>
                <a:latin typeface="+mn-lt"/>
                <a:ea typeface="+mn-ea"/>
                <a:cs typeface="+mn-cs"/>
              </a:rPr>
              <a:t>With efficient hardware-assisted virtualization, multiple low-usage servers can be</a:t>
            </a:r>
          </a:p>
          <a:p>
            <a:r>
              <a:rPr lang="en-SG" sz="1200" b="0" i="0" u="none" strike="noStrike" kern="1200" baseline="0" dirty="0">
                <a:solidFill>
                  <a:schemeClr val="tx1"/>
                </a:solidFill>
                <a:latin typeface="+mn-lt"/>
                <a:ea typeface="+mn-ea"/>
                <a:cs typeface="+mn-cs"/>
              </a:rPr>
              <a:t>virtualized (i.e., transformed into a Virtual Machine) and multiple VMs can be</a:t>
            </a:r>
          </a:p>
          <a:p>
            <a:r>
              <a:rPr lang="en-SG" sz="1200" b="0" i="0" u="none" strike="noStrike" kern="1200" baseline="0" dirty="0">
                <a:solidFill>
                  <a:schemeClr val="tx1"/>
                </a:solidFill>
                <a:latin typeface="+mn-lt"/>
                <a:ea typeface="+mn-ea"/>
                <a:cs typeface="+mn-cs"/>
              </a:rPr>
              <a:t>run simultaneously on the same physical server. VMs can also be moved from one</a:t>
            </a:r>
          </a:p>
          <a:p>
            <a:r>
              <a:rPr lang="en-SG" sz="1200" b="0" i="0" u="none" strike="noStrike" kern="1200" baseline="0" dirty="0">
                <a:solidFill>
                  <a:schemeClr val="tx1"/>
                </a:solidFill>
                <a:latin typeface="+mn-lt"/>
                <a:ea typeface="+mn-ea"/>
                <a:cs typeface="+mn-cs"/>
              </a:rPr>
              <a:t>server to another for load balancing or disaster recovery.</a:t>
            </a:r>
          </a:p>
          <a:p>
            <a:r>
              <a:rPr lang="en-SG" sz="1200" b="0" i="0" u="none" strike="noStrike" kern="1200" baseline="0" dirty="0">
                <a:solidFill>
                  <a:schemeClr val="tx1"/>
                </a:solidFill>
                <a:latin typeface="+mn-lt"/>
                <a:ea typeface="+mn-ea"/>
                <a:cs typeface="+mn-cs"/>
              </a:rPr>
              <a:t>Organizations worldwide are already beginning to take advantage of this model.</a:t>
            </a:r>
          </a:p>
          <a:p>
            <a:r>
              <a:rPr lang="en-SG" sz="1200" b="0" i="0" u="none" strike="noStrike" kern="1200" baseline="0" dirty="0">
                <a:solidFill>
                  <a:schemeClr val="tx1"/>
                </a:solidFill>
                <a:latin typeface="+mn-lt"/>
                <a:ea typeface="+mn-ea"/>
                <a:cs typeface="+mn-cs"/>
              </a:rPr>
              <a:t>The 2007 IDC study, for example, showed that 50% of all VMware ESX® users</a:t>
            </a:r>
          </a:p>
          <a:p>
            <a:r>
              <a:rPr lang="en-SG" sz="1200" b="0" i="0" u="none" strike="noStrike" kern="1200" baseline="0" dirty="0">
                <a:solidFill>
                  <a:schemeClr val="tx1"/>
                </a:solidFill>
                <a:latin typeface="+mn-lt"/>
                <a:ea typeface="+mn-ea"/>
                <a:cs typeface="+mn-cs"/>
              </a:rPr>
              <a:t>had adopted </a:t>
            </a:r>
            <a:r>
              <a:rPr lang="en-SG" sz="1200" b="0" i="0" u="none" strike="noStrike" kern="1200" baseline="0" dirty="0" err="1">
                <a:solidFill>
                  <a:schemeClr val="tx1"/>
                </a:solidFill>
                <a:latin typeface="+mn-lt"/>
                <a:ea typeface="+mn-ea"/>
                <a:cs typeface="+mn-cs"/>
              </a:rPr>
              <a:t>VMotion</a:t>
            </a:r>
            <a:r>
              <a:rPr lang="en-SG" sz="1200" b="0" i="0" u="none" strike="noStrike" kern="1200" baseline="0" dirty="0">
                <a:solidFill>
                  <a:schemeClr val="tx1"/>
                </a:solidFill>
                <a:latin typeface="+mn-lt"/>
                <a:ea typeface="+mn-ea"/>
                <a:cs typeface="+mn-cs"/>
              </a:rPr>
              <a:t> capability [39]. This technology enables live migration—</a:t>
            </a:r>
          </a:p>
          <a:p>
            <a:r>
              <a:rPr lang="en-SG" sz="1200" b="0" i="0" u="none" strike="noStrike" kern="1200" baseline="0" dirty="0">
                <a:solidFill>
                  <a:schemeClr val="tx1"/>
                </a:solidFill>
                <a:latin typeface="+mn-lt"/>
                <a:ea typeface="+mn-ea"/>
                <a:cs typeface="+mn-cs"/>
              </a:rPr>
              <a:t>moving guests from one physical server to another with no impact to end users’</a:t>
            </a:r>
          </a:p>
          <a:p>
            <a:r>
              <a:rPr lang="en-SG" sz="1200" b="0" i="0" u="none" strike="noStrike" kern="1200" baseline="0" dirty="0">
                <a:solidFill>
                  <a:schemeClr val="tx1"/>
                </a:solidFill>
                <a:latin typeface="+mn-lt"/>
                <a:ea typeface="+mn-ea"/>
                <a:cs typeface="+mn-cs"/>
              </a:rPr>
              <a:t>experience. By giving IT managers the ability to move guests on the fly, live migrations</a:t>
            </a:r>
          </a:p>
          <a:p>
            <a:r>
              <a:rPr lang="en-SG" sz="1200" b="0" i="0" u="none" strike="noStrike" kern="1200" baseline="0" dirty="0">
                <a:solidFill>
                  <a:schemeClr val="tx1"/>
                </a:solidFill>
                <a:latin typeface="+mn-lt"/>
                <a:ea typeface="+mn-ea"/>
                <a:cs typeface="+mn-cs"/>
              </a:rPr>
              <a:t>make it easier to balance workloads and manage planned and unplanned</a:t>
            </a:r>
          </a:p>
          <a:p>
            <a:r>
              <a:rPr lang="en-SG" sz="1200" b="0" i="0" u="none" strike="noStrike" kern="1200" baseline="0" dirty="0">
                <a:solidFill>
                  <a:schemeClr val="tx1"/>
                </a:solidFill>
                <a:latin typeface="+mn-lt"/>
                <a:ea typeface="+mn-ea"/>
                <a:cs typeface="+mn-cs"/>
              </a:rPr>
              <a:t>downtimes more efficiently.</a:t>
            </a:r>
          </a:p>
          <a:p>
            <a:r>
              <a:rPr lang="en-SG" sz="1200" b="0" i="0" u="none" strike="noStrike" kern="1200" baseline="0" dirty="0">
                <a:solidFill>
                  <a:schemeClr val="tx1"/>
                </a:solidFill>
                <a:latin typeface="+mn-lt"/>
                <a:ea typeface="+mn-ea"/>
                <a:cs typeface="+mn-cs"/>
              </a:rPr>
              <a:t>UCS, with its large memory footprint and native virtualization support, may help</a:t>
            </a:r>
          </a:p>
          <a:p>
            <a:r>
              <a:rPr lang="en-SG" sz="1200" b="0" i="0" u="none" strike="noStrike" kern="1200" baseline="0" dirty="0">
                <a:solidFill>
                  <a:schemeClr val="tx1"/>
                </a:solidFill>
                <a:latin typeface="+mn-lt"/>
                <a:ea typeface="+mn-ea"/>
                <a:cs typeface="+mn-cs"/>
              </a:rPr>
              <a:t>cut the number of servers by one order of magnitude, thus achieving an even</a:t>
            </a:r>
          </a:p>
          <a:p>
            <a:r>
              <a:rPr lang="en-SG" sz="1200" b="0" i="0" u="none" strike="noStrike" kern="1200" baseline="0" dirty="0">
                <a:solidFill>
                  <a:schemeClr val="tx1"/>
                </a:solidFill>
                <a:latin typeface="+mn-lt"/>
                <a:ea typeface="+mn-ea"/>
                <a:cs typeface="+mn-cs"/>
              </a:rPr>
              <a:t>larger power saving.</a:t>
            </a:r>
            <a:endParaRPr lang="en-SG"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137FD2B1-B2E1-448D-91A3-B5940D24E17A}" type="slidenum">
              <a:rPr lang="en-US" sz="800" baseline="0"/>
              <a:pPr/>
              <a:t>21</a:t>
            </a:fld>
            <a:endParaRPr lang="en-US" sz="800" baseline="0"/>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137FD2B1-B2E1-448D-91A3-B5940D24E17A}" type="slidenum">
              <a:rPr lang="en-US" sz="800" baseline="0"/>
              <a:pPr/>
              <a:t>4</a:t>
            </a:fld>
            <a:endParaRPr lang="en-US" sz="800" baseline="0"/>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137FD2B1-B2E1-448D-91A3-B5940D24E17A}" type="slidenum">
              <a:rPr lang="en-US" sz="800" baseline="0"/>
              <a:pPr/>
              <a:t>5</a:t>
            </a:fld>
            <a:endParaRPr lang="en-US" sz="800" baseline="0"/>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55000" lnSpcReduction="20000"/>
          </a:bodyPr>
          <a:lstStyle/>
          <a:p>
            <a:r>
              <a:rPr lang="en-SG" sz="1200" b="1" i="1" u="none" strike="noStrike" kern="1200" baseline="0" dirty="0">
                <a:solidFill>
                  <a:schemeClr val="tx1"/>
                </a:solidFill>
                <a:latin typeface="+mn-lt"/>
                <a:ea typeface="+mn-ea"/>
                <a:cs typeface="+mn-cs"/>
              </a:rPr>
              <a:t>Network Virtualization</a:t>
            </a:r>
          </a:p>
          <a:p>
            <a:r>
              <a:rPr lang="en-SG" sz="1200" b="0" i="0" u="none" strike="noStrike" kern="1200" baseline="0" dirty="0">
                <a:solidFill>
                  <a:schemeClr val="tx1"/>
                </a:solidFill>
                <a:latin typeface="+mn-lt"/>
                <a:ea typeface="+mn-ea"/>
                <a:cs typeface="+mn-cs"/>
              </a:rPr>
              <a:t>The role of the network in the virtualization space should address two complementary</a:t>
            </a:r>
          </a:p>
          <a:p>
            <a:r>
              <a:rPr lang="en-SG" sz="1200" b="0" i="0" u="none" strike="noStrike" kern="1200" baseline="0" dirty="0">
                <a:solidFill>
                  <a:schemeClr val="tx1"/>
                </a:solidFill>
                <a:latin typeface="+mn-lt"/>
                <a:ea typeface="+mn-ea"/>
                <a:cs typeface="+mn-cs"/>
              </a:rPr>
              <a:t>aspects: first, the use of network functionality in support of virtualized</a:t>
            </a:r>
          </a:p>
          <a:p>
            <a:r>
              <a:rPr lang="en-SG" sz="1200" b="0" i="0" u="none" strike="noStrike" kern="1200" baseline="0" dirty="0">
                <a:solidFill>
                  <a:schemeClr val="tx1"/>
                </a:solidFill>
                <a:latin typeface="+mn-lt"/>
                <a:ea typeface="+mn-ea"/>
                <a:cs typeface="+mn-cs"/>
              </a:rPr>
              <a:t>compute environments, and second the virtualization of the network elements.</a:t>
            </a:r>
          </a:p>
          <a:p>
            <a:r>
              <a:rPr lang="en-SG" sz="1200" b="0" i="0" u="none" strike="noStrike" kern="1200" baseline="0" dirty="0">
                <a:solidFill>
                  <a:schemeClr val="tx1"/>
                </a:solidFill>
                <a:latin typeface="+mn-lt"/>
                <a:ea typeface="+mn-ea"/>
                <a:cs typeface="+mn-cs"/>
              </a:rPr>
              <a:t>When planning for disaster recovery or managing workloads across multiple data</a:t>
            </a:r>
          </a:p>
          <a:p>
            <a:r>
              <a:rPr lang="en-SG" sz="1200" b="0" i="0" u="none" strike="noStrike" kern="1200" baseline="0" dirty="0" err="1">
                <a:solidFill>
                  <a:schemeClr val="tx1"/>
                </a:solidFill>
                <a:latin typeface="+mn-lt"/>
                <a:ea typeface="+mn-ea"/>
                <a:cs typeface="+mn-cs"/>
              </a:rPr>
              <a:t>center</a:t>
            </a:r>
            <a:r>
              <a:rPr lang="en-SG" sz="1200" b="0" i="0" u="none" strike="noStrike" kern="1200" baseline="0" dirty="0">
                <a:solidFill>
                  <a:schemeClr val="tx1"/>
                </a:solidFill>
                <a:latin typeface="+mn-lt"/>
                <a:ea typeface="+mn-ea"/>
                <a:cs typeface="+mn-cs"/>
              </a:rPr>
              <a:t> facilities, larger and pervasive Layer 2 networks provide a multitude of</a:t>
            </a:r>
          </a:p>
          <a:p>
            <a:r>
              <a:rPr lang="en-SG" sz="1200" b="0" i="0" u="none" strike="noStrike" kern="1200" baseline="0" dirty="0">
                <a:solidFill>
                  <a:schemeClr val="tx1"/>
                </a:solidFill>
                <a:latin typeface="+mn-lt"/>
                <a:ea typeface="+mn-ea"/>
                <a:cs typeface="+mn-cs"/>
              </a:rPr>
              <a:t>operational advantages.</a:t>
            </a:r>
          </a:p>
          <a:p>
            <a:r>
              <a:rPr lang="en-SG" sz="1200" b="0" i="0" u="none" strike="noStrike" kern="1200" baseline="0" dirty="0">
                <a:solidFill>
                  <a:schemeClr val="tx1"/>
                </a:solidFill>
                <a:latin typeface="+mn-lt"/>
                <a:ea typeface="+mn-ea"/>
                <a:cs typeface="+mn-cs"/>
              </a:rPr>
              <a:t>Larger and multi-site layer 2 networks should not create an unnecessary operational</a:t>
            </a:r>
          </a:p>
          <a:p>
            <a:r>
              <a:rPr lang="en-SG" sz="1200" b="0" i="0" u="none" strike="noStrike" kern="1200" baseline="0" dirty="0">
                <a:solidFill>
                  <a:schemeClr val="tx1"/>
                </a:solidFill>
                <a:latin typeface="+mn-lt"/>
                <a:ea typeface="+mn-ea"/>
                <a:cs typeface="+mn-cs"/>
              </a:rPr>
              <a:t>burden and should maintain the scalability and stability provided today by</a:t>
            </a:r>
          </a:p>
          <a:p>
            <a:r>
              <a:rPr lang="en-SG" sz="1200" b="0" i="0" u="none" strike="noStrike" kern="1200" baseline="0" dirty="0">
                <a:solidFill>
                  <a:schemeClr val="tx1"/>
                </a:solidFill>
                <a:latin typeface="+mn-lt"/>
                <a:ea typeface="+mn-ea"/>
                <a:cs typeface="+mn-cs"/>
              </a:rPr>
              <a:t>IP networks.</a:t>
            </a:r>
          </a:p>
          <a:p>
            <a:r>
              <a:rPr lang="en-SG" sz="1200" b="0" i="0" u="none" strike="noStrike" kern="1200" baseline="0" dirty="0">
                <a:solidFill>
                  <a:schemeClr val="tx1"/>
                </a:solidFill>
                <a:latin typeface="+mn-lt"/>
                <a:ea typeface="+mn-ea"/>
                <a:cs typeface="+mn-cs"/>
              </a:rPr>
              <a:t>A promising solution is the evolution of technologies based upon the concept of</a:t>
            </a:r>
          </a:p>
          <a:p>
            <a:r>
              <a:rPr lang="en-SG" sz="1200" b="0" i="0" u="none" strike="noStrike" kern="1200" baseline="0" dirty="0">
                <a:solidFill>
                  <a:schemeClr val="tx1"/>
                </a:solidFill>
                <a:latin typeface="+mn-lt"/>
                <a:ea typeface="+mn-ea"/>
                <a:cs typeface="+mn-cs"/>
              </a:rPr>
              <a:t>“MAC routing”, which enables VPN solutions in which Layer 2 connectivity can</a:t>
            </a:r>
          </a:p>
          <a:p>
            <a:r>
              <a:rPr lang="en-SG" sz="1200" b="0" i="0" u="none" strike="noStrike" kern="1200" baseline="0" dirty="0">
                <a:solidFill>
                  <a:schemeClr val="tx1"/>
                </a:solidFill>
                <a:latin typeface="+mn-lt"/>
                <a:ea typeface="+mn-ea"/>
                <a:cs typeface="+mn-cs"/>
              </a:rPr>
              <a:t>be provided between separate Layer 2 domains, while preserving all the benefits</a:t>
            </a:r>
          </a:p>
          <a:p>
            <a:r>
              <a:rPr lang="en-SG" sz="1200" b="0" i="0" u="none" strike="noStrike" kern="1200" baseline="0" dirty="0">
                <a:solidFill>
                  <a:schemeClr val="tx1"/>
                </a:solidFill>
                <a:latin typeface="+mn-lt"/>
                <a:ea typeface="+mn-ea"/>
                <a:cs typeface="+mn-cs"/>
              </a:rPr>
              <a:t>of an IP-based interconnection. This is a significant step forward in data </a:t>
            </a:r>
            <a:r>
              <a:rPr lang="en-SG" sz="1200" b="0" i="0" u="none" strike="noStrike" kern="1200" baseline="0" dirty="0" err="1">
                <a:solidFill>
                  <a:schemeClr val="tx1"/>
                </a:solidFill>
                <a:latin typeface="+mn-lt"/>
                <a:ea typeface="+mn-ea"/>
                <a:cs typeface="+mn-cs"/>
              </a:rPr>
              <a:t>center</a:t>
            </a:r>
            <a:endParaRPr lang="en-SG" sz="1200" b="0" i="0" u="none" strike="noStrike" kern="1200" baseline="0" dirty="0">
              <a:solidFill>
                <a:schemeClr val="tx1"/>
              </a:solidFill>
              <a:latin typeface="+mn-lt"/>
              <a:ea typeface="+mn-ea"/>
              <a:cs typeface="+mn-cs"/>
            </a:endParaRPr>
          </a:p>
          <a:p>
            <a:r>
              <a:rPr lang="en-SG" sz="1200" b="0" i="0" u="none" strike="noStrike" kern="1200" baseline="0" dirty="0">
                <a:solidFill>
                  <a:schemeClr val="tx1"/>
                </a:solidFill>
                <a:latin typeface="+mn-lt"/>
                <a:ea typeface="+mn-ea"/>
                <a:cs typeface="+mn-cs"/>
              </a:rPr>
              <a:t>interconnection solutions.</a:t>
            </a:r>
          </a:p>
          <a:p>
            <a:r>
              <a:rPr lang="en-SG" sz="1200" b="0" i="0" u="none" strike="noStrike" kern="1200" baseline="0" dirty="0">
                <a:solidFill>
                  <a:schemeClr val="tx1"/>
                </a:solidFill>
                <a:latin typeface="+mn-lt"/>
                <a:ea typeface="+mn-ea"/>
                <a:cs typeface="+mn-cs"/>
              </a:rPr>
              <a:t>In MAC routing, Layer 2 reachability information is distributed in a control</a:t>
            </a:r>
          </a:p>
          <a:p>
            <a:r>
              <a:rPr lang="en-SG" sz="1200" b="0" i="0" u="none" strike="noStrike" kern="1200" baseline="0" dirty="0">
                <a:solidFill>
                  <a:schemeClr val="tx1"/>
                </a:solidFill>
                <a:latin typeface="+mn-lt"/>
                <a:ea typeface="+mn-ea"/>
                <a:cs typeface="+mn-cs"/>
              </a:rPr>
              <a:t>protocol much like that used in a Layer 3 network. This protocol learning is the</a:t>
            </a:r>
          </a:p>
          <a:p>
            <a:r>
              <a:rPr lang="en-SG" sz="1200" b="0" i="0" u="none" strike="noStrike" kern="1200" baseline="0" dirty="0">
                <a:solidFill>
                  <a:schemeClr val="tx1"/>
                </a:solidFill>
                <a:latin typeface="+mn-lt"/>
                <a:ea typeface="+mn-ea"/>
                <a:cs typeface="+mn-cs"/>
              </a:rPr>
              <a:t>cornerstone to maintaining the failure containment and loop-free path diversity</a:t>
            </a:r>
          </a:p>
          <a:p>
            <a:r>
              <a:rPr lang="en-SG" sz="1200" b="0" i="0" u="none" strike="noStrike" kern="1200" baseline="0" dirty="0">
                <a:solidFill>
                  <a:schemeClr val="tx1"/>
                </a:solidFill>
                <a:latin typeface="+mn-lt"/>
                <a:ea typeface="+mn-ea"/>
                <a:cs typeface="+mn-cs"/>
              </a:rPr>
              <a:t>characteristics of an IP network while still providing Layer 2 connectivity. There</a:t>
            </a:r>
          </a:p>
          <a:p>
            <a:r>
              <a:rPr lang="en-SG" sz="1200" b="0" i="0" u="none" strike="noStrike" kern="1200" baseline="0" dirty="0">
                <a:solidFill>
                  <a:schemeClr val="tx1"/>
                </a:solidFill>
                <a:latin typeface="+mn-lt"/>
                <a:ea typeface="+mn-ea"/>
                <a:cs typeface="+mn-cs"/>
              </a:rPr>
              <a:t>are techniques in MAC routing to ensure that </a:t>
            </a:r>
            <a:r>
              <a:rPr lang="en-SG" sz="1200" b="0" i="0" u="none" strike="noStrike" kern="1200" baseline="0" dirty="0" err="1">
                <a:solidFill>
                  <a:schemeClr val="tx1"/>
                </a:solidFill>
                <a:latin typeface="+mn-lt"/>
                <a:ea typeface="+mn-ea"/>
                <a:cs typeface="+mn-cs"/>
              </a:rPr>
              <a:t>reconvergence</a:t>
            </a:r>
            <a:r>
              <a:rPr lang="en-SG" sz="1200" b="0" i="0" u="none" strike="noStrike" kern="1200" baseline="0" dirty="0">
                <a:solidFill>
                  <a:schemeClr val="tx1"/>
                </a:solidFill>
                <a:latin typeface="+mn-lt"/>
                <a:ea typeface="+mn-ea"/>
                <a:cs typeface="+mn-cs"/>
              </a:rPr>
              <a:t> events, broadcasts</a:t>
            </a:r>
          </a:p>
          <a:p>
            <a:r>
              <a:rPr lang="en-SG" sz="1200" b="0" i="0" u="none" strike="noStrike" kern="1200" baseline="0" dirty="0">
                <a:solidFill>
                  <a:schemeClr val="tx1"/>
                </a:solidFill>
                <a:latin typeface="+mn-lt"/>
                <a:ea typeface="+mn-ea"/>
                <a:cs typeface="+mn-cs"/>
              </a:rPr>
              <a:t>and unknown unicast flooding can be localized and kept from propagating to</a:t>
            </a:r>
          </a:p>
          <a:p>
            <a:r>
              <a:rPr lang="en-SG" sz="1200" b="0" i="0" u="none" strike="noStrike" kern="1200" baseline="0" dirty="0">
                <a:solidFill>
                  <a:schemeClr val="tx1"/>
                </a:solidFill>
                <a:latin typeface="+mn-lt"/>
                <a:ea typeface="+mn-ea"/>
                <a:cs typeface="+mn-cs"/>
              </a:rPr>
              <a:t>multiple data </a:t>
            </a:r>
            <a:r>
              <a:rPr lang="en-SG" sz="1200" b="0" i="0" u="none" strike="noStrike" kern="1200" baseline="0" dirty="0" err="1">
                <a:solidFill>
                  <a:schemeClr val="tx1"/>
                </a:solidFill>
                <a:latin typeface="+mn-lt"/>
                <a:ea typeface="+mn-ea"/>
                <a:cs typeface="+mn-cs"/>
              </a:rPr>
              <a:t>centers</a:t>
            </a:r>
            <a:r>
              <a:rPr lang="en-SG" sz="1200" b="0" i="0" u="none" strike="noStrike" kern="1200" baseline="0" dirty="0">
                <a:solidFill>
                  <a:schemeClr val="tx1"/>
                </a:solidFill>
                <a:latin typeface="+mn-lt"/>
                <a:ea typeface="+mn-ea"/>
                <a:cs typeface="+mn-cs"/>
              </a:rPr>
              <a:t>.</a:t>
            </a:r>
          </a:p>
          <a:p>
            <a:r>
              <a:rPr lang="en-SG" sz="1200" b="0" i="0" u="none" strike="noStrike" kern="1200" baseline="0" dirty="0">
                <a:solidFill>
                  <a:schemeClr val="tx1"/>
                </a:solidFill>
                <a:latin typeface="+mn-lt"/>
                <a:ea typeface="+mn-ea"/>
                <a:cs typeface="+mn-cs"/>
              </a:rPr>
              <a:t>In the MAC routing model, traffic forwarding is done natively in IP, which makes</a:t>
            </a:r>
          </a:p>
          <a:p>
            <a:r>
              <a:rPr lang="en-SG" sz="1200" b="0" i="0" u="none" strike="noStrike" kern="1200" baseline="0" dirty="0">
                <a:solidFill>
                  <a:schemeClr val="tx1"/>
                </a:solidFill>
                <a:latin typeface="+mn-lt"/>
                <a:ea typeface="+mn-ea"/>
                <a:cs typeface="+mn-cs"/>
              </a:rPr>
              <a:t>the solution transport agnostic. The network architect now has the freedom of</a:t>
            </a:r>
          </a:p>
          <a:p>
            <a:r>
              <a:rPr lang="en-SG" sz="1200" b="0" i="0" u="none" strike="noStrike" kern="1200" baseline="0" dirty="0">
                <a:solidFill>
                  <a:schemeClr val="tx1"/>
                </a:solidFill>
                <a:latin typeface="+mn-lt"/>
                <a:ea typeface="+mn-ea"/>
                <a:cs typeface="+mn-cs"/>
              </a:rPr>
              <a:t>leveraging any Layer 1, Layer 2, or Layer 3 service between their data </a:t>
            </a:r>
            <a:r>
              <a:rPr lang="en-SG" sz="1200" b="0" i="0" u="none" strike="noStrike" kern="1200" baseline="0" dirty="0" err="1">
                <a:solidFill>
                  <a:schemeClr val="tx1"/>
                </a:solidFill>
                <a:latin typeface="+mn-lt"/>
                <a:ea typeface="+mn-ea"/>
                <a:cs typeface="+mn-cs"/>
              </a:rPr>
              <a:t>centers</a:t>
            </a:r>
            <a:r>
              <a:rPr lang="en-SG" sz="1200" b="0" i="0" u="none" strike="noStrike" kern="1200" baseline="0" dirty="0">
                <a:solidFill>
                  <a:schemeClr val="tx1"/>
                </a:solidFill>
                <a:latin typeface="+mn-lt"/>
                <a:ea typeface="+mn-ea"/>
                <a:cs typeface="+mn-cs"/>
              </a:rPr>
              <a:t>.</a:t>
            </a:r>
          </a:p>
          <a:p>
            <a:r>
              <a:rPr lang="en-SG" sz="1200" b="0" i="0" u="none" strike="noStrike" kern="1200" baseline="0" dirty="0">
                <a:solidFill>
                  <a:schemeClr val="tx1"/>
                </a:solidFill>
                <a:latin typeface="+mn-lt"/>
                <a:ea typeface="+mn-ea"/>
                <a:cs typeface="+mn-cs"/>
              </a:rPr>
              <a:t>The key here is that the operational model does not change from one transport to</a:t>
            </a:r>
          </a:p>
          <a:p>
            <a:r>
              <a:rPr lang="en-SG" sz="1200" b="0" i="0" u="none" strike="noStrike" kern="1200" baseline="0" dirty="0">
                <a:solidFill>
                  <a:schemeClr val="tx1"/>
                </a:solidFill>
                <a:latin typeface="+mn-lt"/>
                <a:ea typeface="+mn-ea"/>
                <a:cs typeface="+mn-cs"/>
              </a:rPr>
              <a:t>another. Thus, there are not any complex interactions between the transport core</a:t>
            </a:r>
          </a:p>
          <a:p>
            <a:r>
              <a:rPr lang="en-SG" sz="1200" b="0" i="0" u="none" strike="noStrike" kern="1200" baseline="0" dirty="0">
                <a:solidFill>
                  <a:schemeClr val="tx1"/>
                </a:solidFill>
                <a:latin typeface="+mn-lt"/>
                <a:ea typeface="+mn-ea"/>
                <a:cs typeface="+mn-cs"/>
              </a:rPr>
              <a:t>and the overlaid Layer 2 extensions. This is a big departure from the transport</a:t>
            </a:r>
          </a:p>
          <a:p>
            <a:r>
              <a:rPr lang="en-SG" sz="1200" b="0" i="0" u="none" strike="noStrike" kern="1200" baseline="0" dirty="0">
                <a:solidFill>
                  <a:schemeClr val="tx1"/>
                </a:solidFill>
                <a:latin typeface="+mn-lt"/>
                <a:ea typeface="+mn-ea"/>
                <a:cs typeface="+mn-cs"/>
              </a:rPr>
              <a:t>restrictions imposed by current label-switched VPN technologies. In short, MAC</a:t>
            </a:r>
          </a:p>
          <a:p>
            <a:r>
              <a:rPr lang="en-SG" sz="1200" b="0" i="0" u="none" strike="noStrike" kern="1200" baseline="0" dirty="0">
                <a:solidFill>
                  <a:schemeClr val="tx1"/>
                </a:solidFill>
                <a:latin typeface="+mn-lt"/>
                <a:ea typeface="+mn-ea"/>
                <a:cs typeface="+mn-cs"/>
              </a:rPr>
              <a:t>routing is totally transparent to the core and therefore minimizes the impact on</a:t>
            </a:r>
          </a:p>
          <a:p>
            <a:r>
              <a:rPr lang="en-SG" sz="1200" b="0" i="0" u="none" strike="noStrike" kern="1200" baseline="0" dirty="0">
                <a:solidFill>
                  <a:schemeClr val="tx1"/>
                </a:solidFill>
                <a:latin typeface="+mn-lt"/>
                <a:ea typeface="+mn-ea"/>
                <a:cs typeface="+mn-cs"/>
              </a:rPr>
              <a:t>design and operations that the extension of Layer 2 may impose on the network.</a:t>
            </a:r>
          </a:p>
          <a:p>
            <a:endParaRPr lang="en-GB" sz="1200" b="0" i="0" u="none" strike="noStrike" kern="1200" baseline="0" dirty="0">
              <a:solidFill>
                <a:schemeClr val="tx1"/>
              </a:solidFill>
              <a:latin typeface="+mn-lt"/>
              <a:ea typeface="+mn-ea"/>
              <a:cs typeface="+mn-cs"/>
            </a:endParaRPr>
          </a:p>
          <a:p>
            <a:r>
              <a:rPr lang="en-SG" sz="1200" b="0" i="0" u="none" strike="noStrike" kern="1200" baseline="0" dirty="0">
                <a:solidFill>
                  <a:schemeClr val="tx1"/>
                </a:solidFill>
                <a:latin typeface="+mn-lt"/>
                <a:ea typeface="+mn-ea"/>
                <a:cs typeface="+mn-cs"/>
              </a:rPr>
              <a:t>The Nexus 7000 is the first Cisco platform that provides MAC routing functionality</a:t>
            </a:r>
          </a:p>
          <a:p>
            <a:r>
              <a:rPr lang="en-SG" sz="1200" b="0" i="0" u="none" strike="noStrike" kern="1200" baseline="0" dirty="0">
                <a:solidFill>
                  <a:schemeClr val="tx1"/>
                </a:solidFill>
                <a:latin typeface="+mn-lt"/>
                <a:ea typeface="+mn-ea"/>
                <a:cs typeface="+mn-cs"/>
              </a:rPr>
              <a:t>at the L2/L3 boundary, maintaining the benefits of L3 routing between Layer</a:t>
            </a:r>
          </a:p>
          <a:p>
            <a:r>
              <a:rPr lang="en-SG" sz="1200" b="0" i="0" u="none" strike="noStrike" kern="1200" baseline="0" dirty="0">
                <a:solidFill>
                  <a:schemeClr val="tx1"/>
                </a:solidFill>
                <a:latin typeface="+mn-lt"/>
                <a:ea typeface="+mn-ea"/>
                <a:cs typeface="+mn-cs"/>
              </a:rPr>
              <a:t>2 domains that may require Layer 2 connectivity. The Layer 3 intelligence may be</a:t>
            </a:r>
          </a:p>
          <a:p>
            <a:r>
              <a:rPr lang="en-SG" sz="1200" b="0" i="0" u="none" strike="noStrike" kern="1200" baseline="0" dirty="0">
                <a:solidFill>
                  <a:schemeClr val="tx1"/>
                </a:solidFill>
                <a:latin typeface="+mn-lt"/>
                <a:ea typeface="+mn-ea"/>
                <a:cs typeface="+mn-cs"/>
              </a:rPr>
              <a:t>realized in the underlying IP core or on the overlay control plane itself, allowing</a:t>
            </a:r>
          </a:p>
          <a:p>
            <a:r>
              <a:rPr lang="en-SG" sz="1200" b="0" i="0" u="none" strike="noStrike" kern="1200" baseline="0" dirty="0">
                <a:solidFill>
                  <a:schemeClr val="tx1"/>
                </a:solidFill>
                <a:latin typeface="+mn-lt"/>
                <a:ea typeface="+mn-ea"/>
                <a:cs typeface="+mn-cs"/>
              </a:rPr>
              <a:t>inter-domain Layer 2 traffic to inherit the wide variety of enhancements traditionally</a:t>
            </a:r>
          </a:p>
          <a:p>
            <a:r>
              <a:rPr lang="en-SG" sz="1200" b="0" i="0" u="none" strike="noStrike" kern="1200" baseline="0" dirty="0">
                <a:solidFill>
                  <a:schemeClr val="tx1"/>
                </a:solidFill>
                <a:latin typeface="+mn-lt"/>
                <a:ea typeface="+mn-ea"/>
                <a:cs typeface="+mn-cs"/>
              </a:rPr>
              <a:t>seen in a Layer 3 network. Some examples include: loop-free </a:t>
            </a:r>
            <a:r>
              <a:rPr lang="en-SG" sz="1200" b="0" i="0" u="none" strike="noStrike" kern="1200" baseline="0" dirty="0" err="1">
                <a:solidFill>
                  <a:schemeClr val="tx1"/>
                </a:solidFill>
                <a:latin typeface="+mn-lt"/>
                <a:ea typeface="+mn-ea"/>
                <a:cs typeface="+mn-cs"/>
              </a:rPr>
              <a:t>multipathing</a:t>
            </a:r>
            <a:endParaRPr lang="en-SG" sz="1200" b="0" i="0" u="none" strike="noStrike" kern="1200" baseline="0" dirty="0">
              <a:solidFill>
                <a:schemeClr val="tx1"/>
              </a:solidFill>
              <a:latin typeface="+mn-lt"/>
              <a:ea typeface="+mn-ea"/>
              <a:cs typeface="+mn-cs"/>
            </a:endParaRPr>
          </a:p>
          <a:p>
            <a:r>
              <a:rPr lang="en-SG" sz="1200" b="0" i="0" u="none" strike="noStrike" kern="1200" baseline="0" dirty="0">
                <a:solidFill>
                  <a:schemeClr val="tx1"/>
                </a:solidFill>
                <a:latin typeface="+mn-lt"/>
                <a:ea typeface="+mn-ea"/>
                <a:cs typeface="+mn-cs"/>
              </a:rPr>
              <a:t>that enables load distribution for high-bandwidth interconnect, optimal Multicast</a:t>
            </a:r>
          </a:p>
          <a:p>
            <a:r>
              <a:rPr lang="en-SG" sz="1200" b="0" i="0" u="none" strike="noStrike" kern="1200" baseline="0" dirty="0">
                <a:solidFill>
                  <a:schemeClr val="tx1"/>
                </a:solidFill>
                <a:latin typeface="+mn-lt"/>
                <a:ea typeface="+mn-ea"/>
                <a:cs typeface="+mn-cs"/>
              </a:rPr>
              <a:t>replication, single control plane for multicast and unicast, Fast Re-route with</a:t>
            </a:r>
          </a:p>
          <a:p>
            <a:r>
              <a:rPr lang="en-SG" sz="1200" b="0" i="0" u="none" strike="noStrike" kern="1200" baseline="0" dirty="0">
                <a:solidFill>
                  <a:schemeClr val="tx1"/>
                </a:solidFill>
                <a:latin typeface="+mn-lt"/>
                <a:ea typeface="+mn-ea"/>
                <a:cs typeface="+mn-cs"/>
              </a:rPr>
              <a:t>Equal Cost Multi-Path routing.</a:t>
            </a:r>
          </a:p>
          <a:p>
            <a:r>
              <a:rPr lang="en-SG" sz="1200" b="0" i="0" u="none" strike="noStrike" kern="1200" baseline="0" dirty="0">
                <a:solidFill>
                  <a:schemeClr val="tx1"/>
                </a:solidFill>
                <a:latin typeface="+mn-lt"/>
                <a:ea typeface="+mn-ea"/>
                <a:cs typeface="+mn-cs"/>
              </a:rPr>
              <a:t>MAC routing enables Layer 2 VPN solutions, which by extension enable Layer 3</a:t>
            </a:r>
          </a:p>
          <a:p>
            <a:r>
              <a:rPr lang="en-SG" sz="1200" b="0" i="0" u="none" strike="noStrike" kern="1200" baseline="0" dirty="0">
                <a:solidFill>
                  <a:schemeClr val="tx1"/>
                </a:solidFill>
                <a:latin typeface="+mn-lt"/>
                <a:ea typeface="+mn-ea"/>
                <a:cs typeface="+mn-cs"/>
              </a:rPr>
              <a:t>VPN solutions. These are used more and more in order to virtualize the network</a:t>
            </a:r>
          </a:p>
          <a:p>
            <a:r>
              <a:rPr lang="en-SG" sz="1200" b="0" i="0" u="none" strike="noStrike" kern="1200" baseline="0" dirty="0">
                <a:solidFill>
                  <a:schemeClr val="tx1"/>
                </a:solidFill>
                <a:latin typeface="+mn-lt"/>
                <a:ea typeface="+mn-ea"/>
                <a:cs typeface="+mn-cs"/>
              </a:rPr>
              <a:t>itself and realize the consolidation benefits of a virtual network environment.</a:t>
            </a:r>
            <a:endParaRPr lang="en-US" dirty="0">
              <a:latin typeface="Arial" pitchFamily="34" charset="0"/>
            </a:endParaRPr>
          </a:p>
          <a:p>
            <a:endParaRPr lang="en-US" dirty="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385FE3DF-CCEC-4B3B-87AD-5DAB496A77E0}" type="slidenum">
              <a:rPr lang="en-US" sz="800" baseline="0"/>
              <a:pPr/>
              <a:t>6</a:t>
            </a:fld>
            <a:endParaRPr lang="en-US" sz="800" baseline="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xfrm>
            <a:off x="396013" y="4306551"/>
            <a:ext cx="5988326" cy="41831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1982B662-6347-4BB3-9627-2E2243DCC077}" type="slidenum">
              <a:rPr lang="en-US" sz="800" baseline="0"/>
              <a:pPr/>
              <a:t>7</a:t>
            </a:fld>
            <a:endParaRPr lang="en-US" sz="800" baseline="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xfrm>
            <a:off x="396013" y="4306551"/>
            <a:ext cx="5988326" cy="41831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F949B481-05C0-42FA-96E8-1628B6ADBC01}" type="slidenum">
              <a:rPr lang="en-US" sz="800" baseline="0"/>
              <a:pPr/>
              <a:t>8</a:t>
            </a:fld>
            <a:endParaRPr lang="en-US" sz="800" baseline="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xfrm>
            <a:off x="396013" y="4306551"/>
            <a:ext cx="5988326" cy="41831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1982B662-6347-4BB3-9627-2E2243DCC077}" type="slidenum">
              <a:rPr lang="en-US" sz="800" baseline="0"/>
              <a:pPr/>
              <a:t>9</a:t>
            </a:fld>
            <a:endParaRPr lang="en-US" sz="800" baseline="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xfrm>
            <a:off x="396013" y="4306551"/>
            <a:ext cx="5988326" cy="41831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Tree>
    <p:extLst>
      <p:ext uri="{BB962C8B-B14F-4D97-AF65-F5344CB8AC3E}">
        <p14:creationId xmlns:p14="http://schemas.microsoft.com/office/powerpoint/2010/main" val="49183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baseline="-25000">
                <a:solidFill>
                  <a:schemeClr val="tx1"/>
                </a:solidFill>
                <a:latin typeface="Arial" pitchFamily="34" charset="0"/>
              </a:defRPr>
            </a:lvl1pPr>
            <a:lvl2pPr marL="729057" indent="-280406" defTabSz="886397">
              <a:defRPr sz="2400" baseline="-25000">
                <a:solidFill>
                  <a:schemeClr val="tx1"/>
                </a:solidFill>
                <a:latin typeface="Arial" pitchFamily="34" charset="0"/>
              </a:defRPr>
            </a:lvl2pPr>
            <a:lvl3pPr marL="1121626" indent="-224325" defTabSz="886397">
              <a:defRPr sz="2400" baseline="-25000">
                <a:solidFill>
                  <a:schemeClr val="tx1"/>
                </a:solidFill>
                <a:latin typeface="Arial" pitchFamily="34" charset="0"/>
              </a:defRPr>
            </a:lvl3pPr>
            <a:lvl4pPr marL="1570276" indent="-224325" defTabSz="886397">
              <a:defRPr sz="2400" baseline="-25000">
                <a:solidFill>
                  <a:schemeClr val="tx1"/>
                </a:solidFill>
                <a:latin typeface="Arial" pitchFamily="34" charset="0"/>
              </a:defRPr>
            </a:lvl4pPr>
            <a:lvl5pPr marL="2018927" indent="-224325" defTabSz="886397">
              <a:defRPr sz="2400" baseline="-25000">
                <a:solidFill>
                  <a:schemeClr val="tx1"/>
                </a:solidFill>
                <a:latin typeface="Arial" pitchFamily="34" charset="0"/>
              </a:defRPr>
            </a:lvl5pPr>
            <a:lvl6pPr marL="246757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6pPr>
            <a:lvl7pPr marL="2916227"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7pPr>
            <a:lvl8pPr marL="336487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8pPr>
            <a:lvl9pPr marL="3813528" indent="-224325" algn="ctr" defTabSz="886397" eaLnBrk="0" fontAlgn="base" hangingPunct="0">
              <a:lnSpc>
                <a:spcPct val="90000"/>
              </a:lnSpc>
              <a:spcBef>
                <a:spcPct val="0"/>
              </a:spcBef>
              <a:spcAft>
                <a:spcPct val="0"/>
              </a:spcAft>
              <a:defRPr sz="2400" baseline="-25000">
                <a:solidFill>
                  <a:schemeClr val="tx1"/>
                </a:solidFill>
                <a:latin typeface="Arial" pitchFamily="34" charset="0"/>
              </a:defRPr>
            </a:lvl9pPr>
          </a:lstStyle>
          <a:p>
            <a:fld id="{F32BE7AA-1D73-4CF8-A03B-99A7B952FAAF}" type="slidenum">
              <a:rPr lang="en-US" sz="800" baseline="0"/>
              <a:pPr/>
              <a:t>10</a:t>
            </a:fld>
            <a:endParaRPr lang="en-US" sz="800" baseline="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xfrm>
            <a:off x="396013" y="4306551"/>
            <a:ext cx="5988326" cy="41831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SG" sz="1200" b="0" i="0" u="none" strike="noStrike" kern="1200" baseline="0" dirty="0">
                <a:solidFill>
                  <a:schemeClr val="tx1"/>
                </a:solidFill>
                <a:latin typeface="+mn-lt"/>
                <a:ea typeface="+mn-ea"/>
                <a:cs typeface="+mn-cs"/>
              </a:rPr>
              <a:t>The Nexus 7000 NX-OS software supports Virtual Device Contexts (VDCs), VDC(s)</a:t>
            </a:r>
          </a:p>
          <a:p>
            <a:r>
              <a:rPr lang="en-SG" sz="1200" b="0" i="0" u="none" strike="noStrike" kern="1200" baseline="0" dirty="0">
                <a:solidFill>
                  <a:schemeClr val="tx1"/>
                </a:solidFill>
                <a:latin typeface="+mn-lt"/>
                <a:ea typeface="+mn-ea"/>
                <a:cs typeface="+mn-cs"/>
              </a:rPr>
              <a:t>allow the partitioning of a single physical Nexus 7000 device into multiple logical</a:t>
            </a:r>
          </a:p>
          <a:p>
            <a:r>
              <a:rPr lang="en-SG" sz="1200" b="0" i="0" u="none" strike="noStrike" kern="1200" baseline="0" dirty="0">
                <a:solidFill>
                  <a:schemeClr val="tx1"/>
                </a:solidFill>
                <a:latin typeface="+mn-lt"/>
                <a:ea typeface="+mn-ea"/>
                <a:cs typeface="+mn-cs"/>
              </a:rPr>
              <a:t>devices. This logical separation provides the following benefits:</a:t>
            </a:r>
          </a:p>
          <a:p>
            <a:r>
              <a:rPr lang="en-SG" sz="1200" b="0" i="0" u="none" strike="noStrike" kern="1200" baseline="0" dirty="0">
                <a:solidFill>
                  <a:schemeClr val="tx1"/>
                </a:solidFill>
                <a:latin typeface="+mn-lt"/>
                <a:ea typeface="+mn-ea"/>
                <a:cs typeface="+mn-cs"/>
              </a:rPr>
              <a:t>■ Administrative and management separation</a:t>
            </a:r>
          </a:p>
          <a:p>
            <a:r>
              <a:rPr lang="en-SG" sz="1200" b="0" i="0" u="none" strike="noStrike" kern="1200" baseline="0" dirty="0">
                <a:solidFill>
                  <a:schemeClr val="tx1"/>
                </a:solidFill>
                <a:latin typeface="+mn-lt"/>
                <a:ea typeface="+mn-ea"/>
                <a:cs typeface="+mn-cs"/>
              </a:rPr>
              <a:t>■ Change and failure domain isolation from other VDCs</a:t>
            </a:r>
          </a:p>
          <a:p>
            <a:r>
              <a:rPr lang="en-SG" sz="1200" b="0" i="0" u="none" strike="noStrike" kern="1200" baseline="0" dirty="0">
                <a:solidFill>
                  <a:schemeClr val="tx1"/>
                </a:solidFill>
                <a:latin typeface="+mn-lt"/>
                <a:ea typeface="+mn-ea"/>
                <a:cs typeface="+mn-cs"/>
              </a:rPr>
              <a:t>■ Address, VLAN, VRF, and </a:t>
            </a:r>
            <a:r>
              <a:rPr lang="en-SG" sz="1200" b="0" i="0" u="none" strike="noStrike" kern="1200" baseline="0" dirty="0" err="1">
                <a:solidFill>
                  <a:schemeClr val="tx1"/>
                </a:solidFill>
                <a:latin typeface="+mn-lt"/>
                <a:ea typeface="+mn-ea"/>
                <a:cs typeface="+mn-cs"/>
              </a:rPr>
              <a:t>vPC</a:t>
            </a:r>
            <a:r>
              <a:rPr lang="en-SG" sz="1200" b="0" i="0" u="none" strike="noStrike" kern="1200" baseline="0" dirty="0">
                <a:solidFill>
                  <a:schemeClr val="tx1"/>
                </a:solidFill>
                <a:latin typeface="+mn-lt"/>
                <a:ea typeface="+mn-ea"/>
                <a:cs typeface="+mn-cs"/>
              </a:rPr>
              <a:t> isolation</a:t>
            </a:r>
          </a:p>
          <a:p>
            <a:r>
              <a:rPr lang="en-SG" sz="1200" b="0" i="0" u="none" strike="noStrike" kern="1200" baseline="0" dirty="0">
                <a:solidFill>
                  <a:schemeClr val="tx1"/>
                </a:solidFill>
                <a:latin typeface="+mn-lt"/>
                <a:ea typeface="+mn-ea"/>
                <a:cs typeface="+mn-cs"/>
              </a:rPr>
              <a:t>Each VDC appears as a unique device and allows for separate Roles-Based Access</a:t>
            </a:r>
          </a:p>
          <a:p>
            <a:r>
              <a:rPr lang="en-SG" sz="1200" b="0" i="0" u="none" strike="noStrike" kern="1200" baseline="0" dirty="0">
                <a:solidFill>
                  <a:schemeClr val="tx1"/>
                </a:solidFill>
                <a:latin typeface="+mn-lt"/>
                <a:ea typeface="+mn-ea"/>
                <a:cs typeface="+mn-cs"/>
              </a:rPr>
              <a:t>Control Management (RBAC) per VDC. This enables VDCs to be administered by different</a:t>
            </a:r>
          </a:p>
          <a:p>
            <a:r>
              <a:rPr lang="en-SG" sz="1200" b="0" i="0" u="none" strike="noStrike" kern="1200" baseline="0" dirty="0">
                <a:solidFill>
                  <a:schemeClr val="tx1"/>
                </a:solidFill>
                <a:latin typeface="+mn-lt"/>
                <a:ea typeface="+mn-ea"/>
                <a:cs typeface="+mn-cs"/>
              </a:rPr>
              <a:t>administrators while still maintaining a rich, granular RBAC capability. With this </a:t>
            </a:r>
            <a:r>
              <a:rPr lang="en-SG" sz="1200" b="0" i="0" u="none" strike="noStrike" kern="1200" baseline="0" dirty="0" err="1">
                <a:solidFill>
                  <a:schemeClr val="tx1"/>
                </a:solidFill>
                <a:latin typeface="+mn-lt"/>
                <a:ea typeface="+mn-ea"/>
                <a:cs typeface="+mn-cs"/>
              </a:rPr>
              <a:t>functionalit</a:t>
            </a:r>
            <a:r>
              <a:rPr lang="en-SG" sz="1200" b="0" i="0" u="none" strike="noStrike" kern="1200" baseline="0" dirty="0">
                <a:solidFill>
                  <a:schemeClr val="tx1"/>
                </a:solidFill>
                <a:latin typeface="+mn-lt"/>
                <a:ea typeface="+mn-ea"/>
                <a:cs typeface="+mn-cs"/>
              </a:rPr>
              <a:t>,</a:t>
            </a:r>
          </a:p>
          <a:p>
            <a:r>
              <a:rPr lang="en-SG" sz="1200" b="0" i="0" u="none" strike="noStrike" kern="1200" baseline="0" dirty="0">
                <a:solidFill>
                  <a:schemeClr val="tx1"/>
                </a:solidFill>
                <a:latin typeface="+mn-lt"/>
                <a:ea typeface="+mn-ea"/>
                <a:cs typeface="+mn-cs"/>
              </a:rPr>
              <a:t>each administrator can define virtual routing and forwarding instance (VRF)</a:t>
            </a:r>
          </a:p>
          <a:p>
            <a:r>
              <a:rPr lang="en-SG" sz="1200" b="0" i="0" u="none" strike="noStrike" kern="1200" baseline="0" dirty="0">
                <a:solidFill>
                  <a:schemeClr val="tx1"/>
                </a:solidFill>
                <a:latin typeface="+mn-lt"/>
                <a:ea typeface="+mn-ea"/>
                <a:cs typeface="+mn-cs"/>
              </a:rPr>
              <a:t>names and VLAN IDs independent of those used in other VDCs safely with the knowledge</a:t>
            </a:r>
          </a:p>
          <a:p>
            <a:r>
              <a:rPr lang="en-SG" sz="1200" b="0" i="0" u="none" strike="noStrike" kern="1200" baseline="0" dirty="0">
                <a:solidFill>
                  <a:schemeClr val="tx1"/>
                </a:solidFill>
                <a:latin typeface="+mn-lt"/>
                <a:ea typeface="+mn-ea"/>
                <a:cs typeface="+mn-cs"/>
              </a:rPr>
              <a:t>that VDCs maintain their own unique software processes, configuration, and </a:t>
            </a:r>
            <a:r>
              <a:rPr lang="en-SG" sz="1200" b="0" i="0" u="none" strike="noStrike" kern="1200" baseline="0" dirty="0" err="1">
                <a:solidFill>
                  <a:schemeClr val="tx1"/>
                </a:solidFill>
                <a:latin typeface="+mn-lt"/>
                <a:ea typeface="+mn-ea"/>
                <a:cs typeface="+mn-cs"/>
              </a:rPr>
              <a:t>dataplane</a:t>
            </a:r>
            <a:endParaRPr lang="en-SG" sz="1200" b="0" i="0" u="none" strike="noStrike" kern="1200" baseline="0" dirty="0">
              <a:solidFill>
                <a:schemeClr val="tx1"/>
              </a:solidFill>
              <a:latin typeface="+mn-lt"/>
              <a:ea typeface="+mn-ea"/>
              <a:cs typeface="+mn-cs"/>
            </a:endParaRPr>
          </a:p>
          <a:p>
            <a:r>
              <a:rPr lang="en-SG" sz="1200" b="0" i="0" u="none" strike="noStrike" kern="1200" baseline="0" dirty="0">
                <a:solidFill>
                  <a:schemeClr val="tx1"/>
                </a:solidFill>
                <a:latin typeface="+mn-lt"/>
                <a:ea typeface="+mn-ea"/>
                <a:cs typeface="+mn-cs"/>
              </a:rPr>
              <a:t>forwarding tables.</a:t>
            </a:r>
          </a:p>
          <a:p>
            <a:r>
              <a:rPr lang="en-SG" sz="1200" b="0" i="0" u="none" strike="noStrike" kern="1200" baseline="0" dirty="0">
                <a:solidFill>
                  <a:schemeClr val="tx1"/>
                </a:solidFill>
                <a:latin typeface="+mn-lt"/>
                <a:ea typeface="+mn-ea"/>
                <a:cs typeface="+mn-cs"/>
              </a:rPr>
              <a:t>Each VDC also maintains an individual high-availability (HA) policy that defines the</a:t>
            </a:r>
          </a:p>
          <a:p>
            <a:r>
              <a:rPr lang="en-SG" sz="1200" b="0" i="0" u="none" strike="noStrike" kern="1200" baseline="0" dirty="0">
                <a:solidFill>
                  <a:schemeClr val="tx1"/>
                </a:solidFill>
                <a:latin typeface="+mn-lt"/>
                <a:ea typeface="+mn-ea"/>
                <a:cs typeface="+mn-cs"/>
              </a:rPr>
              <a:t>action that the system will take when a failure occurs within a VDC. Depending on the</a:t>
            </a:r>
          </a:p>
          <a:p>
            <a:r>
              <a:rPr lang="en-SG" sz="1200" b="0" i="0" u="none" strike="noStrike" kern="1200" baseline="0" dirty="0">
                <a:solidFill>
                  <a:schemeClr val="tx1"/>
                </a:solidFill>
                <a:latin typeface="+mn-lt"/>
                <a:ea typeface="+mn-ea"/>
                <a:cs typeface="+mn-cs"/>
              </a:rPr>
              <a:t>hardware configuration of the system, there are various actions that can be performed. In</a:t>
            </a:r>
          </a:p>
          <a:p>
            <a:r>
              <a:rPr lang="en-SG" sz="1200" b="0" i="0" u="none" strike="noStrike" kern="1200" baseline="0" dirty="0">
                <a:solidFill>
                  <a:schemeClr val="tx1"/>
                </a:solidFill>
                <a:latin typeface="+mn-lt"/>
                <a:ea typeface="+mn-ea"/>
                <a:cs typeface="+mn-cs"/>
              </a:rPr>
              <a:t>a single supervisor system, the VDC can be shut down, restarted, or the supervisor can</a:t>
            </a:r>
          </a:p>
          <a:p>
            <a:r>
              <a:rPr lang="en-SG" sz="1200" b="0" i="0" u="none" strike="noStrike" kern="1200" baseline="0" dirty="0">
                <a:solidFill>
                  <a:schemeClr val="tx1"/>
                </a:solidFill>
                <a:latin typeface="+mn-lt"/>
                <a:ea typeface="+mn-ea"/>
                <a:cs typeface="+mn-cs"/>
              </a:rPr>
              <a:t>be reloaded. In a redundant supervisor configuration, the VDC can be shut down,</a:t>
            </a:r>
          </a:p>
          <a:p>
            <a:r>
              <a:rPr lang="en-SG" sz="1200" b="0" i="0" u="none" strike="noStrike" kern="1200" baseline="0" dirty="0">
                <a:solidFill>
                  <a:schemeClr val="tx1"/>
                </a:solidFill>
                <a:latin typeface="+mn-lt"/>
                <a:ea typeface="+mn-ea"/>
                <a:cs typeface="+mn-cs"/>
              </a:rPr>
              <a:t>restarted, or a supervisor switchover can be initiated.</a:t>
            </a:r>
            <a:endParaRPr lang="en-SG" dirty="0"/>
          </a:p>
          <a:p>
            <a:endParaRPr lang="en-GB" dirty="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BA84892-6FB8-48E6-8166-8EF4AEDE6A9A}" type="datetimeFigureOut">
              <a:rPr lang="en-GB" smtClean="0"/>
              <a:pPr/>
              <a:t>16/05/2022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E227DF-AB9A-4513-B155-D3A99A26F41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BA84892-6FB8-48E6-8166-8EF4AEDE6A9A}" type="datetimeFigureOut">
              <a:rPr lang="en-GB" smtClean="0"/>
              <a:pPr/>
              <a:t>16/05/2022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E227DF-AB9A-4513-B155-D3A99A26F41C}"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838200"/>
          </a:xfrm>
        </p:spPr>
        <p:txBody>
          <a:bodyPr/>
          <a:lstStyle/>
          <a:p>
            <a:r>
              <a:rPr lang="en-US"/>
              <a:t>Click to edit Master title style</a:t>
            </a:r>
          </a:p>
        </p:txBody>
      </p:sp>
      <p:sp>
        <p:nvSpPr>
          <p:cNvPr id="3" name="Text Placeholder 2"/>
          <p:cNvSpPr>
            <a:spLocks noGrp="1"/>
          </p:cNvSpPr>
          <p:nvPr>
            <p:ph type="body" sz="half" idx="1"/>
          </p:nvPr>
        </p:nvSpPr>
        <p:spPr>
          <a:xfrm>
            <a:off x="655638" y="1520825"/>
            <a:ext cx="3894137" cy="357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1520825"/>
            <a:ext cx="3894138" cy="357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7862099"/>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838200"/>
          </a:xfrm>
        </p:spPr>
        <p:txBody>
          <a:bodyPr/>
          <a:lstStyle/>
          <a:p>
            <a:r>
              <a:rPr lang="en-US"/>
              <a:t>Click to edit Master title style</a:t>
            </a:r>
          </a:p>
        </p:txBody>
      </p:sp>
      <p:sp>
        <p:nvSpPr>
          <p:cNvPr id="3" name="Content Placeholder 2"/>
          <p:cNvSpPr>
            <a:spLocks noGrp="1"/>
          </p:cNvSpPr>
          <p:nvPr>
            <p:ph sz="half" idx="1"/>
          </p:nvPr>
        </p:nvSpPr>
        <p:spPr>
          <a:xfrm>
            <a:off x="655638" y="1520825"/>
            <a:ext cx="3894137" cy="357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02175" y="1520825"/>
            <a:ext cx="3894138" cy="357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0872938"/>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838200"/>
          </a:xfrm>
        </p:spPr>
        <p:txBody>
          <a:bodyPr/>
          <a:lstStyle/>
          <a:p>
            <a:r>
              <a:rPr lang="en-US"/>
              <a:t>Click to edit Master title style</a:t>
            </a:r>
          </a:p>
        </p:txBody>
      </p:sp>
      <p:sp>
        <p:nvSpPr>
          <p:cNvPr id="3" name="Text Placeholder 2"/>
          <p:cNvSpPr>
            <a:spLocks noGrp="1"/>
          </p:cNvSpPr>
          <p:nvPr>
            <p:ph type="body" sz="half" idx="1"/>
          </p:nvPr>
        </p:nvSpPr>
        <p:spPr>
          <a:xfrm>
            <a:off x="655638" y="1520825"/>
            <a:ext cx="7940675" cy="1709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638" y="3382963"/>
            <a:ext cx="7940675" cy="17097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3051054"/>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84892-6FB8-48E6-8166-8EF4AEDE6A9A}" type="datetimeFigureOut">
              <a:rPr lang="en-GB" smtClean="0"/>
              <a:pPr/>
              <a:t>16/05/2022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E227DF-AB9A-4513-B155-D3A99A26F41C}"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BA84892-6FB8-48E6-8166-8EF4AEDE6A9A}" type="datetimeFigureOut">
              <a:rPr lang="en-GB" smtClean="0"/>
              <a:pPr/>
              <a:t>16/05/2022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E227DF-AB9A-4513-B155-D3A99A26F41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BA84892-6FB8-48E6-8166-8EF4AEDE6A9A}" type="datetimeFigureOut">
              <a:rPr lang="en-GB" smtClean="0"/>
              <a:pPr/>
              <a:t>16/05/2022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0E227DF-AB9A-4513-B155-D3A99A26F41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A84892-6FB8-48E6-8166-8EF4AEDE6A9A}" type="datetimeFigureOut">
              <a:rPr lang="en-GB" smtClean="0"/>
              <a:pPr/>
              <a:t>16/05/2022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E227DF-AB9A-4513-B155-D3A99A26F41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A84892-6FB8-48E6-8166-8EF4AEDE6A9A}" type="datetimeFigureOut">
              <a:rPr lang="en-GB" smtClean="0"/>
              <a:pPr/>
              <a:t>16/05/2022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E227DF-AB9A-4513-B155-D3A99A26F41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A84892-6FB8-48E6-8166-8EF4AEDE6A9A}" type="datetimeFigureOut">
              <a:rPr lang="en-GB" smtClean="0"/>
              <a:pPr/>
              <a:t>16/05/2022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E227DF-AB9A-4513-B155-D3A99A26F41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6.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8.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21.wmf"/><Relationship Id="rId5" Type="http://schemas.openxmlformats.org/officeDocument/2006/relationships/image" Target="../media/image23.wmf"/><Relationship Id="rId4" Type="http://schemas.openxmlformats.org/officeDocument/2006/relationships/image" Target="../media/image29.wmf"/></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image" Target="../media/image23.wmf"/><Relationship Id="rId4" Type="http://schemas.openxmlformats.org/officeDocument/2006/relationships/image" Target="../media/image25.wmf"/></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31.jpe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4.png"/><Relationship Id="rId18" Type="http://schemas.openxmlformats.org/officeDocument/2006/relationships/image" Target="../media/image18.png"/><Relationship Id="rId3" Type="http://schemas.openxmlformats.org/officeDocument/2006/relationships/image" Target="../media/image2.jpeg"/><Relationship Id="rId21" Type="http://schemas.openxmlformats.org/officeDocument/2006/relationships/image" Target="../media/image21.wmf"/><Relationship Id="rId7" Type="http://schemas.openxmlformats.org/officeDocument/2006/relationships/image" Target="../media/image9.wmf"/><Relationship Id="rId12" Type="http://schemas.openxmlformats.org/officeDocument/2006/relationships/hyperlink" Target="file:///D:\" TargetMode="External"/><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jpeg"/><Relationship Id="rId20" Type="http://schemas.openxmlformats.org/officeDocument/2006/relationships/image" Target="../media/image20.wmf"/><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png"/><Relationship Id="rId5" Type="http://schemas.openxmlformats.org/officeDocument/2006/relationships/image" Target="../media/image7.wmf"/><Relationship Id="rId15" Type="http://schemas.openxmlformats.org/officeDocument/2006/relationships/image" Target="../media/image15.png"/><Relationship Id="rId10" Type="http://schemas.openxmlformats.org/officeDocument/2006/relationships/image" Target="../media/image12.wmf"/><Relationship Id="rId19" Type="http://schemas.openxmlformats.org/officeDocument/2006/relationships/image" Target="../media/image19.png"/><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hyperlink" Target="http://www.xensource.com/index.html" TargetMode="External"/><Relationship Id="rId22" Type="http://schemas.openxmlformats.org/officeDocument/2006/relationships/image" Target="../media/image22.wmf"/></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5.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0.wmf"/></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5.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0.wmf"/></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x41zkbdh_q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708347" y="1446325"/>
            <a:ext cx="8112125" cy="2918779"/>
          </a:xfrm>
        </p:spPr>
        <p:txBody>
          <a:bodyPr>
            <a:normAutofit/>
          </a:bodyPr>
          <a:lstStyle/>
          <a:p>
            <a:pPr algn="l"/>
            <a:r>
              <a:rPr lang="en-GB" sz="5400" dirty="0">
                <a:solidFill>
                  <a:schemeClr val="tx1">
                    <a:lumMod val="75000"/>
                    <a:lumOff val="25000"/>
                  </a:schemeClr>
                </a:solidFill>
                <a:latin typeface="Calibri" pitchFamily="34" charset="0"/>
                <a:cs typeface="Calibri" pitchFamily="34" charset="0"/>
              </a:rPr>
              <a:t>Network Virtualization</a:t>
            </a:r>
            <a:endParaRPr lang="en-US" sz="5400" dirty="0">
              <a:solidFill>
                <a:schemeClr val="tx1">
                  <a:lumMod val="75000"/>
                  <a:lumOff val="25000"/>
                </a:schemeClr>
              </a:solidFill>
              <a:latin typeface="Calibri"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 r="-2000"/>
          </a:stretch>
        </a:blipFill>
        <a:effectLst/>
      </p:bgPr>
    </p:bg>
    <p:spTree>
      <p:nvGrpSpPr>
        <p:cNvPr id="1" name=""/>
        <p:cNvGrpSpPr/>
        <p:nvPr/>
      </p:nvGrpSpPr>
      <p:grpSpPr>
        <a:xfrm>
          <a:off x="0" y="0"/>
          <a:ext cx="0" cy="0"/>
          <a:chOff x="0" y="0"/>
          <a:chExt cx="0" cy="0"/>
        </a:xfrm>
      </p:grpSpPr>
      <p:pic>
        <p:nvPicPr>
          <p:cNvPr id="22530" name="Picture 2" descr="vdc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552" y="1441573"/>
            <a:ext cx="7924800" cy="457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30"/>
          <p:cNvSpPr>
            <a:spLocks noGrp="1" noChangeArrowheads="1"/>
          </p:cNvSpPr>
          <p:nvPr>
            <p:ph type="title"/>
          </p:nvPr>
        </p:nvSpPr>
        <p:spPr>
          <a:xfrm>
            <a:off x="395536" y="44624"/>
            <a:ext cx="8145462" cy="694184"/>
          </a:xfrm>
        </p:spPr>
        <p:txBody>
          <a:bodyPr>
            <a:normAutofit/>
          </a:bodyPr>
          <a:lstStyle/>
          <a:p>
            <a:r>
              <a:rPr lang="en-US" sz="3200" dirty="0">
                <a:solidFill>
                  <a:srgbClr val="002060"/>
                </a:solidFill>
                <a:latin typeface="Calibri" pitchFamily="34" charset="0"/>
                <a:cs typeface="Calibri" pitchFamily="34" charset="0"/>
              </a:rPr>
              <a:t>Properties of the VDC</a:t>
            </a:r>
          </a:p>
        </p:txBody>
      </p:sp>
      <p:sp>
        <p:nvSpPr>
          <p:cNvPr id="22532" name="Rectangle 32"/>
          <p:cNvSpPr>
            <a:spLocks noGrp="1" noChangeArrowheads="1"/>
          </p:cNvSpPr>
          <p:nvPr>
            <p:ph type="body" sz="half" idx="2"/>
          </p:nvPr>
        </p:nvSpPr>
        <p:spPr>
          <a:xfrm>
            <a:off x="2588840" y="1646808"/>
            <a:ext cx="5943600" cy="1854200"/>
          </a:xfrm>
        </p:spPr>
        <p:txBody>
          <a:bodyPr>
            <a:normAutofit lnSpcReduction="10000"/>
          </a:bodyPr>
          <a:lstStyle/>
          <a:p>
            <a:pPr marL="263525" indent="-263525">
              <a:spcBef>
                <a:spcPct val="35000"/>
              </a:spcBef>
              <a:buClrTx/>
              <a:buSzPct val="100000"/>
            </a:pPr>
            <a:r>
              <a:rPr lang="en-US" sz="1400" dirty="0">
                <a:latin typeface="Calibri" pitchFamily="34" charset="0"/>
                <a:cs typeface="Calibri" pitchFamily="34" charset="0"/>
              </a:rPr>
              <a:t>Each </a:t>
            </a:r>
            <a:r>
              <a:rPr lang="en-US" sz="1400" dirty="0" err="1">
                <a:latin typeface="Calibri" pitchFamily="34" charset="0"/>
                <a:cs typeface="Calibri" pitchFamily="34" charset="0"/>
              </a:rPr>
              <a:t>VDC</a:t>
            </a:r>
            <a:r>
              <a:rPr lang="en-US" sz="1400" dirty="0">
                <a:latin typeface="Calibri" pitchFamily="34" charset="0"/>
                <a:cs typeface="Calibri" pitchFamily="34" charset="0"/>
              </a:rPr>
              <a:t> treated as standalone device with limited resources</a:t>
            </a:r>
          </a:p>
          <a:p>
            <a:pPr marL="263525" indent="-263525">
              <a:spcBef>
                <a:spcPct val="35000"/>
              </a:spcBef>
              <a:buClrTx/>
              <a:buSzPct val="100000"/>
            </a:pPr>
            <a:r>
              <a:rPr lang="en-US" sz="1400" dirty="0">
                <a:latin typeface="Calibri" pitchFamily="34" charset="0"/>
                <a:cs typeface="Calibri" pitchFamily="34" charset="0"/>
              </a:rPr>
              <a:t>Each </a:t>
            </a:r>
            <a:r>
              <a:rPr lang="en-US" sz="1400" dirty="0" err="1">
                <a:latin typeface="Calibri" pitchFamily="34" charset="0"/>
                <a:cs typeface="Calibri" pitchFamily="34" charset="0"/>
              </a:rPr>
              <a:t>VDC</a:t>
            </a:r>
            <a:r>
              <a:rPr lang="en-US" sz="1400" dirty="0">
                <a:latin typeface="Calibri" pitchFamily="34" charset="0"/>
                <a:cs typeface="Calibri" pitchFamily="34" charset="0"/>
              </a:rPr>
              <a:t> uniquely identified by ID or name</a:t>
            </a:r>
          </a:p>
          <a:p>
            <a:pPr marL="263525" indent="-263525">
              <a:spcBef>
                <a:spcPct val="35000"/>
              </a:spcBef>
              <a:buClrTx/>
              <a:buSzPct val="100000"/>
            </a:pPr>
            <a:r>
              <a:rPr lang="en-US" sz="1400" dirty="0">
                <a:latin typeface="Calibri" pitchFamily="34" charset="0"/>
                <a:cs typeface="Calibri" pitchFamily="34" charset="0"/>
              </a:rPr>
              <a:t>Each </a:t>
            </a:r>
            <a:r>
              <a:rPr lang="en-US" sz="1400" dirty="0" err="1">
                <a:latin typeface="Calibri" pitchFamily="34" charset="0"/>
                <a:cs typeface="Calibri" pitchFamily="34" charset="0"/>
              </a:rPr>
              <a:t>VDC</a:t>
            </a:r>
            <a:r>
              <a:rPr lang="en-US" sz="1400" dirty="0">
                <a:latin typeface="Calibri" pitchFamily="34" charset="0"/>
                <a:cs typeface="Calibri" pitchFamily="34" charset="0"/>
              </a:rPr>
              <a:t> has unique MAC address assigned to identify </a:t>
            </a:r>
            <a:r>
              <a:rPr lang="en-US" sz="1400" dirty="0" err="1">
                <a:latin typeface="Calibri" pitchFamily="34" charset="0"/>
                <a:cs typeface="Calibri" pitchFamily="34" charset="0"/>
              </a:rPr>
              <a:t>VDC</a:t>
            </a:r>
            <a:endParaRPr lang="en-US" sz="1400" dirty="0">
              <a:latin typeface="Calibri" pitchFamily="34" charset="0"/>
              <a:cs typeface="Calibri" pitchFamily="34" charset="0"/>
            </a:endParaRPr>
          </a:p>
          <a:p>
            <a:pPr marL="263525" indent="-263525">
              <a:spcBef>
                <a:spcPct val="35000"/>
              </a:spcBef>
              <a:buClrTx/>
              <a:buSzPct val="100000"/>
            </a:pPr>
            <a:r>
              <a:rPr lang="en-US" sz="1400" dirty="0">
                <a:latin typeface="Calibri" pitchFamily="34" charset="0"/>
                <a:cs typeface="Calibri" pitchFamily="34" charset="0"/>
              </a:rPr>
              <a:t>Shared processor, shared </a:t>
            </a:r>
            <a:r>
              <a:rPr lang="en-US" sz="1400" dirty="0" err="1">
                <a:latin typeface="Calibri" pitchFamily="34" charset="0"/>
                <a:cs typeface="Calibri" pitchFamily="34" charset="0"/>
              </a:rPr>
              <a:t>linecards</a:t>
            </a:r>
            <a:r>
              <a:rPr lang="en-US" sz="1400" dirty="0">
                <a:latin typeface="Calibri" pitchFamily="34" charset="0"/>
                <a:cs typeface="Calibri" pitchFamily="34" charset="0"/>
              </a:rPr>
              <a:t>, and dedicated interfaces </a:t>
            </a:r>
          </a:p>
          <a:p>
            <a:pPr marL="263525" indent="-263525">
              <a:spcBef>
                <a:spcPct val="35000"/>
              </a:spcBef>
              <a:buClrTx/>
              <a:buSzPct val="100000"/>
            </a:pPr>
            <a:r>
              <a:rPr lang="en-US" sz="1400" dirty="0">
                <a:latin typeface="Calibri" pitchFamily="34" charset="0"/>
                <a:cs typeface="Calibri" pitchFamily="34" charset="0"/>
              </a:rPr>
              <a:t>Per VDC role-based management allows per VDC admin configuration and management</a:t>
            </a:r>
          </a:p>
          <a:p>
            <a:pPr marL="263525" indent="-263525">
              <a:spcBef>
                <a:spcPct val="35000"/>
              </a:spcBef>
              <a:buClrTx/>
              <a:buSzPct val="100000"/>
            </a:pPr>
            <a:r>
              <a:rPr lang="en-US" sz="1400" dirty="0">
                <a:latin typeface="Calibri" pitchFamily="34" charset="0"/>
                <a:cs typeface="Calibri" pitchFamily="34" charset="0"/>
              </a:rPr>
              <a:t>Software fault isolation for protocol processes within the VDC</a:t>
            </a:r>
          </a:p>
        </p:txBody>
      </p:sp>
      <p:sp>
        <p:nvSpPr>
          <p:cNvPr id="22533" name="Text Box 24"/>
          <p:cNvSpPr txBox="1">
            <a:spLocks noChangeArrowheads="1"/>
          </p:cNvSpPr>
          <p:nvPr/>
        </p:nvSpPr>
        <p:spPr bwMode="auto">
          <a:xfrm>
            <a:off x="323528" y="764704"/>
            <a:ext cx="8856984"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marL="285750" indent="-285750" algn="l">
              <a:lnSpc>
                <a:spcPct val="95000"/>
              </a:lnSpc>
              <a:spcBef>
                <a:spcPct val="50000"/>
              </a:spcBef>
              <a:buFont typeface="Arial" pitchFamily="34" charset="0"/>
              <a:buChar char="•"/>
            </a:pPr>
            <a:r>
              <a:rPr lang="en-US" sz="2000" baseline="0" dirty="0">
                <a:latin typeface="Calibri" pitchFamily="34" charset="0"/>
                <a:ea typeface="ＭＳ Ｐゴシック" pitchFamily="34" charset="-128"/>
                <a:cs typeface="Calibri" pitchFamily="34" charset="0"/>
              </a:rPr>
              <a:t>The hardware is shared across the VDCs but from the user, configuration and management perspective, the VDC should appear as a standalone device</a:t>
            </a:r>
          </a:p>
        </p:txBody>
      </p:sp>
    </p:spTree>
    <p:extLst>
      <p:ext uri="{BB962C8B-B14F-4D97-AF65-F5344CB8AC3E}">
        <p14:creationId xmlns:p14="http://schemas.microsoft.com/office/powerpoint/2010/main" val="259823228"/>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 r="-2000"/>
          </a:stretch>
        </a:blipFill>
        <a:effectLst/>
      </p:bgPr>
    </p:bg>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352800" y="2267668"/>
            <a:ext cx="2209800" cy="2971800"/>
          </a:xfrm>
          <a:prstGeom prst="rect">
            <a:avLst/>
          </a:prstGeom>
          <a:solidFill>
            <a:srgbClr val="D2D2D4"/>
          </a:solidFill>
          <a:ln w="9525">
            <a:solidFill>
              <a:schemeClr val="accent2"/>
            </a:solidFill>
            <a:prstDash val="dash"/>
            <a:miter lim="800000"/>
            <a:headEnd/>
            <a:tailEnd/>
          </a:ln>
        </p:spPr>
        <p:txBody>
          <a:bodyPr wrap="none" anchor="ctr"/>
          <a:lstStyle/>
          <a:p>
            <a:endParaRPr lang="en-US"/>
          </a:p>
        </p:txBody>
      </p:sp>
      <p:sp>
        <p:nvSpPr>
          <p:cNvPr id="23555" name="Rectangle 3"/>
          <p:cNvSpPr>
            <a:spLocks noChangeArrowheads="1"/>
          </p:cNvSpPr>
          <p:nvPr/>
        </p:nvSpPr>
        <p:spPr bwMode="auto">
          <a:xfrm>
            <a:off x="762000" y="2267668"/>
            <a:ext cx="2209800" cy="2971800"/>
          </a:xfrm>
          <a:prstGeom prst="rect">
            <a:avLst/>
          </a:prstGeom>
          <a:solidFill>
            <a:srgbClr val="D2D2D4"/>
          </a:solidFill>
          <a:ln w="9525">
            <a:solidFill>
              <a:schemeClr val="accent2"/>
            </a:solidFill>
            <a:prstDash val="dash"/>
            <a:miter lim="800000"/>
            <a:headEnd/>
            <a:tailEnd/>
          </a:ln>
        </p:spPr>
        <p:txBody>
          <a:bodyPr wrap="none" anchor="ctr"/>
          <a:lstStyle/>
          <a:p>
            <a:endParaRPr lang="en-US"/>
          </a:p>
        </p:txBody>
      </p:sp>
      <p:sp>
        <p:nvSpPr>
          <p:cNvPr id="23556" name="Rectangle 46"/>
          <p:cNvSpPr>
            <a:spLocks noGrp="1" noChangeArrowheads="1"/>
          </p:cNvSpPr>
          <p:nvPr>
            <p:ph type="title"/>
          </p:nvPr>
        </p:nvSpPr>
        <p:spPr>
          <a:xfrm>
            <a:off x="229702" y="44624"/>
            <a:ext cx="8588861" cy="649727"/>
          </a:xfrm>
        </p:spPr>
        <p:txBody>
          <a:bodyPr>
            <a:normAutofit/>
          </a:bodyPr>
          <a:lstStyle/>
          <a:p>
            <a:r>
              <a:rPr lang="en-US" sz="3600" dirty="0">
                <a:solidFill>
                  <a:srgbClr val="002060"/>
                </a:solidFill>
                <a:latin typeface="Calibri" pitchFamily="34" charset="0"/>
                <a:cs typeface="Calibri" pitchFamily="34" charset="0"/>
              </a:rPr>
              <a:t>VDC Fault Domain</a:t>
            </a:r>
          </a:p>
        </p:txBody>
      </p:sp>
      <p:sp>
        <p:nvSpPr>
          <p:cNvPr id="23557" name="Rectangle 6"/>
          <p:cNvSpPr>
            <a:spLocks noChangeArrowheads="1"/>
          </p:cNvSpPr>
          <p:nvPr/>
        </p:nvSpPr>
        <p:spPr bwMode="auto">
          <a:xfrm>
            <a:off x="587375" y="2177180"/>
            <a:ext cx="5181600" cy="4267200"/>
          </a:xfrm>
          <a:prstGeom prst="rect">
            <a:avLst/>
          </a:prstGeom>
          <a:noFill/>
          <a:ln w="9525">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58" name="Rectangle 7"/>
          <p:cNvSpPr>
            <a:spLocks noChangeArrowheads="1"/>
          </p:cNvSpPr>
          <p:nvPr/>
        </p:nvSpPr>
        <p:spPr bwMode="auto">
          <a:xfrm>
            <a:off x="762000" y="5758580"/>
            <a:ext cx="4800600"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1800" baseline="0">
                <a:solidFill>
                  <a:schemeClr val="bg1"/>
                </a:solidFill>
                <a:ea typeface="ＭＳ Ｐゴシック" pitchFamily="34" charset="-128"/>
              </a:rPr>
              <a:t>Kernel</a:t>
            </a:r>
          </a:p>
        </p:txBody>
      </p:sp>
      <p:sp>
        <p:nvSpPr>
          <p:cNvPr id="23559" name="Rectangle 8"/>
          <p:cNvSpPr>
            <a:spLocks noChangeArrowheads="1"/>
          </p:cNvSpPr>
          <p:nvPr/>
        </p:nvSpPr>
        <p:spPr bwMode="auto">
          <a:xfrm>
            <a:off x="762000" y="5377580"/>
            <a:ext cx="4800600"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1800" baseline="0">
                <a:solidFill>
                  <a:schemeClr val="bg1"/>
                </a:solidFill>
                <a:ea typeface="ＭＳ Ｐゴシック" pitchFamily="34" charset="-128"/>
              </a:rPr>
              <a:t>Infrastructure</a:t>
            </a:r>
          </a:p>
        </p:txBody>
      </p:sp>
      <p:sp>
        <p:nvSpPr>
          <p:cNvPr id="23560" name="Rectangle 9"/>
          <p:cNvSpPr>
            <a:spLocks noChangeArrowheads="1"/>
          </p:cNvSpPr>
          <p:nvPr/>
        </p:nvSpPr>
        <p:spPr bwMode="auto">
          <a:xfrm>
            <a:off x="900113" y="2450230"/>
            <a:ext cx="1905000" cy="2667000"/>
          </a:xfrm>
          <a:prstGeom prst="rect">
            <a:avLst/>
          </a:prstGeom>
          <a:solidFill>
            <a:srgbClr val="47B0D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23561" name="Rectangle 10"/>
          <p:cNvSpPr>
            <a:spLocks noChangeArrowheads="1"/>
          </p:cNvSpPr>
          <p:nvPr/>
        </p:nvSpPr>
        <p:spPr bwMode="auto">
          <a:xfrm>
            <a:off x="976313" y="4660030"/>
            <a:ext cx="17526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1600" baseline="0">
                <a:solidFill>
                  <a:schemeClr val="bg1"/>
                </a:solidFill>
                <a:ea typeface="ＭＳ Ｐゴシック" pitchFamily="34" charset="-128"/>
              </a:rPr>
              <a:t>Protocol Stack</a:t>
            </a:r>
          </a:p>
        </p:txBody>
      </p:sp>
      <p:sp>
        <p:nvSpPr>
          <p:cNvPr id="23562" name="Text Box 11"/>
          <p:cNvSpPr txBox="1">
            <a:spLocks noChangeArrowheads="1"/>
          </p:cNvSpPr>
          <p:nvPr/>
        </p:nvSpPr>
        <p:spPr bwMode="auto">
          <a:xfrm>
            <a:off x="2287588" y="4888630"/>
            <a:ext cx="606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aseline="0">
                <a:ea typeface="ＭＳ Ｐゴシック" pitchFamily="34" charset="-128"/>
              </a:rPr>
              <a:t>VDCA</a:t>
            </a:r>
          </a:p>
        </p:txBody>
      </p:sp>
      <p:sp>
        <p:nvSpPr>
          <p:cNvPr id="23563" name="Text Box 12"/>
          <p:cNvSpPr txBox="1">
            <a:spLocks noChangeArrowheads="1"/>
          </p:cNvSpPr>
          <p:nvPr/>
        </p:nvSpPr>
        <p:spPr bwMode="auto">
          <a:xfrm>
            <a:off x="2343150" y="6063380"/>
            <a:ext cx="177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800" baseline="0">
                <a:ea typeface="ＭＳ Ｐゴシック" pitchFamily="34" charset="-128"/>
              </a:rPr>
              <a:t>Physical Switch</a:t>
            </a:r>
          </a:p>
        </p:txBody>
      </p:sp>
      <p:sp>
        <p:nvSpPr>
          <p:cNvPr id="23564" name="Text Box 13"/>
          <p:cNvSpPr txBox="1">
            <a:spLocks noChangeArrowheads="1"/>
          </p:cNvSpPr>
          <p:nvPr/>
        </p:nvSpPr>
        <p:spPr bwMode="auto">
          <a:xfrm>
            <a:off x="1379538" y="246451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800" baseline="0">
                <a:ea typeface="ＭＳ Ｐゴシック" pitchFamily="34" charset="-128"/>
              </a:rPr>
              <a:t>VDC A</a:t>
            </a:r>
          </a:p>
        </p:txBody>
      </p:sp>
      <p:sp>
        <p:nvSpPr>
          <p:cNvPr id="23565" name="Rectangle 14"/>
          <p:cNvSpPr>
            <a:spLocks noChangeArrowheads="1"/>
          </p:cNvSpPr>
          <p:nvPr/>
        </p:nvSpPr>
        <p:spPr bwMode="auto">
          <a:xfrm rot="-5400000">
            <a:off x="404813" y="3478930"/>
            <a:ext cx="15240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1800" baseline="0">
                <a:solidFill>
                  <a:schemeClr val="bg1"/>
                </a:solidFill>
                <a:ea typeface="ＭＳ Ｐゴシック" pitchFamily="34" charset="-128"/>
              </a:rPr>
              <a:t>Process ABC</a:t>
            </a:r>
          </a:p>
        </p:txBody>
      </p:sp>
      <p:sp>
        <p:nvSpPr>
          <p:cNvPr id="23566" name="Rectangle 15"/>
          <p:cNvSpPr>
            <a:spLocks noChangeArrowheads="1"/>
          </p:cNvSpPr>
          <p:nvPr/>
        </p:nvSpPr>
        <p:spPr bwMode="auto">
          <a:xfrm rot="-5400000">
            <a:off x="938213" y="3478930"/>
            <a:ext cx="15240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1800" baseline="0">
                <a:solidFill>
                  <a:schemeClr val="bg1"/>
                </a:solidFill>
                <a:ea typeface="ＭＳ Ｐゴシック" pitchFamily="34" charset="-128"/>
              </a:rPr>
              <a:t>Process DEF</a:t>
            </a:r>
          </a:p>
        </p:txBody>
      </p:sp>
      <p:sp>
        <p:nvSpPr>
          <p:cNvPr id="23567" name="Rectangle 16"/>
          <p:cNvSpPr>
            <a:spLocks noChangeArrowheads="1"/>
          </p:cNvSpPr>
          <p:nvPr/>
        </p:nvSpPr>
        <p:spPr bwMode="auto">
          <a:xfrm rot="-5400000">
            <a:off x="1700213" y="3478930"/>
            <a:ext cx="15240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1800" baseline="0">
                <a:solidFill>
                  <a:schemeClr val="bg1"/>
                </a:solidFill>
                <a:ea typeface="ＭＳ Ｐゴシック" pitchFamily="34" charset="-128"/>
              </a:rPr>
              <a:t>Process XYZ</a:t>
            </a:r>
          </a:p>
        </p:txBody>
      </p:sp>
      <p:sp>
        <p:nvSpPr>
          <p:cNvPr id="23568" name="Text Box 17"/>
          <p:cNvSpPr txBox="1">
            <a:spLocks noChangeArrowheads="1"/>
          </p:cNvSpPr>
          <p:nvPr/>
        </p:nvSpPr>
        <p:spPr bwMode="auto">
          <a:xfrm>
            <a:off x="1890713" y="336463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800" baseline="0">
                <a:ea typeface="ＭＳ Ｐゴシック" pitchFamily="34" charset="-128"/>
              </a:rPr>
              <a:t>…</a:t>
            </a:r>
          </a:p>
        </p:txBody>
      </p:sp>
      <p:sp>
        <p:nvSpPr>
          <p:cNvPr id="23569" name="Rectangle 18"/>
          <p:cNvSpPr>
            <a:spLocks noChangeArrowheads="1"/>
          </p:cNvSpPr>
          <p:nvPr/>
        </p:nvSpPr>
        <p:spPr bwMode="auto">
          <a:xfrm>
            <a:off x="3505200" y="2450230"/>
            <a:ext cx="1905000" cy="2667000"/>
          </a:xfrm>
          <a:prstGeom prst="rect">
            <a:avLst/>
          </a:prstGeom>
          <a:solidFill>
            <a:srgbClr val="47B0D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23570" name="Rectangle 19"/>
          <p:cNvSpPr>
            <a:spLocks noChangeArrowheads="1"/>
          </p:cNvSpPr>
          <p:nvPr/>
        </p:nvSpPr>
        <p:spPr bwMode="auto">
          <a:xfrm>
            <a:off x="3581400" y="4660030"/>
            <a:ext cx="17526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1600" baseline="0">
                <a:solidFill>
                  <a:schemeClr val="bg1"/>
                </a:solidFill>
                <a:ea typeface="ＭＳ Ｐゴシック" pitchFamily="34" charset="-128"/>
              </a:rPr>
              <a:t>Protocol Stack</a:t>
            </a:r>
          </a:p>
        </p:txBody>
      </p:sp>
      <p:sp>
        <p:nvSpPr>
          <p:cNvPr id="23571" name="Text Box 20"/>
          <p:cNvSpPr txBox="1">
            <a:spLocks noChangeArrowheads="1"/>
          </p:cNvSpPr>
          <p:nvPr/>
        </p:nvSpPr>
        <p:spPr bwMode="auto">
          <a:xfrm>
            <a:off x="4892675" y="4888630"/>
            <a:ext cx="606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aseline="0">
                <a:ea typeface="ＭＳ Ｐゴシック" pitchFamily="34" charset="-128"/>
              </a:rPr>
              <a:t>VDCB</a:t>
            </a:r>
          </a:p>
        </p:txBody>
      </p:sp>
      <p:sp>
        <p:nvSpPr>
          <p:cNvPr id="23572" name="Text Box 21"/>
          <p:cNvSpPr txBox="1">
            <a:spLocks noChangeArrowheads="1"/>
          </p:cNvSpPr>
          <p:nvPr/>
        </p:nvSpPr>
        <p:spPr bwMode="auto">
          <a:xfrm>
            <a:off x="3986213" y="246451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800" baseline="0">
                <a:ea typeface="ＭＳ Ｐゴシック" pitchFamily="34" charset="-128"/>
              </a:rPr>
              <a:t>VDC B</a:t>
            </a:r>
          </a:p>
        </p:txBody>
      </p:sp>
      <p:sp>
        <p:nvSpPr>
          <p:cNvPr id="23573" name="Rectangle 22"/>
          <p:cNvSpPr>
            <a:spLocks noChangeArrowheads="1"/>
          </p:cNvSpPr>
          <p:nvPr/>
        </p:nvSpPr>
        <p:spPr bwMode="auto">
          <a:xfrm rot="-5400000">
            <a:off x="3009900" y="3478930"/>
            <a:ext cx="15240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1800" baseline="0">
                <a:solidFill>
                  <a:schemeClr val="bg1"/>
                </a:solidFill>
                <a:ea typeface="ＭＳ Ｐゴシック" pitchFamily="34" charset="-128"/>
              </a:rPr>
              <a:t>Process ABC</a:t>
            </a:r>
          </a:p>
        </p:txBody>
      </p:sp>
      <p:sp>
        <p:nvSpPr>
          <p:cNvPr id="23574" name="Rectangle 23"/>
          <p:cNvSpPr>
            <a:spLocks noChangeArrowheads="1"/>
          </p:cNvSpPr>
          <p:nvPr/>
        </p:nvSpPr>
        <p:spPr bwMode="auto">
          <a:xfrm rot="-5400000">
            <a:off x="3543300" y="3478930"/>
            <a:ext cx="15240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1800" baseline="0">
                <a:solidFill>
                  <a:schemeClr val="bg1"/>
                </a:solidFill>
                <a:ea typeface="ＭＳ Ｐゴシック" pitchFamily="34" charset="-128"/>
              </a:rPr>
              <a:t>Process DEF</a:t>
            </a:r>
          </a:p>
        </p:txBody>
      </p:sp>
      <p:sp>
        <p:nvSpPr>
          <p:cNvPr id="23575" name="Rectangle 24"/>
          <p:cNvSpPr>
            <a:spLocks noChangeArrowheads="1"/>
          </p:cNvSpPr>
          <p:nvPr/>
        </p:nvSpPr>
        <p:spPr bwMode="auto">
          <a:xfrm rot="-5400000">
            <a:off x="4305300" y="3478930"/>
            <a:ext cx="15240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1800" baseline="0">
                <a:solidFill>
                  <a:schemeClr val="bg1"/>
                </a:solidFill>
                <a:ea typeface="ＭＳ Ｐゴシック" pitchFamily="34" charset="-128"/>
              </a:rPr>
              <a:t>Process XYZ</a:t>
            </a:r>
          </a:p>
        </p:txBody>
      </p:sp>
      <p:sp>
        <p:nvSpPr>
          <p:cNvPr id="23576" name="Text Box 25"/>
          <p:cNvSpPr txBox="1">
            <a:spLocks noChangeArrowheads="1"/>
          </p:cNvSpPr>
          <p:nvPr/>
        </p:nvSpPr>
        <p:spPr bwMode="auto">
          <a:xfrm>
            <a:off x="4495800" y="336463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800" baseline="0">
                <a:ea typeface="ＭＳ Ｐゴシック" pitchFamily="34" charset="-128"/>
              </a:rPr>
              <a:t>…</a:t>
            </a:r>
          </a:p>
        </p:txBody>
      </p:sp>
      <p:pic>
        <p:nvPicPr>
          <p:cNvPr id="23577" name="Picture 26"/>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67200" y="2526430"/>
            <a:ext cx="5286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8" name="Line 27"/>
          <p:cNvSpPr>
            <a:spLocks noChangeShapeType="1"/>
          </p:cNvSpPr>
          <p:nvPr/>
        </p:nvSpPr>
        <p:spPr bwMode="auto">
          <a:xfrm flipV="1">
            <a:off x="5486400" y="2819400"/>
            <a:ext cx="685800" cy="1127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23579" name="Text Box 28"/>
          <p:cNvSpPr txBox="1">
            <a:spLocks noChangeArrowheads="1"/>
          </p:cNvSpPr>
          <p:nvPr/>
        </p:nvSpPr>
        <p:spPr bwMode="auto">
          <a:xfrm>
            <a:off x="6248400" y="2617788"/>
            <a:ext cx="2454275"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800" baseline="0" dirty="0">
                <a:latin typeface="Calibri" pitchFamily="34" charset="0"/>
                <a:ea typeface="ＭＳ Ｐゴシック" pitchFamily="34" charset="-128"/>
                <a:cs typeface="Calibri" pitchFamily="34" charset="0"/>
              </a:rPr>
              <a:t>Fault Domain</a:t>
            </a:r>
          </a:p>
          <a:p>
            <a:pPr algn="l">
              <a:lnSpc>
                <a:spcPct val="100000"/>
              </a:lnSpc>
            </a:pPr>
            <a:endParaRPr lang="en-US" sz="1800" baseline="0" dirty="0">
              <a:latin typeface="Calibri" pitchFamily="34" charset="0"/>
              <a:ea typeface="ＭＳ Ｐゴシック" pitchFamily="34" charset="-128"/>
              <a:cs typeface="Calibri" pitchFamily="34" charset="0"/>
            </a:endParaRPr>
          </a:p>
          <a:p>
            <a:pPr algn="l">
              <a:lnSpc>
                <a:spcPct val="100000"/>
              </a:lnSpc>
            </a:pPr>
            <a:r>
              <a:rPr lang="en-US" sz="1800" baseline="0" dirty="0">
                <a:latin typeface="Calibri" pitchFamily="34" charset="0"/>
                <a:ea typeface="ＭＳ Ｐゴシック" pitchFamily="34" charset="-128"/>
                <a:cs typeface="Calibri" pitchFamily="34" charset="0"/>
              </a:rPr>
              <a:t>Process “DEF” in </a:t>
            </a:r>
            <a:r>
              <a:rPr lang="en-US" sz="1800" baseline="0" dirty="0" err="1">
                <a:latin typeface="Calibri" pitchFamily="34" charset="0"/>
                <a:ea typeface="ＭＳ Ｐゴシック" pitchFamily="34" charset="-128"/>
                <a:cs typeface="Calibri" pitchFamily="34" charset="0"/>
              </a:rPr>
              <a:t>VDC</a:t>
            </a:r>
            <a:r>
              <a:rPr lang="en-US" sz="1800" baseline="0" dirty="0">
                <a:latin typeface="Calibri" pitchFamily="34" charset="0"/>
                <a:ea typeface="ＭＳ Ｐゴシック" pitchFamily="34" charset="-128"/>
                <a:cs typeface="Calibri" pitchFamily="34" charset="0"/>
              </a:rPr>
              <a:t> B Crashes</a:t>
            </a:r>
          </a:p>
          <a:p>
            <a:pPr algn="l">
              <a:lnSpc>
                <a:spcPct val="100000"/>
              </a:lnSpc>
            </a:pPr>
            <a:endParaRPr lang="en-US" sz="1800" baseline="0" dirty="0">
              <a:latin typeface="Calibri" pitchFamily="34" charset="0"/>
              <a:ea typeface="ＭＳ Ｐゴシック" pitchFamily="34" charset="-128"/>
              <a:cs typeface="Calibri" pitchFamily="34" charset="0"/>
            </a:endParaRPr>
          </a:p>
          <a:p>
            <a:pPr algn="l">
              <a:lnSpc>
                <a:spcPct val="100000"/>
              </a:lnSpc>
            </a:pPr>
            <a:r>
              <a:rPr lang="en-US" sz="1800" baseline="0" dirty="0">
                <a:latin typeface="Calibri" pitchFamily="34" charset="0"/>
                <a:ea typeface="ＭＳ Ｐゴシック" pitchFamily="34" charset="-128"/>
                <a:cs typeface="Calibri" pitchFamily="34" charset="0"/>
              </a:rPr>
              <a:t>Process DEF in </a:t>
            </a:r>
            <a:r>
              <a:rPr lang="en-US" sz="1800" baseline="0" dirty="0" err="1">
                <a:latin typeface="Calibri" pitchFamily="34" charset="0"/>
                <a:ea typeface="ＭＳ Ｐゴシック" pitchFamily="34" charset="-128"/>
                <a:cs typeface="Calibri" pitchFamily="34" charset="0"/>
              </a:rPr>
              <a:t>VDC</a:t>
            </a:r>
            <a:r>
              <a:rPr lang="en-US" sz="1800" baseline="0" dirty="0">
                <a:latin typeface="Calibri" pitchFamily="34" charset="0"/>
                <a:ea typeface="ＭＳ Ｐゴシック" pitchFamily="34" charset="-128"/>
                <a:cs typeface="Calibri" pitchFamily="34" charset="0"/>
              </a:rPr>
              <a:t> A Is Not Affected and Will Continue to Run Unimpeded</a:t>
            </a:r>
          </a:p>
        </p:txBody>
      </p:sp>
      <p:sp>
        <p:nvSpPr>
          <p:cNvPr id="23580" name="Text Box 47"/>
          <p:cNvSpPr txBox="1">
            <a:spLocks noChangeArrowheads="1"/>
          </p:cNvSpPr>
          <p:nvPr/>
        </p:nvSpPr>
        <p:spPr bwMode="auto">
          <a:xfrm>
            <a:off x="395536" y="908720"/>
            <a:ext cx="8029575"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marL="285750" indent="-285750" algn="l">
              <a:lnSpc>
                <a:spcPct val="95000"/>
              </a:lnSpc>
              <a:spcBef>
                <a:spcPct val="50000"/>
              </a:spcBef>
              <a:buFont typeface="Arial" pitchFamily="34" charset="0"/>
              <a:buChar char="•"/>
            </a:pPr>
            <a:r>
              <a:rPr lang="en-US" sz="2000" baseline="0" dirty="0">
                <a:latin typeface="Calibri" pitchFamily="34" charset="0"/>
                <a:ea typeface="ＭＳ Ｐゴシック" pitchFamily="34" charset="-128"/>
                <a:cs typeface="Calibri" pitchFamily="34" charset="0"/>
              </a:rPr>
              <a:t>A VDC builds a fault domain around all running processes within that VDC—should a fault occur in a running process, It is truly isolated from other running processes and they will not be impacted</a:t>
            </a:r>
          </a:p>
        </p:txBody>
      </p:sp>
    </p:spTree>
    <p:extLst>
      <p:ext uri="{BB962C8B-B14F-4D97-AF65-F5344CB8AC3E}">
        <p14:creationId xmlns:p14="http://schemas.microsoft.com/office/powerpoint/2010/main" val="3237311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 r="-2000"/>
          </a:stretch>
        </a:blipFill>
        <a:effectLst/>
      </p:bgPr>
    </p:bg>
    <p:spTree>
      <p:nvGrpSpPr>
        <p:cNvPr id="1" name=""/>
        <p:cNvGrpSpPr/>
        <p:nvPr/>
      </p:nvGrpSpPr>
      <p:grpSpPr>
        <a:xfrm>
          <a:off x="0" y="0"/>
          <a:ext cx="0" cy="0"/>
          <a:chOff x="0" y="0"/>
          <a:chExt cx="0" cy="0"/>
        </a:xfrm>
      </p:grpSpPr>
      <p:sp>
        <p:nvSpPr>
          <p:cNvPr id="28674" name="Rectangle 15"/>
          <p:cNvSpPr>
            <a:spLocks noChangeArrowheads="1"/>
          </p:cNvSpPr>
          <p:nvPr/>
        </p:nvSpPr>
        <p:spPr bwMode="auto">
          <a:xfrm>
            <a:off x="467544" y="2749574"/>
            <a:ext cx="2438400" cy="1447800"/>
          </a:xfrm>
          <a:prstGeom prst="rect">
            <a:avLst/>
          </a:prstGeom>
          <a:solidFill>
            <a:srgbClr val="D2D2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pPr>
              <a:lnSpc>
                <a:spcPct val="100000"/>
              </a:lnSpc>
            </a:pPr>
            <a:r>
              <a:rPr lang="en-US" sz="1800" baseline="0">
                <a:ea typeface="ＭＳ Ｐゴシック" pitchFamily="34" charset="-128"/>
              </a:rPr>
              <a:t>Linecard 1</a:t>
            </a:r>
          </a:p>
        </p:txBody>
      </p:sp>
      <p:sp>
        <p:nvSpPr>
          <p:cNvPr id="28675" name="Rectangle 17"/>
          <p:cNvSpPr>
            <a:spLocks noChangeArrowheads="1"/>
          </p:cNvSpPr>
          <p:nvPr/>
        </p:nvSpPr>
        <p:spPr bwMode="auto">
          <a:xfrm>
            <a:off x="3134544" y="2749574"/>
            <a:ext cx="2438400" cy="1447800"/>
          </a:xfrm>
          <a:prstGeom prst="rect">
            <a:avLst/>
          </a:prstGeom>
          <a:solidFill>
            <a:srgbClr val="D2D2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pPr>
              <a:lnSpc>
                <a:spcPct val="100000"/>
              </a:lnSpc>
            </a:pPr>
            <a:r>
              <a:rPr lang="en-US" sz="1800" baseline="0">
                <a:ea typeface="ＭＳ Ｐゴシック" pitchFamily="34" charset="-128"/>
              </a:rPr>
              <a:t>Linecard 2</a:t>
            </a:r>
          </a:p>
        </p:txBody>
      </p:sp>
      <p:sp>
        <p:nvSpPr>
          <p:cNvPr id="28676" name="Rectangle 18"/>
          <p:cNvSpPr>
            <a:spLocks noChangeArrowheads="1"/>
          </p:cNvSpPr>
          <p:nvPr/>
        </p:nvSpPr>
        <p:spPr bwMode="auto">
          <a:xfrm>
            <a:off x="5801544" y="2749574"/>
            <a:ext cx="2438400" cy="1447800"/>
          </a:xfrm>
          <a:prstGeom prst="rect">
            <a:avLst/>
          </a:prstGeom>
          <a:solidFill>
            <a:srgbClr val="D2D2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pPr>
              <a:lnSpc>
                <a:spcPct val="100000"/>
              </a:lnSpc>
            </a:pPr>
            <a:r>
              <a:rPr lang="en-US" sz="1800" baseline="0">
                <a:ea typeface="ＭＳ Ｐゴシック" pitchFamily="34" charset="-128"/>
              </a:rPr>
              <a:t>Linecard 3</a:t>
            </a:r>
          </a:p>
        </p:txBody>
      </p:sp>
      <p:sp>
        <p:nvSpPr>
          <p:cNvPr id="28677" name="Rectangle 2"/>
          <p:cNvSpPr>
            <a:spLocks noChangeArrowheads="1"/>
          </p:cNvSpPr>
          <p:nvPr/>
        </p:nvSpPr>
        <p:spPr bwMode="auto">
          <a:xfrm>
            <a:off x="7096944" y="4578374"/>
            <a:ext cx="762000" cy="914400"/>
          </a:xfrm>
          <a:prstGeom prst="rect">
            <a:avLst/>
          </a:prstGeom>
          <a:solidFill>
            <a:srgbClr val="89A42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8678" name="Text Box 3"/>
          <p:cNvSpPr txBox="1">
            <a:spLocks noChangeArrowheads="1"/>
          </p:cNvSpPr>
          <p:nvPr/>
        </p:nvSpPr>
        <p:spPr bwMode="auto">
          <a:xfrm rot="-5400000">
            <a:off x="7006457" y="4973661"/>
            <a:ext cx="6096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100" baseline="0">
                <a:solidFill>
                  <a:schemeClr val="bg1"/>
                </a:solidFill>
                <a:ea typeface="ＭＳ Ｐゴシック" pitchFamily="34" charset="-128"/>
              </a:rPr>
              <a:t>VDC 30</a:t>
            </a:r>
          </a:p>
        </p:txBody>
      </p:sp>
      <p:sp>
        <p:nvSpPr>
          <p:cNvPr id="28679" name="Rectangle 4"/>
          <p:cNvSpPr>
            <a:spLocks noChangeArrowheads="1"/>
          </p:cNvSpPr>
          <p:nvPr/>
        </p:nvSpPr>
        <p:spPr bwMode="auto">
          <a:xfrm>
            <a:off x="6030144" y="4578374"/>
            <a:ext cx="762000" cy="914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8680" name="Text Box 5"/>
          <p:cNvSpPr txBox="1">
            <a:spLocks noChangeArrowheads="1"/>
          </p:cNvSpPr>
          <p:nvPr/>
        </p:nvSpPr>
        <p:spPr bwMode="auto">
          <a:xfrm rot="-5400000">
            <a:off x="5939657" y="4972074"/>
            <a:ext cx="6096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100" baseline="0">
                <a:solidFill>
                  <a:schemeClr val="bg1"/>
                </a:solidFill>
                <a:ea typeface="ＭＳ Ｐゴシック" pitchFamily="34" charset="-128"/>
              </a:rPr>
              <a:t>VDC 20</a:t>
            </a:r>
          </a:p>
        </p:txBody>
      </p:sp>
      <p:sp>
        <p:nvSpPr>
          <p:cNvPr id="28681" name="Rectangle 6"/>
          <p:cNvSpPr>
            <a:spLocks noChangeArrowheads="1"/>
          </p:cNvSpPr>
          <p:nvPr/>
        </p:nvSpPr>
        <p:spPr bwMode="auto">
          <a:xfrm>
            <a:off x="3363144" y="4578374"/>
            <a:ext cx="838200" cy="914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8682" name="Text Box 7"/>
          <p:cNvSpPr txBox="1">
            <a:spLocks noChangeArrowheads="1"/>
          </p:cNvSpPr>
          <p:nvPr/>
        </p:nvSpPr>
        <p:spPr bwMode="auto">
          <a:xfrm rot="-5400000">
            <a:off x="3272657" y="4972074"/>
            <a:ext cx="6096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100" baseline="0">
                <a:solidFill>
                  <a:schemeClr val="bg1"/>
                </a:solidFill>
                <a:ea typeface="ＭＳ Ｐゴシック" pitchFamily="34" charset="-128"/>
              </a:rPr>
              <a:t>VDC 20</a:t>
            </a:r>
          </a:p>
        </p:txBody>
      </p:sp>
      <p:sp>
        <p:nvSpPr>
          <p:cNvPr id="28683" name="Rectangle 8"/>
          <p:cNvSpPr>
            <a:spLocks noChangeArrowheads="1"/>
          </p:cNvSpPr>
          <p:nvPr/>
        </p:nvSpPr>
        <p:spPr bwMode="auto">
          <a:xfrm>
            <a:off x="2220144" y="4578374"/>
            <a:ext cx="457200" cy="914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8684" name="Text Box 9"/>
          <p:cNvSpPr txBox="1">
            <a:spLocks noChangeArrowheads="1"/>
          </p:cNvSpPr>
          <p:nvPr/>
        </p:nvSpPr>
        <p:spPr bwMode="auto">
          <a:xfrm rot="-5400000">
            <a:off x="2129657" y="4973661"/>
            <a:ext cx="6096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100" baseline="0">
                <a:solidFill>
                  <a:schemeClr val="bg1"/>
                </a:solidFill>
                <a:ea typeface="ＭＳ Ｐゴシック" pitchFamily="34" charset="-128"/>
              </a:rPr>
              <a:t>VDC 20</a:t>
            </a:r>
          </a:p>
        </p:txBody>
      </p:sp>
      <p:sp>
        <p:nvSpPr>
          <p:cNvPr id="28685" name="Rectangle 10"/>
          <p:cNvSpPr>
            <a:spLocks noChangeArrowheads="1"/>
          </p:cNvSpPr>
          <p:nvPr/>
        </p:nvSpPr>
        <p:spPr bwMode="auto">
          <a:xfrm>
            <a:off x="4277544" y="4578374"/>
            <a:ext cx="457200" cy="914400"/>
          </a:xfrm>
          <a:prstGeom prst="rect">
            <a:avLst/>
          </a:prstGeom>
          <a:solidFill>
            <a:srgbClr val="EFB52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8686" name="Rectangle 11"/>
          <p:cNvSpPr>
            <a:spLocks noChangeArrowheads="1"/>
          </p:cNvSpPr>
          <p:nvPr/>
        </p:nvSpPr>
        <p:spPr bwMode="auto">
          <a:xfrm>
            <a:off x="772344" y="4578374"/>
            <a:ext cx="1295400" cy="914400"/>
          </a:xfrm>
          <a:prstGeom prst="rect">
            <a:avLst/>
          </a:prstGeom>
          <a:solidFill>
            <a:srgbClr val="EFB52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8687" name="Rectangle 83"/>
          <p:cNvSpPr>
            <a:spLocks noGrp="1" noChangeArrowheads="1"/>
          </p:cNvSpPr>
          <p:nvPr>
            <p:ph type="title"/>
          </p:nvPr>
        </p:nvSpPr>
        <p:spPr>
          <a:xfrm>
            <a:off x="229702" y="-27384"/>
            <a:ext cx="8588861" cy="649727"/>
          </a:xfrm>
        </p:spPr>
        <p:txBody>
          <a:bodyPr>
            <a:normAutofit/>
          </a:bodyPr>
          <a:lstStyle/>
          <a:p>
            <a:r>
              <a:rPr lang="en-US" sz="3600" dirty="0">
                <a:solidFill>
                  <a:srgbClr val="002060"/>
                </a:solidFill>
                <a:latin typeface="Calibri" pitchFamily="34" charset="0"/>
                <a:cs typeface="Calibri" pitchFamily="34" charset="0"/>
              </a:rPr>
              <a:t>VDC Resource Utilization (Layer 2)</a:t>
            </a:r>
          </a:p>
        </p:txBody>
      </p:sp>
      <p:sp>
        <p:nvSpPr>
          <p:cNvPr id="28688" name="Rectangle 14"/>
          <p:cNvSpPr>
            <a:spLocks noChangeArrowheads="1"/>
          </p:cNvSpPr>
          <p:nvPr/>
        </p:nvSpPr>
        <p:spPr bwMode="auto">
          <a:xfrm>
            <a:off x="3515544" y="1835174"/>
            <a:ext cx="16002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1800" baseline="0">
                <a:solidFill>
                  <a:schemeClr val="bg1"/>
                </a:solidFill>
                <a:ea typeface="ＭＳ Ｐゴシック" pitchFamily="34" charset="-128"/>
              </a:rPr>
              <a:t>Switch Fabric</a:t>
            </a:r>
          </a:p>
        </p:txBody>
      </p:sp>
      <p:sp>
        <p:nvSpPr>
          <p:cNvPr id="28689" name="Freeform 16"/>
          <p:cNvSpPr>
            <a:spLocks/>
          </p:cNvSpPr>
          <p:nvPr/>
        </p:nvSpPr>
        <p:spPr bwMode="auto">
          <a:xfrm>
            <a:off x="1610544" y="2063774"/>
            <a:ext cx="1905000" cy="685800"/>
          </a:xfrm>
          <a:custGeom>
            <a:avLst/>
            <a:gdLst>
              <a:gd name="T0" fmla="*/ 0 w 1200"/>
              <a:gd name="T1" fmla="*/ 432 h 432"/>
              <a:gd name="T2" fmla="*/ 0 w 1200"/>
              <a:gd name="T3" fmla="*/ 0 h 432"/>
              <a:gd name="T4" fmla="*/ 1200 w 1200"/>
              <a:gd name="T5" fmla="*/ 0 h 432"/>
              <a:gd name="T6" fmla="*/ 0 60000 65536"/>
              <a:gd name="T7" fmla="*/ 0 60000 65536"/>
              <a:gd name="T8" fmla="*/ 0 60000 65536"/>
              <a:gd name="T9" fmla="*/ 0 w 1200"/>
              <a:gd name="T10" fmla="*/ 0 h 432"/>
              <a:gd name="T11" fmla="*/ 1200 w 1200"/>
              <a:gd name="T12" fmla="*/ 432 h 432"/>
            </a:gdLst>
            <a:ahLst/>
            <a:cxnLst>
              <a:cxn ang="T6">
                <a:pos x="T0" y="T1"/>
              </a:cxn>
              <a:cxn ang="T7">
                <a:pos x="T2" y="T3"/>
              </a:cxn>
              <a:cxn ang="T8">
                <a:pos x="T4" y="T5"/>
              </a:cxn>
            </a:cxnLst>
            <a:rect l="T9" t="T10" r="T11" b="T12"/>
            <a:pathLst>
              <a:path w="1200" h="432">
                <a:moveTo>
                  <a:pt x="0" y="432"/>
                </a:moveTo>
                <a:lnTo>
                  <a:pt x="0" y="0"/>
                </a:lnTo>
                <a:lnTo>
                  <a:pt x="120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28690" name="Freeform 19"/>
          <p:cNvSpPr>
            <a:spLocks/>
          </p:cNvSpPr>
          <p:nvPr/>
        </p:nvSpPr>
        <p:spPr bwMode="auto">
          <a:xfrm flipH="1">
            <a:off x="5115744" y="2063774"/>
            <a:ext cx="1905000" cy="685800"/>
          </a:xfrm>
          <a:custGeom>
            <a:avLst/>
            <a:gdLst>
              <a:gd name="T0" fmla="*/ 0 w 1200"/>
              <a:gd name="T1" fmla="*/ 432 h 432"/>
              <a:gd name="T2" fmla="*/ 0 w 1200"/>
              <a:gd name="T3" fmla="*/ 0 h 432"/>
              <a:gd name="T4" fmla="*/ 1200 w 1200"/>
              <a:gd name="T5" fmla="*/ 0 h 432"/>
              <a:gd name="T6" fmla="*/ 0 60000 65536"/>
              <a:gd name="T7" fmla="*/ 0 60000 65536"/>
              <a:gd name="T8" fmla="*/ 0 60000 65536"/>
              <a:gd name="T9" fmla="*/ 0 w 1200"/>
              <a:gd name="T10" fmla="*/ 0 h 432"/>
              <a:gd name="T11" fmla="*/ 1200 w 1200"/>
              <a:gd name="T12" fmla="*/ 432 h 432"/>
            </a:gdLst>
            <a:ahLst/>
            <a:cxnLst>
              <a:cxn ang="T6">
                <a:pos x="T0" y="T1"/>
              </a:cxn>
              <a:cxn ang="T7">
                <a:pos x="T2" y="T3"/>
              </a:cxn>
              <a:cxn ang="T8">
                <a:pos x="T4" y="T5"/>
              </a:cxn>
            </a:cxnLst>
            <a:rect l="T9" t="T10" r="T11" b="T12"/>
            <a:pathLst>
              <a:path w="1200" h="432">
                <a:moveTo>
                  <a:pt x="0" y="432"/>
                </a:moveTo>
                <a:lnTo>
                  <a:pt x="0" y="0"/>
                </a:lnTo>
                <a:lnTo>
                  <a:pt x="120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28691" name="Line 20"/>
          <p:cNvSpPr>
            <a:spLocks noChangeShapeType="1"/>
          </p:cNvSpPr>
          <p:nvPr/>
        </p:nvSpPr>
        <p:spPr bwMode="auto">
          <a:xfrm>
            <a:off x="4353744" y="2292374"/>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28692" name="Rectangle 21"/>
          <p:cNvSpPr>
            <a:spLocks noChangeArrowheads="1"/>
          </p:cNvSpPr>
          <p:nvPr/>
        </p:nvSpPr>
        <p:spPr bwMode="auto">
          <a:xfrm>
            <a:off x="1229544" y="3206774"/>
            <a:ext cx="914400" cy="685800"/>
          </a:xfrm>
          <a:prstGeom prst="rect">
            <a:avLst/>
          </a:prstGeom>
          <a:solidFill>
            <a:srgbClr val="47B0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8693" name="Text Box 22"/>
          <p:cNvSpPr txBox="1">
            <a:spLocks noChangeArrowheads="1"/>
          </p:cNvSpPr>
          <p:nvPr/>
        </p:nvSpPr>
        <p:spPr bwMode="auto">
          <a:xfrm>
            <a:off x="1229544" y="3206774"/>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chemeClr val="bg1"/>
                </a:solidFill>
                <a:ea typeface="ＭＳ Ｐゴシック" pitchFamily="34" charset="-128"/>
              </a:rPr>
              <a:t>MAC Table</a:t>
            </a:r>
          </a:p>
        </p:txBody>
      </p:sp>
      <p:sp>
        <p:nvSpPr>
          <p:cNvPr id="28694" name="Rectangle 23"/>
          <p:cNvSpPr>
            <a:spLocks noChangeArrowheads="1"/>
          </p:cNvSpPr>
          <p:nvPr/>
        </p:nvSpPr>
        <p:spPr bwMode="auto">
          <a:xfrm>
            <a:off x="3896544" y="3206774"/>
            <a:ext cx="914400" cy="685800"/>
          </a:xfrm>
          <a:prstGeom prst="rect">
            <a:avLst/>
          </a:prstGeom>
          <a:solidFill>
            <a:srgbClr val="47B0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8695" name="Text Box 24"/>
          <p:cNvSpPr txBox="1">
            <a:spLocks noChangeArrowheads="1"/>
          </p:cNvSpPr>
          <p:nvPr/>
        </p:nvSpPr>
        <p:spPr bwMode="auto">
          <a:xfrm>
            <a:off x="3896544" y="3206774"/>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chemeClr val="bg1"/>
                </a:solidFill>
                <a:ea typeface="ＭＳ Ｐゴシック" pitchFamily="34" charset="-128"/>
              </a:rPr>
              <a:t>MAC Table</a:t>
            </a:r>
          </a:p>
        </p:txBody>
      </p:sp>
      <p:sp>
        <p:nvSpPr>
          <p:cNvPr id="28696" name="Rectangle 25"/>
          <p:cNvSpPr>
            <a:spLocks noChangeArrowheads="1"/>
          </p:cNvSpPr>
          <p:nvPr/>
        </p:nvSpPr>
        <p:spPr bwMode="auto">
          <a:xfrm>
            <a:off x="6563544" y="3206774"/>
            <a:ext cx="914400" cy="685800"/>
          </a:xfrm>
          <a:prstGeom prst="rect">
            <a:avLst/>
          </a:prstGeom>
          <a:solidFill>
            <a:srgbClr val="47B0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8697" name="Text Box 26"/>
          <p:cNvSpPr txBox="1">
            <a:spLocks noChangeArrowheads="1"/>
          </p:cNvSpPr>
          <p:nvPr/>
        </p:nvSpPr>
        <p:spPr bwMode="auto">
          <a:xfrm>
            <a:off x="6563544" y="3206774"/>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chemeClr val="bg1"/>
                </a:solidFill>
                <a:ea typeface="ＭＳ Ｐゴシック" pitchFamily="34" charset="-128"/>
              </a:rPr>
              <a:t>MAC Table</a:t>
            </a:r>
          </a:p>
        </p:txBody>
      </p:sp>
      <p:sp>
        <p:nvSpPr>
          <p:cNvPr id="28698" name="Line 27"/>
          <p:cNvSpPr>
            <a:spLocks noChangeShapeType="1"/>
          </p:cNvSpPr>
          <p:nvPr/>
        </p:nvSpPr>
        <p:spPr bwMode="auto">
          <a:xfrm>
            <a:off x="848544" y="4197374"/>
            <a:ext cx="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28699" name="Line 28"/>
          <p:cNvSpPr>
            <a:spLocks noChangeShapeType="1"/>
          </p:cNvSpPr>
          <p:nvPr/>
        </p:nvSpPr>
        <p:spPr bwMode="auto">
          <a:xfrm>
            <a:off x="1381944" y="4197374"/>
            <a:ext cx="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28700" name="Line 29"/>
          <p:cNvSpPr>
            <a:spLocks noChangeShapeType="1"/>
          </p:cNvSpPr>
          <p:nvPr/>
        </p:nvSpPr>
        <p:spPr bwMode="auto">
          <a:xfrm>
            <a:off x="1915344" y="4197374"/>
            <a:ext cx="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28701" name="Line 30"/>
          <p:cNvSpPr>
            <a:spLocks noChangeShapeType="1"/>
          </p:cNvSpPr>
          <p:nvPr/>
        </p:nvSpPr>
        <p:spPr bwMode="auto">
          <a:xfrm>
            <a:off x="2448744" y="4197374"/>
            <a:ext cx="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28702" name="Text Box 31"/>
          <p:cNvSpPr txBox="1">
            <a:spLocks noChangeArrowheads="1"/>
          </p:cNvSpPr>
          <p:nvPr/>
        </p:nvSpPr>
        <p:spPr bwMode="auto">
          <a:xfrm rot="-5400000">
            <a:off x="680270" y="4973661"/>
            <a:ext cx="6096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100" baseline="0">
                <a:ea typeface="ＭＳ Ｐゴシック" pitchFamily="34" charset="-128"/>
              </a:rPr>
              <a:t>VDC 10</a:t>
            </a:r>
          </a:p>
        </p:txBody>
      </p:sp>
      <p:sp>
        <p:nvSpPr>
          <p:cNvPr id="28703" name="Text Box 32"/>
          <p:cNvSpPr txBox="1">
            <a:spLocks noChangeArrowheads="1"/>
          </p:cNvSpPr>
          <p:nvPr/>
        </p:nvSpPr>
        <p:spPr bwMode="auto">
          <a:xfrm rot="-5400000">
            <a:off x="4187057" y="4972074"/>
            <a:ext cx="6096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100" baseline="0">
                <a:ea typeface="ＭＳ Ｐゴシック" pitchFamily="34" charset="-128"/>
              </a:rPr>
              <a:t>VDC 10</a:t>
            </a:r>
          </a:p>
        </p:txBody>
      </p:sp>
      <p:sp>
        <p:nvSpPr>
          <p:cNvPr id="28704" name="Rectangle 33"/>
          <p:cNvSpPr>
            <a:spLocks noChangeArrowheads="1"/>
          </p:cNvSpPr>
          <p:nvPr/>
        </p:nvSpPr>
        <p:spPr bwMode="auto">
          <a:xfrm>
            <a:off x="4810944" y="4578374"/>
            <a:ext cx="457200" cy="914400"/>
          </a:xfrm>
          <a:prstGeom prst="rect">
            <a:avLst/>
          </a:prstGeom>
          <a:solidFill>
            <a:srgbClr val="89A42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8705" name="Text Box 34"/>
          <p:cNvSpPr txBox="1">
            <a:spLocks noChangeArrowheads="1"/>
          </p:cNvSpPr>
          <p:nvPr/>
        </p:nvSpPr>
        <p:spPr bwMode="auto">
          <a:xfrm rot="-5400000">
            <a:off x="4720457" y="4972074"/>
            <a:ext cx="6096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100" baseline="0" dirty="0">
                <a:solidFill>
                  <a:schemeClr val="bg1"/>
                </a:solidFill>
                <a:ea typeface="ＭＳ Ｐゴシック" pitchFamily="34" charset="-128"/>
              </a:rPr>
              <a:t>VDC 30</a:t>
            </a:r>
          </a:p>
        </p:txBody>
      </p:sp>
      <p:sp>
        <p:nvSpPr>
          <p:cNvPr id="28706" name="Line 35"/>
          <p:cNvSpPr>
            <a:spLocks noChangeShapeType="1"/>
          </p:cNvSpPr>
          <p:nvPr/>
        </p:nvSpPr>
        <p:spPr bwMode="auto">
          <a:xfrm>
            <a:off x="3515544" y="4197374"/>
            <a:ext cx="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28707" name="Line 36"/>
          <p:cNvSpPr>
            <a:spLocks noChangeShapeType="1"/>
          </p:cNvSpPr>
          <p:nvPr/>
        </p:nvSpPr>
        <p:spPr bwMode="auto">
          <a:xfrm>
            <a:off x="4048944" y="4197374"/>
            <a:ext cx="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28708" name="Line 37"/>
          <p:cNvSpPr>
            <a:spLocks noChangeShapeType="1"/>
          </p:cNvSpPr>
          <p:nvPr/>
        </p:nvSpPr>
        <p:spPr bwMode="auto">
          <a:xfrm>
            <a:off x="4582344" y="4197374"/>
            <a:ext cx="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28709" name="Line 38"/>
          <p:cNvSpPr>
            <a:spLocks noChangeShapeType="1"/>
          </p:cNvSpPr>
          <p:nvPr/>
        </p:nvSpPr>
        <p:spPr bwMode="auto">
          <a:xfrm>
            <a:off x="5115744" y="4197374"/>
            <a:ext cx="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28710" name="Line 39"/>
          <p:cNvSpPr>
            <a:spLocks noChangeShapeType="1"/>
          </p:cNvSpPr>
          <p:nvPr/>
        </p:nvSpPr>
        <p:spPr bwMode="auto">
          <a:xfrm>
            <a:off x="6182544" y="4197374"/>
            <a:ext cx="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28711" name="Line 40"/>
          <p:cNvSpPr>
            <a:spLocks noChangeShapeType="1"/>
          </p:cNvSpPr>
          <p:nvPr/>
        </p:nvSpPr>
        <p:spPr bwMode="auto">
          <a:xfrm>
            <a:off x="6715944" y="4197374"/>
            <a:ext cx="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28712" name="Line 41"/>
          <p:cNvSpPr>
            <a:spLocks noChangeShapeType="1"/>
          </p:cNvSpPr>
          <p:nvPr/>
        </p:nvSpPr>
        <p:spPr bwMode="auto">
          <a:xfrm>
            <a:off x="7249344" y="4197374"/>
            <a:ext cx="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28713" name="Line 42"/>
          <p:cNvSpPr>
            <a:spLocks noChangeShapeType="1"/>
          </p:cNvSpPr>
          <p:nvPr/>
        </p:nvSpPr>
        <p:spPr bwMode="auto">
          <a:xfrm>
            <a:off x="7782744" y="4197374"/>
            <a:ext cx="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pic>
        <p:nvPicPr>
          <p:cNvPr id="28714" name="Picture 43" descr="imag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7144" y="5568974"/>
            <a:ext cx="6858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15" name="Text Box 44"/>
          <p:cNvSpPr txBox="1">
            <a:spLocks noChangeArrowheads="1"/>
          </p:cNvSpPr>
          <p:nvPr/>
        </p:nvSpPr>
        <p:spPr bwMode="auto">
          <a:xfrm>
            <a:off x="696144" y="3968774"/>
            <a:ext cx="358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000" baseline="0">
                <a:ea typeface="ＭＳ Ｐゴシック" pitchFamily="34" charset="-128"/>
              </a:rPr>
              <a:t>1/1</a:t>
            </a:r>
          </a:p>
        </p:txBody>
      </p:sp>
      <p:sp>
        <p:nvSpPr>
          <p:cNvPr id="28716" name="Text Box 45"/>
          <p:cNvSpPr txBox="1">
            <a:spLocks noChangeArrowheads="1"/>
          </p:cNvSpPr>
          <p:nvPr/>
        </p:nvSpPr>
        <p:spPr bwMode="auto">
          <a:xfrm>
            <a:off x="1205732" y="3968774"/>
            <a:ext cx="358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000" baseline="0">
                <a:ea typeface="ＭＳ Ｐゴシック" pitchFamily="34" charset="-128"/>
              </a:rPr>
              <a:t>1/2</a:t>
            </a:r>
          </a:p>
        </p:txBody>
      </p:sp>
      <p:sp>
        <p:nvSpPr>
          <p:cNvPr id="28717" name="Text Box 46"/>
          <p:cNvSpPr txBox="1">
            <a:spLocks noChangeArrowheads="1"/>
          </p:cNvSpPr>
          <p:nvPr/>
        </p:nvSpPr>
        <p:spPr bwMode="auto">
          <a:xfrm>
            <a:off x="1739132" y="3968774"/>
            <a:ext cx="358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000" baseline="0">
                <a:ea typeface="ＭＳ Ｐゴシック" pitchFamily="34" charset="-128"/>
              </a:rPr>
              <a:t>1/3</a:t>
            </a:r>
          </a:p>
        </p:txBody>
      </p:sp>
      <p:sp>
        <p:nvSpPr>
          <p:cNvPr id="28718" name="Text Box 47"/>
          <p:cNvSpPr txBox="1">
            <a:spLocks noChangeArrowheads="1"/>
          </p:cNvSpPr>
          <p:nvPr/>
        </p:nvSpPr>
        <p:spPr bwMode="auto">
          <a:xfrm>
            <a:off x="2272532" y="3968774"/>
            <a:ext cx="358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000" baseline="0">
                <a:ea typeface="ＭＳ Ｐゴシック" pitchFamily="34" charset="-128"/>
              </a:rPr>
              <a:t>1/4</a:t>
            </a:r>
          </a:p>
        </p:txBody>
      </p:sp>
      <p:sp>
        <p:nvSpPr>
          <p:cNvPr id="28719" name="Text Box 48"/>
          <p:cNvSpPr txBox="1">
            <a:spLocks noChangeArrowheads="1"/>
          </p:cNvSpPr>
          <p:nvPr/>
        </p:nvSpPr>
        <p:spPr bwMode="auto">
          <a:xfrm>
            <a:off x="3363144" y="3968774"/>
            <a:ext cx="358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000" baseline="0">
                <a:ea typeface="ＭＳ Ｐゴシック" pitchFamily="34" charset="-128"/>
              </a:rPr>
              <a:t>2/1</a:t>
            </a:r>
          </a:p>
        </p:txBody>
      </p:sp>
      <p:sp>
        <p:nvSpPr>
          <p:cNvPr id="28720" name="Text Box 49"/>
          <p:cNvSpPr txBox="1">
            <a:spLocks noChangeArrowheads="1"/>
          </p:cNvSpPr>
          <p:nvPr/>
        </p:nvSpPr>
        <p:spPr bwMode="auto">
          <a:xfrm>
            <a:off x="3872732" y="3968774"/>
            <a:ext cx="358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000" baseline="0">
                <a:ea typeface="ＭＳ Ｐゴシック" pitchFamily="34" charset="-128"/>
              </a:rPr>
              <a:t>2/2</a:t>
            </a:r>
          </a:p>
        </p:txBody>
      </p:sp>
      <p:sp>
        <p:nvSpPr>
          <p:cNvPr id="28721" name="Text Box 50"/>
          <p:cNvSpPr txBox="1">
            <a:spLocks noChangeArrowheads="1"/>
          </p:cNvSpPr>
          <p:nvPr/>
        </p:nvSpPr>
        <p:spPr bwMode="auto">
          <a:xfrm>
            <a:off x="4406132" y="3968774"/>
            <a:ext cx="358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000" baseline="0">
                <a:ea typeface="ＭＳ Ｐゴシック" pitchFamily="34" charset="-128"/>
              </a:rPr>
              <a:t>2/3</a:t>
            </a:r>
          </a:p>
        </p:txBody>
      </p:sp>
      <p:sp>
        <p:nvSpPr>
          <p:cNvPr id="28722" name="Text Box 51"/>
          <p:cNvSpPr txBox="1">
            <a:spLocks noChangeArrowheads="1"/>
          </p:cNvSpPr>
          <p:nvPr/>
        </p:nvSpPr>
        <p:spPr bwMode="auto">
          <a:xfrm>
            <a:off x="4939532" y="3968774"/>
            <a:ext cx="358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000" baseline="0">
                <a:ea typeface="ＭＳ Ｐゴシック" pitchFamily="34" charset="-128"/>
              </a:rPr>
              <a:t>2/4</a:t>
            </a:r>
          </a:p>
        </p:txBody>
      </p:sp>
      <p:sp>
        <p:nvSpPr>
          <p:cNvPr id="28723" name="Text Box 52"/>
          <p:cNvSpPr txBox="1">
            <a:spLocks noChangeArrowheads="1"/>
          </p:cNvSpPr>
          <p:nvPr/>
        </p:nvSpPr>
        <p:spPr bwMode="auto">
          <a:xfrm>
            <a:off x="6030144" y="3968774"/>
            <a:ext cx="358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000" baseline="0">
                <a:ea typeface="ＭＳ Ｐゴシック" pitchFamily="34" charset="-128"/>
              </a:rPr>
              <a:t>3/1</a:t>
            </a:r>
          </a:p>
        </p:txBody>
      </p:sp>
      <p:sp>
        <p:nvSpPr>
          <p:cNvPr id="28724" name="Text Box 53"/>
          <p:cNvSpPr txBox="1">
            <a:spLocks noChangeArrowheads="1"/>
          </p:cNvSpPr>
          <p:nvPr/>
        </p:nvSpPr>
        <p:spPr bwMode="auto">
          <a:xfrm>
            <a:off x="6539732" y="3968774"/>
            <a:ext cx="358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000" baseline="0">
                <a:ea typeface="ＭＳ Ｐゴシック" pitchFamily="34" charset="-128"/>
              </a:rPr>
              <a:t>3/2</a:t>
            </a:r>
          </a:p>
        </p:txBody>
      </p:sp>
      <p:sp>
        <p:nvSpPr>
          <p:cNvPr id="28725" name="Text Box 54"/>
          <p:cNvSpPr txBox="1">
            <a:spLocks noChangeArrowheads="1"/>
          </p:cNvSpPr>
          <p:nvPr/>
        </p:nvSpPr>
        <p:spPr bwMode="auto">
          <a:xfrm>
            <a:off x="7073132" y="3968774"/>
            <a:ext cx="358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000" baseline="0">
                <a:ea typeface="ＭＳ Ｐゴシック" pitchFamily="34" charset="-128"/>
              </a:rPr>
              <a:t>3/3</a:t>
            </a:r>
          </a:p>
        </p:txBody>
      </p:sp>
      <p:sp>
        <p:nvSpPr>
          <p:cNvPr id="28726" name="Text Box 55"/>
          <p:cNvSpPr txBox="1">
            <a:spLocks noChangeArrowheads="1"/>
          </p:cNvSpPr>
          <p:nvPr/>
        </p:nvSpPr>
        <p:spPr bwMode="auto">
          <a:xfrm>
            <a:off x="7606532" y="3968774"/>
            <a:ext cx="358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000" baseline="0">
                <a:ea typeface="ＭＳ Ｐゴシック" pitchFamily="34" charset="-128"/>
              </a:rPr>
              <a:t>3/4</a:t>
            </a:r>
          </a:p>
        </p:txBody>
      </p:sp>
      <p:sp>
        <p:nvSpPr>
          <p:cNvPr id="28727" name="Text Box 56"/>
          <p:cNvSpPr txBox="1">
            <a:spLocks noChangeArrowheads="1"/>
          </p:cNvSpPr>
          <p:nvPr/>
        </p:nvSpPr>
        <p:spPr bwMode="auto">
          <a:xfrm>
            <a:off x="1762944" y="5722962"/>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400" baseline="0">
                <a:ea typeface="ＭＳ Ｐゴシック" pitchFamily="34" charset="-128"/>
              </a:rPr>
              <a:t>MAC Address A</a:t>
            </a:r>
          </a:p>
        </p:txBody>
      </p:sp>
      <p:sp>
        <p:nvSpPr>
          <p:cNvPr id="28728" name="AutoShape 57"/>
          <p:cNvSpPr>
            <a:spLocks noChangeArrowheads="1"/>
          </p:cNvSpPr>
          <p:nvPr/>
        </p:nvSpPr>
        <p:spPr bwMode="auto">
          <a:xfrm>
            <a:off x="1458144" y="4654574"/>
            <a:ext cx="152400" cy="914400"/>
          </a:xfrm>
          <a:prstGeom prst="upArrow">
            <a:avLst>
              <a:gd name="adj1" fmla="val 50000"/>
              <a:gd name="adj2" fmla="val 15000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8729" name="Text Box 58"/>
          <p:cNvSpPr txBox="1">
            <a:spLocks noChangeArrowheads="1"/>
          </p:cNvSpPr>
          <p:nvPr/>
        </p:nvSpPr>
        <p:spPr bwMode="auto">
          <a:xfrm>
            <a:off x="1272407" y="3513162"/>
            <a:ext cx="865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400" baseline="0">
                <a:solidFill>
                  <a:srgbClr val="FFFF00"/>
                </a:solidFill>
                <a:ea typeface="ＭＳ Ｐゴシック" pitchFamily="34" charset="-128"/>
              </a:rPr>
              <a:t>MAC “A”</a:t>
            </a:r>
          </a:p>
        </p:txBody>
      </p:sp>
      <p:sp>
        <p:nvSpPr>
          <p:cNvPr id="28730" name="Text Box 59"/>
          <p:cNvSpPr txBox="1">
            <a:spLocks noChangeArrowheads="1"/>
          </p:cNvSpPr>
          <p:nvPr/>
        </p:nvSpPr>
        <p:spPr bwMode="auto">
          <a:xfrm>
            <a:off x="3939407" y="3513162"/>
            <a:ext cx="865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400" baseline="0">
                <a:solidFill>
                  <a:srgbClr val="FFFF00"/>
                </a:solidFill>
                <a:ea typeface="ＭＳ Ｐゴシック" pitchFamily="34" charset="-128"/>
              </a:rPr>
              <a:t>MAC “A”</a:t>
            </a:r>
          </a:p>
        </p:txBody>
      </p:sp>
      <p:sp>
        <p:nvSpPr>
          <p:cNvPr id="28731" name="Text Box 60"/>
          <p:cNvSpPr txBox="1">
            <a:spLocks noChangeArrowheads="1"/>
          </p:cNvSpPr>
          <p:nvPr/>
        </p:nvSpPr>
        <p:spPr bwMode="auto">
          <a:xfrm>
            <a:off x="6563544" y="2370162"/>
            <a:ext cx="303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400" baseline="0">
                <a:solidFill>
                  <a:schemeClr val="accent2"/>
                </a:solidFill>
                <a:ea typeface="ＭＳ Ｐゴシック" pitchFamily="34" charset="-128"/>
              </a:rPr>
              <a:t>X</a:t>
            </a:r>
          </a:p>
        </p:txBody>
      </p:sp>
      <p:sp>
        <p:nvSpPr>
          <p:cNvPr id="28732" name="Freeform 61"/>
          <p:cNvSpPr>
            <a:spLocks/>
          </p:cNvSpPr>
          <p:nvPr/>
        </p:nvSpPr>
        <p:spPr bwMode="auto">
          <a:xfrm>
            <a:off x="1762944" y="2216174"/>
            <a:ext cx="1676400" cy="609600"/>
          </a:xfrm>
          <a:custGeom>
            <a:avLst/>
            <a:gdLst>
              <a:gd name="T0" fmla="*/ 0 w 1056"/>
              <a:gd name="T1" fmla="*/ 384 h 384"/>
              <a:gd name="T2" fmla="*/ 0 w 1056"/>
              <a:gd name="T3" fmla="*/ 0 h 384"/>
              <a:gd name="T4" fmla="*/ 1056 w 1056"/>
              <a:gd name="T5" fmla="*/ 0 h 384"/>
              <a:gd name="T6" fmla="*/ 0 60000 65536"/>
              <a:gd name="T7" fmla="*/ 0 60000 65536"/>
              <a:gd name="T8" fmla="*/ 0 60000 65536"/>
              <a:gd name="T9" fmla="*/ 0 w 1056"/>
              <a:gd name="T10" fmla="*/ 0 h 384"/>
              <a:gd name="T11" fmla="*/ 1056 w 1056"/>
              <a:gd name="T12" fmla="*/ 384 h 384"/>
            </a:gdLst>
            <a:ahLst/>
            <a:cxnLst>
              <a:cxn ang="T6">
                <a:pos x="T0" y="T1"/>
              </a:cxn>
              <a:cxn ang="T7">
                <a:pos x="T2" y="T3"/>
              </a:cxn>
              <a:cxn ang="T8">
                <a:pos x="T4" y="T5"/>
              </a:cxn>
            </a:cxnLst>
            <a:rect l="T9" t="T10" r="T11" b="T12"/>
            <a:pathLst>
              <a:path w="1056" h="384">
                <a:moveTo>
                  <a:pt x="0" y="384"/>
                </a:moveTo>
                <a:lnTo>
                  <a:pt x="0" y="0"/>
                </a:lnTo>
                <a:lnTo>
                  <a:pt x="1056" y="0"/>
                </a:lnTo>
              </a:path>
            </a:pathLst>
          </a:custGeom>
          <a:noFill/>
          <a:ln w="254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28733" name="Freeform 62"/>
          <p:cNvSpPr>
            <a:spLocks/>
          </p:cNvSpPr>
          <p:nvPr/>
        </p:nvSpPr>
        <p:spPr bwMode="auto">
          <a:xfrm>
            <a:off x="5191944" y="2216174"/>
            <a:ext cx="1524000" cy="152400"/>
          </a:xfrm>
          <a:custGeom>
            <a:avLst/>
            <a:gdLst>
              <a:gd name="T0" fmla="*/ 0 w 960"/>
              <a:gd name="T1" fmla="*/ 0 h 96"/>
              <a:gd name="T2" fmla="*/ 960 w 960"/>
              <a:gd name="T3" fmla="*/ 0 h 96"/>
              <a:gd name="T4" fmla="*/ 960 w 960"/>
              <a:gd name="T5" fmla="*/ 96 h 96"/>
              <a:gd name="T6" fmla="*/ 0 60000 65536"/>
              <a:gd name="T7" fmla="*/ 0 60000 65536"/>
              <a:gd name="T8" fmla="*/ 0 60000 65536"/>
              <a:gd name="T9" fmla="*/ 0 w 960"/>
              <a:gd name="T10" fmla="*/ 0 h 96"/>
              <a:gd name="T11" fmla="*/ 960 w 960"/>
              <a:gd name="T12" fmla="*/ 96 h 96"/>
            </a:gdLst>
            <a:ahLst/>
            <a:cxnLst>
              <a:cxn ang="T6">
                <a:pos x="T0" y="T1"/>
              </a:cxn>
              <a:cxn ang="T7">
                <a:pos x="T2" y="T3"/>
              </a:cxn>
              <a:cxn ang="T8">
                <a:pos x="T4" y="T5"/>
              </a:cxn>
            </a:cxnLst>
            <a:rect l="T9" t="T10" r="T11" b="T12"/>
            <a:pathLst>
              <a:path w="960" h="96">
                <a:moveTo>
                  <a:pt x="0" y="0"/>
                </a:moveTo>
                <a:lnTo>
                  <a:pt x="960" y="0"/>
                </a:lnTo>
                <a:lnTo>
                  <a:pt x="960" y="96"/>
                </a:lnTo>
              </a:path>
            </a:pathLst>
          </a:custGeom>
          <a:noFill/>
          <a:ln w="254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28734" name="Line 63"/>
          <p:cNvSpPr>
            <a:spLocks noChangeShapeType="1"/>
          </p:cNvSpPr>
          <p:nvPr/>
        </p:nvSpPr>
        <p:spPr bwMode="auto">
          <a:xfrm>
            <a:off x="4201344" y="2368574"/>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28735" name="Text Box 64"/>
          <p:cNvSpPr txBox="1">
            <a:spLocks noChangeArrowheads="1"/>
          </p:cNvSpPr>
          <p:nvPr/>
        </p:nvSpPr>
        <p:spPr bwMode="auto">
          <a:xfrm>
            <a:off x="3134544" y="5635649"/>
            <a:ext cx="56388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95000"/>
              </a:lnSpc>
              <a:spcBef>
                <a:spcPct val="50000"/>
              </a:spcBef>
            </a:pPr>
            <a:r>
              <a:rPr lang="en-US" sz="1600" baseline="0">
                <a:ea typeface="ＭＳ Ｐゴシック" pitchFamily="34" charset="-128"/>
              </a:rPr>
              <a:t>MAC “A” Is Propagated to Linecard 2 and 3 but Only Linecard 2 Installs MAC Due to Local Port Being In VDC 10</a:t>
            </a:r>
          </a:p>
        </p:txBody>
      </p:sp>
      <p:sp>
        <p:nvSpPr>
          <p:cNvPr id="28736" name="Text Box 82"/>
          <p:cNvSpPr txBox="1">
            <a:spLocks noChangeArrowheads="1"/>
          </p:cNvSpPr>
          <p:nvPr/>
        </p:nvSpPr>
        <p:spPr bwMode="auto">
          <a:xfrm>
            <a:off x="251520" y="747020"/>
            <a:ext cx="8640960" cy="881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95000"/>
              </a:lnSpc>
              <a:spcBef>
                <a:spcPct val="50000"/>
              </a:spcBef>
            </a:pPr>
            <a:r>
              <a:rPr lang="en-US" sz="1800" baseline="0" dirty="0">
                <a:latin typeface="Calibri" pitchFamily="34" charset="0"/>
                <a:ea typeface="ＭＳ Ｐゴシック" pitchFamily="34" charset="-128"/>
                <a:cs typeface="Calibri" pitchFamily="34" charset="0"/>
              </a:rPr>
              <a:t>Layer 2 Learning with Multiple Active </a:t>
            </a:r>
            <a:r>
              <a:rPr lang="en-US" sz="1800" baseline="0" dirty="0" err="1">
                <a:latin typeface="Calibri" pitchFamily="34" charset="0"/>
                <a:ea typeface="ＭＳ Ｐゴシック" pitchFamily="34" charset="-128"/>
                <a:cs typeface="Calibri" pitchFamily="34" charset="0"/>
              </a:rPr>
              <a:t>VDCs</a:t>
            </a:r>
            <a:r>
              <a:rPr lang="en-US" sz="1800" baseline="0" dirty="0">
                <a:latin typeface="Calibri" pitchFamily="34" charset="0"/>
                <a:ea typeface="ＭＳ Ｐゴシック" pitchFamily="34" charset="-128"/>
                <a:cs typeface="Calibri" pitchFamily="34" charset="0"/>
              </a:rPr>
              <a:t> Also Has an Impact on Resource Utilization—MAC Addresses Learnt in a </a:t>
            </a:r>
            <a:r>
              <a:rPr lang="en-US" sz="1800" baseline="0" dirty="0" err="1">
                <a:latin typeface="Calibri" pitchFamily="34" charset="0"/>
                <a:ea typeface="ＭＳ Ｐゴシック" pitchFamily="34" charset="-128"/>
                <a:cs typeface="Calibri" pitchFamily="34" charset="0"/>
              </a:rPr>
              <a:t>VDC</a:t>
            </a:r>
            <a:r>
              <a:rPr lang="en-US" sz="1800" baseline="0" dirty="0">
                <a:latin typeface="Calibri" pitchFamily="34" charset="0"/>
                <a:ea typeface="ＭＳ Ｐゴシック" pitchFamily="34" charset="-128"/>
                <a:cs typeface="Calibri" pitchFamily="34" charset="0"/>
              </a:rPr>
              <a:t> Are Only Propagated to Other </a:t>
            </a:r>
            <a:r>
              <a:rPr lang="en-US" sz="1800" baseline="0" dirty="0" err="1">
                <a:latin typeface="Calibri" pitchFamily="34" charset="0"/>
                <a:ea typeface="ＭＳ Ｐゴシック" pitchFamily="34" charset="-128"/>
                <a:cs typeface="Calibri" pitchFamily="34" charset="0"/>
              </a:rPr>
              <a:t>Linecards</a:t>
            </a:r>
            <a:r>
              <a:rPr lang="en-US" sz="1800" baseline="0" dirty="0">
                <a:latin typeface="Calibri" pitchFamily="34" charset="0"/>
                <a:ea typeface="ＭＳ Ｐゴシック" pitchFamily="34" charset="-128"/>
                <a:cs typeface="Calibri" pitchFamily="34" charset="0"/>
              </a:rPr>
              <a:t> When That </a:t>
            </a:r>
            <a:r>
              <a:rPr lang="en-US" sz="1800" baseline="0" dirty="0" err="1">
                <a:latin typeface="Calibri" pitchFamily="34" charset="0"/>
                <a:ea typeface="ＭＳ Ｐゴシック" pitchFamily="34" charset="-128"/>
                <a:cs typeface="Calibri" pitchFamily="34" charset="0"/>
              </a:rPr>
              <a:t>Linecard</a:t>
            </a:r>
            <a:r>
              <a:rPr lang="en-US" sz="1800" baseline="0" dirty="0">
                <a:latin typeface="Calibri" pitchFamily="34" charset="0"/>
                <a:ea typeface="ＭＳ Ｐゴシック" pitchFamily="34" charset="-128"/>
                <a:cs typeface="Calibri" pitchFamily="34" charset="0"/>
              </a:rPr>
              <a:t> Has a Port in That </a:t>
            </a:r>
            <a:r>
              <a:rPr lang="en-US" sz="1800" baseline="0" dirty="0" err="1">
                <a:latin typeface="Calibri" pitchFamily="34" charset="0"/>
                <a:ea typeface="ＭＳ Ｐゴシック" pitchFamily="34" charset="-128"/>
                <a:cs typeface="Calibri" pitchFamily="34" charset="0"/>
              </a:rPr>
              <a:t>VDC</a:t>
            </a:r>
            <a:endParaRPr lang="en-US" sz="1800" baseline="0" dirty="0">
              <a:latin typeface="Calibri" pitchFamily="34" charset="0"/>
              <a:ea typeface="ＭＳ Ｐゴシック" pitchFamily="34" charset="-128"/>
              <a:cs typeface="Calibri" pitchFamily="34" charset="0"/>
            </a:endParaRPr>
          </a:p>
        </p:txBody>
      </p:sp>
    </p:spTree>
    <p:extLst>
      <p:ext uri="{BB962C8B-B14F-4D97-AF65-F5344CB8AC3E}">
        <p14:creationId xmlns:p14="http://schemas.microsoft.com/office/powerpoint/2010/main" val="1636833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 r="-2000"/>
          </a:stretch>
        </a:blipFill>
        <a:effectLst/>
      </p:bgPr>
    </p:bg>
    <p:spTree>
      <p:nvGrpSpPr>
        <p:cNvPr id="1" name=""/>
        <p:cNvGrpSpPr/>
        <p:nvPr/>
      </p:nvGrpSpPr>
      <p:grpSpPr>
        <a:xfrm>
          <a:off x="0" y="0"/>
          <a:ext cx="0" cy="0"/>
          <a:chOff x="0" y="0"/>
          <a:chExt cx="0" cy="0"/>
        </a:xfrm>
      </p:grpSpPr>
      <p:sp>
        <p:nvSpPr>
          <p:cNvPr id="29698" name="Rectangle 103"/>
          <p:cNvSpPr>
            <a:spLocks noGrp="1" noChangeArrowheads="1"/>
          </p:cNvSpPr>
          <p:nvPr>
            <p:ph type="title"/>
          </p:nvPr>
        </p:nvSpPr>
        <p:spPr>
          <a:xfrm>
            <a:off x="229702" y="-27384"/>
            <a:ext cx="8588861" cy="721735"/>
          </a:xfrm>
        </p:spPr>
        <p:txBody>
          <a:bodyPr>
            <a:normAutofit/>
          </a:bodyPr>
          <a:lstStyle/>
          <a:p>
            <a:r>
              <a:rPr lang="en-US" sz="3600" dirty="0">
                <a:solidFill>
                  <a:srgbClr val="002060"/>
                </a:solidFill>
                <a:latin typeface="Calibri" pitchFamily="34" charset="0"/>
                <a:cs typeface="Calibri" pitchFamily="34" charset="0"/>
              </a:rPr>
              <a:t>VDC Resource Utilization (Layer 3)</a:t>
            </a:r>
          </a:p>
        </p:txBody>
      </p:sp>
      <p:sp>
        <p:nvSpPr>
          <p:cNvPr id="29699" name="Rectangle 3"/>
          <p:cNvSpPr>
            <a:spLocks noChangeArrowheads="1"/>
          </p:cNvSpPr>
          <p:nvPr/>
        </p:nvSpPr>
        <p:spPr bwMode="auto">
          <a:xfrm>
            <a:off x="423863" y="1758975"/>
            <a:ext cx="914400" cy="4038600"/>
          </a:xfrm>
          <a:prstGeom prst="rect">
            <a:avLst/>
          </a:prstGeom>
          <a:solidFill>
            <a:srgbClr val="D2D2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00" name="Rectangle 4"/>
          <p:cNvSpPr>
            <a:spLocks noChangeArrowheads="1"/>
          </p:cNvSpPr>
          <p:nvPr/>
        </p:nvSpPr>
        <p:spPr bwMode="auto">
          <a:xfrm>
            <a:off x="1414463" y="1758975"/>
            <a:ext cx="914400" cy="4038600"/>
          </a:xfrm>
          <a:prstGeom prst="rect">
            <a:avLst/>
          </a:prstGeom>
          <a:solidFill>
            <a:srgbClr val="D2D2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01" name="Rectangle 5"/>
          <p:cNvSpPr>
            <a:spLocks noChangeArrowheads="1"/>
          </p:cNvSpPr>
          <p:nvPr/>
        </p:nvSpPr>
        <p:spPr bwMode="auto">
          <a:xfrm>
            <a:off x="2405063" y="1758975"/>
            <a:ext cx="914400" cy="4038600"/>
          </a:xfrm>
          <a:prstGeom prst="rect">
            <a:avLst/>
          </a:prstGeom>
          <a:solidFill>
            <a:srgbClr val="D2D2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02" name="Rectangle 6"/>
          <p:cNvSpPr>
            <a:spLocks noChangeArrowheads="1"/>
          </p:cNvSpPr>
          <p:nvPr/>
        </p:nvSpPr>
        <p:spPr bwMode="auto">
          <a:xfrm>
            <a:off x="3395663" y="1758975"/>
            <a:ext cx="914400" cy="4038600"/>
          </a:xfrm>
          <a:prstGeom prst="rect">
            <a:avLst/>
          </a:prstGeom>
          <a:solidFill>
            <a:srgbClr val="D2D2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03" name="Rectangle 7"/>
          <p:cNvSpPr>
            <a:spLocks noChangeArrowheads="1"/>
          </p:cNvSpPr>
          <p:nvPr/>
        </p:nvSpPr>
        <p:spPr bwMode="auto">
          <a:xfrm>
            <a:off x="4767263" y="1758975"/>
            <a:ext cx="914400" cy="4038600"/>
          </a:xfrm>
          <a:prstGeom prst="rect">
            <a:avLst/>
          </a:prstGeom>
          <a:solidFill>
            <a:srgbClr val="D2D2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04" name="Rectangle 8"/>
          <p:cNvSpPr>
            <a:spLocks noChangeArrowheads="1"/>
          </p:cNvSpPr>
          <p:nvPr/>
        </p:nvSpPr>
        <p:spPr bwMode="auto">
          <a:xfrm>
            <a:off x="5757863" y="1758975"/>
            <a:ext cx="914400" cy="4038600"/>
          </a:xfrm>
          <a:prstGeom prst="rect">
            <a:avLst/>
          </a:prstGeom>
          <a:solidFill>
            <a:srgbClr val="D2D2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05" name="Rectangle 9"/>
          <p:cNvSpPr>
            <a:spLocks noChangeArrowheads="1"/>
          </p:cNvSpPr>
          <p:nvPr/>
        </p:nvSpPr>
        <p:spPr bwMode="auto">
          <a:xfrm>
            <a:off x="6748463" y="1758975"/>
            <a:ext cx="914400" cy="4038600"/>
          </a:xfrm>
          <a:prstGeom prst="rect">
            <a:avLst/>
          </a:prstGeom>
          <a:solidFill>
            <a:srgbClr val="D2D2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06" name="Rectangle 10"/>
          <p:cNvSpPr>
            <a:spLocks noChangeArrowheads="1"/>
          </p:cNvSpPr>
          <p:nvPr/>
        </p:nvSpPr>
        <p:spPr bwMode="auto">
          <a:xfrm>
            <a:off x="7739063" y="1758975"/>
            <a:ext cx="914400" cy="4038600"/>
          </a:xfrm>
          <a:prstGeom prst="rect">
            <a:avLst/>
          </a:prstGeom>
          <a:solidFill>
            <a:srgbClr val="D2D2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07" name="Text Box 11"/>
          <p:cNvSpPr txBox="1">
            <a:spLocks noChangeArrowheads="1"/>
          </p:cNvSpPr>
          <p:nvPr/>
        </p:nvSpPr>
        <p:spPr bwMode="auto">
          <a:xfrm>
            <a:off x="493713" y="1789138"/>
            <a:ext cx="892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aseline="0">
                <a:solidFill>
                  <a:srgbClr val="002060"/>
                </a:solidFill>
                <a:ea typeface="ＭＳ Ｐゴシック" pitchFamily="34" charset="-128"/>
              </a:rPr>
              <a:t>Linecard 1</a:t>
            </a:r>
          </a:p>
        </p:txBody>
      </p:sp>
      <p:sp>
        <p:nvSpPr>
          <p:cNvPr id="29708" name="Text Box 12"/>
          <p:cNvSpPr txBox="1">
            <a:spLocks noChangeArrowheads="1"/>
          </p:cNvSpPr>
          <p:nvPr/>
        </p:nvSpPr>
        <p:spPr bwMode="auto">
          <a:xfrm>
            <a:off x="1484313" y="1789138"/>
            <a:ext cx="892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aseline="0">
                <a:solidFill>
                  <a:srgbClr val="002060"/>
                </a:solidFill>
                <a:ea typeface="ＭＳ Ｐゴシック" pitchFamily="34" charset="-128"/>
              </a:rPr>
              <a:t>Linecard 2</a:t>
            </a:r>
          </a:p>
        </p:txBody>
      </p:sp>
      <p:sp>
        <p:nvSpPr>
          <p:cNvPr id="29709" name="Text Box 13"/>
          <p:cNvSpPr txBox="1">
            <a:spLocks noChangeArrowheads="1"/>
          </p:cNvSpPr>
          <p:nvPr/>
        </p:nvSpPr>
        <p:spPr bwMode="auto">
          <a:xfrm>
            <a:off x="2474913" y="1789138"/>
            <a:ext cx="892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aseline="0">
                <a:solidFill>
                  <a:srgbClr val="002060"/>
                </a:solidFill>
                <a:ea typeface="ＭＳ Ｐゴシック" pitchFamily="34" charset="-128"/>
              </a:rPr>
              <a:t>Linecard 3</a:t>
            </a:r>
          </a:p>
        </p:txBody>
      </p:sp>
      <p:sp>
        <p:nvSpPr>
          <p:cNvPr id="29710" name="Text Box 14"/>
          <p:cNvSpPr txBox="1">
            <a:spLocks noChangeArrowheads="1"/>
          </p:cNvSpPr>
          <p:nvPr/>
        </p:nvSpPr>
        <p:spPr bwMode="auto">
          <a:xfrm>
            <a:off x="3465513" y="1789138"/>
            <a:ext cx="892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aseline="0">
                <a:solidFill>
                  <a:srgbClr val="002060"/>
                </a:solidFill>
                <a:ea typeface="ＭＳ Ｐゴシック" pitchFamily="34" charset="-128"/>
              </a:rPr>
              <a:t>Linecard 4</a:t>
            </a:r>
          </a:p>
        </p:txBody>
      </p:sp>
      <p:sp>
        <p:nvSpPr>
          <p:cNvPr id="29711" name="Text Box 15"/>
          <p:cNvSpPr txBox="1">
            <a:spLocks noChangeArrowheads="1"/>
          </p:cNvSpPr>
          <p:nvPr/>
        </p:nvSpPr>
        <p:spPr bwMode="auto">
          <a:xfrm>
            <a:off x="4837113" y="1789138"/>
            <a:ext cx="892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aseline="0">
                <a:solidFill>
                  <a:srgbClr val="002060"/>
                </a:solidFill>
                <a:ea typeface="ＭＳ Ｐゴシック" pitchFamily="34" charset="-128"/>
              </a:rPr>
              <a:t>Linecard 5</a:t>
            </a:r>
          </a:p>
        </p:txBody>
      </p:sp>
      <p:sp>
        <p:nvSpPr>
          <p:cNvPr id="29712" name="Text Box 16"/>
          <p:cNvSpPr txBox="1">
            <a:spLocks noChangeArrowheads="1"/>
          </p:cNvSpPr>
          <p:nvPr/>
        </p:nvSpPr>
        <p:spPr bwMode="auto">
          <a:xfrm>
            <a:off x="5827713" y="1789138"/>
            <a:ext cx="892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aseline="0">
                <a:solidFill>
                  <a:srgbClr val="002060"/>
                </a:solidFill>
                <a:ea typeface="ＭＳ Ｐゴシック" pitchFamily="34" charset="-128"/>
              </a:rPr>
              <a:t>Linecard 6</a:t>
            </a:r>
          </a:p>
        </p:txBody>
      </p:sp>
      <p:sp>
        <p:nvSpPr>
          <p:cNvPr id="29713" name="Text Box 17"/>
          <p:cNvSpPr txBox="1">
            <a:spLocks noChangeArrowheads="1"/>
          </p:cNvSpPr>
          <p:nvPr/>
        </p:nvSpPr>
        <p:spPr bwMode="auto">
          <a:xfrm>
            <a:off x="6818313" y="1789138"/>
            <a:ext cx="892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aseline="0">
                <a:solidFill>
                  <a:srgbClr val="002060"/>
                </a:solidFill>
                <a:ea typeface="ＭＳ Ｐゴシック" pitchFamily="34" charset="-128"/>
              </a:rPr>
              <a:t>Linecard 7</a:t>
            </a:r>
          </a:p>
        </p:txBody>
      </p:sp>
      <p:sp>
        <p:nvSpPr>
          <p:cNvPr id="29714" name="Text Box 18"/>
          <p:cNvSpPr txBox="1">
            <a:spLocks noChangeArrowheads="1"/>
          </p:cNvSpPr>
          <p:nvPr/>
        </p:nvSpPr>
        <p:spPr bwMode="auto">
          <a:xfrm>
            <a:off x="7808913" y="1789138"/>
            <a:ext cx="892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aseline="0">
                <a:solidFill>
                  <a:srgbClr val="002060"/>
                </a:solidFill>
                <a:ea typeface="ＭＳ Ｐゴシック" pitchFamily="34" charset="-128"/>
              </a:rPr>
              <a:t>Linecard 8</a:t>
            </a:r>
          </a:p>
        </p:txBody>
      </p:sp>
      <p:sp>
        <p:nvSpPr>
          <p:cNvPr id="29715" name="Rectangle 19"/>
          <p:cNvSpPr>
            <a:spLocks noChangeArrowheads="1"/>
          </p:cNvSpPr>
          <p:nvPr/>
        </p:nvSpPr>
        <p:spPr bwMode="auto">
          <a:xfrm>
            <a:off x="271463" y="1628800"/>
            <a:ext cx="8610600" cy="4298950"/>
          </a:xfrm>
          <a:prstGeom prst="rect">
            <a:avLst/>
          </a:prstGeom>
          <a:noFill/>
          <a:ln w="9525">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2060"/>
              </a:solidFill>
            </a:endParaRPr>
          </a:p>
        </p:txBody>
      </p:sp>
      <p:sp>
        <p:nvSpPr>
          <p:cNvPr id="29716" name="Rectangle 20"/>
          <p:cNvSpPr>
            <a:spLocks noChangeArrowheads="1"/>
          </p:cNvSpPr>
          <p:nvPr/>
        </p:nvSpPr>
        <p:spPr bwMode="auto">
          <a:xfrm>
            <a:off x="652463" y="2292375"/>
            <a:ext cx="457200" cy="152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17" name="Rectangle 21"/>
          <p:cNvSpPr>
            <a:spLocks noChangeArrowheads="1"/>
          </p:cNvSpPr>
          <p:nvPr/>
        </p:nvSpPr>
        <p:spPr bwMode="auto">
          <a:xfrm>
            <a:off x="652463" y="3359175"/>
            <a:ext cx="457200" cy="457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18" name="Rectangle 22"/>
          <p:cNvSpPr>
            <a:spLocks noChangeArrowheads="1"/>
          </p:cNvSpPr>
          <p:nvPr/>
        </p:nvSpPr>
        <p:spPr bwMode="auto">
          <a:xfrm>
            <a:off x="1643063" y="2292375"/>
            <a:ext cx="457200" cy="152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19" name="Rectangle 23"/>
          <p:cNvSpPr>
            <a:spLocks noChangeArrowheads="1"/>
          </p:cNvSpPr>
          <p:nvPr/>
        </p:nvSpPr>
        <p:spPr bwMode="auto">
          <a:xfrm>
            <a:off x="1643063" y="3359175"/>
            <a:ext cx="457200" cy="457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20" name="Rectangle 24"/>
          <p:cNvSpPr>
            <a:spLocks noChangeArrowheads="1"/>
          </p:cNvSpPr>
          <p:nvPr/>
        </p:nvSpPr>
        <p:spPr bwMode="auto">
          <a:xfrm>
            <a:off x="2633663" y="2292375"/>
            <a:ext cx="457200" cy="152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21" name="Rectangle 25"/>
          <p:cNvSpPr>
            <a:spLocks noChangeArrowheads="1"/>
          </p:cNvSpPr>
          <p:nvPr/>
        </p:nvSpPr>
        <p:spPr bwMode="auto">
          <a:xfrm>
            <a:off x="2633663" y="3359175"/>
            <a:ext cx="457200" cy="457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22" name="Rectangle 26"/>
          <p:cNvSpPr>
            <a:spLocks noChangeArrowheads="1"/>
          </p:cNvSpPr>
          <p:nvPr/>
        </p:nvSpPr>
        <p:spPr bwMode="auto">
          <a:xfrm>
            <a:off x="3624263" y="2292375"/>
            <a:ext cx="457200" cy="152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23" name="Rectangle 27"/>
          <p:cNvSpPr>
            <a:spLocks noChangeArrowheads="1"/>
          </p:cNvSpPr>
          <p:nvPr/>
        </p:nvSpPr>
        <p:spPr bwMode="auto">
          <a:xfrm>
            <a:off x="3624263" y="3359175"/>
            <a:ext cx="457200" cy="457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24" name="Rectangle 28"/>
          <p:cNvSpPr>
            <a:spLocks noChangeArrowheads="1"/>
          </p:cNvSpPr>
          <p:nvPr/>
        </p:nvSpPr>
        <p:spPr bwMode="auto">
          <a:xfrm>
            <a:off x="4995863" y="2292375"/>
            <a:ext cx="457200" cy="152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25" name="Rectangle 29"/>
          <p:cNvSpPr>
            <a:spLocks noChangeArrowheads="1"/>
          </p:cNvSpPr>
          <p:nvPr/>
        </p:nvSpPr>
        <p:spPr bwMode="auto">
          <a:xfrm>
            <a:off x="4995863" y="3359175"/>
            <a:ext cx="457200" cy="457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26" name="Rectangle 30"/>
          <p:cNvSpPr>
            <a:spLocks noChangeArrowheads="1"/>
          </p:cNvSpPr>
          <p:nvPr/>
        </p:nvSpPr>
        <p:spPr bwMode="auto">
          <a:xfrm>
            <a:off x="5986463" y="2292375"/>
            <a:ext cx="457200" cy="152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27" name="Rectangle 31"/>
          <p:cNvSpPr>
            <a:spLocks noChangeArrowheads="1"/>
          </p:cNvSpPr>
          <p:nvPr/>
        </p:nvSpPr>
        <p:spPr bwMode="auto">
          <a:xfrm>
            <a:off x="5986463" y="3359175"/>
            <a:ext cx="457200" cy="457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28" name="Rectangle 32"/>
          <p:cNvSpPr>
            <a:spLocks noChangeArrowheads="1"/>
          </p:cNvSpPr>
          <p:nvPr/>
        </p:nvSpPr>
        <p:spPr bwMode="auto">
          <a:xfrm>
            <a:off x="6977063" y="2292375"/>
            <a:ext cx="457200" cy="152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29" name="Rectangle 33"/>
          <p:cNvSpPr>
            <a:spLocks noChangeArrowheads="1"/>
          </p:cNvSpPr>
          <p:nvPr/>
        </p:nvSpPr>
        <p:spPr bwMode="auto">
          <a:xfrm>
            <a:off x="6977063" y="3359175"/>
            <a:ext cx="457200" cy="457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30" name="Rectangle 34"/>
          <p:cNvSpPr>
            <a:spLocks noChangeArrowheads="1"/>
          </p:cNvSpPr>
          <p:nvPr/>
        </p:nvSpPr>
        <p:spPr bwMode="auto">
          <a:xfrm>
            <a:off x="7967663" y="2292375"/>
            <a:ext cx="457200" cy="152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31" name="Rectangle 35"/>
          <p:cNvSpPr>
            <a:spLocks noChangeArrowheads="1"/>
          </p:cNvSpPr>
          <p:nvPr/>
        </p:nvSpPr>
        <p:spPr bwMode="auto">
          <a:xfrm>
            <a:off x="7967663" y="3359175"/>
            <a:ext cx="457200" cy="457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32" name="Rectangle 36"/>
          <p:cNvSpPr>
            <a:spLocks noChangeArrowheads="1"/>
          </p:cNvSpPr>
          <p:nvPr/>
        </p:nvSpPr>
        <p:spPr bwMode="auto">
          <a:xfrm>
            <a:off x="652463" y="4349775"/>
            <a:ext cx="4572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33" name="Rectangle 37"/>
          <p:cNvSpPr>
            <a:spLocks noChangeArrowheads="1"/>
          </p:cNvSpPr>
          <p:nvPr/>
        </p:nvSpPr>
        <p:spPr bwMode="auto">
          <a:xfrm>
            <a:off x="652463" y="4989538"/>
            <a:ext cx="457200" cy="2746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34" name="Rectangle 38"/>
          <p:cNvSpPr>
            <a:spLocks noChangeArrowheads="1"/>
          </p:cNvSpPr>
          <p:nvPr/>
        </p:nvSpPr>
        <p:spPr bwMode="auto">
          <a:xfrm>
            <a:off x="1643063" y="4349775"/>
            <a:ext cx="4572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35" name="Rectangle 39"/>
          <p:cNvSpPr>
            <a:spLocks noChangeArrowheads="1"/>
          </p:cNvSpPr>
          <p:nvPr/>
        </p:nvSpPr>
        <p:spPr bwMode="auto">
          <a:xfrm>
            <a:off x="1643063" y="4989538"/>
            <a:ext cx="457200" cy="2746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36" name="Rectangle 40"/>
          <p:cNvSpPr>
            <a:spLocks noChangeArrowheads="1"/>
          </p:cNvSpPr>
          <p:nvPr/>
        </p:nvSpPr>
        <p:spPr bwMode="auto">
          <a:xfrm>
            <a:off x="2633663" y="4349775"/>
            <a:ext cx="4572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37" name="Rectangle 41"/>
          <p:cNvSpPr>
            <a:spLocks noChangeArrowheads="1"/>
          </p:cNvSpPr>
          <p:nvPr/>
        </p:nvSpPr>
        <p:spPr bwMode="auto">
          <a:xfrm>
            <a:off x="2633663" y="4989538"/>
            <a:ext cx="457200" cy="2746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38" name="Rectangle 42"/>
          <p:cNvSpPr>
            <a:spLocks noChangeArrowheads="1"/>
          </p:cNvSpPr>
          <p:nvPr/>
        </p:nvSpPr>
        <p:spPr bwMode="auto">
          <a:xfrm>
            <a:off x="3624263" y="4349775"/>
            <a:ext cx="4572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39" name="Rectangle 43"/>
          <p:cNvSpPr>
            <a:spLocks noChangeArrowheads="1"/>
          </p:cNvSpPr>
          <p:nvPr/>
        </p:nvSpPr>
        <p:spPr bwMode="auto">
          <a:xfrm>
            <a:off x="3624263" y="4989538"/>
            <a:ext cx="457200" cy="2746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40" name="Rectangle 44"/>
          <p:cNvSpPr>
            <a:spLocks noChangeArrowheads="1"/>
          </p:cNvSpPr>
          <p:nvPr/>
        </p:nvSpPr>
        <p:spPr bwMode="auto">
          <a:xfrm>
            <a:off x="4995863" y="4349775"/>
            <a:ext cx="4572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41" name="Rectangle 45"/>
          <p:cNvSpPr>
            <a:spLocks noChangeArrowheads="1"/>
          </p:cNvSpPr>
          <p:nvPr/>
        </p:nvSpPr>
        <p:spPr bwMode="auto">
          <a:xfrm>
            <a:off x="4995863" y="4989538"/>
            <a:ext cx="457200" cy="2746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42" name="Rectangle 46"/>
          <p:cNvSpPr>
            <a:spLocks noChangeArrowheads="1"/>
          </p:cNvSpPr>
          <p:nvPr/>
        </p:nvSpPr>
        <p:spPr bwMode="auto">
          <a:xfrm>
            <a:off x="5986463" y="4349775"/>
            <a:ext cx="4572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43" name="Rectangle 47"/>
          <p:cNvSpPr>
            <a:spLocks noChangeArrowheads="1"/>
          </p:cNvSpPr>
          <p:nvPr/>
        </p:nvSpPr>
        <p:spPr bwMode="auto">
          <a:xfrm>
            <a:off x="5986463" y="4989538"/>
            <a:ext cx="457200" cy="2746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44" name="Rectangle 48"/>
          <p:cNvSpPr>
            <a:spLocks noChangeArrowheads="1"/>
          </p:cNvSpPr>
          <p:nvPr/>
        </p:nvSpPr>
        <p:spPr bwMode="auto">
          <a:xfrm>
            <a:off x="6977063" y="4349775"/>
            <a:ext cx="4572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45" name="Rectangle 49"/>
          <p:cNvSpPr>
            <a:spLocks noChangeArrowheads="1"/>
          </p:cNvSpPr>
          <p:nvPr/>
        </p:nvSpPr>
        <p:spPr bwMode="auto">
          <a:xfrm>
            <a:off x="6977063" y="4989538"/>
            <a:ext cx="457200" cy="2746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46" name="Rectangle 50"/>
          <p:cNvSpPr>
            <a:spLocks noChangeArrowheads="1"/>
          </p:cNvSpPr>
          <p:nvPr/>
        </p:nvSpPr>
        <p:spPr bwMode="auto">
          <a:xfrm>
            <a:off x="7967663" y="4349775"/>
            <a:ext cx="4572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47" name="Rectangle 51"/>
          <p:cNvSpPr>
            <a:spLocks noChangeArrowheads="1"/>
          </p:cNvSpPr>
          <p:nvPr/>
        </p:nvSpPr>
        <p:spPr bwMode="auto">
          <a:xfrm>
            <a:off x="7967663" y="4989538"/>
            <a:ext cx="457200" cy="2746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29748" name="Text Box 52"/>
          <p:cNvSpPr txBox="1">
            <a:spLocks noChangeArrowheads="1"/>
          </p:cNvSpPr>
          <p:nvPr/>
        </p:nvSpPr>
        <p:spPr bwMode="auto">
          <a:xfrm>
            <a:off x="652463" y="5294338"/>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64K</a:t>
            </a:r>
          </a:p>
        </p:txBody>
      </p:sp>
      <p:sp>
        <p:nvSpPr>
          <p:cNvPr id="29749" name="Text Box 53"/>
          <p:cNvSpPr txBox="1">
            <a:spLocks noChangeArrowheads="1"/>
          </p:cNvSpPr>
          <p:nvPr/>
        </p:nvSpPr>
        <p:spPr bwMode="auto">
          <a:xfrm>
            <a:off x="1643063" y="5294338"/>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64K</a:t>
            </a:r>
          </a:p>
        </p:txBody>
      </p:sp>
      <p:sp>
        <p:nvSpPr>
          <p:cNvPr id="29750" name="Text Box 54"/>
          <p:cNvSpPr txBox="1">
            <a:spLocks noChangeArrowheads="1"/>
          </p:cNvSpPr>
          <p:nvPr/>
        </p:nvSpPr>
        <p:spPr bwMode="auto">
          <a:xfrm>
            <a:off x="2633663" y="5294338"/>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64K</a:t>
            </a:r>
          </a:p>
        </p:txBody>
      </p:sp>
      <p:sp>
        <p:nvSpPr>
          <p:cNvPr id="29751" name="Text Box 55"/>
          <p:cNvSpPr txBox="1">
            <a:spLocks noChangeArrowheads="1"/>
          </p:cNvSpPr>
          <p:nvPr/>
        </p:nvSpPr>
        <p:spPr bwMode="auto">
          <a:xfrm>
            <a:off x="3624263" y="5294338"/>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64K</a:t>
            </a:r>
          </a:p>
        </p:txBody>
      </p:sp>
      <p:sp>
        <p:nvSpPr>
          <p:cNvPr id="29752" name="Text Box 56"/>
          <p:cNvSpPr txBox="1">
            <a:spLocks noChangeArrowheads="1"/>
          </p:cNvSpPr>
          <p:nvPr/>
        </p:nvSpPr>
        <p:spPr bwMode="auto">
          <a:xfrm>
            <a:off x="4995863" y="5294338"/>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64K</a:t>
            </a:r>
          </a:p>
        </p:txBody>
      </p:sp>
      <p:sp>
        <p:nvSpPr>
          <p:cNvPr id="29753" name="Text Box 57"/>
          <p:cNvSpPr txBox="1">
            <a:spLocks noChangeArrowheads="1"/>
          </p:cNvSpPr>
          <p:nvPr/>
        </p:nvSpPr>
        <p:spPr bwMode="auto">
          <a:xfrm>
            <a:off x="5986463" y="5294338"/>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64K</a:t>
            </a:r>
          </a:p>
        </p:txBody>
      </p:sp>
      <p:sp>
        <p:nvSpPr>
          <p:cNvPr id="29754" name="Text Box 58"/>
          <p:cNvSpPr txBox="1">
            <a:spLocks noChangeArrowheads="1"/>
          </p:cNvSpPr>
          <p:nvPr/>
        </p:nvSpPr>
        <p:spPr bwMode="auto">
          <a:xfrm>
            <a:off x="6977063" y="5294338"/>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64K</a:t>
            </a:r>
          </a:p>
        </p:txBody>
      </p:sp>
      <p:sp>
        <p:nvSpPr>
          <p:cNvPr id="29755" name="Text Box 59"/>
          <p:cNvSpPr txBox="1">
            <a:spLocks noChangeArrowheads="1"/>
          </p:cNvSpPr>
          <p:nvPr/>
        </p:nvSpPr>
        <p:spPr bwMode="auto">
          <a:xfrm>
            <a:off x="7967663" y="5294338"/>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64K</a:t>
            </a:r>
          </a:p>
        </p:txBody>
      </p:sp>
      <p:sp>
        <p:nvSpPr>
          <p:cNvPr id="29756" name="Text Box 60"/>
          <p:cNvSpPr txBox="1">
            <a:spLocks noChangeArrowheads="1"/>
          </p:cNvSpPr>
          <p:nvPr/>
        </p:nvSpPr>
        <p:spPr bwMode="auto">
          <a:xfrm>
            <a:off x="576263" y="3816375"/>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128K</a:t>
            </a:r>
          </a:p>
        </p:txBody>
      </p:sp>
      <p:sp>
        <p:nvSpPr>
          <p:cNvPr id="29757" name="Text Box 61"/>
          <p:cNvSpPr txBox="1">
            <a:spLocks noChangeArrowheads="1"/>
          </p:cNvSpPr>
          <p:nvPr/>
        </p:nvSpPr>
        <p:spPr bwMode="auto">
          <a:xfrm>
            <a:off x="1566863" y="3816375"/>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128K</a:t>
            </a:r>
          </a:p>
        </p:txBody>
      </p:sp>
      <p:sp>
        <p:nvSpPr>
          <p:cNvPr id="29758" name="Text Box 62"/>
          <p:cNvSpPr txBox="1">
            <a:spLocks noChangeArrowheads="1"/>
          </p:cNvSpPr>
          <p:nvPr/>
        </p:nvSpPr>
        <p:spPr bwMode="auto">
          <a:xfrm>
            <a:off x="2557463" y="3816375"/>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128K</a:t>
            </a:r>
          </a:p>
        </p:txBody>
      </p:sp>
      <p:sp>
        <p:nvSpPr>
          <p:cNvPr id="29759" name="Text Box 63"/>
          <p:cNvSpPr txBox="1">
            <a:spLocks noChangeArrowheads="1"/>
          </p:cNvSpPr>
          <p:nvPr/>
        </p:nvSpPr>
        <p:spPr bwMode="auto">
          <a:xfrm>
            <a:off x="3548063" y="3816375"/>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128K</a:t>
            </a:r>
          </a:p>
        </p:txBody>
      </p:sp>
      <p:sp>
        <p:nvSpPr>
          <p:cNvPr id="29760" name="Text Box 64"/>
          <p:cNvSpPr txBox="1">
            <a:spLocks noChangeArrowheads="1"/>
          </p:cNvSpPr>
          <p:nvPr/>
        </p:nvSpPr>
        <p:spPr bwMode="auto">
          <a:xfrm>
            <a:off x="4919663" y="3816375"/>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128K</a:t>
            </a:r>
          </a:p>
        </p:txBody>
      </p:sp>
      <p:sp>
        <p:nvSpPr>
          <p:cNvPr id="29761" name="Text Box 65"/>
          <p:cNvSpPr txBox="1">
            <a:spLocks noChangeArrowheads="1"/>
          </p:cNvSpPr>
          <p:nvPr/>
        </p:nvSpPr>
        <p:spPr bwMode="auto">
          <a:xfrm>
            <a:off x="5910263" y="3816375"/>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128K</a:t>
            </a:r>
          </a:p>
        </p:txBody>
      </p:sp>
      <p:sp>
        <p:nvSpPr>
          <p:cNvPr id="29762" name="Text Box 66"/>
          <p:cNvSpPr txBox="1">
            <a:spLocks noChangeArrowheads="1"/>
          </p:cNvSpPr>
          <p:nvPr/>
        </p:nvSpPr>
        <p:spPr bwMode="auto">
          <a:xfrm>
            <a:off x="6900863" y="3816375"/>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128K</a:t>
            </a:r>
          </a:p>
        </p:txBody>
      </p:sp>
      <p:sp>
        <p:nvSpPr>
          <p:cNvPr id="29763" name="Text Box 67"/>
          <p:cNvSpPr txBox="1">
            <a:spLocks noChangeArrowheads="1"/>
          </p:cNvSpPr>
          <p:nvPr/>
        </p:nvSpPr>
        <p:spPr bwMode="auto">
          <a:xfrm>
            <a:off x="7891463" y="3816375"/>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128K</a:t>
            </a:r>
          </a:p>
        </p:txBody>
      </p:sp>
      <p:sp>
        <p:nvSpPr>
          <p:cNvPr id="29764" name="Text Box 68"/>
          <p:cNvSpPr txBox="1">
            <a:spLocks noChangeArrowheads="1"/>
          </p:cNvSpPr>
          <p:nvPr/>
        </p:nvSpPr>
        <p:spPr bwMode="auto">
          <a:xfrm>
            <a:off x="423863" y="2063775"/>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FIB TCAM</a:t>
            </a:r>
          </a:p>
        </p:txBody>
      </p:sp>
      <p:sp>
        <p:nvSpPr>
          <p:cNvPr id="29765" name="Text Box 69"/>
          <p:cNvSpPr txBox="1">
            <a:spLocks noChangeArrowheads="1"/>
          </p:cNvSpPr>
          <p:nvPr/>
        </p:nvSpPr>
        <p:spPr bwMode="auto">
          <a:xfrm>
            <a:off x="1414463" y="2063775"/>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FIB TCAM</a:t>
            </a:r>
          </a:p>
        </p:txBody>
      </p:sp>
      <p:sp>
        <p:nvSpPr>
          <p:cNvPr id="29766" name="Text Box 70"/>
          <p:cNvSpPr txBox="1">
            <a:spLocks noChangeArrowheads="1"/>
          </p:cNvSpPr>
          <p:nvPr/>
        </p:nvSpPr>
        <p:spPr bwMode="auto">
          <a:xfrm>
            <a:off x="2405063" y="2063775"/>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FIB TCAM</a:t>
            </a:r>
          </a:p>
        </p:txBody>
      </p:sp>
      <p:sp>
        <p:nvSpPr>
          <p:cNvPr id="29767" name="Text Box 71"/>
          <p:cNvSpPr txBox="1">
            <a:spLocks noChangeArrowheads="1"/>
          </p:cNvSpPr>
          <p:nvPr/>
        </p:nvSpPr>
        <p:spPr bwMode="auto">
          <a:xfrm>
            <a:off x="3395663" y="2063775"/>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FIB TCAM</a:t>
            </a:r>
          </a:p>
        </p:txBody>
      </p:sp>
      <p:sp>
        <p:nvSpPr>
          <p:cNvPr id="29768" name="Text Box 72"/>
          <p:cNvSpPr txBox="1">
            <a:spLocks noChangeArrowheads="1"/>
          </p:cNvSpPr>
          <p:nvPr/>
        </p:nvSpPr>
        <p:spPr bwMode="auto">
          <a:xfrm>
            <a:off x="4767263" y="2063775"/>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FIB TCAM</a:t>
            </a:r>
          </a:p>
        </p:txBody>
      </p:sp>
      <p:sp>
        <p:nvSpPr>
          <p:cNvPr id="29769" name="Text Box 73"/>
          <p:cNvSpPr txBox="1">
            <a:spLocks noChangeArrowheads="1"/>
          </p:cNvSpPr>
          <p:nvPr/>
        </p:nvSpPr>
        <p:spPr bwMode="auto">
          <a:xfrm>
            <a:off x="5757863" y="2063775"/>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FIB TCAM</a:t>
            </a:r>
          </a:p>
        </p:txBody>
      </p:sp>
      <p:sp>
        <p:nvSpPr>
          <p:cNvPr id="29770" name="Text Box 74"/>
          <p:cNvSpPr txBox="1">
            <a:spLocks noChangeArrowheads="1"/>
          </p:cNvSpPr>
          <p:nvPr/>
        </p:nvSpPr>
        <p:spPr bwMode="auto">
          <a:xfrm>
            <a:off x="6748463" y="2063775"/>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FIB TCAM</a:t>
            </a:r>
          </a:p>
        </p:txBody>
      </p:sp>
      <p:sp>
        <p:nvSpPr>
          <p:cNvPr id="29771" name="Text Box 75"/>
          <p:cNvSpPr txBox="1">
            <a:spLocks noChangeArrowheads="1"/>
          </p:cNvSpPr>
          <p:nvPr/>
        </p:nvSpPr>
        <p:spPr bwMode="auto">
          <a:xfrm>
            <a:off x="7739063" y="2063775"/>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FIB TCAM</a:t>
            </a:r>
          </a:p>
        </p:txBody>
      </p:sp>
      <p:sp>
        <p:nvSpPr>
          <p:cNvPr id="29772" name="Text Box 76"/>
          <p:cNvSpPr txBox="1">
            <a:spLocks noChangeArrowheads="1"/>
          </p:cNvSpPr>
          <p:nvPr/>
        </p:nvSpPr>
        <p:spPr bwMode="auto">
          <a:xfrm>
            <a:off x="423863" y="4121175"/>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ACL TCAM</a:t>
            </a:r>
          </a:p>
        </p:txBody>
      </p:sp>
      <p:sp>
        <p:nvSpPr>
          <p:cNvPr id="29773" name="Text Box 77"/>
          <p:cNvSpPr txBox="1">
            <a:spLocks noChangeArrowheads="1"/>
          </p:cNvSpPr>
          <p:nvPr/>
        </p:nvSpPr>
        <p:spPr bwMode="auto">
          <a:xfrm>
            <a:off x="1414463" y="4121175"/>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ACL TCAM</a:t>
            </a:r>
          </a:p>
        </p:txBody>
      </p:sp>
      <p:sp>
        <p:nvSpPr>
          <p:cNvPr id="29774" name="Text Box 78"/>
          <p:cNvSpPr txBox="1">
            <a:spLocks noChangeArrowheads="1"/>
          </p:cNvSpPr>
          <p:nvPr/>
        </p:nvSpPr>
        <p:spPr bwMode="auto">
          <a:xfrm>
            <a:off x="2405063" y="4121175"/>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ACL TCAM</a:t>
            </a:r>
          </a:p>
        </p:txBody>
      </p:sp>
      <p:sp>
        <p:nvSpPr>
          <p:cNvPr id="29775" name="Text Box 79"/>
          <p:cNvSpPr txBox="1">
            <a:spLocks noChangeArrowheads="1"/>
          </p:cNvSpPr>
          <p:nvPr/>
        </p:nvSpPr>
        <p:spPr bwMode="auto">
          <a:xfrm>
            <a:off x="3395663" y="4121175"/>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ACL TCAM</a:t>
            </a:r>
          </a:p>
        </p:txBody>
      </p:sp>
      <p:sp>
        <p:nvSpPr>
          <p:cNvPr id="29776" name="Text Box 80"/>
          <p:cNvSpPr txBox="1">
            <a:spLocks noChangeArrowheads="1"/>
          </p:cNvSpPr>
          <p:nvPr/>
        </p:nvSpPr>
        <p:spPr bwMode="auto">
          <a:xfrm>
            <a:off x="4767263" y="4121175"/>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ACL TCAM</a:t>
            </a:r>
          </a:p>
        </p:txBody>
      </p:sp>
      <p:sp>
        <p:nvSpPr>
          <p:cNvPr id="29777" name="Text Box 81"/>
          <p:cNvSpPr txBox="1">
            <a:spLocks noChangeArrowheads="1"/>
          </p:cNvSpPr>
          <p:nvPr/>
        </p:nvSpPr>
        <p:spPr bwMode="auto">
          <a:xfrm>
            <a:off x="5757863" y="4121175"/>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ACL TCAM</a:t>
            </a:r>
          </a:p>
        </p:txBody>
      </p:sp>
      <p:sp>
        <p:nvSpPr>
          <p:cNvPr id="29778" name="Text Box 82"/>
          <p:cNvSpPr txBox="1">
            <a:spLocks noChangeArrowheads="1"/>
          </p:cNvSpPr>
          <p:nvPr/>
        </p:nvSpPr>
        <p:spPr bwMode="auto">
          <a:xfrm>
            <a:off x="6748463" y="4121175"/>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ACL TCAM</a:t>
            </a:r>
          </a:p>
        </p:txBody>
      </p:sp>
      <p:sp>
        <p:nvSpPr>
          <p:cNvPr id="29779" name="Text Box 83"/>
          <p:cNvSpPr txBox="1">
            <a:spLocks noChangeArrowheads="1"/>
          </p:cNvSpPr>
          <p:nvPr/>
        </p:nvSpPr>
        <p:spPr bwMode="auto">
          <a:xfrm>
            <a:off x="7739063" y="4121175"/>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ACL TCAM</a:t>
            </a:r>
          </a:p>
        </p:txBody>
      </p:sp>
      <p:sp>
        <p:nvSpPr>
          <p:cNvPr id="29780" name="Text Box 102"/>
          <p:cNvSpPr txBox="1">
            <a:spLocks noChangeArrowheads="1"/>
          </p:cNvSpPr>
          <p:nvPr/>
        </p:nvSpPr>
        <p:spPr bwMode="auto">
          <a:xfrm>
            <a:off x="395536" y="620688"/>
            <a:ext cx="8280920"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95000"/>
              </a:lnSpc>
              <a:spcBef>
                <a:spcPct val="50000"/>
              </a:spcBef>
            </a:pPr>
            <a:r>
              <a:rPr lang="en-US" sz="2000" baseline="0" dirty="0">
                <a:latin typeface="Calibri" pitchFamily="34" charset="0"/>
                <a:ea typeface="ＭＳ Ｐゴシック" pitchFamily="34" charset="-128"/>
                <a:cs typeface="Calibri" pitchFamily="34" charset="0"/>
              </a:rPr>
              <a:t>When Only the Default </a:t>
            </a:r>
            <a:r>
              <a:rPr lang="en-US" sz="2000" baseline="0" dirty="0" err="1">
                <a:latin typeface="Calibri" pitchFamily="34" charset="0"/>
                <a:ea typeface="ＭＳ Ｐゴシック" pitchFamily="34" charset="-128"/>
                <a:cs typeface="Calibri" pitchFamily="34" charset="0"/>
              </a:rPr>
              <a:t>VDC</a:t>
            </a:r>
            <a:r>
              <a:rPr lang="en-US" sz="2000" baseline="0" dirty="0">
                <a:latin typeface="Calibri" pitchFamily="34" charset="0"/>
                <a:ea typeface="ＭＳ Ｐゴシック" pitchFamily="34" charset="-128"/>
                <a:cs typeface="Calibri" pitchFamily="34" charset="0"/>
              </a:rPr>
              <a:t> Is Active, the FIB and ACL </a:t>
            </a:r>
            <a:r>
              <a:rPr lang="en-US" sz="2000" baseline="0" dirty="0" err="1">
                <a:latin typeface="Calibri" pitchFamily="34" charset="0"/>
                <a:ea typeface="ＭＳ Ｐゴシック" pitchFamily="34" charset="-128"/>
                <a:cs typeface="Calibri" pitchFamily="34" charset="0"/>
              </a:rPr>
              <a:t>TCAM</a:t>
            </a:r>
            <a:r>
              <a:rPr lang="en-US" sz="2000" baseline="0" dirty="0">
                <a:latin typeface="Calibri" pitchFamily="34" charset="0"/>
                <a:ea typeface="ＭＳ Ｐゴシック" pitchFamily="34" charset="-128"/>
                <a:cs typeface="Calibri" pitchFamily="34" charset="0"/>
              </a:rPr>
              <a:t> on Each </a:t>
            </a:r>
            <a:r>
              <a:rPr lang="en-US" sz="2000" baseline="0" dirty="0" err="1">
                <a:latin typeface="Calibri" pitchFamily="34" charset="0"/>
                <a:ea typeface="ＭＳ Ｐゴシック" pitchFamily="34" charset="-128"/>
                <a:cs typeface="Calibri" pitchFamily="34" charset="0"/>
              </a:rPr>
              <a:t>Linecard</a:t>
            </a:r>
            <a:r>
              <a:rPr lang="en-US" sz="2000" baseline="0" dirty="0">
                <a:latin typeface="Calibri" pitchFamily="34" charset="0"/>
                <a:ea typeface="ＭＳ Ｐゴシック" pitchFamily="34" charset="-128"/>
                <a:cs typeface="Calibri" pitchFamily="34" charset="0"/>
              </a:rPr>
              <a:t> Is Primed with Forwarding Prefixes and Policies Associated with That Default </a:t>
            </a:r>
            <a:r>
              <a:rPr lang="en-US" sz="2000" baseline="0" dirty="0" err="1">
                <a:latin typeface="Calibri" pitchFamily="34" charset="0"/>
                <a:ea typeface="ＭＳ Ｐゴシック" pitchFamily="34" charset="-128"/>
                <a:cs typeface="Calibri" pitchFamily="34" charset="0"/>
              </a:rPr>
              <a:t>VDC</a:t>
            </a:r>
            <a:r>
              <a:rPr lang="en-US" sz="2000" baseline="0" dirty="0">
                <a:latin typeface="Calibri" pitchFamily="34" charset="0"/>
                <a:ea typeface="ＭＳ Ｐゴシック" pitchFamily="34" charset="-128"/>
                <a:cs typeface="Calibri" pitchFamily="34" charset="0"/>
              </a:rPr>
              <a:t> as Shown Below</a:t>
            </a:r>
          </a:p>
        </p:txBody>
      </p:sp>
    </p:spTree>
    <p:extLst>
      <p:ext uri="{BB962C8B-B14F-4D97-AF65-F5344CB8AC3E}">
        <p14:creationId xmlns:p14="http://schemas.microsoft.com/office/powerpoint/2010/main" val="1637655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 r="-2000"/>
          </a:stretch>
        </a:blipFill>
        <a:effectLst/>
      </p:bgPr>
    </p:bg>
    <p:spTree>
      <p:nvGrpSpPr>
        <p:cNvPr id="1" name=""/>
        <p:cNvGrpSpPr/>
        <p:nvPr/>
      </p:nvGrpSpPr>
      <p:grpSpPr>
        <a:xfrm>
          <a:off x="0" y="0"/>
          <a:ext cx="0" cy="0"/>
          <a:chOff x="0" y="0"/>
          <a:chExt cx="0" cy="0"/>
        </a:xfrm>
      </p:grpSpPr>
      <p:sp>
        <p:nvSpPr>
          <p:cNvPr id="31746" name="Rectangle 108"/>
          <p:cNvSpPr>
            <a:spLocks noGrp="1" noChangeArrowheads="1"/>
          </p:cNvSpPr>
          <p:nvPr>
            <p:ph type="title"/>
          </p:nvPr>
        </p:nvSpPr>
        <p:spPr>
          <a:xfrm>
            <a:off x="229702" y="44624"/>
            <a:ext cx="8588861" cy="649727"/>
          </a:xfrm>
        </p:spPr>
        <p:txBody>
          <a:bodyPr>
            <a:normAutofit/>
          </a:bodyPr>
          <a:lstStyle/>
          <a:p>
            <a:r>
              <a:rPr lang="en-US" sz="3600" dirty="0">
                <a:solidFill>
                  <a:srgbClr val="002060"/>
                </a:solidFill>
                <a:latin typeface="Calibri" pitchFamily="34" charset="0"/>
                <a:cs typeface="Calibri" pitchFamily="34" charset="0"/>
              </a:rPr>
              <a:t>VDC Resource Utilization (Layer 3)</a:t>
            </a:r>
          </a:p>
        </p:txBody>
      </p:sp>
      <p:sp>
        <p:nvSpPr>
          <p:cNvPr id="31747" name="Rectangle 3"/>
          <p:cNvSpPr>
            <a:spLocks noChangeArrowheads="1"/>
          </p:cNvSpPr>
          <p:nvPr/>
        </p:nvSpPr>
        <p:spPr bwMode="auto">
          <a:xfrm>
            <a:off x="502096" y="1872779"/>
            <a:ext cx="914400" cy="4038600"/>
          </a:xfrm>
          <a:prstGeom prst="rect">
            <a:avLst/>
          </a:prstGeom>
          <a:solidFill>
            <a:srgbClr val="D2D2D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solidFill>
                <a:srgbClr val="002060"/>
              </a:solidFill>
            </a:endParaRPr>
          </a:p>
        </p:txBody>
      </p:sp>
      <p:sp>
        <p:nvSpPr>
          <p:cNvPr id="31748" name="Rectangle 4"/>
          <p:cNvSpPr>
            <a:spLocks noChangeArrowheads="1"/>
          </p:cNvSpPr>
          <p:nvPr/>
        </p:nvSpPr>
        <p:spPr bwMode="auto">
          <a:xfrm>
            <a:off x="1492696" y="1872779"/>
            <a:ext cx="914400" cy="4038600"/>
          </a:xfrm>
          <a:prstGeom prst="rect">
            <a:avLst/>
          </a:prstGeom>
          <a:solidFill>
            <a:srgbClr val="D2D2D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solidFill>
                <a:srgbClr val="002060"/>
              </a:solidFill>
            </a:endParaRPr>
          </a:p>
        </p:txBody>
      </p:sp>
      <p:sp>
        <p:nvSpPr>
          <p:cNvPr id="31749" name="Rectangle 5"/>
          <p:cNvSpPr>
            <a:spLocks noChangeArrowheads="1"/>
          </p:cNvSpPr>
          <p:nvPr/>
        </p:nvSpPr>
        <p:spPr bwMode="auto">
          <a:xfrm>
            <a:off x="2483296" y="1872779"/>
            <a:ext cx="914400" cy="4038600"/>
          </a:xfrm>
          <a:prstGeom prst="rect">
            <a:avLst/>
          </a:prstGeom>
          <a:solidFill>
            <a:srgbClr val="D2D2D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solidFill>
                <a:srgbClr val="002060"/>
              </a:solidFill>
            </a:endParaRPr>
          </a:p>
        </p:txBody>
      </p:sp>
      <p:sp>
        <p:nvSpPr>
          <p:cNvPr id="31750" name="Rectangle 6"/>
          <p:cNvSpPr>
            <a:spLocks noChangeArrowheads="1"/>
          </p:cNvSpPr>
          <p:nvPr/>
        </p:nvSpPr>
        <p:spPr bwMode="auto">
          <a:xfrm>
            <a:off x="3473896" y="1872779"/>
            <a:ext cx="914400" cy="4038600"/>
          </a:xfrm>
          <a:prstGeom prst="rect">
            <a:avLst/>
          </a:prstGeom>
          <a:solidFill>
            <a:srgbClr val="D2D2D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solidFill>
                <a:srgbClr val="002060"/>
              </a:solidFill>
            </a:endParaRPr>
          </a:p>
        </p:txBody>
      </p:sp>
      <p:sp>
        <p:nvSpPr>
          <p:cNvPr id="31751" name="Rectangle 7"/>
          <p:cNvSpPr>
            <a:spLocks noChangeArrowheads="1"/>
          </p:cNvSpPr>
          <p:nvPr/>
        </p:nvSpPr>
        <p:spPr bwMode="auto">
          <a:xfrm>
            <a:off x="4845496" y="1872779"/>
            <a:ext cx="914400" cy="4038600"/>
          </a:xfrm>
          <a:prstGeom prst="rect">
            <a:avLst/>
          </a:prstGeom>
          <a:solidFill>
            <a:srgbClr val="D2D2D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solidFill>
                <a:srgbClr val="002060"/>
              </a:solidFill>
            </a:endParaRPr>
          </a:p>
        </p:txBody>
      </p:sp>
      <p:sp>
        <p:nvSpPr>
          <p:cNvPr id="31752" name="Rectangle 8"/>
          <p:cNvSpPr>
            <a:spLocks noChangeArrowheads="1"/>
          </p:cNvSpPr>
          <p:nvPr/>
        </p:nvSpPr>
        <p:spPr bwMode="auto">
          <a:xfrm>
            <a:off x="5836096" y="1872779"/>
            <a:ext cx="914400" cy="4038600"/>
          </a:xfrm>
          <a:prstGeom prst="rect">
            <a:avLst/>
          </a:prstGeom>
          <a:solidFill>
            <a:srgbClr val="D2D2D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solidFill>
                <a:srgbClr val="002060"/>
              </a:solidFill>
            </a:endParaRPr>
          </a:p>
        </p:txBody>
      </p:sp>
      <p:sp>
        <p:nvSpPr>
          <p:cNvPr id="31753" name="Rectangle 9"/>
          <p:cNvSpPr>
            <a:spLocks noChangeArrowheads="1"/>
          </p:cNvSpPr>
          <p:nvPr/>
        </p:nvSpPr>
        <p:spPr bwMode="auto">
          <a:xfrm>
            <a:off x="6826696" y="1872779"/>
            <a:ext cx="914400" cy="4038600"/>
          </a:xfrm>
          <a:prstGeom prst="rect">
            <a:avLst/>
          </a:prstGeom>
          <a:solidFill>
            <a:srgbClr val="D2D2D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solidFill>
                <a:srgbClr val="002060"/>
              </a:solidFill>
            </a:endParaRPr>
          </a:p>
        </p:txBody>
      </p:sp>
      <p:sp>
        <p:nvSpPr>
          <p:cNvPr id="31754" name="Rectangle 10"/>
          <p:cNvSpPr>
            <a:spLocks noChangeArrowheads="1"/>
          </p:cNvSpPr>
          <p:nvPr/>
        </p:nvSpPr>
        <p:spPr bwMode="auto">
          <a:xfrm>
            <a:off x="7817296" y="1872779"/>
            <a:ext cx="914400" cy="4038600"/>
          </a:xfrm>
          <a:prstGeom prst="rect">
            <a:avLst/>
          </a:prstGeom>
          <a:solidFill>
            <a:srgbClr val="D2D2D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solidFill>
                <a:srgbClr val="002060"/>
              </a:solidFill>
            </a:endParaRPr>
          </a:p>
        </p:txBody>
      </p:sp>
      <p:sp>
        <p:nvSpPr>
          <p:cNvPr id="31755" name="Text Box 11"/>
          <p:cNvSpPr txBox="1">
            <a:spLocks noChangeArrowheads="1"/>
          </p:cNvSpPr>
          <p:nvPr/>
        </p:nvSpPr>
        <p:spPr bwMode="auto">
          <a:xfrm>
            <a:off x="571946" y="1902942"/>
            <a:ext cx="892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aseline="0">
                <a:solidFill>
                  <a:srgbClr val="002060"/>
                </a:solidFill>
                <a:ea typeface="ＭＳ Ｐゴシック" pitchFamily="34" charset="-128"/>
              </a:rPr>
              <a:t>Linecard 1</a:t>
            </a:r>
          </a:p>
        </p:txBody>
      </p:sp>
      <p:sp>
        <p:nvSpPr>
          <p:cNvPr id="31756" name="Text Box 12"/>
          <p:cNvSpPr txBox="1">
            <a:spLocks noChangeArrowheads="1"/>
          </p:cNvSpPr>
          <p:nvPr/>
        </p:nvSpPr>
        <p:spPr bwMode="auto">
          <a:xfrm>
            <a:off x="1562546" y="1902942"/>
            <a:ext cx="892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aseline="0">
                <a:solidFill>
                  <a:srgbClr val="002060"/>
                </a:solidFill>
                <a:ea typeface="ＭＳ Ｐゴシック" pitchFamily="34" charset="-128"/>
              </a:rPr>
              <a:t>Linecard 2</a:t>
            </a:r>
          </a:p>
        </p:txBody>
      </p:sp>
      <p:sp>
        <p:nvSpPr>
          <p:cNvPr id="31757" name="Text Box 13"/>
          <p:cNvSpPr txBox="1">
            <a:spLocks noChangeArrowheads="1"/>
          </p:cNvSpPr>
          <p:nvPr/>
        </p:nvSpPr>
        <p:spPr bwMode="auto">
          <a:xfrm>
            <a:off x="2553146" y="1902942"/>
            <a:ext cx="892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aseline="0">
                <a:solidFill>
                  <a:srgbClr val="002060"/>
                </a:solidFill>
                <a:ea typeface="ＭＳ Ｐゴシック" pitchFamily="34" charset="-128"/>
              </a:rPr>
              <a:t>Linecard 3</a:t>
            </a:r>
          </a:p>
        </p:txBody>
      </p:sp>
      <p:sp>
        <p:nvSpPr>
          <p:cNvPr id="31758" name="Text Box 14"/>
          <p:cNvSpPr txBox="1">
            <a:spLocks noChangeArrowheads="1"/>
          </p:cNvSpPr>
          <p:nvPr/>
        </p:nvSpPr>
        <p:spPr bwMode="auto">
          <a:xfrm>
            <a:off x="3543746" y="1902942"/>
            <a:ext cx="892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aseline="0">
                <a:solidFill>
                  <a:srgbClr val="002060"/>
                </a:solidFill>
                <a:ea typeface="ＭＳ Ｐゴシック" pitchFamily="34" charset="-128"/>
              </a:rPr>
              <a:t>Linecard 4</a:t>
            </a:r>
          </a:p>
        </p:txBody>
      </p:sp>
      <p:sp>
        <p:nvSpPr>
          <p:cNvPr id="31759" name="Text Box 15"/>
          <p:cNvSpPr txBox="1">
            <a:spLocks noChangeArrowheads="1"/>
          </p:cNvSpPr>
          <p:nvPr/>
        </p:nvSpPr>
        <p:spPr bwMode="auto">
          <a:xfrm>
            <a:off x="4915346" y="1902942"/>
            <a:ext cx="892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aseline="0">
                <a:solidFill>
                  <a:srgbClr val="002060"/>
                </a:solidFill>
                <a:ea typeface="ＭＳ Ｐゴシック" pitchFamily="34" charset="-128"/>
              </a:rPr>
              <a:t>Linecard 5</a:t>
            </a:r>
          </a:p>
        </p:txBody>
      </p:sp>
      <p:sp>
        <p:nvSpPr>
          <p:cNvPr id="31760" name="Text Box 16"/>
          <p:cNvSpPr txBox="1">
            <a:spLocks noChangeArrowheads="1"/>
          </p:cNvSpPr>
          <p:nvPr/>
        </p:nvSpPr>
        <p:spPr bwMode="auto">
          <a:xfrm>
            <a:off x="5905946" y="1902942"/>
            <a:ext cx="892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aseline="0">
                <a:solidFill>
                  <a:srgbClr val="002060"/>
                </a:solidFill>
                <a:ea typeface="ＭＳ Ｐゴシック" pitchFamily="34" charset="-128"/>
              </a:rPr>
              <a:t>Linecard 6</a:t>
            </a:r>
          </a:p>
        </p:txBody>
      </p:sp>
      <p:sp>
        <p:nvSpPr>
          <p:cNvPr id="31761" name="Text Box 17"/>
          <p:cNvSpPr txBox="1">
            <a:spLocks noChangeArrowheads="1"/>
          </p:cNvSpPr>
          <p:nvPr/>
        </p:nvSpPr>
        <p:spPr bwMode="auto">
          <a:xfrm>
            <a:off x="6896546" y="1902942"/>
            <a:ext cx="892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aseline="0">
                <a:solidFill>
                  <a:srgbClr val="002060"/>
                </a:solidFill>
                <a:ea typeface="ＭＳ Ｐゴシック" pitchFamily="34" charset="-128"/>
              </a:rPr>
              <a:t>Linecard 7</a:t>
            </a:r>
          </a:p>
        </p:txBody>
      </p:sp>
      <p:sp>
        <p:nvSpPr>
          <p:cNvPr id="31762" name="Text Box 18"/>
          <p:cNvSpPr txBox="1">
            <a:spLocks noChangeArrowheads="1"/>
          </p:cNvSpPr>
          <p:nvPr/>
        </p:nvSpPr>
        <p:spPr bwMode="auto">
          <a:xfrm>
            <a:off x="7887146" y="1902942"/>
            <a:ext cx="892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aseline="0">
                <a:solidFill>
                  <a:srgbClr val="002060"/>
                </a:solidFill>
                <a:ea typeface="ＭＳ Ｐゴシック" pitchFamily="34" charset="-128"/>
              </a:rPr>
              <a:t>Linecard 8</a:t>
            </a:r>
          </a:p>
        </p:txBody>
      </p:sp>
      <p:sp>
        <p:nvSpPr>
          <p:cNvPr id="31763" name="Rectangle 19"/>
          <p:cNvSpPr>
            <a:spLocks noChangeArrowheads="1"/>
          </p:cNvSpPr>
          <p:nvPr/>
        </p:nvSpPr>
        <p:spPr bwMode="auto">
          <a:xfrm>
            <a:off x="349696" y="1720379"/>
            <a:ext cx="8534400" cy="4343400"/>
          </a:xfrm>
          <a:prstGeom prst="rect">
            <a:avLst/>
          </a:prstGeom>
          <a:noFill/>
          <a:ln w="9525">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2060"/>
              </a:solidFill>
            </a:endParaRPr>
          </a:p>
        </p:txBody>
      </p:sp>
      <p:sp>
        <p:nvSpPr>
          <p:cNvPr id="31764" name="Rectangle 20"/>
          <p:cNvSpPr>
            <a:spLocks noChangeArrowheads="1"/>
          </p:cNvSpPr>
          <p:nvPr/>
        </p:nvSpPr>
        <p:spPr bwMode="auto">
          <a:xfrm>
            <a:off x="730696" y="2406179"/>
            <a:ext cx="457200" cy="152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765" name="Rectangle 21"/>
          <p:cNvSpPr>
            <a:spLocks noChangeArrowheads="1"/>
          </p:cNvSpPr>
          <p:nvPr/>
        </p:nvSpPr>
        <p:spPr bwMode="auto">
          <a:xfrm>
            <a:off x="730696" y="2939579"/>
            <a:ext cx="457200" cy="990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766" name="Rectangle 22"/>
          <p:cNvSpPr>
            <a:spLocks noChangeArrowheads="1"/>
          </p:cNvSpPr>
          <p:nvPr/>
        </p:nvSpPr>
        <p:spPr bwMode="auto">
          <a:xfrm>
            <a:off x="1721296" y="2406179"/>
            <a:ext cx="457200" cy="152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767" name="Rectangle 23"/>
          <p:cNvSpPr>
            <a:spLocks noChangeArrowheads="1"/>
          </p:cNvSpPr>
          <p:nvPr/>
        </p:nvSpPr>
        <p:spPr bwMode="auto">
          <a:xfrm>
            <a:off x="1721296" y="2939579"/>
            <a:ext cx="457200" cy="990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768" name="Rectangle 24"/>
          <p:cNvSpPr>
            <a:spLocks noChangeArrowheads="1"/>
          </p:cNvSpPr>
          <p:nvPr/>
        </p:nvSpPr>
        <p:spPr bwMode="auto">
          <a:xfrm>
            <a:off x="2711896" y="2406179"/>
            <a:ext cx="457200" cy="152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769" name="Rectangle 25"/>
          <p:cNvSpPr>
            <a:spLocks noChangeArrowheads="1"/>
          </p:cNvSpPr>
          <p:nvPr/>
        </p:nvSpPr>
        <p:spPr bwMode="auto">
          <a:xfrm>
            <a:off x="2711896" y="3091979"/>
            <a:ext cx="457200" cy="838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770" name="Rectangle 26"/>
          <p:cNvSpPr>
            <a:spLocks noChangeArrowheads="1"/>
          </p:cNvSpPr>
          <p:nvPr/>
        </p:nvSpPr>
        <p:spPr bwMode="auto">
          <a:xfrm>
            <a:off x="3702496" y="2406179"/>
            <a:ext cx="457200" cy="152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771" name="Rectangle 27"/>
          <p:cNvSpPr>
            <a:spLocks noChangeArrowheads="1"/>
          </p:cNvSpPr>
          <p:nvPr/>
        </p:nvSpPr>
        <p:spPr bwMode="auto">
          <a:xfrm>
            <a:off x="5074096" y="2406179"/>
            <a:ext cx="457200" cy="152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772" name="Rectangle 28"/>
          <p:cNvSpPr>
            <a:spLocks noChangeArrowheads="1"/>
          </p:cNvSpPr>
          <p:nvPr/>
        </p:nvSpPr>
        <p:spPr bwMode="auto">
          <a:xfrm>
            <a:off x="6064696" y="2406179"/>
            <a:ext cx="457200" cy="152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773" name="Rectangle 29"/>
          <p:cNvSpPr>
            <a:spLocks noChangeArrowheads="1"/>
          </p:cNvSpPr>
          <p:nvPr/>
        </p:nvSpPr>
        <p:spPr bwMode="auto">
          <a:xfrm>
            <a:off x="7055296" y="2406179"/>
            <a:ext cx="457200" cy="152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774" name="Rectangle 30"/>
          <p:cNvSpPr>
            <a:spLocks noChangeArrowheads="1"/>
          </p:cNvSpPr>
          <p:nvPr/>
        </p:nvSpPr>
        <p:spPr bwMode="auto">
          <a:xfrm>
            <a:off x="8045896" y="2406179"/>
            <a:ext cx="457200" cy="152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775" name="Rectangle 31"/>
          <p:cNvSpPr>
            <a:spLocks noChangeArrowheads="1"/>
          </p:cNvSpPr>
          <p:nvPr/>
        </p:nvSpPr>
        <p:spPr bwMode="auto">
          <a:xfrm>
            <a:off x="730696" y="4463579"/>
            <a:ext cx="4572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776" name="Rectangle 32"/>
          <p:cNvSpPr>
            <a:spLocks noChangeArrowheads="1"/>
          </p:cNvSpPr>
          <p:nvPr/>
        </p:nvSpPr>
        <p:spPr bwMode="auto">
          <a:xfrm>
            <a:off x="730696" y="4844579"/>
            <a:ext cx="457200" cy="5334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777" name="Rectangle 33"/>
          <p:cNvSpPr>
            <a:spLocks noChangeArrowheads="1"/>
          </p:cNvSpPr>
          <p:nvPr/>
        </p:nvSpPr>
        <p:spPr bwMode="auto">
          <a:xfrm>
            <a:off x="1721296" y="4463579"/>
            <a:ext cx="4572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778" name="Rectangle 34"/>
          <p:cNvSpPr>
            <a:spLocks noChangeArrowheads="1"/>
          </p:cNvSpPr>
          <p:nvPr/>
        </p:nvSpPr>
        <p:spPr bwMode="auto">
          <a:xfrm>
            <a:off x="1721296" y="4844579"/>
            <a:ext cx="457200" cy="5334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779" name="Rectangle 35"/>
          <p:cNvSpPr>
            <a:spLocks noChangeArrowheads="1"/>
          </p:cNvSpPr>
          <p:nvPr/>
        </p:nvSpPr>
        <p:spPr bwMode="auto">
          <a:xfrm>
            <a:off x="2711896" y="4463579"/>
            <a:ext cx="4572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780" name="Rectangle 36"/>
          <p:cNvSpPr>
            <a:spLocks noChangeArrowheads="1"/>
          </p:cNvSpPr>
          <p:nvPr/>
        </p:nvSpPr>
        <p:spPr bwMode="auto">
          <a:xfrm>
            <a:off x="2711896" y="4996979"/>
            <a:ext cx="457200" cy="3810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781" name="Rectangle 37"/>
          <p:cNvSpPr>
            <a:spLocks noChangeArrowheads="1"/>
          </p:cNvSpPr>
          <p:nvPr/>
        </p:nvSpPr>
        <p:spPr bwMode="auto">
          <a:xfrm>
            <a:off x="3702496" y="4463579"/>
            <a:ext cx="4572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782" name="Rectangle 38"/>
          <p:cNvSpPr>
            <a:spLocks noChangeArrowheads="1"/>
          </p:cNvSpPr>
          <p:nvPr/>
        </p:nvSpPr>
        <p:spPr bwMode="auto">
          <a:xfrm>
            <a:off x="5074096" y="4463579"/>
            <a:ext cx="4572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783" name="Rectangle 39"/>
          <p:cNvSpPr>
            <a:spLocks noChangeArrowheads="1"/>
          </p:cNvSpPr>
          <p:nvPr/>
        </p:nvSpPr>
        <p:spPr bwMode="auto">
          <a:xfrm>
            <a:off x="6064696" y="4463579"/>
            <a:ext cx="4572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784" name="Rectangle 40"/>
          <p:cNvSpPr>
            <a:spLocks noChangeArrowheads="1"/>
          </p:cNvSpPr>
          <p:nvPr/>
        </p:nvSpPr>
        <p:spPr bwMode="auto">
          <a:xfrm>
            <a:off x="7055296" y="4463579"/>
            <a:ext cx="4572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785" name="Rectangle 41"/>
          <p:cNvSpPr>
            <a:spLocks noChangeArrowheads="1"/>
          </p:cNvSpPr>
          <p:nvPr/>
        </p:nvSpPr>
        <p:spPr bwMode="auto">
          <a:xfrm>
            <a:off x="8045896" y="4463579"/>
            <a:ext cx="4572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786" name="Text Box 42"/>
          <p:cNvSpPr txBox="1">
            <a:spLocks noChangeArrowheads="1"/>
          </p:cNvSpPr>
          <p:nvPr/>
        </p:nvSpPr>
        <p:spPr bwMode="auto">
          <a:xfrm>
            <a:off x="730696" y="5408142"/>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64K</a:t>
            </a:r>
          </a:p>
        </p:txBody>
      </p:sp>
      <p:sp>
        <p:nvSpPr>
          <p:cNvPr id="31787" name="Text Box 43"/>
          <p:cNvSpPr txBox="1">
            <a:spLocks noChangeArrowheads="1"/>
          </p:cNvSpPr>
          <p:nvPr/>
        </p:nvSpPr>
        <p:spPr bwMode="auto">
          <a:xfrm>
            <a:off x="1721296" y="5408142"/>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64K</a:t>
            </a:r>
          </a:p>
        </p:txBody>
      </p:sp>
      <p:sp>
        <p:nvSpPr>
          <p:cNvPr id="31788" name="Text Box 44"/>
          <p:cNvSpPr txBox="1">
            <a:spLocks noChangeArrowheads="1"/>
          </p:cNvSpPr>
          <p:nvPr/>
        </p:nvSpPr>
        <p:spPr bwMode="auto">
          <a:xfrm>
            <a:off x="2711896" y="5408142"/>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64K</a:t>
            </a:r>
          </a:p>
        </p:txBody>
      </p:sp>
      <p:sp>
        <p:nvSpPr>
          <p:cNvPr id="31789" name="Text Box 45"/>
          <p:cNvSpPr txBox="1">
            <a:spLocks noChangeArrowheads="1"/>
          </p:cNvSpPr>
          <p:nvPr/>
        </p:nvSpPr>
        <p:spPr bwMode="auto">
          <a:xfrm>
            <a:off x="3702496" y="5408142"/>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64K</a:t>
            </a:r>
          </a:p>
        </p:txBody>
      </p:sp>
      <p:sp>
        <p:nvSpPr>
          <p:cNvPr id="31790" name="Text Box 46"/>
          <p:cNvSpPr txBox="1">
            <a:spLocks noChangeArrowheads="1"/>
          </p:cNvSpPr>
          <p:nvPr/>
        </p:nvSpPr>
        <p:spPr bwMode="auto">
          <a:xfrm>
            <a:off x="5074096" y="5408142"/>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64K</a:t>
            </a:r>
          </a:p>
        </p:txBody>
      </p:sp>
      <p:sp>
        <p:nvSpPr>
          <p:cNvPr id="31791" name="Text Box 47"/>
          <p:cNvSpPr txBox="1">
            <a:spLocks noChangeArrowheads="1"/>
          </p:cNvSpPr>
          <p:nvPr/>
        </p:nvSpPr>
        <p:spPr bwMode="auto">
          <a:xfrm>
            <a:off x="6064696" y="5408142"/>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64K</a:t>
            </a:r>
          </a:p>
        </p:txBody>
      </p:sp>
      <p:sp>
        <p:nvSpPr>
          <p:cNvPr id="31792" name="Text Box 48"/>
          <p:cNvSpPr txBox="1">
            <a:spLocks noChangeArrowheads="1"/>
          </p:cNvSpPr>
          <p:nvPr/>
        </p:nvSpPr>
        <p:spPr bwMode="auto">
          <a:xfrm>
            <a:off x="7055296" y="5408142"/>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64K</a:t>
            </a:r>
          </a:p>
        </p:txBody>
      </p:sp>
      <p:sp>
        <p:nvSpPr>
          <p:cNvPr id="31793" name="Text Box 49"/>
          <p:cNvSpPr txBox="1">
            <a:spLocks noChangeArrowheads="1"/>
          </p:cNvSpPr>
          <p:nvPr/>
        </p:nvSpPr>
        <p:spPr bwMode="auto">
          <a:xfrm>
            <a:off x="8045896" y="5408142"/>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64K</a:t>
            </a:r>
          </a:p>
        </p:txBody>
      </p:sp>
      <p:sp>
        <p:nvSpPr>
          <p:cNvPr id="31794" name="Text Box 50"/>
          <p:cNvSpPr txBox="1">
            <a:spLocks noChangeArrowheads="1"/>
          </p:cNvSpPr>
          <p:nvPr/>
        </p:nvSpPr>
        <p:spPr bwMode="auto">
          <a:xfrm>
            <a:off x="654496" y="3930179"/>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128K</a:t>
            </a:r>
          </a:p>
        </p:txBody>
      </p:sp>
      <p:sp>
        <p:nvSpPr>
          <p:cNvPr id="31795" name="Text Box 51"/>
          <p:cNvSpPr txBox="1">
            <a:spLocks noChangeArrowheads="1"/>
          </p:cNvSpPr>
          <p:nvPr/>
        </p:nvSpPr>
        <p:spPr bwMode="auto">
          <a:xfrm>
            <a:off x="1645096" y="3930179"/>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128K</a:t>
            </a:r>
          </a:p>
        </p:txBody>
      </p:sp>
      <p:sp>
        <p:nvSpPr>
          <p:cNvPr id="31796" name="Text Box 52"/>
          <p:cNvSpPr txBox="1">
            <a:spLocks noChangeArrowheads="1"/>
          </p:cNvSpPr>
          <p:nvPr/>
        </p:nvSpPr>
        <p:spPr bwMode="auto">
          <a:xfrm>
            <a:off x="2635696" y="3930179"/>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128K</a:t>
            </a:r>
          </a:p>
        </p:txBody>
      </p:sp>
      <p:sp>
        <p:nvSpPr>
          <p:cNvPr id="31797" name="Text Box 53"/>
          <p:cNvSpPr txBox="1">
            <a:spLocks noChangeArrowheads="1"/>
          </p:cNvSpPr>
          <p:nvPr/>
        </p:nvSpPr>
        <p:spPr bwMode="auto">
          <a:xfrm>
            <a:off x="3626296" y="3930179"/>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128K</a:t>
            </a:r>
          </a:p>
        </p:txBody>
      </p:sp>
      <p:sp>
        <p:nvSpPr>
          <p:cNvPr id="31798" name="Text Box 54"/>
          <p:cNvSpPr txBox="1">
            <a:spLocks noChangeArrowheads="1"/>
          </p:cNvSpPr>
          <p:nvPr/>
        </p:nvSpPr>
        <p:spPr bwMode="auto">
          <a:xfrm>
            <a:off x="4997896" y="3930179"/>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128K</a:t>
            </a:r>
          </a:p>
        </p:txBody>
      </p:sp>
      <p:sp>
        <p:nvSpPr>
          <p:cNvPr id="31799" name="Text Box 55"/>
          <p:cNvSpPr txBox="1">
            <a:spLocks noChangeArrowheads="1"/>
          </p:cNvSpPr>
          <p:nvPr/>
        </p:nvSpPr>
        <p:spPr bwMode="auto">
          <a:xfrm>
            <a:off x="5988496" y="3930179"/>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128K</a:t>
            </a:r>
          </a:p>
        </p:txBody>
      </p:sp>
      <p:sp>
        <p:nvSpPr>
          <p:cNvPr id="31800" name="Text Box 56"/>
          <p:cNvSpPr txBox="1">
            <a:spLocks noChangeArrowheads="1"/>
          </p:cNvSpPr>
          <p:nvPr/>
        </p:nvSpPr>
        <p:spPr bwMode="auto">
          <a:xfrm>
            <a:off x="6979096" y="3930179"/>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128K</a:t>
            </a:r>
          </a:p>
        </p:txBody>
      </p:sp>
      <p:sp>
        <p:nvSpPr>
          <p:cNvPr id="31801" name="Text Box 57"/>
          <p:cNvSpPr txBox="1">
            <a:spLocks noChangeArrowheads="1"/>
          </p:cNvSpPr>
          <p:nvPr/>
        </p:nvSpPr>
        <p:spPr bwMode="auto">
          <a:xfrm>
            <a:off x="7969696" y="3930179"/>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128K</a:t>
            </a:r>
          </a:p>
        </p:txBody>
      </p:sp>
      <p:sp>
        <p:nvSpPr>
          <p:cNvPr id="31802" name="Text Box 58"/>
          <p:cNvSpPr txBox="1">
            <a:spLocks noChangeArrowheads="1"/>
          </p:cNvSpPr>
          <p:nvPr/>
        </p:nvSpPr>
        <p:spPr bwMode="auto">
          <a:xfrm>
            <a:off x="502096" y="2177579"/>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FIB TCAM</a:t>
            </a:r>
          </a:p>
        </p:txBody>
      </p:sp>
      <p:sp>
        <p:nvSpPr>
          <p:cNvPr id="31803" name="Text Box 59"/>
          <p:cNvSpPr txBox="1">
            <a:spLocks noChangeArrowheads="1"/>
          </p:cNvSpPr>
          <p:nvPr/>
        </p:nvSpPr>
        <p:spPr bwMode="auto">
          <a:xfrm>
            <a:off x="1492696" y="2177579"/>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FIB TCAM</a:t>
            </a:r>
          </a:p>
        </p:txBody>
      </p:sp>
      <p:sp>
        <p:nvSpPr>
          <p:cNvPr id="31804" name="Text Box 60"/>
          <p:cNvSpPr txBox="1">
            <a:spLocks noChangeArrowheads="1"/>
          </p:cNvSpPr>
          <p:nvPr/>
        </p:nvSpPr>
        <p:spPr bwMode="auto">
          <a:xfrm>
            <a:off x="2483296" y="2177579"/>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FIB TCAM</a:t>
            </a:r>
          </a:p>
        </p:txBody>
      </p:sp>
      <p:sp>
        <p:nvSpPr>
          <p:cNvPr id="31805" name="Text Box 61"/>
          <p:cNvSpPr txBox="1">
            <a:spLocks noChangeArrowheads="1"/>
          </p:cNvSpPr>
          <p:nvPr/>
        </p:nvSpPr>
        <p:spPr bwMode="auto">
          <a:xfrm>
            <a:off x="3473896" y="2177579"/>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FIB TCAM</a:t>
            </a:r>
          </a:p>
        </p:txBody>
      </p:sp>
      <p:sp>
        <p:nvSpPr>
          <p:cNvPr id="31806" name="Text Box 62"/>
          <p:cNvSpPr txBox="1">
            <a:spLocks noChangeArrowheads="1"/>
          </p:cNvSpPr>
          <p:nvPr/>
        </p:nvSpPr>
        <p:spPr bwMode="auto">
          <a:xfrm>
            <a:off x="4845496" y="2177579"/>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FIB TCAM</a:t>
            </a:r>
          </a:p>
        </p:txBody>
      </p:sp>
      <p:sp>
        <p:nvSpPr>
          <p:cNvPr id="31807" name="Text Box 63"/>
          <p:cNvSpPr txBox="1">
            <a:spLocks noChangeArrowheads="1"/>
          </p:cNvSpPr>
          <p:nvPr/>
        </p:nvSpPr>
        <p:spPr bwMode="auto">
          <a:xfrm>
            <a:off x="5836096" y="2177579"/>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FIB TCAM</a:t>
            </a:r>
          </a:p>
        </p:txBody>
      </p:sp>
      <p:sp>
        <p:nvSpPr>
          <p:cNvPr id="31808" name="Text Box 64"/>
          <p:cNvSpPr txBox="1">
            <a:spLocks noChangeArrowheads="1"/>
          </p:cNvSpPr>
          <p:nvPr/>
        </p:nvSpPr>
        <p:spPr bwMode="auto">
          <a:xfrm>
            <a:off x="6826696" y="2177579"/>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FIB TCAM</a:t>
            </a:r>
          </a:p>
        </p:txBody>
      </p:sp>
      <p:sp>
        <p:nvSpPr>
          <p:cNvPr id="31809" name="Text Box 65"/>
          <p:cNvSpPr txBox="1">
            <a:spLocks noChangeArrowheads="1"/>
          </p:cNvSpPr>
          <p:nvPr/>
        </p:nvSpPr>
        <p:spPr bwMode="auto">
          <a:xfrm>
            <a:off x="7817296" y="2177579"/>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FIB TCAM</a:t>
            </a:r>
          </a:p>
        </p:txBody>
      </p:sp>
      <p:sp>
        <p:nvSpPr>
          <p:cNvPr id="31810" name="Text Box 66"/>
          <p:cNvSpPr txBox="1">
            <a:spLocks noChangeArrowheads="1"/>
          </p:cNvSpPr>
          <p:nvPr/>
        </p:nvSpPr>
        <p:spPr bwMode="auto">
          <a:xfrm>
            <a:off x="502096" y="4234979"/>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ACL TCAM</a:t>
            </a:r>
          </a:p>
        </p:txBody>
      </p:sp>
      <p:sp>
        <p:nvSpPr>
          <p:cNvPr id="31811" name="Text Box 67"/>
          <p:cNvSpPr txBox="1">
            <a:spLocks noChangeArrowheads="1"/>
          </p:cNvSpPr>
          <p:nvPr/>
        </p:nvSpPr>
        <p:spPr bwMode="auto">
          <a:xfrm>
            <a:off x="1492696" y="4234979"/>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ACL TCAM</a:t>
            </a:r>
          </a:p>
        </p:txBody>
      </p:sp>
      <p:sp>
        <p:nvSpPr>
          <p:cNvPr id="31812" name="Text Box 68"/>
          <p:cNvSpPr txBox="1">
            <a:spLocks noChangeArrowheads="1"/>
          </p:cNvSpPr>
          <p:nvPr/>
        </p:nvSpPr>
        <p:spPr bwMode="auto">
          <a:xfrm>
            <a:off x="2483296" y="4234979"/>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ACL TCAM</a:t>
            </a:r>
          </a:p>
        </p:txBody>
      </p:sp>
      <p:sp>
        <p:nvSpPr>
          <p:cNvPr id="31813" name="Text Box 69"/>
          <p:cNvSpPr txBox="1">
            <a:spLocks noChangeArrowheads="1"/>
          </p:cNvSpPr>
          <p:nvPr/>
        </p:nvSpPr>
        <p:spPr bwMode="auto">
          <a:xfrm>
            <a:off x="3473896" y="4234979"/>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ACL TCAM</a:t>
            </a:r>
          </a:p>
        </p:txBody>
      </p:sp>
      <p:sp>
        <p:nvSpPr>
          <p:cNvPr id="31814" name="Text Box 70"/>
          <p:cNvSpPr txBox="1">
            <a:spLocks noChangeArrowheads="1"/>
          </p:cNvSpPr>
          <p:nvPr/>
        </p:nvSpPr>
        <p:spPr bwMode="auto">
          <a:xfrm>
            <a:off x="4845496" y="4234979"/>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ACL TCAM</a:t>
            </a:r>
          </a:p>
        </p:txBody>
      </p:sp>
      <p:sp>
        <p:nvSpPr>
          <p:cNvPr id="31815" name="Text Box 71"/>
          <p:cNvSpPr txBox="1">
            <a:spLocks noChangeArrowheads="1"/>
          </p:cNvSpPr>
          <p:nvPr/>
        </p:nvSpPr>
        <p:spPr bwMode="auto">
          <a:xfrm>
            <a:off x="5836096" y="4234979"/>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ACL TCAM</a:t>
            </a:r>
          </a:p>
        </p:txBody>
      </p:sp>
      <p:sp>
        <p:nvSpPr>
          <p:cNvPr id="31816" name="Text Box 72"/>
          <p:cNvSpPr txBox="1">
            <a:spLocks noChangeArrowheads="1"/>
          </p:cNvSpPr>
          <p:nvPr/>
        </p:nvSpPr>
        <p:spPr bwMode="auto">
          <a:xfrm>
            <a:off x="6826696" y="4234979"/>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ACL TCAM</a:t>
            </a:r>
          </a:p>
        </p:txBody>
      </p:sp>
      <p:sp>
        <p:nvSpPr>
          <p:cNvPr id="31817" name="Text Box 73"/>
          <p:cNvSpPr txBox="1">
            <a:spLocks noChangeArrowheads="1"/>
          </p:cNvSpPr>
          <p:nvPr/>
        </p:nvSpPr>
        <p:spPr bwMode="auto">
          <a:xfrm>
            <a:off x="7817296" y="4234979"/>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nSpc>
                <a:spcPct val="100000"/>
              </a:lnSpc>
            </a:pPr>
            <a:r>
              <a:rPr lang="en-US" sz="1000" baseline="0">
                <a:solidFill>
                  <a:srgbClr val="002060"/>
                </a:solidFill>
                <a:ea typeface="ＭＳ Ｐゴシック" pitchFamily="34" charset="-128"/>
              </a:rPr>
              <a:t>ACL TCAM</a:t>
            </a:r>
          </a:p>
        </p:txBody>
      </p:sp>
      <p:sp>
        <p:nvSpPr>
          <p:cNvPr id="31818" name="Rectangle 74"/>
          <p:cNvSpPr>
            <a:spLocks noChangeArrowheads="1"/>
          </p:cNvSpPr>
          <p:nvPr/>
        </p:nvSpPr>
        <p:spPr bwMode="auto">
          <a:xfrm>
            <a:off x="959296" y="1186979"/>
            <a:ext cx="228600" cy="228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31819" name="Text Box 75"/>
          <p:cNvSpPr txBox="1">
            <a:spLocks noChangeArrowheads="1"/>
          </p:cNvSpPr>
          <p:nvPr/>
        </p:nvSpPr>
        <p:spPr bwMode="auto">
          <a:xfrm>
            <a:off x="1187896" y="1125067"/>
            <a:ext cx="8691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800" baseline="0" dirty="0" err="1">
                <a:latin typeface="Calibri" pitchFamily="34" charset="0"/>
                <a:ea typeface="ＭＳ Ｐゴシック" pitchFamily="34" charset="-128"/>
                <a:cs typeface="Calibri" pitchFamily="34" charset="0"/>
              </a:rPr>
              <a:t>VDC</a:t>
            </a:r>
            <a:r>
              <a:rPr lang="en-US" sz="1800" baseline="0" dirty="0">
                <a:latin typeface="Calibri" pitchFamily="34" charset="0"/>
                <a:ea typeface="ＭＳ Ｐゴシック" pitchFamily="34" charset="-128"/>
                <a:cs typeface="Calibri" pitchFamily="34" charset="0"/>
              </a:rPr>
              <a:t> 10</a:t>
            </a:r>
          </a:p>
        </p:txBody>
      </p:sp>
      <p:sp>
        <p:nvSpPr>
          <p:cNvPr id="31820" name="Rectangle 76"/>
          <p:cNvSpPr>
            <a:spLocks noChangeArrowheads="1"/>
          </p:cNvSpPr>
          <p:nvPr/>
        </p:nvSpPr>
        <p:spPr bwMode="auto">
          <a:xfrm>
            <a:off x="2629346" y="1186979"/>
            <a:ext cx="2286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31821" name="Text Box 77"/>
          <p:cNvSpPr txBox="1">
            <a:spLocks noChangeArrowheads="1"/>
          </p:cNvSpPr>
          <p:nvPr/>
        </p:nvSpPr>
        <p:spPr bwMode="auto">
          <a:xfrm>
            <a:off x="2857946" y="1125067"/>
            <a:ext cx="8691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800" baseline="0">
                <a:latin typeface="Calibri" pitchFamily="34" charset="0"/>
                <a:ea typeface="ＭＳ Ｐゴシック" pitchFamily="34" charset="-128"/>
                <a:cs typeface="Calibri" pitchFamily="34" charset="0"/>
              </a:rPr>
              <a:t>VDC 20</a:t>
            </a:r>
          </a:p>
        </p:txBody>
      </p:sp>
      <p:sp>
        <p:nvSpPr>
          <p:cNvPr id="31822" name="Rectangle 78"/>
          <p:cNvSpPr>
            <a:spLocks noChangeArrowheads="1"/>
          </p:cNvSpPr>
          <p:nvPr/>
        </p:nvSpPr>
        <p:spPr bwMode="auto">
          <a:xfrm>
            <a:off x="4089846" y="1172692"/>
            <a:ext cx="228600" cy="2286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Calibri" pitchFamily="34" charset="0"/>
              <a:cs typeface="Calibri" pitchFamily="34" charset="0"/>
            </a:endParaRPr>
          </a:p>
        </p:txBody>
      </p:sp>
      <p:sp>
        <p:nvSpPr>
          <p:cNvPr id="31823" name="Text Box 79"/>
          <p:cNvSpPr txBox="1">
            <a:spLocks noChangeArrowheads="1"/>
          </p:cNvSpPr>
          <p:nvPr/>
        </p:nvSpPr>
        <p:spPr bwMode="auto">
          <a:xfrm>
            <a:off x="4318446" y="1110779"/>
            <a:ext cx="8691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800" baseline="0">
                <a:latin typeface="Calibri" pitchFamily="34" charset="0"/>
                <a:ea typeface="ＭＳ Ｐゴシック" pitchFamily="34" charset="-128"/>
                <a:cs typeface="Calibri" pitchFamily="34" charset="0"/>
              </a:rPr>
              <a:t>VDC 30</a:t>
            </a:r>
          </a:p>
        </p:txBody>
      </p:sp>
      <p:sp>
        <p:nvSpPr>
          <p:cNvPr id="31824" name="Rectangle 80"/>
          <p:cNvSpPr>
            <a:spLocks noChangeArrowheads="1"/>
          </p:cNvSpPr>
          <p:nvPr/>
        </p:nvSpPr>
        <p:spPr bwMode="auto">
          <a:xfrm>
            <a:off x="730696" y="2710979"/>
            <a:ext cx="4572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825" name="Rectangle 81"/>
          <p:cNvSpPr>
            <a:spLocks noChangeArrowheads="1"/>
          </p:cNvSpPr>
          <p:nvPr/>
        </p:nvSpPr>
        <p:spPr bwMode="auto">
          <a:xfrm>
            <a:off x="1721296" y="2710979"/>
            <a:ext cx="4572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826" name="Rectangle 82"/>
          <p:cNvSpPr>
            <a:spLocks noChangeArrowheads="1"/>
          </p:cNvSpPr>
          <p:nvPr/>
        </p:nvSpPr>
        <p:spPr bwMode="auto">
          <a:xfrm>
            <a:off x="2711896" y="2863379"/>
            <a:ext cx="4572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827" name="Rectangle 83"/>
          <p:cNvSpPr>
            <a:spLocks noChangeArrowheads="1"/>
          </p:cNvSpPr>
          <p:nvPr/>
        </p:nvSpPr>
        <p:spPr bwMode="auto">
          <a:xfrm>
            <a:off x="5074096" y="3091979"/>
            <a:ext cx="457200" cy="838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828" name="Rectangle 84"/>
          <p:cNvSpPr>
            <a:spLocks noChangeArrowheads="1"/>
          </p:cNvSpPr>
          <p:nvPr/>
        </p:nvSpPr>
        <p:spPr bwMode="auto">
          <a:xfrm>
            <a:off x="5074096" y="4996979"/>
            <a:ext cx="457200" cy="3810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829" name="Rectangle 85"/>
          <p:cNvSpPr>
            <a:spLocks noChangeArrowheads="1"/>
          </p:cNvSpPr>
          <p:nvPr/>
        </p:nvSpPr>
        <p:spPr bwMode="auto">
          <a:xfrm>
            <a:off x="5074096" y="2863379"/>
            <a:ext cx="4572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830" name="Rectangle 86"/>
          <p:cNvSpPr>
            <a:spLocks noChangeArrowheads="1"/>
          </p:cNvSpPr>
          <p:nvPr/>
        </p:nvSpPr>
        <p:spPr bwMode="auto">
          <a:xfrm>
            <a:off x="2711896" y="4844579"/>
            <a:ext cx="457200" cy="152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831" name="Rectangle 87"/>
          <p:cNvSpPr>
            <a:spLocks noChangeArrowheads="1"/>
          </p:cNvSpPr>
          <p:nvPr/>
        </p:nvSpPr>
        <p:spPr bwMode="auto">
          <a:xfrm>
            <a:off x="5074096" y="4844579"/>
            <a:ext cx="457200" cy="152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832" name="Rectangle 88"/>
          <p:cNvSpPr>
            <a:spLocks noChangeArrowheads="1"/>
          </p:cNvSpPr>
          <p:nvPr/>
        </p:nvSpPr>
        <p:spPr bwMode="auto">
          <a:xfrm>
            <a:off x="1721296" y="4692179"/>
            <a:ext cx="457200" cy="152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833" name="Rectangle 89"/>
          <p:cNvSpPr>
            <a:spLocks noChangeArrowheads="1"/>
          </p:cNvSpPr>
          <p:nvPr/>
        </p:nvSpPr>
        <p:spPr bwMode="auto">
          <a:xfrm>
            <a:off x="730696" y="4692179"/>
            <a:ext cx="457200" cy="152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2060"/>
              </a:solidFill>
            </a:endParaRPr>
          </a:p>
        </p:txBody>
      </p:sp>
      <p:sp>
        <p:nvSpPr>
          <p:cNvPr id="31834" name="Text Box 90"/>
          <p:cNvSpPr txBox="1">
            <a:spLocks noChangeArrowheads="1"/>
          </p:cNvSpPr>
          <p:nvPr/>
        </p:nvSpPr>
        <p:spPr bwMode="auto">
          <a:xfrm>
            <a:off x="6048821" y="764704"/>
            <a:ext cx="2987675" cy="618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95000"/>
              </a:lnSpc>
              <a:spcBef>
                <a:spcPct val="50000"/>
              </a:spcBef>
            </a:pPr>
            <a:r>
              <a:rPr lang="en-US" sz="1800" baseline="0">
                <a:latin typeface="Calibri" pitchFamily="34" charset="0"/>
                <a:ea typeface="ＭＳ Ｐゴシック" pitchFamily="34" charset="-128"/>
                <a:cs typeface="Calibri" pitchFamily="34" charset="0"/>
              </a:rPr>
              <a:t>FIB and ACL TCAM Resources Are More Effectively Utilized</a:t>
            </a:r>
          </a:p>
        </p:txBody>
      </p:sp>
    </p:spTree>
    <p:extLst>
      <p:ext uri="{BB962C8B-B14F-4D97-AF65-F5344CB8AC3E}">
        <p14:creationId xmlns:p14="http://schemas.microsoft.com/office/powerpoint/2010/main" val="160056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 r="-2000"/>
          </a:stretch>
        </a:blip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5143500" y="2317750"/>
            <a:ext cx="3098800" cy="3825875"/>
            <a:chOff x="2976" y="960"/>
            <a:chExt cx="2481" cy="3063"/>
          </a:xfrm>
        </p:grpSpPr>
        <p:sp>
          <p:nvSpPr>
            <p:cNvPr id="15393" name="AutoShape 3"/>
            <p:cNvSpPr>
              <a:spLocks noChangeAspect="1" noChangeArrowheads="1" noTextEdit="1"/>
            </p:cNvSpPr>
            <p:nvPr/>
          </p:nvSpPr>
          <p:spPr bwMode="auto">
            <a:xfrm>
              <a:off x="2976" y="960"/>
              <a:ext cx="2481" cy="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sp>
          <p:nvSpPr>
            <p:cNvPr id="15394" name="Freeform 4"/>
            <p:cNvSpPr>
              <a:spLocks/>
            </p:cNvSpPr>
            <p:nvPr/>
          </p:nvSpPr>
          <p:spPr bwMode="auto">
            <a:xfrm>
              <a:off x="2976" y="960"/>
              <a:ext cx="2461" cy="221"/>
            </a:xfrm>
            <a:custGeom>
              <a:avLst/>
              <a:gdLst>
                <a:gd name="T0" fmla="*/ 0 w 1628"/>
                <a:gd name="T1" fmla="*/ 146 h 146"/>
                <a:gd name="T2" fmla="*/ 184 w 1628"/>
                <a:gd name="T3" fmla="*/ 0 h 146"/>
                <a:gd name="T4" fmla="*/ 1628 w 1628"/>
                <a:gd name="T5" fmla="*/ 0 h 146"/>
                <a:gd name="T6" fmla="*/ 1444 w 1628"/>
                <a:gd name="T7" fmla="*/ 146 h 146"/>
                <a:gd name="T8" fmla="*/ 0 w 1628"/>
                <a:gd name="T9" fmla="*/ 146 h 146"/>
                <a:gd name="T10" fmla="*/ 0 60000 65536"/>
                <a:gd name="T11" fmla="*/ 0 60000 65536"/>
                <a:gd name="T12" fmla="*/ 0 60000 65536"/>
                <a:gd name="T13" fmla="*/ 0 60000 65536"/>
                <a:gd name="T14" fmla="*/ 0 60000 65536"/>
                <a:gd name="T15" fmla="*/ 0 w 1628"/>
                <a:gd name="T16" fmla="*/ 0 h 146"/>
                <a:gd name="T17" fmla="*/ 1628 w 1628"/>
                <a:gd name="T18" fmla="*/ 146 h 146"/>
              </a:gdLst>
              <a:ahLst/>
              <a:cxnLst>
                <a:cxn ang="T10">
                  <a:pos x="T0" y="T1"/>
                </a:cxn>
                <a:cxn ang="T11">
                  <a:pos x="T2" y="T3"/>
                </a:cxn>
                <a:cxn ang="T12">
                  <a:pos x="T4" y="T5"/>
                </a:cxn>
                <a:cxn ang="T13">
                  <a:pos x="T6" y="T7"/>
                </a:cxn>
                <a:cxn ang="T14">
                  <a:pos x="T8" y="T9"/>
                </a:cxn>
              </a:cxnLst>
              <a:rect l="T15" t="T16" r="T17" b="T18"/>
              <a:pathLst>
                <a:path w="1628" h="146">
                  <a:moveTo>
                    <a:pt x="0" y="146"/>
                  </a:moveTo>
                  <a:lnTo>
                    <a:pt x="184" y="0"/>
                  </a:lnTo>
                  <a:lnTo>
                    <a:pt x="1628" y="0"/>
                  </a:lnTo>
                  <a:lnTo>
                    <a:pt x="1444" y="146"/>
                  </a:lnTo>
                  <a:lnTo>
                    <a:pt x="0" y="146"/>
                  </a:lnTo>
                  <a:close/>
                </a:path>
              </a:pathLst>
            </a:custGeom>
            <a:solidFill>
              <a:srgbClr val="00B4FF">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395" name="Freeform 5"/>
            <p:cNvSpPr>
              <a:spLocks/>
            </p:cNvSpPr>
            <p:nvPr/>
          </p:nvSpPr>
          <p:spPr bwMode="auto">
            <a:xfrm>
              <a:off x="2976" y="960"/>
              <a:ext cx="2461" cy="221"/>
            </a:xfrm>
            <a:custGeom>
              <a:avLst/>
              <a:gdLst>
                <a:gd name="T0" fmla="*/ 0 w 1628"/>
                <a:gd name="T1" fmla="*/ 146 h 146"/>
                <a:gd name="T2" fmla="*/ 184 w 1628"/>
                <a:gd name="T3" fmla="*/ 0 h 146"/>
                <a:gd name="T4" fmla="*/ 1628 w 1628"/>
                <a:gd name="T5" fmla="*/ 0 h 146"/>
                <a:gd name="T6" fmla="*/ 1444 w 1628"/>
                <a:gd name="T7" fmla="*/ 146 h 146"/>
                <a:gd name="T8" fmla="*/ 0 w 1628"/>
                <a:gd name="T9" fmla="*/ 146 h 146"/>
                <a:gd name="T10" fmla="*/ 0 60000 65536"/>
                <a:gd name="T11" fmla="*/ 0 60000 65536"/>
                <a:gd name="T12" fmla="*/ 0 60000 65536"/>
                <a:gd name="T13" fmla="*/ 0 60000 65536"/>
                <a:gd name="T14" fmla="*/ 0 60000 65536"/>
                <a:gd name="T15" fmla="*/ 0 w 1628"/>
                <a:gd name="T16" fmla="*/ 0 h 146"/>
                <a:gd name="T17" fmla="*/ 1628 w 1628"/>
                <a:gd name="T18" fmla="*/ 146 h 146"/>
              </a:gdLst>
              <a:ahLst/>
              <a:cxnLst>
                <a:cxn ang="T10">
                  <a:pos x="T0" y="T1"/>
                </a:cxn>
                <a:cxn ang="T11">
                  <a:pos x="T2" y="T3"/>
                </a:cxn>
                <a:cxn ang="T12">
                  <a:pos x="T4" y="T5"/>
                </a:cxn>
                <a:cxn ang="T13">
                  <a:pos x="T6" y="T7"/>
                </a:cxn>
                <a:cxn ang="T14">
                  <a:pos x="T8" y="T9"/>
                </a:cxn>
              </a:cxnLst>
              <a:rect l="T15" t="T16" r="T17" b="T18"/>
              <a:pathLst>
                <a:path w="1628" h="146">
                  <a:moveTo>
                    <a:pt x="0" y="146"/>
                  </a:moveTo>
                  <a:lnTo>
                    <a:pt x="184" y="0"/>
                  </a:lnTo>
                  <a:lnTo>
                    <a:pt x="1628" y="0"/>
                  </a:lnTo>
                  <a:lnTo>
                    <a:pt x="1444" y="146"/>
                  </a:lnTo>
                  <a:lnTo>
                    <a:pt x="0" y="146"/>
                  </a:lnTo>
                  <a:close/>
                </a:path>
              </a:pathLst>
            </a:custGeom>
            <a:solidFill>
              <a:srgbClr val="00B4FF">
                <a:alpha val="10196"/>
              </a:srgbClr>
            </a:solidFill>
            <a:ln w="20638">
              <a:solidFill>
                <a:srgbClr val="AAE6FF"/>
              </a:solidFill>
              <a:prstDash val="solid"/>
              <a:round/>
              <a:headEnd/>
              <a:tailEnd/>
            </a:ln>
          </p:spPr>
          <p:txBody>
            <a:bodyPr/>
            <a:lstStyle/>
            <a:p>
              <a:endParaRPr lang="en-SG"/>
            </a:p>
          </p:txBody>
        </p:sp>
        <p:sp>
          <p:nvSpPr>
            <p:cNvPr id="15396" name="Rectangle 6"/>
            <p:cNvSpPr>
              <a:spLocks noChangeArrowheads="1"/>
            </p:cNvSpPr>
            <p:nvPr/>
          </p:nvSpPr>
          <p:spPr bwMode="auto">
            <a:xfrm>
              <a:off x="2976" y="2160"/>
              <a:ext cx="2183" cy="1844"/>
            </a:xfrm>
            <a:prstGeom prst="rect">
              <a:avLst/>
            </a:prstGeom>
            <a:solidFill>
              <a:srgbClr val="0096D5">
                <a:alpha val="1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97" name="Rectangle 7"/>
            <p:cNvSpPr>
              <a:spLocks noChangeArrowheads="1"/>
            </p:cNvSpPr>
            <p:nvPr/>
          </p:nvSpPr>
          <p:spPr bwMode="auto">
            <a:xfrm>
              <a:off x="2985" y="2169"/>
              <a:ext cx="2165" cy="1826"/>
            </a:xfrm>
            <a:prstGeom prst="rect">
              <a:avLst/>
            </a:prstGeom>
            <a:solidFill>
              <a:srgbClr val="0096D5">
                <a:alpha val="10196"/>
              </a:srgbClr>
            </a:solidFill>
            <a:ln w="20638">
              <a:solidFill>
                <a:srgbClr val="AAE6FF"/>
              </a:solidFill>
              <a:miter lim="800000"/>
              <a:headEnd/>
              <a:tailEnd/>
            </a:ln>
          </p:spPr>
          <p:txBody>
            <a:bodyPr/>
            <a:lstStyle/>
            <a:p>
              <a:endParaRPr lang="en-US"/>
            </a:p>
          </p:txBody>
        </p:sp>
        <p:sp>
          <p:nvSpPr>
            <p:cNvPr id="15398" name="Freeform 8"/>
            <p:cNvSpPr>
              <a:spLocks/>
            </p:cNvSpPr>
            <p:nvPr/>
          </p:nvSpPr>
          <p:spPr bwMode="auto">
            <a:xfrm>
              <a:off x="5159" y="1939"/>
              <a:ext cx="278" cy="2047"/>
            </a:xfrm>
            <a:custGeom>
              <a:avLst/>
              <a:gdLst>
                <a:gd name="T0" fmla="*/ 0 w 184"/>
                <a:gd name="T1" fmla="*/ 146 h 1354"/>
                <a:gd name="T2" fmla="*/ 184 w 184"/>
                <a:gd name="T3" fmla="*/ 0 h 1354"/>
                <a:gd name="T4" fmla="*/ 184 w 184"/>
                <a:gd name="T5" fmla="*/ 1209 h 1354"/>
                <a:gd name="T6" fmla="*/ 0 w 184"/>
                <a:gd name="T7" fmla="*/ 1354 h 1354"/>
                <a:gd name="T8" fmla="*/ 0 w 184"/>
                <a:gd name="T9" fmla="*/ 146 h 1354"/>
                <a:gd name="T10" fmla="*/ 0 60000 65536"/>
                <a:gd name="T11" fmla="*/ 0 60000 65536"/>
                <a:gd name="T12" fmla="*/ 0 60000 65536"/>
                <a:gd name="T13" fmla="*/ 0 60000 65536"/>
                <a:gd name="T14" fmla="*/ 0 60000 65536"/>
                <a:gd name="T15" fmla="*/ 0 w 184"/>
                <a:gd name="T16" fmla="*/ 0 h 1354"/>
                <a:gd name="T17" fmla="*/ 184 w 184"/>
                <a:gd name="T18" fmla="*/ 1354 h 1354"/>
              </a:gdLst>
              <a:ahLst/>
              <a:cxnLst>
                <a:cxn ang="T10">
                  <a:pos x="T0" y="T1"/>
                </a:cxn>
                <a:cxn ang="T11">
                  <a:pos x="T2" y="T3"/>
                </a:cxn>
                <a:cxn ang="T12">
                  <a:pos x="T4" y="T5"/>
                </a:cxn>
                <a:cxn ang="T13">
                  <a:pos x="T6" y="T7"/>
                </a:cxn>
                <a:cxn ang="T14">
                  <a:pos x="T8" y="T9"/>
                </a:cxn>
              </a:cxnLst>
              <a:rect l="T15" t="T16" r="T17" b="T18"/>
              <a:pathLst>
                <a:path w="184" h="1354">
                  <a:moveTo>
                    <a:pt x="0" y="146"/>
                  </a:moveTo>
                  <a:lnTo>
                    <a:pt x="184" y="0"/>
                  </a:lnTo>
                  <a:lnTo>
                    <a:pt x="184" y="1209"/>
                  </a:lnTo>
                  <a:lnTo>
                    <a:pt x="0" y="1354"/>
                  </a:lnTo>
                  <a:lnTo>
                    <a:pt x="0" y="146"/>
                  </a:lnTo>
                  <a:close/>
                </a:path>
              </a:pathLst>
            </a:custGeom>
            <a:solidFill>
              <a:srgbClr val="005A8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399" name="Freeform 9"/>
            <p:cNvSpPr>
              <a:spLocks/>
            </p:cNvSpPr>
            <p:nvPr/>
          </p:nvSpPr>
          <p:spPr bwMode="auto">
            <a:xfrm>
              <a:off x="5159" y="1939"/>
              <a:ext cx="278" cy="2047"/>
            </a:xfrm>
            <a:custGeom>
              <a:avLst/>
              <a:gdLst>
                <a:gd name="T0" fmla="*/ 0 w 184"/>
                <a:gd name="T1" fmla="*/ 146 h 1354"/>
                <a:gd name="T2" fmla="*/ 184 w 184"/>
                <a:gd name="T3" fmla="*/ 0 h 1354"/>
                <a:gd name="T4" fmla="*/ 184 w 184"/>
                <a:gd name="T5" fmla="*/ 1209 h 1354"/>
                <a:gd name="T6" fmla="*/ 0 w 184"/>
                <a:gd name="T7" fmla="*/ 1354 h 1354"/>
                <a:gd name="T8" fmla="*/ 0 w 184"/>
                <a:gd name="T9" fmla="*/ 146 h 1354"/>
                <a:gd name="T10" fmla="*/ 0 60000 65536"/>
                <a:gd name="T11" fmla="*/ 0 60000 65536"/>
                <a:gd name="T12" fmla="*/ 0 60000 65536"/>
                <a:gd name="T13" fmla="*/ 0 60000 65536"/>
                <a:gd name="T14" fmla="*/ 0 60000 65536"/>
                <a:gd name="T15" fmla="*/ 0 w 184"/>
                <a:gd name="T16" fmla="*/ 0 h 1354"/>
                <a:gd name="T17" fmla="*/ 184 w 184"/>
                <a:gd name="T18" fmla="*/ 1354 h 1354"/>
              </a:gdLst>
              <a:ahLst/>
              <a:cxnLst>
                <a:cxn ang="T10">
                  <a:pos x="T0" y="T1"/>
                </a:cxn>
                <a:cxn ang="T11">
                  <a:pos x="T2" y="T3"/>
                </a:cxn>
                <a:cxn ang="T12">
                  <a:pos x="T4" y="T5"/>
                </a:cxn>
                <a:cxn ang="T13">
                  <a:pos x="T6" y="T7"/>
                </a:cxn>
                <a:cxn ang="T14">
                  <a:pos x="T8" y="T9"/>
                </a:cxn>
              </a:cxnLst>
              <a:rect l="T15" t="T16" r="T17" b="T18"/>
              <a:pathLst>
                <a:path w="184" h="1354">
                  <a:moveTo>
                    <a:pt x="0" y="146"/>
                  </a:moveTo>
                  <a:lnTo>
                    <a:pt x="184" y="0"/>
                  </a:lnTo>
                  <a:lnTo>
                    <a:pt x="184" y="1209"/>
                  </a:lnTo>
                  <a:lnTo>
                    <a:pt x="0" y="1354"/>
                  </a:lnTo>
                  <a:lnTo>
                    <a:pt x="0" y="146"/>
                  </a:lnTo>
                  <a:close/>
                </a:path>
              </a:pathLst>
            </a:custGeom>
            <a:solidFill>
              <a:srgbClr val="005A80">
                <a:alpha val="10196"/>
              </a:srgbClr>
            </a:solidFill>
            <a:ln w="20638">
              <a:solidFill>
                <a:srgbClr val="AAE6FF"/>
              </a:solidFill>
              <a:prstDash val="solid"/>
              <a:round/>
              <a:headEnd/>
              <a:tailEnd/>
            </a:ln>
          </p:spPr>
          <p:txBody>
            <a:bodyPr/>
            <a:lstStyle/>
            <a:p>
              <a:endParaRPr lang="en-SG"/>
            </a:p>
          </p:txBody>
        </p:sp>
        <p:grpSp>
          <p:nvGrpSpPr>
            <p:cNvPr id="3" name="Group 10"/>
            <p:cNvGrpSpPr>
              <a:grpSpLocks/>
            </p:cNvGrpSpPr>
            <p:nvPr/>
          </p:nvGrpSpPr>
          <p:grpSpPr bwMode="auto">
            <a:xfrm>
              <a:off x="3238" y="2205"/>
              <a:ext cx="1700" cy="1734"/>
              <a:chOff x="2895" y="1599"/>
              <a:chExt cx="1513" cy="1541"/>
            </a:xfrm>
          </p:grpSpPr>
          <p:sp>
            <p:nvSpPr>
              <p:cNvPr id="15417" name="Freeform 11"/>
              <p:cNvSpPr>
                <a:spLocks/>
              </p:cNvSpPr>
              <p:nvPr/>
            </p:nvSpPr>
            <p:spPr bwMode="auto">
              <a:xfrm>
                <a:off x="2895" y="2234"/>
                <a:ext cx="592" cy="270"/>
              </a:xfrm>
              <a:custGeom>
                <a:avLst/>
                <a:gdLst>
                  <a:gd name="T0" fmla="*/ 81 w 81"/>
                  <a:gd name="T1" fmla="*/ 9 h 37"/>
                  <a:gd name="T2" fmla="*/ 19 w 81"/>
                  <a:gd name="T3" fmla="*/ 9 h 37"/>
                  <a:gd name="T4" fmla="*/ 19 w 81"/>
                  <a:gd name="T5" fmla="*/ 0 h 37"/>
                  <a:gd name="T6" fmla="*/ 0 w 81"/>
                  <a:gd name="T7" fmla="*/ 17 h 37"/>
                  <a:gd name="T8" fmla="*/ 19 w 81"/>
                  <a:gd name="T9" fmla="*/ 37 h 37"/>
                  <a:gd name="T10" fmla="*/ 19 w 81"/>
                  <a:gd name="T11" fmla="*/ 28 h 37"/>
                  <a:gd name="T12" fmla="*/ 81 w 81"/>
                  <a:gd name="T13" fmla="*/ 28 h 37"/>
                  <a:gd name="T14" fmla="*/ 81 w 81"/>
                  <a:gd name="T15" fmla="*/ 9 h 37"/>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37"/>
                  <a:gd name="T26" fmla="*/ 81 w 81"/>
                  <a:gd name="T27" fmla="*/ 37 h 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37">
                    <a:moveTo>
                      <a:pt x="81" y="9"/>
                    </a:moveTo>
                    <a:lnTo>
                      <a:pt x="19" y="9"/>
                    </a:lnTo>
                    <a:lnTo>
                      <a:pt x="19" y="0"/>
                    </a:lnTo>
                    <a:lnTo>
                      <a:pt x="0" y="17"/>
                    </a:lnTo>
                    <a:lnTo>
                      <a:pt x="19" y="37"/>
                    </a:lnTo>
                    <a:lnTo>
                      <a:pt x="19" y="28"/>
                    </a:lnTo>
                    <a:lnTo>
                      <a:pt x="81" y="28"/>
                    </a:lnTo>
                    <a:lnTo>
                      <a:pt x="81" y="9"/>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418" name="Freeform 12"/>
              <p:cNvSpPr>
                <a:spLocks/>
              </p:cNvSpPr>
              <p:nvPr/>
            </p:nvSpPr>
            <p:spPr bwMode="auto">
              <a:xfrm>
                <a:off x="2895" y="2234"/>
                <a:ext cx="592" cy="270"/>
              </a:xfrm>
              <a:custGeom>
                <a:avLst/>
                <a:gdLst>
                  <a:gd name="T0" fmla="*/ 81 w 81"/>
                  <a:gd name="T1" fmla="*/ 9 h 37"/>
                  <a:gd name="T2" fmla="*/ 19 w 81"/>
                  <a:gd name="T3" fmla="*/ 9 h 37"/>
                  <a:gd name="T4" fmla="*/ 19 w 81"/>
                  <a:gd name="T5" fmla="*/ 0 h 37"/>
                  <a:gd name="T6" fmla="*/ 0 w 81"/>
                  <a:gd name="T7" fmla="*/ 17 h 37"/>
                  <a:gd name="T8" fmla="*/ 19 w 81"/>
                  <a:gd name="T9" fmla="*/ 37 h 37"/>
                  <a:gd name="T10" fmla="*/ 19 w 81"/>
                  <a:gd name="T11" fmla="*/ 28 h 37"/>
                  <a:gd name="T12" fmla="*/ 81 w 81"/>
                  <a:gd name="T13" fmla="*/ 28 h 37"/>
                  <a:gd name="T14" fmla="*/ 81 w 81"/>
                  <a:gd name="T15" fmla="*/ 9 h 37"/>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37"/>
                  <a:gd name="T26" fmla="*/ 81 w 81"/>
                  <a:gd name="T27" fmla="*/ 37 h 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37">
                    <a:moveTo>
                      <a:pt x="81" y="9"/>
                    </a:moveTo>
                    <a:lnTo>
                      <a:pt x="19" y="9"/>
                    </a:lnTo>
                    <a:lnTo>
                      <a:pt x="19" y="0"/>
                    </a:lnTo>
                    <a:lnTo>
                      <a:pt x="0" y="17"/>
                    </a:lnTo>
                    <a:lnTo>
                      <a:pt x="19" y="37"/>
                    </a:lnTo>
                    <a:lnTo>
                      <a:pt x="19" y="28"/>
                    </a:lnTo>
                    <a:lnTo>
                      <a:pt x="81" y="28"/>
                    </a:lnTo>
                    <a:lnTo>
                      <a:pt x="81" y="9"/>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419" name="Freeform 13"/>
              <p:cNvSpPr>
                <a:spLocks/>
              </p:cNvSpPr>
              <p:nvPr/>
            </p:nvSpPr>
            <p:spPr bwMode="auto">
              <a:xfrm>
                <a:off x="3114" y="1818"/>
                <a:ext cx="468" cy="482"/>
              </a:xfrm>
              <a:custGeom>
                <a:avLst/>
                <a:gdLst>
                  <a:gd name="T0" fmla="*/ 64 w 64"/>
                  <a:gd name="T1" fmla="*/ 52 h 66"/>
                  <a:gd name="T2" fmla="*/ 19 w 64"/>
                  <a:gd name="T3" fmla="*/ 7 h 66"/>
                  <a:gd name="T4" fmla="*/ 25 w 64"/>
                  <a:gd name="T5" fmla="*/ 0 h 66"/>
                  <a:gd name="T6" fmla="*/ 0 w 64"/>
                  <a:gd name="T7" fmla="*/ 0 h 66"/>
                  <a:gd name="T8" fmla="*/ 0 w 64"/>
                  <a:gd name="T9" fmla="*/ 26 h 66"/>
                  <a:gd name="T10" fmla="*/ 6 w 64"/>
                  <a:gd name="T11" fmla="*/ 20 h 66"/>
                  <a:gd name="T12" fmla="*/ 51 w 64"/>
                  <a:gd name="T13" fmla="*/ 66 h 66"/>
                  <a:gd name="T14" fmla="*/ 64 w 64"/>
                  <a:gd name="T15" fmla="*/ 52 h 66"/>
                  <a:gd name="T16" fmla="*/ 0 60000 65536"/>
                  <a:gd name="T17" fmla="*/ 0 60000 65536"/>
                  <a:gd name="T18" fmla="*/ 0 60000 65536"/>
                  <a:gd name="T19" fmla="*/ 0 60000 65536"/>
                  <a:gd name="T20" fmla="*/ 0 60000 65536"/>
                  <a:gd name="T21" fmla="*/ 0 60000 65536"/>
                  <a:gd name="T22" fmla="*/ 0 60000 65536"/>
                  <a:gd name="T23" fmla="*/ 0 60000 65536"/>
                  <a:gd name="T24" fmla="*/ 0 w 64"/>
                  <a:gd name="T25" fmla="*/ 0 h 66"/>
                  <a:gd name="T26" fmla="*/ 64 w 64"/>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 h="66">
                    <a:moveTo>
                      <a:pt x="64" y="52"/>
                    </a:moveTo>
                    <a:lnTo>
                      <a:pt x="19" y="7"/>
                    </a:lnTo>
                    <a:lnTo>
                      <a:pt x="25" y="0"/>
                    </a:lnTo>
                    <a:lnTo>
                      <a:pt x="0" y="0"/>
                    </a:lnTo>
                    <a:lnTo>
                      <a:pt x="0" y="26"/>
                    </a:lnTo>
                    <a:lnTo>
                      <a:pt x="6" y="20"/>
                    </a:lnTo>
                    <a:lnTo>
                      <a:pt x="51" y="66"/>
                    </a:lnTo>
                    <a:lnTo>
                      <a:pt x="64" y="52"/>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420" name="Freeform 14"/>
              <p:cNvSpPr>
                <a:spLocks/>
              </p:cNvSpPr>
              <p:nvPr/>
            </p:nvSpPr>
            <p:spPr bwMode="auto">
              <a:xfrm>
                <a:off x="3114" y="1818"/>
                <a:ext cx="468" cy="482"/>
              </a:xfrm>
              <a:custGeom>
                <a:avLst/>
                <a:gdLst>
                  <a:gd name="T0" fmla="*/ 64 w 64"/>
                  <a:gd name="T1" fmla="*/ 52 h 66"/>
                  <a:gd name="T2" fmla="*/ 19 w 64"/>
                  <a:gd name="T3" fmla="*/ 7 h 66"/>
                  <a:gd name="T4" fmla="*/ 25 w 64"/>
                  <a:gd name="T5" fmla="*/ 0 h 66"/>
                  <a:gd name="T6" fmla="*/ 0 w 64"/>
                  <a:gd name="T7" fmla="*/ 0 h 66"/>
                  <a:gd name="T8" fmla="*/ 0 w 64"/>
                  <a:gd name="T9" fmla="*/ 26 h 66"/>
                  <a:gd name="T10" fmla="*/ 6 w 64"/>
                  <a:gd name="T11" fmla="*/ 20 h 66"/>
                  <a:gd name="T12" fmla="*/ 51 w 64"/>
                  <a:gd name="T13" fmla="*/ 66 h 66"/>
                  <a:gd name="T14" fmla="*/ 64 w 64"/>
                  <a:gd name="T15" fmla="*/ 52 h 66"/>
                  <a:gd name="T16" fmla="*/ 0 60000 65536"/>
                  <a:gd name="T17" fmla="*/ 0 60000 65536"/>
                  <a:gd name="T18" fmla="*/ 0 60000 65536"/>
                  <a:gd name="T19" fmla="*/ 0 60000 65536"/>
                  <a:gd name="T20" fmla="*/ 0 60000 65536"/>
                  <a:gd name="T21" fmla="*/ 0 60000 65536"/>
                  <a:gd name="T22" fmla="*/ 0 60000 65536"/>
                  <a:gd name="T23" fmla="*/ 0 60000 65536"/>
                  <a:gd name="T24" fmla="*/ 0 w 64"/>
                  <a:gd name="T25" fmla="*/ 0 h 66"/>
                  <a:gd name="T26" fmla="*/ 64 w 64"/>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 h="66">
                    <a:moveTo>
                      <a:pt x="64" y="52"/>
                    </a:moveTo>
                    <a:lnTo>
                      <a:pt x="19" y="7"/>
                    </a:lnTo>
                    <a:lnTo>
                      <a:pt x="25" y="0"/>
                    </a:lnTo>
                    <a:lnTo>
                      <a:pt x="0" y="0"/>
                    </a:lnTo>
                    <a:lnTo>
                      <a:pt x="0" y="26"/>
                    </a:lnTo>
                    <a:lnTo>
                      <a:pt x="6" y="20"/>
                    </a:lnTo>
                    <a:lnTo>
                      <a:pt x="51" y="66"/>
                    </a:lnTo>
                    <a:lnTo>
                      <a:pt x="64" y="52"/>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421" name="Freeform 15"/>
              <p:cNvSpPr>
                <a:spLocks/>
              </p:cNvSpPr>
              <p:nvPr/>
            </p:nvSpPr>
            <p:spPr bwMode="auto">
              <a:xfrm>
                <a:off x="3516" y="1599"/>
                <a:ext cx="271" cy="599"/>
              </a:xfrm>
              <a:custGeom>
                <a:avLst/>
                <a:gdLst>
                  <a:gd name="T0" fmla="*/ 28 w 37"/>
                  <a:gd name="T1" fmla="*/ 82 h 82"/>
                  <a:gd name="T2" fmla="*/ 28 w 37"/>
                  <a:gd name="T3" fmla="*/ 17 h 82"/>
                  <a:gd name="T4" fmla="*/ 37 w 37"/>
                  <a:gd name="T5" fmla="*/ 17 h 82"/>
                  <a:gd name="T6" fmla="*/ 19 w 37"/>
                  <a:gd name="T7" fmla="*/ 0 h 82"/>
                  <a:gd name="T8" fmla="*/ 0 w 37"/>
                  <a:gd name="T9" fmla="*/ 17 h 82"/>
                  <a:gd name="T10" fmla="*/ 9 w 37"/>
                  <a:gd name="T11" fmla="*/ 17 h 82"/>
                  <a:gd name="T12" fmla="*/ 9 w 37"/>
                  <a:gd name="T13" fmla="*/ 82 h 82"/>
                  <a:gd name="T14" fmla="*/ 28 w 37"/>
                  <a:gd name="T15" fmla="*/ 82 h 82"/>
                  <a:gd name="T16" fmla="*/ 0 60000 65536"/>
                  <a:gd name="T17" fmla="*/ 0 60000 65536"/>
                  <a:gd name="T18" fmla="*/ 0 60000 65536"/>
                  <a:gd name="T19" fmla="*/ 0 60000 65536"/>
                  <a:gd name="T20" fmla="*/ 0 60000 65536"/>
                  <a:gd name="T21" fmla="*/ 0 60000 65536"/>
                  <a:gd name="T22" fmla="*/ 0 60000 65536"/>
                  <a:gd name="T23" fmla="*/ 0 60000 65536"/>
                  <a:gd name="T24" fmla="*/ 0 w 37"/>
                  <a:gd name="T25" fmla="*/ 0 h 82"/>
                  <a:gd name="T26" fmla="*/ 37 w 37"/>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 h="82">
                    <a:moveTo>
                      <a:pt x="28" y="82"/>
                    </a:moveTo>
                    <a:lnTo>
                      <a:pt x="28" y="17"/>
                    </a:lnTo>
                    <a:lnTo>
                      <a:pt x="37" y="17"/>
                    </a:lnTo>
                    <a:lnTo>
                      <a:pt x="19" y="0"/>
                    </a:lnTo>
                    <a:lnTo>
                      <a:pt x="0" y="17"/>
                    </a:lnTo>
                    <a:lnTo>
                      <a:pt x="9" y="17"/>
                    </a:lnTo>
                    <a:lnTo>
                      <a:pt x="9" y="82"/>
                    </a:lnTo>
                    <a:lnTo>
                      <a:pt x="28" y="82"/>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422" name="Freeform 16"/>
              <p:cNvSpPr>
                <a:spLocks/>
              </p:cNvSpPr>
              <p:nvPr/>
            </p:nvSpPr>
            <p:spPr bwMode="auto">
              <a:xfrm>
                <a:off x="3516" y="1599"/>
                <a:ext cx="271" cy="599"/>
              </a:xfrm>
              <a:custGeom>
                <a:avLst/>
                <a:gdLst>
                  <a:gd name="T0" fmla="*/ 28 w 37"/>
                  <a:gd name="T1" fmla="*/ 82 h 82"/>
                  <a:gd name="T2" fmla="*/ 28 w 37"/>
                  <a:gd name="T3" fmla="*/ 17 h 82"/>
                  <a:gd name="T4" fmla="*/ 37 w 37"/>
                  <a:gd name="T5" fmla="*/ 17 h 82"/>
                  <a:gd name="T6" fmla="*/ 19 w 37"/>
                  <a:gd name="T7" fmla="*/ 0 h 82"/>
                  <a:gd name="T8" fmla="*/ 0 w 37"/>
                  <a:gd name="T9" fmla="*/ 17 h 82"/>
                  <a:gd name="T10" fmla="*/ 9 w 37"/>
                  <a:gd name="T11" fmla="*/ 17 h 82"/>
                  <a:gd name="T12" fmla="*/ 9 w 37"/>
                  <a:gd name="T13" fmla="*/ 82 h 82"/>
                  <a:gd name="T14" fmla="*/ 28 w 37"/>
                  <a:gd name="T15" fmla="*/ 82 h 82"/>
                  <a:gd name="T16" fmla="*/ 0 60000 65536"/>
                  <a:gd name="T17" fmla="*/ 0 60000 65536"/>
                  <a:gd name="T18" fmla="*/ 0 60000 65536"/>
                  <a:gd name="T19" fmla="*/ 0 60000 65536"/>
                  <a:gd name="T20" fmla="*/ 0 60000 65536"/>
                  <a:gd name="T21" fmla="*/ 0 60000 65536"/>
                  <a:gd name="T22" fmla="*/ 0 60000 65536"/>
                  <a:gd name="T23" fmla="*/ 0 60000 65536"/>
                  <a:gd name="T24" fmla="*/ 0 w 37"/>
                  <a:gd name="T25" fmla="*/ 0 h 82"/>
                  <a:gd name="T26" fmla="*/ 37 w 37"/>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 h="82">
                    <a:moveTo>
                      <a:pt x="28" y="82"/>
                    </a:moveTo>
                    <a:lnTo>
                      <a:pt x="28" y="17"/>
                    </a:lnTo>
                    <a:lnTo>
                      <a:pt x="37" y="17"/>
                    </a:lnTo>
                    <a:lnTo>
                      <a:pt x="19" y="0"/>
                    </a:lnTo>
                    <a:lnTo>
                      <a:pt x="0" y="17"/>
                    </a:lnTo>
                    <a:lnTo>
                      <a:pt x="9" y="17"/>
                    </a:lnTo>
                    <a:lnTo>
                      <a:pt x="9" y="82"/>
                    </a:lnTo>
                    <a:lnTo>
                      <a:pt x="28" y="82"/>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423" name="Freeform 17"/>
              <p:cNvSpPr>
                <a:spLocks/>
              </p:cNvSpPr>
              <p:nvPr/>
            </p:nvSpPr>
            <p:spPr bwMode="auto">
              <a:xfrm>
                <a:off x="3721" y="1818"/>
                <a:ext cx="468" cy="482"/>
              </a:xfrm>
              <a:custGeom>
                <a:avLst/>
                <a:gdLst>
                  <a:gd name="T0" fmla="*/ 13 w 64"/>
                  <a:gd name="T1" fmla="*/ 66 h 66"/>
                  <a:gd name="T2" fmla="*/ 58 w 64"/>
                  <a:gd name="T3" fmla="*/ 20 h 66"/>
                  <a:gd name="T4" fmla="*/ 64 w 64"/>
                  <a:gd name="T5" fmla="*/ 26 h 66"/>
                  <a:gd name="T6" fmla="*/ 64 w 64"/>
                  <a:gd name="T7" fmla="*/ 0 h 66"/>
                  <a:gd name="T8" fmla="*/ 38 w 64"/>
                  <a:gd name="T9" fmla="*/ 0 h 66"/>
                  <a:gd name="T10" fmla="*/ 45 w 64"/>
                  <a:gd name="T11" fmla="*/ 7 h 66"/>
                  <a:gd name="T12" fmla="*/ 0 w 64"/>
                  <a:gd name="T13" fmla="*/ 52 h 66"/>
                  <a:gd name="T14" fmla="*/ 13 w 64"/>
                  <a:gd name="T15" fmla="*/ 66 h 66"/>
                  <a:gd name="T16" fmla="*/ 0 60000 65536"/>
                  <a:gd name="T17" fmla="*/ 0 60000 65536"/>
                  <a:gd name="T18" fmla="*/ 0 60000 65536"/>
                  <a:gd name="T19" fmla="*/ 0 60000 65536"/>
                  <a:gd name="T20" fmla="*/ 0 60000 65536"/>
                  <a:gd name="T21" fmla="*/ 0 60000 65536"/>
                  <a:gd name="T22" fmla="*/ 0 60000 65536"/>
                  <a:gd name="T23" fmla="*/ 0 60000 65536"/>
                  <a:gd name="T24" fmla="*/ 0 w 64"/>
                  <a:gd name="T25" fmla="*/ 0 h 66"/>
                  <a:gd name="T26" fmla="*/ 64 w 64"/>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 h="66">
                    <a:moveTo>
                      <a:pt x="13" y="66"/>
                    </a:moveTo>
                    <a:lnTo>
                      <a:pt x="58" y="20"/>
                    </a:lnTo>
                    <a:lnTo>
                      <a:pt x="64" y="26"/>
                    </a:lnTo>
                    <a:lnTo>
                      <a:pt x="64" y="0"/>
                    </a:lnTo>
                    <a:lnTo>
                      <a:pt x="38" y="0"/>
                    </a:lnTo>
                    <a:lnTo>
                      <a:pt x="45" y="7"/>
                    </a:lnTo>
                    <a:lnTo>
                      <a:pt x="0" y="52"/>
                    </a:lnTo>
                    <a:lnTo>
                      <a:pt x="13" y="66"/>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424" name="Freeform 18"/>
              <p:cNvSpPr>
                <a:spLocks/>
              </p:cNvSpPr>
              <p:nvPr/>
            </p:nvSpPr>
            <p:spPr bwMode="auto">
              <a:xfrm>
                <a:off x="3721" y="1818"/>
                <a:ext cx="468" cy="482"/>
              </a:xfrm>
              <a:custGeom>
                <a:avLst/>
                <a:gdLst>
                  <a:gd name="T0" fmla="*/ 13 w 64"/>
                  <a:gd name="T1" fmla="*/ 66 h 66"/>
                  <a:gd name="T2" fmla="*/ 58 w 64"/>
                  <a:gd name="T3" fmla="*/ 20 h 66"/>
                  <a:gd name="T4" fmla="*/ 64 w 64"/>
                  <a:gd name="T5" fmla="*/ 26 h 66"/>
                  <a:gd name="T6" fmla="*/ 64 w 64"/>
                  <a:gd name="T7" fmla="*/ 0 h 66"/>
                  <a:gd name="T8" fmla="*/ 38 w 64"/>
                  <a:gd name="T9" fmla="*/ 0 h 66"/>
                  <a:gd name="T10" fmla="*/ 45 w 64"/>
                  <a:gd name="T11" fmla="*/ 7 h 66"/>
                  <a:gd name="T12" fmla="*/ 0 w 64"/>
                  <a:gd name="T13" fmla="*/ 52 h 66"/>
                  <a:gd name="T14" fmla="*/ 13 w 64"/>
                  <a:gd name="T15" fmla="*/ 66 h 66"/>
                  <a:gd name="T16" fmla="*/ 0 60000 65536"/>
                  <a:gd name="T17" fmla="*/ 0 60000 65536"/>
                  <a:gd name="T18" fmla="*/ 0 60000 65536"/>
                  <a:gd name="T19" fmla="*/ 0 60000 65536"/>
                  <a:gd name="T20" fmla="*/ 0 60000 65536"/>
                  <a:gd name="T21" fmla="*/ 0 60000 65536"/>
                  <a:gd name="T22" fmla="*/ 0 60000 65536"/>
                  <a:gd name="T23" fmla="*/ 0 60000 65536"/>
                  <a:gd name="T24" fmla="*/ 0 w 64"/>
                  <a:gd name="T25" fmla="*/ 0 h 66"/>
                  <a:gd name="T26" fmla="*/ 64 w 64"/>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 h="66">
                    <a:moveTo>
                      <a:pt x="13" y="66"/>
                    </a:moveTo>
                    <a:lnTo>
                      <a:pt x="58" y="20"/>
                    </a:lnTo>
                    <a:lnTo>
                      <a:pt x="64" y="26"/>
                    </a:lnTo>
                    <a:lnTo>
                      <a:pt x="64" y="0"/>
                    </a:lnTo>
                    <a:lnTo>
                      <a:pt x="38" y="0"/>
                    </a:lnTo>
                    <a:lnTo>
                      <a:pt x="45" y="7"/>
                    </a:lnTo>
                    <a:lnTo>
                      <a:pt x="0" y="52"/>
                    </a:lnTo>
                    <a:lnTo>
                      <a:pt x="13" y="66"/>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425" name="Freeform 19"/>
              <p:cNvSpPr>
                <a:spLocks/>
              </p:cNvSpPr>
              <p:nvPr/>
            </p:nvSpPr>
            <p:spPr bwMode="auto">
              <a:xfrm>
                <a:off x="3816" y="2234"/>
                <a:ext cx="592" cy="270"/>
              </a:xfrm>
              <a:custGeom>
                <a:avLst/>
                <a:gdLst>
                  <a:gd name="T0" fmla="*/ 0 w 81"/>
                  <a:gd name="T1" fmla="*/ 28 h 37"/>
                  <a:gd name="T2" fmla="*/ 64 w 81"/>
                  <a:gd name="T3" fmla="*/ 28 h 37"/>
                  <a:gd name="T4" fmla="*/ 64 w 81"/>
                  <a:gd name="T5" fmla="*/ 37 h 37"/>
                  <a:gd name="T6" fmla="*/ 81 w 81"/>
                  <a:gd name="T7" fmla="*/ 17 h 37"/>
                  <a:gd name="T8" fmla="*/ 64 w 81"/>
                  <a:gd name="T9" fmla="*/ 0 h 37"/>
                  <a:gd name="T10" fmla="*/ 64 w 81"/>
                  <a:gd name="T11" fmla="*/ 9 h 37"/>
                  <a:gd name="T12" fmla="*/ 0 w 81"/>
                  <a:gd name="T13" fmla="*/ 9 h 37"/>
                  <a:gd name="T14" fmla="*/ 0 w 81"/>
                  <a:gd name="T15" fmla="*/ 28 h 37"/>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37"/>
                  <a:gd name="T26" fmla="*/ 81 w 81"/>
                  <a:gd name="T27" fmla="*/ 37 h 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37">
                    <a:moveTo>
                      <a:pt x="0" y="28"/>
                    </a:moveTo>
                    <a:lnTo>
                      <a:pt x="64" y="28"/>
                    </a:lnTo>
                    <a:lnTo>
                      <a:pt x="64" y="37"/>
                    </a:lnTo>
                    <a:lnTo>
                      <a:pt x="81" y="17"/>
                    </a:lnTo>
                    <a:lnTo>
                      <a:pt x="64" y="0"/>
                    </a:lnTo>
                    <a:lnTo>
                      <a:pt x="64" y="9"/>
                    </a:lnTo>
                    <a:lnTo>
                      <a:pt x="0" y="9"/>
                    </a:lnTo>
                    <a:lnTo>
                      <a:pt x="0" y="28"/>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426" name="Freeform 20"/>
              <p:cNvSpPr>
                <a:spLocks/>
              </p:cNvSpPr>
              <p:nvPr/>
            </p:nvSpPr>
            <p:spPr bwMode="auto">
              <a:xfrm>
                <a:off x="3816" y="2234"/>
                <a:ext cx="592" cy="270"/>
              </a:xfrm>
              <a:custGeom>
                <a:avLst/>
                <a:gdLst>
                  <a:gd name="T0" fmla="*/ 0 w 81"/>
                  <a:gd name="T1" fmla="*/ 28 h 37"/>
                  <a:gd name="T2" fmla="*/ 64 w 81"/>
                  <a:gd name="T3" fmla="*/ 28 h 37"/>
                  <a:gd name="T4" fmla="*/ 64 w 81"/>
                  <a:gd name="T5" fmla="*/ 37 h 37"/>
                  <a:gd name="T6" fmla="*/ 81 w 81"/>
                  <a:gd name="T7" fmla="*/ 17 h 37"/>
                  <a:gd name="T8" fmla="*/ 64 w 81"/>
                  <a:gd name="T9" fmla="*/ 0 h 37"/>
                  <a:gd name="T10" fmla="*/ 64 w 81"/>
                  <a:gd name="T11" fmla="*/ 9 h 37"/>
                  <a:gd name="T12" fmla="*/ 0 w 81"/>
                  <a:gd name="T13" fmla="*/ 9 h 37"/>
                  <a:gd name="T14" fmla="*/ 0 w 81"/>
                  <a:gd name="T15" fmla="*/ 28 h 37"/>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37"/>
                  <a:gd name="T26" fmla="*/ 81 w 81"/>
                  <a:gd name="T27" fmla="*/ 37 h 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37">
                    <a:moveTo>
                      <a:pt x="0" y="28"/>
                    </a:moveTo>
                    <a:lnTo>
                      <a:pt x="64" y="28"/>
                    </a:lnTo>
                    <a:lnTo>
                      <a:pt x="64" y="37"/>
                    </a:lnTo>
                    <a:lnTo>
                      <a:pt x="81" y="17"/>
                    </a:lnTo>
                    <a:lnTo>
                      <a:pt x="64" y="0"/>
                    </a:lnTo>
                    <a:lnTo>
                      <a:pt x="64" y="9"/>
                    </a:lnTo>
                    <a:lnTo>
                      <a:pt x="0" y="9"/>
                    </a:lnTo>
                    <a:lnTo>
                      <a:pt x="0" y="28"/>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427" name="Freeform 21"/>
              <p:cNvSpPr>
                <a:spLocks/>
              </p:cNvSpPr>
              <p:nvPr/>
            </p:nvSpPr>
            <p:spPr bwMode="auto">
              <a:xfrm>
                <a:off x="3721" y="2439"/>
                <a:ext cx="468" cy="475"/>
              </a:xfrm>
              <a:custGeom>
                <a:avLst/>
                <a:gdLst>
                  <a:gd name="T0" fmla="*/ 0 w 64"/>
                  <a:gd name="T1" fmla="*/ 13 h 65"/>
                  <a:gd name="T2" fmla="*/ 45 w 64"/>
                  <a:gd name="T3" fmla="*/ 59 h 65"/>
                  <a:gd name="T4" fmla="*/ 38 w 64"/>
                  <a:gd name="T5" fmla="*/ 65 h 65"/>
                  <a:gd name="T6" fmla="*/ 64 w 64"/>
                  <a:gd name="T7" fmla="*/ 63 h 65"/>
                  <a:gd name="T8" fmla="*/ 64 w 64"/>
                  <a:gd name="T9" fmla="*/ 39 h 65"/>
                  <a:gd name="T10" fmla="*/ 58 w 64"/>
                  <a:gd name="T11" fmla="*/ 46 h 65"/>
                  <a:gd name="T12" fmla="*/ 13 w 64"/>
                  <a:gd name="T13" fmla="*/ 0 h 65"/>
                  <a:gd name="T14" fmla="*/ 0 w 64"/>
                  <a:gd name="T15" fmla="*/ 13 h 65"/>
                  <a:gd name="T16" fmla="*/ 0 60000 65536"/>
                  <a:gd name="T17" fmla="*/ 0 60000 65536"/>
                  <a:gd name="T18" fmla="*/ 0 60000 65536"/>
                  <a:gd name="T19" fmla="*/ 0 60000 65536"/>
                  <a:gd name="T20" fmla="*/ 0 60000 65536"/>
                  <a:gd name="T21" fmla="*/ 0 60000 65536"/>
                  <a:gd name="T22" fmla="*/ 0 60000 65536"/>
                  <a:gd name="T23" fmla="*/ 0 60000 65536"/>
                  <a:gd name="T24" fmla="*/ 0 w 64"/>
                  <a:gd name="T25" fmla="*/ 0 h 65"/>
                  <a:gd name="T26" fmla="*/ 64 w 64"/>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 h="65">
                    <a:moveTo>
                      <a:pt x="0" y="13"/>
                    </a:moveTo>
                    <a:lnTo>
                      <a:pt x="45" y="59"/>
                    </a:lnTo>
                    <a:lnTo>
                      <a:pt x="38" y="65"/>
                    </a:lnTo>
                    <a:lnTo>
                      <a:pt x="64" y="63"/>
                    </a:lnTo>
                    <a:lnTo>
                      <a:pt x="64" y="39"/>
                    </a:lnTo>
                    <a:lnTo>
                      <a:pt x="58" y="46"/>
                    </a:lnTo>
                    <a:lnTo>
                      <a:pt x="13" y="0"/>
                    </a:lnTo>
                    <a:lnTo>
                      <a:pt x="0" y="13"/>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428" name="Freeform 22"/>
              <p:cNvSpPr>
                <a:spLocks/>
              </p:cNvSpPr>
              <p:nvPr/>
            </p:nvSpPr>
            <p:spPr bwMode="auto">
              <a:xfrm>
                <a:off x="3721" y="2439"/>
                <a:ext cx="468" cy="475"/>
              </a:xfrm>
              <a:custGeom>
                <a:avLst/>
                <a:gdLst>
                  <a:gd name="T0" fmla="*/ 0 w 64"/>
                  <a:gd name="T1" fmla="*/ 13 h 65"/>
                  <a:gd name="T2" fmla="*/ 45 w 64"/>
                  <a:gd name="T3" fmla="*/ 59 h 65"/>
                  <a:gd name="T4" fmla="*/ 38 w 64"/>
                  <a:gd name="T5" fmla="*/ 65 h 65"/>
                  <a:gd name="T6" fmla="*/ 64 w 64"/>
                  <a:gd name="T7" fmla="*/ 63 h 65"/>
                  <a:gd name="T8" fmla="*/ 64 w 64"/>
                  <a:gd name="T9" fmla="*/ 39 h 65"/>
                  <a:gd name="T10" fmla="*/ 58 w 64"/>
                  <a:gd name="T11" fmla="*/ 46 h 65"/>
                  <a:gd name="T12" fmla="*/ 13 w 64"/>
                  <a:gd name="T13" fmla="*/ 0 h 65"/>
                  <a:gd name="T14" fmla="*/ 0 w 64"/>
                  <a:gd name="T15" fmla="*/ 13 h 65"/>
                  <a:gd name="T16" fmla="*/ 0 60000 65536"/>
                  <a:gd name="T17" fmla="*/ 0 60000 65536"/>
                  <a:gd name="T18" fmla="*/ 0 60000 65536"/>
                  <a:gd name="T19" fmla="*/ 0 60000 65536"/>
                  <a:gd name="T20" fmla="*/ 0 60000 65536"/>
                  <a:gd name="T21" fmla="*/ 0 60000 65536"/>
                  <a:gd name="T22" fmla="*/ 0 60000 65536"/>
                  <a:gd name="T23" fmla="*/ 0 60000 65536"/>
                  <a:gd name="T24" fmla="*/ 0 w 64"/>
                  <a:gd name="T25" fmla="*/ 0 h 65"/>
                  <a:gd name="T26" fmla="*/ 64 w 64"/>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 h="65">
                    <a:moveTo>
                      <a:pt x="0" y="13"/>
                    </a:moveTo>
                    <a:lnTo>
                      <a:pt x="45" y="59"/>
                    </a:lnTo>
                    <a:lnTo>
                      <a:pt x="38" y="65"/>
                    </a:lnTo>
                    <a:lnTo>
                      <a:pt x="64" y="63"/>
                    </a:lnTo>
                    <a:lnTo>
                      <a:pt x="64" y="39"/>
                    </a:lnTo>
                    <a:lnTo>
                      <a:pt x="58" y="46"/>
                    </a:lnTo>
                    <a:lnTo>
                      <a:pt x="13" y="0"/>
                    </a:lnTo>
                    <a:lnTo>
                      <a:pt x="0" y="13"/>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429" name="Freeform 23"/>
              <p:cNvSpPr>
                <a:spLocks/>
              </p:cNvSpPr>
              <p:nvPr/>
            </p:nvSpPr>
            <p:spPr bwMode="auto">
              <a:xfrm>
                <a:off x="3516" y="2534"/>
                <a:ext cx="271" cy="606"/>
              </a:xfrm>
              <a:custGeom>
                <a:avLst/>
                <a:gdLst>
                  <a:gd name="T0" fmla="*/ 9 w 37"/>
                  <a:gd name="T1" fmla="*/ 0 h 83"/>
                  <a:gd name="T2" fmla="*/ 9 w 37"/>
                  <a:gd name="T3" fmla="*/ 65 h 83"/>
                  <a:gd name="T4" fmla="*/ 0 w 37"/>
                  <a:gd name="T5" fmla="*/ 65 h 83"/>
                  <a:gd name="T6" fmla="*/ 19 w 37"/>
                  <a:gd name="T7" fmla="*/ 83 h 83"/>
                  <a:gd name="T8" fmla="*/ 37 w 37"/>
                  <a:gd name="T9" fmla="*/ 65 h 83"/>
                  <a:gd name="T10" fmla="*/ 28 w 37"/>
                  <a:gd name="T11" fmla="*/ 65 h 83"/>
                  <a:gd name="T12" fmla="*/ 28 w 37"/>
                  <a:gd name="T13" fmla="*/ 0 h 83"/>
                  <a:gd name="T14" fmla="*/ 9 w 37"/>
                  <a:gd name="T15" fmla="*/ 0 h 83"/>
                  <a:gd name="T16" fmla="*/ 0 60000 65536"/>
                  <a:gd name="T17" fmla="*/ 0 60000 65536"/>
                  <a:gd name="T18" fmla="*/ 0 60000 65536"/>
                  <a:gd name="T19" fmla="*/ 0 60000 65536"/>
                  <a:gd name="T20" fmla="*/ 0 60000 65536"/>
                  <a:gd name="T21" fmla="*/ 0 60000 65536"/>
                  <a:gd name="T22" fmla="*/ 0 60000 65536"/>
                  <a:gd name="T23" fmla="*/ 0 60000 65536"/>
                  <a:gd name="T24" fmla="*/ 0 w 37"/>
                  <a:gd name="T25" fmla="*/ 0 h 83"/>
                  <a:gd name="T26" fmla="*/ 37 w 37"/>
                  <a:gd name="T27" fmla="*/ 83 h 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 h="83">
                    <a:moveTo>
                      <a:pt x="9" y="0"/>
                    </a:moveTo>
                    <a:lnTo>
                      <a:pt x="9" y="65"/>
                    </a:lnTo>
                    <a:lnTo>
                      <a:pt x="0" y="65"/>
                    </a:lnTo>
                    <a:lnTo>
                      <a:pt x="19" y="83"/>
                    </a:lnTo>
                    <a:lnTo>
                      <a:pt x="37" y="65"/>
                    </a:lnTo>
                    <a:lnTo>
                      <a:pt x="28" y="65"/>
                    </a:lnTo>
                    <a:lnTo>
                      <a:pt x="28" y="0"/>
                    </a:lnTo>
                    <a:lnTo>
                      <a:pt x="9" y="0"/>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430" name="Freeform 24"/>
              <p:cNvSpPr>
                <a:spLocks/>
              </p:cNvSpPr>
              <p:nvPr/>
            </p:nvSpPr>
            <p:spPr bwMode="auto">
              <a:xfrm>
                <a:off x="3516" y="2534"/>
                <a:ext cx="271" cy="606"/>
              </a:xfrm>
              <a:custGeom>
                <a:avLst/>
                <a:gdLst>
                  <a:gd name="T0" fmla="*/ 9 w 37"/>
                  <a:gd name="T1" fmla="*/ 0 h 83"/>
                  <a:gd name="T2" fmla="*/ 9 w 37"/>
                  <a:gd name="T3" fmla="*/ 65 h 83"/>
                  <a:gd name="T4" fmla="*/ 0 w 37"/>
                  <a:gd name="T5" fmla="*/ 65 h 83"/>
                  <a:gd name="T6" fmla="*/ 19 w 37"/>
                  <a:gd name="T7" fmla="*/ 83 h 83"/>
                  <a:gd name="T8" fmla="*/ 37 w 37"/>
                  <a:gd name="T9" fmla="*/ 65 h 83"/>
                  <a:gd name="T10" fmla="*/ 28 w 37"/>
                  <a:gd name="T11" fmla="*/ 65 h 83"/>
                  <a:gd name="T12" fmla="*/ 28 w 37"/>
                  <a:gd name="T13" fmla="*/ 0 h 83"/>
                  <a:gd name="T14" fmla="*/ 9 w 37"/>
                  <a:gd name="T15" fmla="*/ 0 h 83"/>
                  <a:gd name="T16" fmla="*/ 0 60000 65536"/>
                  <a:gd name="T17" fmla="*/ 0 60000 65536"/>
                  <a:gd name="T18" fmla="*/ 0 60000 65536"/>
                  <a:gd name="T19" fmla="*/ 0 60000 65536"/>
                  <a:gd name="T20" fmla="*/ 0 60000 65536"/>
                  <a:gd name="T21" fmla="*/ 0 60000 65536"/>
                  <a:gd name="T22" fmla="*/ 0 60000 65536"/>
                  <a:gd name="T23" fmla="*/ 0 60000 65536"/>
                  <a:gd name="T24" fmla="*/ 0 w 37"/>
                  <a:gd name="T25" fmla="*/ 0 h 83"/>
                  <a:gd name="T26" fmla="*/ 37 w 37"/>
                  <a:gd name="T27" fmla="*/ 83 h 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 h="83">
                    <a:moveTo>
                      <a:pt x="9" y="0"/>
                    </a:moveTo>
                    <a:lnTo>
                      <a:pt x="9" y="65"/>
                    </a:lnTo>
                    <a:lnTo>
                      <a:pt x="0" y="65"/>
                    </a:lnTo>
                    <a:lnTo>
                      <a:pt x="19" y="83"/>
                    </a:lnTo>
                    <a:lnTo>
                      <a:pt x="37" y="65"/>
                    </a:lnTo>
                    <a:lnTo>
                      <a:pt x="28" y="65"/>
                    </a:lnTo>
                    <a:lnTo>
                      <a:pt x="28" y="0"/>
                    </a:lnTo>
                    <a:lnTo>
                      <a:pt x="9" y="0"/>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431" name="Freeform 25"/>
              <p:cNvSpPr>
                <a:spLocks/>
              </p:cNvSpPr>
              <p:nvPr/>
            </p:nvSpPr>
            <p:spPr bwMode="auto">
              <a:xfrm>
                <a:off x="3114" y="2439"/>
                <a:ext cx="468" cy="475"/>
              </a:xfrm>
              <a:custGeom>
                <a:avLst/>
                <a:gdLst>
                  <a:gd name="T0" fmla="*/ 51 w 64"/>
                  <a:gd name="T1" fmla="*/ 0 h 65"/>
                  <a:gd name="T2" fmla="*/ 6 w 64"/>
                  <a:gd name="T3" fmla="*/ 46 h 65"/>
                  <a:gd name="T4" fmla="*/ 0 w 64"/>
                  <a:gd name="T5" fmla="*/ 39 h 65"/>
                  <a:gd name="T6" fmla="*/ 0 w 64"/>
                  <a:gd name="T7" fmla="*/ 65 h 65"/>
                  <a:gd name="T8" fmla="*/ 25 w 64"/>
                  <a:gd name="T9" fmla="*/ 65 h 65"/>
                  <a:gd name="T10" fmla="*/ 19 w 64"/>
                  <a:gd name="T11" fmla="*/ 59 h 65"/>
                  <a:gd name="T12" fmla="*/ 64 w 64"/>
                  <a:gd name="T13" fmla="*/ 13 h 65"/>
                  <a:gd name="T14" fmla="*/ 51 w 64"/>
                  <a:gd name="T15" fmla="*/ 0 h 65"/>
                  <a:gd name="T16" fmla="*/ 0 60000 65536"/>
                  <a:gd name="T17" fmla="*/ 0 60000 65536"/>
                  <a:gd name="T18" fmla="*/ 0 60000 65536"/>
                  <a:gd name="T19" fmla="*/ 0 60000 65536"/>
                  <a:gd name="T20" fmla="*/ 0 60000 65536"/>
                  <a:gd name="T21" fmla="*/ 0 60000 65536"/>
                  <a:gd name="T22" fmla="*/ 0 60000 65536"/>
                  <a:gd name="T23" fmla="*/ 0 60000 65536"/>
                  <a:gd name="T24" fmla="*/ 0 w 64"/>
                  <a:gd name="T25" fmla="*/ 0 h 65"/>
                  <a:gd name="T26" fmla="*/ 64 w 64"/>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 h="65">
                    <a:moveTo>
                      <a:pt x="51" y="0"/>
                    </a:moveTo>
                    <a:lnTo>
                      <a:pt x="6" y="46"/>
                    </a:lnTo>
                    <a:lnTo>
                      <a:pt x="0" y="39"/>
                    </a:lnTo>
                    <a:lnTo>
                      <a:pt x="0" y="65"/>
                    </a:lnTo>
                    <a:lnTo>
                      <a:pt x="25" y="65"/>
                    </a:lnTo>
                    <a:lnTo>
                      <a:pt x="19" y="59"/>
                    </a:lnTo>
                    <a:lnTo>
                      <a:pt x="64" y="13"/>
                    </a:lnTo>
                    <a:lnTo>
                      <a:pt x="51" y="0"/>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432" name="Freeform 26"/>
              <p:cNvSpPr>
                <a:spLocks/>
              </p:cNvSpPr>
              <p:nvPr/>
            </p:nvSpPr>
            <p:spPr bwMode="auto">
              <a:xfrm>
                <a:off x="3114" y="2439"/>
                <a:ext cx="468" cy="475"/>
              </a:xfrm>
              <a:custGeom>
                <a:avLst/>
                <a:gdLst>
                  <a:gd name="T0" fmla="*/ 51 w 64"/>
                  <a:gd name="T1" fmla="*/ 0 h 65"/>
                  <a:gd name="T2" fmla="*/ 6 w 64"/>
                  <a:gd name="T3" fmla="*/ 46 h 65"/>
                  <a:gd name="T4" fmla="*/ 0 w 64"/>
                  <a:gd name="T5" fmla="*/ 39 h 65"/>
                  <a:gd name="T6" fmla="*/ 0 w 64"/>
                  <a:gd name="T7" fmla="*/ 65 h 65"/>
                  <a:gd name="T8" fmla="*/ 25 w 64"/>
                  <a:gd name="T9" fmla="*/ 65 h 65"/>
                  <a:gd name="T10" fmla="*/ 19 w 64"/>
                  <a:gd name="T11" fmla="*/ 59 h 65"/>
                  <a:gd name="T12" fmla="*/ 64 w 64"/>
                  <a:gd name="T13" fmla="*/ 13 h 65"/>
                  <a:gd name="T14" fmla="*/ 51 w 64"/>
                  <a:gd name="T15" fmla="*/ 0 h 65"/>
                  <a:gd name="T16" fmla="*/ 0 60000 65536"/>
                  <a:gd name="T17" fmla="*/ 0 60000 65536"/>
                  <a:gd name="T18" fmla="*/ 0 60000 65536"/>
                  <a:gd name="T19" fmla="*/ 0 60000 65536"/>
                  <a:gd name="T20" fmla="*/ 0 60000 65536"/>
                  <a:gd name="T21" fmla="*/ 0 60000 65536"/>
                  <a:gd name="T22" fmla="*/ 0 60000 65536"/>
                  <a:gd name="T23" fmla="*/ 0 60000 65536"/>
                  <a:gd name="T24" fmla="*/ 0 w 64"/>
                  <a:gd name="T25" fmla="*/ 0 h 65"/>
                  <a:gd name="T26" fmla="*/ 64 w 64"/>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 h="65">
                    <a:moveTo>
                      <a:pt x="51" y="0"/>
                    </a:moveTo>
                    <a:lnTo>
                      <a:pt x="6" y="46"/>
                    </a:lnTo>
                    <a:lnTo>
                      <a:pt x="0" y="39"/>
                    </a:lnTo>
                    <a:lnTo>
                      <a:pt x="0" y="65"/>
                    </a:lnTo>
                    <a:lnTo>
                      <a:pt x="25" y="65"/>
                    </a:lnTo>
                    <a:lnTo>
                      <a:pt x="19" y="59"/>
                    </a:lnTo>
                    <a:lnTo>
                      <a:pt x="64" y="13"/>
                    </a:lnTo>
                    <a:lnTo>
                      <a:pt x="51" y="0"/>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433" name="Oval 27"/>
              <p:cNvSpPr>
                <a:spLocks noChangeArrowheads="1"/>
              </p:cNvSpPr>
              <p:nvPr/>
            </p:nvSpPr>
            <p:spPr bwMode="auto">
              <a:xfrm>
                <a:off x="3470" y="2181"/>
                <a:ext cx="364" cy="368"/>
              </a:xfrm>
              <a:prstGeom prst="ellipse">
                <a:avLst/>
              </a:pr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401" name="Rectangle 28"/>
            <p:cNvSpPr>
              <a:spLocks noChangeArrowheads="1"/>
            </p:cNvSpPr>
            <p:nvPr/>
          </p:nvSpPr>
          <p:spPr bwMode="auto">
            <a:xfrm>
              <a:off x="2976" y="1179"/>
              <a:ext cx="2183" cy="984"/>
            </a:xfrm>
            <a:prstGeom prst="rect">
              <a:avLst/>
            </a:prstGeom>
            <a:solidFill>
              <a:srgbClr val="0096D5">
                <a:alpha val="1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02" name="Rectangle 29"/>
            <p:cNvSpPr>
              <a:spLocks noChangeArrowheads="1"/>
            </p:cNvSpPr>
            <p:nvPr/>
          </p:nvSpPr>
          <p:spPr bwMode="auto">
            <a:xfrm>
              <a:off x="2985" y="1176"/>
              <a:ext cx="2165" cy="981"/>
            </a:xfrm>
            <a:prstGeom prst="rect">
              <a:avLst/>
            </a:prstGeom>
            <a:solidFill>
              <a:srgbClr val="0096D5">
                <a:alpha val="10196"/>
              </a:srgbClr>
            </a:solidFill>
            <a:ln w="20638">
              <a:solidFill>
                <a:srgbClr val="AAE6FF"/>
              </a:solidFill>
              <a:miter lim="800000"/>
              <a:headEnd/>
              <a:tailEnd/>
            </a:ln>
          </p:spPr>
          <p:txBody>
            <a:bodyPr/>
            <a:lstStyle/>
            <a:p>
              <a:endParaRPr lang="en-US"/>
            </a:p>
          </p:txBody>
        </p:sp>
        <p:grpSp>
          <p:nvGrpSpPr>
            <p:cNvPr id="4" name="Group 30"/>
            <p:cNvGrpSpPr>
              <a:grpSpLocks/>
            </p:cNvGrpSpPr>
            <p:nvPr/>
          </p:nvGrpSpPr>
          <p:grpSpPr bwMode="auto">
            <a:xfrm>
              <a:off x="5149" y="968"/>
              <a:ext cx="292" cy="1181"/>
              <a:chOff x="5155" y="968"/>
              <a:chExt cx="292" cy="1181"/>
            </a:xfrm>
          </p:grpSpPr>
          <p:sp>
            <p:nvSpPr>
              <p:cNvPr id="15415" name="Freeform 31"/>
              <p:cNvSpPr>
                <a:spLocks/>
              </p:cNvSpPr>
              <p:nvPr/>
            </p:nvSpPr>
            <p:spPr bwMode="auto">
              <a:xfrm>
                <a:off x="5162" y="968"/>
                <a:ext cx="285" cy="1181"/>
              </a:xfrm>
              <a:custGeom>
                <a:avLst/>
                <a:gdLst>
                  <a:gd name="T0" fmla="*/ 0 w 285"/>
                  <a:gd name="T1" fmla="*/ 208 h 1181"/>
                  <a:gd name="T2" fmla="*/ 284 w 285"/>
                  <a:gd name="T3" fmla="*/ 0 h 1181"/>
                  <a:gd name="T4" fmla="*/ 285 w 285"/>
                  <a:gd name="T5" fmla="*/ 964 h 1181"/>
                  <a:gd name="T6" fmla="*/ 4 w 285"/>
                  <a:gd name="T7" fmla="*/ 1181 h 1181"/>
                  <a:gd name="T8" fmla="*/ 0 w 285"/>
                  <a:gd name="T9" fmla="*/ 208 h 1181"/>
                  <a:gd name="T10" fmla="*/ 0 60000 65536"/>
                  <a:gd name="T11" fmla="*/ 0 60000 65536"/>
                  <a:gd name="T12" fmla="*/ 0 60000 65536"/>
                  <a:gd name="T13" fmla="*/ 0 60000 65536"/>
                  <a:gd name="T14" fmla="*/ 0 60000 65536"/>
                  <a:gd name="T15" fmla="*/ 0 w 285"/>
                  <a:gd name="T16" fmla="*/ 0 h 1181"/>
                  <a:gd name="T17" fmla="*/ 285 w 285"/>
                  <a:gd name="T18" fmla="*/ 1181 h 1181"/>
                </a:gdLst>
                <a:ahLst/>
                <a:cxnLst>
                  <a:cxn ang="T10">
                    <a:pos x="T0" y="T1"/>
                  </a:cxn>
                  <a:cxn ang="T11">
                    <a:pos x="T2" y="T3"/>
                  </a:cxn>
                  <a:cxn ang="T12">
                    <a:pos x="T4" y="T5"/>
                  </a:cxn>
                  <a:cxn ang="T13">
                    <a:pos x="T6" y="T7"/>
                  </a:cxn>
                  <a:cxn ang="T14">
                    <a:pos x="T8" y="T9"/>
                  </a:cxn>
                </a:cxnLst>
                <a:rect l="T15" t="T16" r="T17" b="T18"/>
                <a:pathLst>
                  <a:path w="285" h="1181">
                    <a:moveTo>
                      <a:pt x="0" y="208"/>
                    </a:moveTo>
                    <a:lnTo>
                      <a:pt x="284" y="0"/>
                    </a:lnTo>
                    <a:lnTo>
                      <a:pt x="285" y="964"/>
                    </a:lnTo>
                    <a:lnTo>
                      <a:pt x="4" y="1181"/>
                    </a:lnTo>
                    <a:lnTo>
                      <a:pt x="0" y="208"/>
                    </a:lnTo>
                    <a:close/>
                  </a:path>
                </a:pathLst>
              </a:custGeom>
              <a:solidFill>
                <a:srgbClr val="005A80">
                  <a:alpha val="10196"/>
                </a:srgbClr>
              </a:solidFill>
              <a:ln w="20638">
                <a:solidFill>
                  <a:srgbClr val="AAE6FF"/>
                </a:solidFill>
                <a:prstDash val="solid"/>
                <a:round/>
                <a:headEnd/>
                <a:tailEnd/>
              </a:ln>
            </p:spPr>
            <p:txBody>
              <a:bodyPr/>
              <a:lstStyle/>
              <a:p>
                <a:endParaRPr lang="en-SG"/>
              </a:p>
            </p:txBody>
          </p:sp>
          <p:sp>
            <p:nvSpPr>
              <p:cNvPr id="15416" name="Freeform 32"/>
              <p:cNvSpPr>
                <a:spLocks/>
              </p:cNvSpPr>
              <p:nvPr/>
            </p:nvSpPr>
            <p:spPr bwMode="auto">
              <a:xfrm>
                <a:off x="5155" y="968"/>
                <a:ext cx="285" cy="1181"/>
              </a:xfrm>
              <a:custGeom>
                <a:avLst/>
                <a:gdLst>
                  <a:gd name="T0" fmla="*/ 0 w 285"/>
                  <a:gd name="T1" fmla="*/ 208 h 1181"/>
                  <a:gd name="T2" fmla="*/ 284 w 285"/>
                  <a:gd name="T3" fmla="*/ 0 h 1181"/>
                  <a:gd name="T4" fmla="*/ 285 w 285"/>
                  <a:gd name="T5" fmla="*/ 964 h 1181"/>
                  <a:gd name="T6" fmla="*/ 4 w 285"/>
                  <a:gd name="T7" fmla="*/ 1181 h 1181"/>
                  <a:gd name="T8" fmla="*/ 0 w 285"/>
                  <a:gd name="T9" fmla="*/ 208 h 1181"/>
                  <a:gd name="T10" fmla="*/ 0 60000 65536"/>
                  <a:gd name="T11" fmla="*/ 0 60000 65536"/>
                  <a:gd name="T12" fmla="*/ 0 60000 65536"/>
                  <a:gd name="T13" fmla="*/ 0 60000 65536"/>
                  <a:gd name="T14" fmla="*/ 0 60000 65536"/>
                  <a:gd name="T15" fmla="*/ 0 w 285"/>
                  <a:gd name="T16" fmla="*/ 0 h 1181"/>
                  <a:gd name="T17" fmla="*/ 285 w 285"/>
                  <a:gd name="T18" fmla="*/ 1181 h 1181"/>
                </a:gdLst>
                <a:ahLst/>
                <a:cxnLst>
                  <a:cxn ang="T10">
                    <a:pos x="T0" y="T1"/>
                  </a:cxn>
                  <a:cxn ang="T11">
                    <a:pos x="T2" y="T3"/>
                  </a:cxn>
                  <a:cxn ang="T12">
                    <a:pos x="T4" y="T5"/>
                  </a:cxn>
                  <a:cxn ang="T13">
                    <a:pos x="T6" y="T7"/>
                  </a:cxn>
                  <a:cxn ang="T14">
                    <a:pos x="T8" y="T9"/>
                  </a:cxn>
                </a:cxnLst>
                <a:rect l="T15" t="T16" r="T17" b="T18"/>
                <a:pathLst>
                  <a:path w="285" h="1181">
                    <a:moveTo>
                      <a:pt x="0" y="208"/>
                    </a:moveTo>
                    <a:lnTo>
                      <a:pt x="284" y="0"/>
                    </a:lnTo>
                    <a:lnTo>
                      <a:pt x="285" y="964"/>
                    </a:lnTo>
                    <a:lnTo>
                      <a:pt x="4" y="1181"/>
                    </a:lnTo>
                    <a:lnTo>
                      <a:pt x="0" y="208"/>
                    </a:lnTo>
                    <a:close/>
                  </a:path>
                </a:pathLst>
              </a:custGeom>
              <a:solidFill>
                <a:srgbClr val="005A80">
                  <a:alpha val="10196"/>
                </a:srgbClr>
              </a:solidFill>
              <a:ln w="20638">
                <a:solidFill>
                  <a:srgbClr val="AAE6FF"/>
                </a:solidFill>
                <a:prstDash val="solid"/>
                <a:round/>
                <a:headEnd/>
                <a:tailEnd/>
              </a:ln>
            </p:spPr>
            <p:txBody>
              <a:bodyPr/>
              <a:lstStyle/>
              <a:p>
                <a:endParaRPr lang="en-SG"/>
              </a:p>
            </p:txBody>
          </p:sp>
        </p:grpSp>
        <p:grpSp>
          <p:nvGrpSpPr>
            <p:cNvPr id="5" name="Group 33"/>
            <p:cNvGrpSpPr>
              <a:grpSpLocks/>
            </p:cNvGrpSpPr>
            <p:nvPr/>
          </p:nvGrpSpPr>
          <p:grpSpPr bwMode="auto">
            <a:xfrm>
              <a:off x="3328" y="1342"/>
              <a:ext cx="1519" cy="706"/>
              <a:chOff x="3281" y="1342"/>
              <a:chExt cx="1519" cy="706"/>
            </a:xfrm>
          </p:grpSpPr>
          <p:sp>
            <p:nvSpPr>
              <p:cNvPr id="15405" name="Line 34"/>
              <p:cNvSpPr>
                <a:spLocks noChangeShapeType="1"/>
              </p:cNvSpPr>
              <p:nvPr/>
            </p:nvSpPr>
            <p:spPr bwMode="auto">
              <a:xfrm flipH="1">
                <a:off x="3678" y="1536"/>
                <a:ext cx="738" cy="312"/>
              </a:xfrm>
              <a:prstGeom prst="line">
                <a:avLst/>
              </a:prstGeom>
              <a:noFill/>
              <a:ln w="38100">
                <a:solidFill>
                  <a:srgbClr val="000000">
                    <a:alpha val="20000"/>
                  </a:srgbClr>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6" name="Group 35"/>
              <p:cNvGrpSpPr>
                <a:grpSpLocks/>
              </p:cNvGrpSpPr>
              <p:nvPr/>
            </p:nvGrpSpPr>
            <p:grpSpPr bwMode="auto">
              <a:xfrm>
                <a:off x="3281" y="1845"/>
                <a:ext cx="1519" cy="203"/>
                <a:chOff x="3281" y="1845"/>
                <a:chExt cx="1519" cy="203"/>
              </a:xfrm>
            </p:grpSpPr>
            <p:sp>
              <p:nvSpPr>
                <p:cNvPr id="15412" name="Rectangle 36"/>
                <p:cNvSpPr>
                  <a:spLocks noChangeArrowheads="1"/>
                </p:cNvSpPr>
                <p:nvPr/>
              </p:nvSpPr>
              <p:spPr bwMode="auto">
                <a:xfrm>
                  <a:off x="3281" y="1845"/>
                  <a:ext cx="399" cy="203"/>
                </a:xfrm>
                <a:prstGeom prst="rect">
                  <a:avLst/>
                </a:prstGeom>
                <a:solidFill>
                  <a:srgbClr val="000000">
                    <a:alpha val="20000"/>
                  </a:srgbClr>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15413" name="Rectangle 37"/>
                <p:cNvSpPr>
                  <a:spLocks noChangeArrowheads="1"/>
                </p:cNvSpPr>
                <p:nvPr/>
              </p:nvSpPr>
              <p:spPr bwMode="auto">
                <a:xfrm>
                  <a:off x="4414" y="1845"/>
                  <a:ext cx="386" cy="203"/>
                </a:xfrm>
                <a:prstGeom prst="rect">
                  <a:avLst/>
                </a:prstGeom>
                <a:solidFill>
                  <a:srgbClr val="000000">
                    <a:alpha val="20000"/>
                  </a:srgbClr>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15414" name="Line 38"/>
                <p:cNvSpPr>
                  <a:spLocks noChangeShapeType="1"/>
                </p:cNvSpPr>
                <p:nvPr/>
              </p:nvSpPr>
              <p:spPr bwMode="auto">
                <a:xfrm>
                  <a:off x="3680" y="1947"/>
                  <a:ext cx="733" cy="0"/>
                </a:xfrm>
                <a:prstGeom prst="line">
                  <a:avLst/>
                </a:prstGeom>
                <a:noFill/>
                <a:ln w="38100">
                  <a:solidFill>
                    <a:srgbClr val="000000">
                      <a:alpha val="20000"/>
                    </a:srgb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grpSp>
          <p:grpSp>
            <p:nvGrpSpPr>
              <p:cNvPr id="7" name="Group 39"/>
              <p:cNvGrpSpPr>
                <a:grpSpLocks/>
              </p:cNvGrpSpPr>
              <p:nvPr/>
            </p:nvGrpSpPr>
            <p:grpSpPr bwMode="auto">
              <a:xfrm>
                <a:off x="3281" y="1342"/>
                <a:ext cx="1519" cy="203"/>
                <a:chOff x="3281" y="1845"/>
                <a:chExt cx="1519" cy="203"/>
              </a:xfrm>
            </p:grpSpPr>
            <p:sp>
              <p:nvSpPr>
                <p:cNvPr id="15409" name="Rectangle 40"/>
                <p:cNvSpPr>
                  <a:spLocks noChangeArrowheads="1"/>
                </p:cNvSpPr>
                <p:nvPr/>
              </p:nvSpPr>
              <p:spPr bwMode="auto">
                <a:xfrm>
                  <a:off x="3281" y="1845"/>
                  <a:ext cx="399" cy="203"/>
                </a:xfrm>
                <a:prstGeom prst="rect">
                  <a:avLst/>
                </a:prstGeom>
                <a:solidFill>
                  <a:srgbClr val="000000">
                    <a:alpha val="20000"/>
                  </a:srgbClr>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15410" name="Rectangle 41"/>
                <p:cNvSpPr>
                  <a:spLocks noChangeArrowheads="1"/>
                </p:cNvSpPr>
                <p:nvPr/>
              </p:nvSpPr>
              <p:spPr bwMode="auto">
                <a:xfrm>
                  <a:off x="4414" y="1845"/>
                  <a:ext cx="386" cy="203"/>
                </a:xfrm>
                <a:prstGeom prst="rect">
                  <a:avLst/>
                </a:prstGeom>
                <a:solidFill>
                  <a:srgbClr val="000000">
                    <a:alpha val="20000"/>
                  </a:srgbClr>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15411" name="Line 42"/>
                <p:cNvSpPr>
                  <a:spLocks noChangeShapeType="1"/>
                </p:cNvSpPr>
                <p:nvPr/>
              </p:nvSpPr>
              <p:spPr bwMode="auto">
                <a:xfrm>
                  <a:off x="3680" y="1947"/>
                  <a:ext cx="733" cy="0"/>
                </a:xfrm>
                <a:prstGeom prst="line">
                  <a:avLst/>
                </a:prstGeom>
                <a:noFill/>
                <a:ln w="38100">
                  <a:solidFill>
                    <a:srgbClr val="000000">
                      <a:alpha val="20000"/>
                    </a:srgb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grpSp>
          <p:sp>
            <p:nvSpPr>
              <p:cNvPr id="15408" name="Line 43"/>
              <p:cNvSpPr>
                <a:spLocks noChangeShapeType="1"/>
              </p:cNvSpPr>
              <p:nvPr/>
            </p:nvSpPr>
            <p:spPr bwMode="auto">
              <a:xfrm flipH="1" flipV="1">
                <a:off x="3678" y="1536"/>
                <a:ext cx="738" cy="312"/>
              </a:xfrm>
              <a:prstGeom prst="line">
                <a:avLst/>
              </a:prstGeom>
              <a:noFill/>
              <a:ln w="38100">
                <a:solidFill>
                  <a:srgbClr val="000000">
                    <a:alpha val="20000"/>
                  </a:srgbClr>
                </a:solidFill>
                <a:round/>
                <a:headEnd/>
                <a:tailEnd/>
              </a:ln>
              <a:extLst>
                <a:ext uri="{909E8E84-426E-40DD-AFC4-6F175D3DCCD1}">
                  <a14:hiddenFill xmlns:a14="http://schemas.microsoft.com/office/drawing/2010/main">
                    <a:noFill/>
                  </a14:hiddenFill>
                </a:ext>
              </a:extLst>
            </p:spPr>
            <p:txBody>
              <a:bodyPr/>
              <a:lstStyle/>
              <a:p>
                <a:endParaRPr lang="en-SG"/>
              </a:p>
            </p:txBody>
          </p:sp>
        </p:grpSp>
      </p:grpSp>
      <p:sp>
        <p:nvSpPr>
          <p:cNvPr id="15363" name="Rectangle 92"/>
          <p:cNvSpPr>
            <a:spLocks noGrp="1" noChangeArrowheads="1"/>
          </p:cNvSpPr>
          <p:nvPr>
            <p:ph type="title"/>
          </p:nvPr>
        </p:nvSpPr>
        <p:spPr>
          <a:xfrm>
            <a:off x="323528" y="304800"/>
            <a:ext cx="8145462" cy="838200"/>
          </a:xfrm>
        </p:spPr>
        <p:txBody>
          <a:bodyPr>
            <a:normAutofit fontScale="90000"/>
          </a:bodyPr>
          <a:lstStyle/>
          <a:p>
            <a:pPr eaLnBrk="1" hangingPunct="1"/>
            <a:r>
              <a:rPr lang="en-US" sz="4000" dirty="0">
                <a:solidFill>
                  <a:srgbClr val="002060"/>
                </a:solidFill>
                <a:latin typeface="Calibri" pitchFamily="34" charset="0"/>
                <a:cs typeface="Calibri" pitchFamily="34" charset="0"/>
              </a:rPr>
              <a:t>VRF Overview</a:t>
            </a:r>
            <a:br>
              <a:rPr lang="en-US" dirty="0">
                <a:solidFill>
                  <a:srgbClr val="002060"/>
                </a:solidFill>
                <a:latin typeface="Calibri" pitchFamily="34" charset="0"/>
                <a:cs typeface="Calibri" pitchFamily="34" charset="0"/>
              </a:rPr>
            </a:br>
            <a:r>
              <a:rPr lang="en-US" sz="2400" b="0" dirty="0">
                <a:solidFill>
                  <a:srgbClr val="002060"/>
                </a:solidFill>
                <a:latin typeface="Calibri" pitchFamily="34" charset="0"/>
                <a:cs typeface="Calibri" pitchFamily="34" charset="0"/>
              </a:rPr>
              <a:t>What Is a VRF (Virtual Routing and Forwarding)?</a:t>
            </a:r>
          </a:p>
        </p:txBody>
      </p:sp>
      <p:sp>
        <p:nvSpPr>
          <p:cNvPr id="15364" name="Rectangle 93"/>
          <p:cNvSpPr>
            <a:spLocks noGrp="1" noChangeArrowheads="1"/>
          </p:cNvSpPr>
          <p:nvPr>
            <p:ph type="body" sz="half" idx="1"/>
          </p:nvPr>
        </p:nvSpPr>
        <p:spPr>
          <a:xfrm>
            <a:off x="323528" y="1369293"/>
            <a:ext cx="4392488" cy="3571875"/>
          </a:xfrm>
        </p:spPr>
        <p:txBody>
          <a:bodyPr>
            <a:normAutofit/>
          </a:bodyPr>
          <a:lstStyle/>
          <a:p>
            <a:pPr>
              <a:buClrTx/>
              <a:buSzPct val="100000"/>
            </a:pPr>
            <a:r>
              <a:rPr lang="en-US" sz="2400" dirty="0">
                <a:latin typeface="Calibri" pitchFamily="34" charset="0"/>
                <a:cs typeface="Calibri" pitchFamily="34" charset="0"/>
              </a:rPr>
              <a:t>Typically all route processes and static routes are populating one routing table</a:t>
            </a:r>
          </a:p>
          <a:p>
            <a:pPr>
              <a:buClrTx/>
              <a:buSzPct val="100000"/>
            </a:pPr>
            <a:r>
              <a:rPr lang="en-US" sz="2400" dirty="0">
                <a:latin typeface="Calibri" pitchFamily="34" charset="0"/>
                <a:cs typeface="Calibri" pitchFamily="34" charset="0"/>
              </a:rPr>
              <a:t>All interfaces are part of the global routing table</a:t>
            </a:r>
          </a:p>
        </p:txBody>
      </p:sp>
      <p:sp>
        <p:nvSpPr>
          <p:cNvPr id="15365" name="Rectangle 46"/>
          <p:cNvSpPr>
            <a:spLocks noChangeArrowheads="1"/>
          </p:cNvSpPr>
          <p:nvPr/>
        </p:nvSpPr>
        <p:spPr bwMode="auto">
          <a:xfrm>
            <a:off x="381000" y="3540633"/>
            <a:ext cx="4343400" cy="2237360"/>
          </a:xfrm>
          <a:prstGeom prst="rect">
            <a:avLst/>
          </a:prstGeom>
          <a:solidFill>
            <a:srgbClr val="D2D2D4"/>
          </a:solidFill>
          <a:ln>
            <a:noFill/>
          </a:ln>
          <a:extLst>
            <a:ext uri="{91240B29-F687-4F45-9708-019B960494DF}">
              <a14:hiddenLine xmlns:a14="http://schemas.microsoft.com/office/drawing/2010/main" w="28575" algn="ctr">
                <a:solidFill>
                  <a:srgbClr val="000000"/>
                </a:solidFill>
                <a:miter lim="800000"/>
                <a:headEnd type="none" w="sm" len="sm"/>
                <a:tailEnd type="none" w="sm" len="sm"/>
              </a14:hiddenLine>
            </a:ext>
          </a:extLst>
        </p:spPr>
        <p:txBody>
          <a:bodyPr lIns="82124" tIns="41061" rIns="82124" bIns="41061" anchor="ctr">
            <a:spAutoFit/>
          </a:bodyPr>
          <a:lstStyle/>
          <a:p>
            <a:pPr algn="l"/>
            <a:r>
              <a:rPr lang="en-US" sz="1400" b="1" baseline="0" dirty="0">
                <a:solidFill>
                  <a:srgbClr val="002060"/>
                </a:solidFill>
                <a:latin typeface="Calibri" pitchFamily="34" charset="0"/>
                <a:cs typeface="Calibri" pitchFamily="34" charset="0"/>
              </a:rPr>
              <a:t>router </a:t>
            </a:r>
            <a:r>
              <a:rPr lang="en-US" sz="1400" b="1" baseline="0" dirty="0" err="1">
                <a:solidFill>
                  <a:srgbClr val="002060"/>
                </a:solidFill>
                <a:latin typeface="Calibri" pitchFamily="34" charset="0"/>
                <a:cs typeface="Calibri" pitchFamily="34" charset="0"/>
              </a:rPr>
              <a:t>eigrp</a:t>
            </a:r>
            <a:r>
              <a:rPr lang="en-US" sz="1400" b="1" baseline="0" dirty="0">
                <a:solidFill>
                  <a:srgbClr val="002060"/>
                </a:solidFill>
                <a:latin typeface="Calibri" pitchFamily="34" charset="0"/>
                <a:cs typeface="Calibri" pitchFamily="34" charset="0"/>
              </a:rPr>
              <a:t> 1</a:t>
            </a:r>
          </a:p>
          <a:p>
            <a:pPr algn="l"/>
            <a:r>
              <a:rPr lang="en-US" sz="1400" b="1" baseline="0" dirty="0">
                <a:solidFill>
                  <a:srgbClr val="002060"/>
                </a:solidFill>
                <a:latin typeface="Calibri" pitchFamily="34" charset="0"/>
                <a:cs typeface="Calibri" pitchFamily="34" charset="0"/>
              </a:rPr>
              <a:t> network 10.1.1.0 0.0.0.255</a:t>
            </a:r>
          </a:p>
          <a:p>
            <a:pPr algn="l"/>
            <a:r>
              <a:rPr lang="en-US" sz="1400" b="1" baseline="0" dirty="0">
                <a:solidFill>
                  <a:srgbClr val="002060"/>
                </a:solidFill>
                <a:latin typeface="Calibri" pitchFamily="34" charset="0"/>
                <a:cs typeface="Calibri" pitchFamily="34" charset="0"/>
              </a:rPr>
              <a:t>!</a:t>
            </a:r>
          </a:p>
          <a:p>
            <a:pPr algn="l"/>
            <a:r>
              <a:rPr lang="en-US" sz="1400" b="1" baseline="0" dirty="0">
                <a:solidFill>
                  <a:srgbClr val="002060"/>
                </a:solidFill>
                <a:latin typeface="Calibri" pitchFamily="34" charset="0"/>
                <a:cs typeface="Calibri" pitchFamily="34" charset="0"/>
              </a:rPr>
              <a:t>router </a:t>
            </a:r>
            <a:r>
              <a:rPr lang="en-US" sz="1400" b="1" baseline="0" dirty="0" err="1">
                <a:solidFill>
                  <a:srgbClr val="002060"/>
                </a:solidFill>
                <a:latin typeface="Calibri" pitchFamily="34" charset="0"/>
                <a:cs typeface="Calibri" pitchFamily="34" charset="0"/>
              </a:rPr>
              <a:t>ospf</a:t>
            </a:r>
            <a:r>
              <a:rPr lang="en-US" sz="1400" b="1" baseline="0" dirty="0">
                <a:solidFill>
                  <a:srgbClr val="002060"/>
                </a:solidFill>
                <a:latin typeface="Calibri" pitchFamily="34" charset="0"/>
                <a:cs typeface="Calibri" pitchFamily="34" charset="0"/>
              </a:rPr>
              <a:t> 1</a:t>
            </a:r>
          </a:p>
          <a:p>
            <a:pPr algn="l"/>
            <a:r>
              <a:rPr lang="en-US" sz="1400" b="1" baseline="0" dirty="0">
                <a:solidFill>
                  <a:srgbClr val="002060"/>
                </a:solidFill>
                <a:latin typeface="Calibri" pitchFamily="34" charset="0"/>
                <a:cs typeface="Calibri" pitchFamily="34" charset="0"/>
              </a:rPr>
              <a:t> network 10.2.1.0 0.0.0.255 area 0</a:t>
            </a:r>
          </a:p>
          <a:p>
            <a:pPr algn="l"/>
            <a:r>
              <a:rPr lang="en-US" sz="1400" b="1" baseline="0" dirty="0">
                <a:solidFill>
                  <a:srgbClr val="002060"/>
                </a:solidFill>
                <a:latin typeface="Calibri" pitchFamily="34" charset="0"/>
                <a:cs typeface="Calibri" pitchFamily="34" charset="0"/>
              </a:rPr>
              <a:t>!</a:t>
            </a:r>
          </a:p>
          <a:p>
            <a:pPr algn="l"/>
            <a:r>
              <a:rPr lang="en-US" sz="1400" b="1" baseline="0" dirty="0">
                <a:solidFill>
                  <a:srgbClr val="002060"/>
                </a:solidFill>
                <a:latin typeface="Calibri" pitchFamily="34" charset="0"/>
                <a:cs typeface="Calibri" pitchFamily="34" charset="0"/>
              </a:rPr>
              <a:t>router </a:t>
            </a:r>
            <a:r>
              <a:rPr lang="en-US" sz="1400" b="1" baseline="0" dirty="0" err="1">
                <a:solidFill>
                  <a:srgbClr val="002060"/>
                </a:solidFill>
                <a:latin typeface="Calibri" pitchFamily="34" charset="0"/>
                <a:cs typeface="Calibri" pitchFamily="34" charset="0"/>
              </a:rPr>
              <a:t>bgp</a:t>
            </a:r>
            <a:r>
              <a:rPr lang="en-US" sz="1400" b="1" baseline="0" dirty="0">
                <a:solidFill>
                  <a:srgbClr val="002060"/>
                </a:solidFill>
                <a:latin typeface="Calibri" pitchFamily="34" charset="0"/>
                <a:cs typeface="Calibri" pitchFamily="34" charset="0"/>
              </a:rPr>
              <a:t> 65000</a:t>
            </a:r>
          </a:p>
          <a:p>
            <a:pPr algn="l"/>
            <a:r>
              <a:rPr lang="en-US" sz="1400" b="1" baseline="0" dirty="0">
                <a:solidFill>
                  <a:srgbClr val="002060"/>
                </a:solidFill>
                <a:latin typeface="Calibri" pitchFamily="34" charset="0"/>
                <a:cs typeface="Calibri" pitchFamily="34" charset="0"/>
              </a:rPr>
              <a:t> neighbor 192.168.1.1 remote-as 65000</a:t>
            </a:r>
          </a:p>
          <a:p>
            <a:pPr algn="l"/>
            <a:r>
              <a:rPr lang="en-US" sz="1400" b="1" baseline="0" dirty="0">
                <a:solidFill>
                  <a:srgbClr val="002060"/>
                </a:solidFill>
                <a:latin typeface="Calibri" pitchFamily="34" charset="0"/>
                <a:cs typeface="Calibri" pitchFamily="34" charset="0"/>
              </a:rPr>
              <a:t>!</a:t>
            </a:r>
          </a:p>
          <a:p>
            <a:pPr algn="l"/>
            <a:r>
              <a:rPr lang="en-US" sz="1400" b="1" baseline="0" dirty="0" err="1">
                <a:solidFill>
                  <a:srgbClr val="002060"/>
                </a:solidFill>
                <a:latin typeface="Calibri" pitchFamily="34" charset="0"/>
                <a:cs typeface="Calibri" pitchFamily="34" charset="0"/>
              </a:rPr>
              <a:t>ip</a:t>
            </a:r>
            <a:r>
              <a:rPr lang="en-US" sz="1400" b="1" baseline="0" dirty="0">
                <a:solidFill>
                  <a:srgbClr val="002060"/>
                </a:solidFill>
                <a:latin typeface="Calibri" pitchFamily="34" charset="0"/>
                <a:cs typeface="Calibri" pitchFamily="34" charset="0"/>
              </a:rPr>
              <a:t> route 0.0.0.0 0.0.0.0 140.75.138.114</a:t>
            </a:r>
          </a:p>
        </p:txBody>
      </p:sp>
      <p:sp>
        <p:nvSpPr>
          <p:cNvPr id="15366" name="Freeform 47"/>
          <p:cNvSpPr>
            <a:spLocks/>
          </p:cNvSpPr>
          <p:nvPr/>
        </p:nvSpPr>
        <p:spPr bwMode="auto">
          <a:xfrm>
            <a:off x="4718050" y="3155950"/>
            <a:ext cx="809625" cy="2506663"/>
          </a:xfrm>
          <a:custGeom>
            <a:avLst/>
            <a:gdLst>
              <a:gd name="T0" fmla="*/ 0 w 510"/>
              <a:gd name="T1" fmla="*/ 316 h 1579"/>
              <a:gd name="T2" fmla="*/ 510 w 510"/>
              <a:gd name="T3" fmla="*/ 0 h 1579"/>
              <a:gd name="T4" fmla="*/ 510 w 510"/>
              <a:gd name="T5" fmla="*/ 201 h 1579"/>
              <a:gd name="T6" fmla="*/ 4 w 510"/>
              <a:gd name="T7" fmla="*/ 1579 h 1579"/>
              <a:gd name="T8" fmla="*/ 0 60000 65536"/>
              <a:gd name="T9" fmla="*/ 0 60000 65536"/>
              <a:gd name="T10" fmla="*/ 0 60000 65536"/>
              <a:gd name="T11" fmla="*/ 0 60000 65536"/>
              <a:gd name="T12" fmla="*/ 0 w 510"/>
              <a:gd name="T13" fmla="*/ 0 h 1579"/>
              <a:gd name="T14" fmla="*/ 510 w 510"/>
              <a:gd name="T15" fmla="*/ 1579 h 1579"/>
            </a:gdLst>
            <a:ahLst/>
            <a:cxnLst>
              <a:cxn ang="T8">
                <a:pos x="T0" y="T1"/>
              </a:cxn>
              <a:cxn ang="T9">
                <a:pos x="T2" y="T3"/>
              </a:cxn>
              <a:cxn ang="T10">
                <a:pos x="T4" y="T5"/>
              </a:cxn>
              <a:cxn ang="T11">
                <a:pos x="T6" y="T7"/>
              </a:cxn>
            </a:cxnLst>
            <a:rect l="T12" t="T13" r="T14" b="T15"/>
            <a:pathLst>
              <a:path w="510" h="1579">
                <a:moveTo>
                  <a:pt x="0" y="316"/>
                </a:moveTo>
                <a:lnTo>
                  <a:pt x="510" y="0"/>
                </a:lnTo>
                <a:lnTo>
                  <a:pt x="510" y="201"/>
                </a:lnTo>
                <a:lnTo>
                  <a:pt x="4" y="1579"/>
                </a:lnTo>
              </a:path>
            </a:pathLst>
          </a:custGeom>
          <a:gradFill rotWithShape="1">
            <a:gsLst>
              <a:gs pos="0">
                <a:srgbClr val="C0C0C4"/>
              </a:gs>
              <a:gs pos="100000">
                <a:srgbClr val="8E8E95"/>
              </a:gs>
            </a:gsLst>
            <a:lin ang="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lIns="82124" tIns="41061" rIns="82124" bIns="41061"/>
          <a:lstStyle/>
          <a:p>
            <a:endParaRPr lang="en-SG"/>
          </a:p>
        </p:txBody>
      </p:sp>
      <p:grpSp>
        <p:nvGrpSpPr>
          <p:cNvPr id="8" name="Group 48"/>
          <p:cNvGrpSpPr>
            <a:grpSpLocks/>
          </p:cNvGrpSpPr>
          <p:nvPr/>
        </p:nvGrpSpPr>
        <p:grpSpPr bwMode="auto">
          <a:xfrm>
            <a:off x="5529263" y="2860675"/>
            <a:ext cx="1955800" cy="873125"/>
            <a:chOff x="1728" y="1644"/>
            <a:chExt cx="1840" cy="820"/>
          </a:xfrm>
        </p:grpSpPr>
        <p:sp>
          <p:nvSpPr>
            <p:cNvPr id="15370" name="Oval 49"/>
            <p:cNvSpPr>
              <a:spLocks noChangeArrowheads="1"/>
            </p:cNvSpPr>
            <p:nvPr/>
          </p:nvSpPr>
          <p:spPr bwMode="auto">
            <a:xfrm>
              <a:off x="1730" y="1840"/>
              <a:ext cx="1838" cy="624"/>
            </a:xfrm>
            <a:prstGeom prst="ellipse">
              <a:avLst/>
            </a:prstGeom>
            <a:solidFill>
              <a:srgbClr val="969696">
                <a:alpha val="61176"/>
              </a:srgbClr>
            </a:solidFill>
            <a:ln w="28575">
              <a:solidFill>
                <a:srgbClr val="555555"/>
              </a:solidFill>
              <a:round/>
              <a:headEnd/>
              <a:tailEnd/>
            </a:ln>
          </p:spPr>
          <p:txBody>
            <a:bodyPr/>
            <a:lstStyle/>
            <a:p>
              <a:endParaRPr lang="en-US"/>
            </a:p>
          </p:txBody>
        </p:sp>
        <p:sp>
          <p:nvSpPr>
            <p:cNvPr id="15371" name="Oval 50"/>
            <p:cNvSpPr>
              <a:spLocks noChangeArrowheads="1"/>
            </p:cNvSpPr>
            <p:nvPr/>
          </p:nvSpPr>
          <p:spPr bwMode="auto">
            <a:xfrm>
              <a:off x="1728" y="1644"/>
              <a:ext cx="1840" cy="617"/>
            </a:xfrm>
            <a:prstGeom prst="ellipse">
              <a:avLst/>
            </a:prstGeom>
            <a:solidFill>
              <a:srgbClr val="969696">
                <a:alpha val="61176"/>
              </a:srgbClr>
            </a:solidFill>
            <a:ln w="28575">
              <a:solidFill>
                <a:srgbClr val="555555"/>
              </a:solidFill>
              <a:round/>
              <a:headEnd/>
              <a:tailEnd/>
            </a:ln>
          </p:spPr>
          <p:txBody>
            <a:bodyPr/>
            <a:lstStyle/>
            <a:p>
              <a:endParaRPr lang="en-US"/>
            </a:p>
          </p:txBody>
        </p:sp>
        <p:grpSp>
          <p:nvGrpSpPr>
            <p:cNvPr id="9" name="Group 51"/>
            <p:cNvGrpSpPr>
              <a:grpSpLocks/>
            </p:cNvGrpSpPr>
            <p:nvPr/>
          </p:nvGrpSpPr>
          <p:grpSpPr bwMode="auto">
            <a:xfrm>
              <a:off x="2010" y="1716"/>
              <a:ext cx="1279" cy="473"/>
              <a:chOff x="2055" y="1578"/>
              <a:chExt cx="2068" cy="1014"/>
            </a:xfrm>
          </p:grpSpPr>
          <p:grpSp>
            <p:nvGrpSpPr>
              <p:cNvPr id="10" name="Group 52"/>
              <p:cNvGrpSpPr>
                <a:grpSpLocks/>
              </p:cNvGrpSpPr>
              <p:nvPr/>
            </p:nvGrpSpPr>
            <p:grpSpPr bwMode="auto">
              <a:xfrm>
                <a:off x="2055" y="1578"/>
                <a:ext cx="2050" cy="991"/>
                <a:chOff x="2055" y="1578"/>
                <a:chExt cx="2050" cy="991"/>
              </a:xfrm>
            </p:grpSpPr>
            <p:sp>
              <p:nvSpPr>
                <p:cNvPr id="15385" name="Freeform 53"/>
                <p:cNvSpPr>
                  <a:spLocks/>
                </p:cNvSpPr>
                <p:nvPr/>
              </p:nvSpPr>
              <p:spPr bwMode="auto">
                <a:xfrm>
                  <a:off x="3126" y="1602"/>
                  <a:ext cx="979" cy="424"/>
                </a:xfrm>
                <a:custGeom>
                  <a:avLst/>
                  <a:gdLst>
                    <a:gd name="T0" fmla="*/ 0 w 979"/>
                    <a:gd name="T1" fmla="*/ 330 h 424"/>
                    <a:gd name="T2" fmla="*/ 217 w 979"/>
                    <a:gd name="T3" fmla="*/ 424 h 424"/>
                    <a:gd name="T4" fmla="*/ 743 w 979"/>
                    <a:gd name="T5" fmla="*/ 141 h 424"/>
                    <a:gd name="T6" fmla="*/ 979 w 979"/>
                    <a:gd name="T7" fmla="*/ 236 h 424"/>
                    <a:gd name="T8" fmla="*/ 852 w 979"/>
                    <a:gd name="T9" fmla="*/ 0 h 424"/>
                    <a:gd name="T10" fmla="*/ 236 w 979"/>
                    <a:gd name="T11" fmla="*/ 0 h 424"/>
                    <a:gd name="T12" fmla="*/ 489 w 979"/>
                    <a:gd name="T13" fmla="*/ 70 h 424"/>
                    <a:gd name="T14" fmla="*/ 0 w 979"/>
                    <a:gd name="T15" fmla="*/ 330 h 424"/>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4"/>
                    <a:gd name="T26" fmla="*/ 979 w 979"/>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4">
                      <a:moveTo>
                        <a:pt x="0" y="330"/>
                      </a:moveTo>
                      <a:lnTo>
                        <a:pt x="217" y="424"/>
                      </a:lnTo>
                      <a:lnTo>
                        <a:pt x="743" y="141"/>
                      </a:lnTo>
                      <a:lnTo>
                        <a:pt x="979" y="236"/>
                      </a:lnTo>
                      <a:lnTo>
                        <a:pt x="852" y="0"/>
                      </a:lnTo>
                      <a:lnTo>
                        <a:pt x="236" y="0"/>
                      </a:lnTo>
                      <a:lnTo>
                        <a:pt x="489" y="70"/>
                      </a:lnTo>
                      <a:lnTo>
                        <a:pt x="0" y="3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386" name="Freeform 54"/>
                <p:cNvSpPr>
                  <a:spLocks/>
                </p:cNvSpPr>
                <p:nvPr/>
              </p:nvSpPr>
              <p:spPr bwMode="auto">
                <a:xfrm>
                  <a:off x="3126" y="1602"/>
                  <a:ext cx="979" cy="424"/>
                </a:xfrm>
                <a:custGeom>
                  <a:avLst/>
                  <a:gdLst>
                    <a:gd name="T0" fmla="*/ 0 w 979"/>
                    <a:gd name="T1" fmla="*/ 330 h 424"/>
                    <a:gd name="T2" fmla="*/ 217 w 979"/>
                    <a:gd name="T3" fmla="*/ 424 h 424"/>
                    <a:gd name="T4" fmla="*/ 743 w 979"/>
                    <a:gd name="T5" fmla="*/ 141 h 424"/>
                    <a:gd name="T6" fmla="*/ 979 w 979"/>
                    <a:gd name="T7" fmla="*/ 236 h 424"/>
                    <a:gd name="T8" fmla="*/ 852 w 979"/>
                    <a:gd name="T9" fmla="*/ 0 h 424"/>
                    <a:gd name="T10" fmla="*/ 236 w 979"/>
                    <a:gd name="T11" fmla="*/ 0 h 424"/>
                    <a:gd name="T12" fmla="*/ 489 w 979"/>
                    <a:gd name="T13" fmla="*/ 70 h 424"/>
                    <a:gd name="T14" fmla="*/ 0 w 979"/>
                    <a:gd name="T15" fmla="*/ 330 h 424"/>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4"/>
                    <a:gd name="T26" fmla="*/ 979 w 979"/>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4">
                      <a:moveTo>
                        <a:pt x="0" y="330"/>
                      </a:moveTo>
                      <a:lnTo>
                        <a:pt x="217" y="424"/>
                      </a:lnTo>
                      <a:lnTo>
                        <a:pt x="743" y="141"/>
                      </a:lnTo>
                      <a:lnTo>
                        <a:pt x="979" y="236"/>
                      </a:lnTo>
                      <a:lnTo>
                        <a:pt x="852" y="0"/>
                      </a:lnTo>
                      <a:lnTo>
                        <a:pt x="236" y="0"/>
                      </a:lnTo>
                      <a:lnTo>
                        <a:pt x="489" y="70"/>
                      </a:lnTo>
                      <a:lnTo>
                        <a:pt x="0" y="3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387" name="Freeform 55"/>
                <p:cNvSpPr>
                  <a:spLocks/>
                </p:cNvSpPr>
                <p:nvPr/>
              </p:nvSpPr>
              <p:spPr bwMode="auto">
                <a:xfrm>
                  <a:off x="2055" y="2097"/>
                  <a:ext cx="980" cy="448"/>
                </a:xfrm>
                <a:custGeom>
                  <a:avLst/>
                  <a:gdLst>
                    <a:gd name="T0" fmla="*/ 980 w 980"/>
                    <a:gd name="T1" fmla="*/ 94 h 448"/>
                    <a:gd name="T2" fmla="*/ 762 w 980"/>
                    <a:gd name="T3" fmla="*/ 0 h 448"/>
                    <a:gd name="T4" fmla="*/ 254 w 980"/>
                    <a:gd name="T5" fmla="*/ 283 h 448"/>
                    <a:gd name="T6" fmla="*/ 0 w 980"/>
                    <a:gd name="T7" fmla="*/ 189 h 448"/>
                    <a:gd name="T8" fmla="*/ 127 w 980"/>
                    <a:gd name="T9" fmla="*/ 448 h 448"/>
                    <a:gd name="T10" fmla="*/ 762 w 980"/>
                    <a:gd name="T11" fmla="*/ 448 h 448"/>
                    <a:gd name="T12" fmla="*/ 490 w 980"/>
                    <a:gd name="T13" fmla="*/ 354 h 448"/>
                    <a:gd name="T14" fmla="*/ 980 w 980"/>
                    <a:gd name="T15" fmla="*/ 94 h 448"/>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48"/>
                    <a:gd name="T26" fmla="*/ 980 w 980"/>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48">
                      <a:moveTo>
                        <a:pt x="980" y="94"/>
                      </a:moveTo>
                      <a:lnTo>
                        <a:pt x="762" y="0"/>
                      </a:lnTo>
                      <a:lnTo>
                        <a:pt x="254" y="283"/>
                      </a:lnTo>
                      <a:lnTo>
                        <a:pt x="0" y="189"/>
                      </a:lnTo>
                      <a:lnTo>
                        <a:pt x="127" y="448"/>
                      </a:lnTo>
                      <a:lnTo>
                        <a:pt x="762" y="448"/>
                      </a:lnTo>
                      <a:lnTo>
                        <a:pt x="490" y="354"/>
                      </a:lnTo>
                      <a:lnTo>
                        <a:pt x="98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388" name="Freeform 56"/>
                <p:cNvSpPr>
                  <a:spLocks/>
                </p:cNvSpPr>
                <p:nvPr/>
              </p:nvSpPr>
              <p:spPr bwMode="auto">
                <a:xfrm>
                  <a:off x="2055" y="2097"/>
                  <a:ext cx="980" cy="448"/>
                </a:xfrm>
                <a:custGeom>
                  <a:avLst/>
                  <a:gdLst>
                    <a:gd name="T0" fmla="*/ 980 w 980"/>
                    <a:gd name="T1" fmla="*/ 94 h 448"/>
                    <a:gd name="T2" fmla="*/ 762 w 980"/>
                    <a:gd name="T3" fmla="*/ 0 h 448"/>
                    <a:gd name="T4" fmla="*/ 254 w 980"/>
                    <a:gd name="T5" fmla="*/ 283 h 448"/>
                    <a:gd name="T6" fmla="*/ 0 w 980"/>
                    <a:gd name="T7" fmla="*/ 189 h 448"/>
                    <a:gd name="T8" fmla="*/ 127 w 980"/>
                    <a:gd name="T9" fmla="*/ 448 h 448"/>
                    <a:gd name="T10" fmla="*/ 762 w 980"/>
                    <a:gd name="T11" fmla="*/ 448 h 448"/>
                    <a:gd name="T12" fmla="*/ 490 w 980"/>
                    <a:gd name="T13" fmla="*/ 354 h 448"/>
                    <a:gd name="T14" fmla="*/ 980 w 980"/>
                    <a:gd name="T15" fmla="*/ 94 h 448"/>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48"/>
                    <a:gd name="T26" fmla="*/ 980 w 980"/>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48">
                      <a:moveTo>
                        <a:pt x="980" y="94"/>
                      </a:moveTo>
                      <a:lnTo>
                        <a:pt x="762" y="0"/>
                      </a:lnTo>
                      <a:lnTo>
                        <a:pt x="254" y="283"/>
                      </a:lnTo>
                      <a:lnTo>
                        <a:pt x="0" y="189"/>
                      </a:lnTo>
                      <a:lnTo>
                        <a:pt x="127" y="448"/>
                      </a:lnTo>
                      <a:lnTo>
                        <a:pt x="762" y="448"/>
                      </a:lnTo>
                      <a:lnTo>
                        <a:pt x="490" y="354"/>
                      </a:lnTo>
                      <a:lnTo>
                        <a:pt x="98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389" name="Freeform 57"/>
                <p:cNvSpPr>
                  <a:spLocks/>
                </p:cNvSpPr>
                <p:nvPr/>
              </p:nvSpPr>
              <p:spPr bwMode="auto">
                <a:xfrm>
                  <a:off x="2110" y="1578"/>
                  <a:ext cx="979" cy="425"/>
                </a:xfrm>
                <a:custGeom>
                  <a:avLst/>
                  <a:gdLst>
                    <a:gd name="T0" fmla="*/ 0 w 979"/>
                    <a:gd name="T1" fmla="*/ 94 h 425"/>
                    <a:gd name="T2" fmla="*/ 218 w 979"/>
                    <a:gd name="T3" fmla="*/ 0 h 425"/>
                    <a:gd name="T4" fmla="*/ 744 w 979"/>
                    <a:gd name="T5" fmla="*/ 260 h 425"/>
                    <a:gd name="T6" fmla="*/ 979 w 979"/>
                    <a:gd name="T7" fmla="*/ 189 h 425"/>
                    <a:gd name="T8" fmla="*/ 852 w 979"/>
                    <a:gd name="T9" fmla="*/ 425 h 425"/>
                    <a:gd name="T10" fmla="*/ 236 w 979"/>
                    <a:gd name="T11" fmla="*/ 425 h 425"/>
                    <a:gd name="T12" fmla="*/ 490 w 979"/>
                    <a:gd name="T13" fmla="*/ 354 h 425"/>
                    <a:gd name="T14" fmla="*/ 0 w 979"/>
                    <a:gd name="T15" fmla="*/ 94 h 425"/>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5"/>
                    <a:gd name="T26" fmla="*/ 979 w 979"/>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5">
                      <a:moveTo>
                        <a:pt x="0" y="94"/>
                      </a:moveTo>
                      <a:lnTo>
                        <a:pt x="218" y="0"/>
                      </a:lnTo>
                      <a:lnTo>
                        <a:pt x="744" y="260"/>
                      </a:lnTo>
                      <a:lnTo>
                        <a:pt x="979" y="189"/>
                      </a:lnTo>
                      <a:lnTo>
                        <a:pt x="852" y="425"/>
                      </a:lnTo>
                      <a:lnTo>
                        <a:pt x="236" y="425"/>
                      </a:lnTo>
                      <a:lnTo>
                        <a:pt x="490" y="354"/>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390" name="Freeform 58"/>
                <p:cNvSpPr>
                  <a:spLocks/>
                </p:cNvSpPr>
                <p:nvPr/>
              </p:nvSpPr>
              <p:spPr bwMode="auto">
                <a:xfrm>
                  <a:off x="2110" y="1578"/>
                  <a:ext cx="979" cy="425"/>
                </a:xfrm>
                <a:custGeom>
                  <a:avLst/>
                  <a:gdLst>
                    <a:gd name="T0" fmla="*/ 0 w 979"/>
                    <a:gd name="T1" fmla="*/ 94 h 425"/>
                    <a:gd name="T2" fmla="*/ 218 w 979"/>
                    <a:gd name="T3" fmla="*/ 0 h 425"/>
                    <a:gd name="T4" fmla="*/ 744 w 979"/>
                    <a:gd name="T5" fmla="*/ 260 h 425"/>
                    <a:gd name="T6" fmla="*/ 979 w 979"/>
                    <a:gd name="T7" fmla="*/ 189 h 425"/>
                    <a:gd name="T8" fmla="*/ 852 w 979"/>
                    <a:gd name="T9" fmla="*/ 425 h 425"/>
                    <a:gd name="T10" fmla="*/ 236 w 979"/>
                    <a:gd name="T11" fmla="*/ 425 h 425"/>
                    <a:gd name="T12" fmla="*/ 490 w 979"/>
                    <a:gd name="T13" fmla="*/ 354 h 425"/>
                    <a:gd name="T14" fmla="*/ 0 w 979"/>
                    <a:gd name="T15" fmla="*/ 94 h 425"/>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5"/>
                    <a:gd name="T26" fmla="*/ 979 w 979"/>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5">
                      <a:moveTo>
                        <a:pt x="0" y="94"/>
                      </a:moveTo>
                      <a:lnTo>
                        <a:pt x="218" y="0"/>
                      </a:lnTo>
                      <a:lnTo>
                        <a:pt x="744" y="260"/>
                      </a:lnTo>
                      <a:lnTo>
                        <a:pt x="979" y="189"/>
                      </a:lnTo>
                      <a:lnTo>
                        <a:pt x="852" y="425"/>
                      </a:lnTo>
                      <a:lnTo>
                        <a:pt x="236" y="425"/>
                      </a:lnTo>
                      <a:lnTo>
                        <a:pt x="490" y="354"/>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391" name="Freeform 59"/>
                <p:cNvSpPr>
                  <a:spLocks/>
                </p:cNvSpPr>
                <p:nvPr/>
              </p:nvSpPr>
              <p:spPr bwMode="auto">
                <a:xfrm>
                  <a:off x="3089" y="2144"/>
                  <a:ext cx="980" cy="425"/>
                </a:xfrm>
                <a:custGeom>
                  <a:avLst/>
                  <a:gdLst>
                    <a:gd name="T0" fmla="*/ 980 w 980"/>
                    <a:gd name="T1" fmla="*/ 330 h 425"/>
                    <a:gd name="T2" fmla="*/ 762 w 980"/>
                    <a:gd name="T3" fmla="*/ 425 h 425"/>
                    <a:gd name="T4" fmla="*/ 254 w 980"/>
                    <a:gd name="T5" fmla="*/ 142 h 425"/>
                    <a:gd name="T6" fmla="*/ 0 w 980"/>
                    <a:gd name="T7" fmla="*/ 236 h 425"/>
                    <a:gd name="T8" fmla="*/ 127 w 980"/>
                    <a:gd name="T9" fmla="*/ 0 h 425"/>
                    <a:gd name="T10" fmla="*/ 762 w 980"/>
                    <a:gd name="T11" fmla="*/ 0 h 425"/>
                    <a:gd name="T12" fmla="*/ 490 w 980"/>
                    <a:gd name="T13" fmla="*/ 71 h 425"/>
                    <a:gd name="T14" fmla="*/ 980 w 980"/>
                    <a:gd name="T15" fmla="*/ 330 h 425"/>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25"/>
                    <a:gd name="T26" fmla="*/ 980 w 980"/>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25">
                      <a:moveTo>
                        <a:pt x="980" y="330"/>
                      </a:moveTo>
                      <a:lnTo>
                        <a:pt x="762" y="425"/>
                      </a:lnTo>
                      <a:lnTo>
                        <a:pt x="254" y="142"/>
                      </a:lnTo>
                      <a:lnTo>
                        <a:pt x="0" y="236"/>
                      </a:lnTo>
                      <a:lnTo>
                        <a:pt x="127" y="0"/>
                      </a:lnTo>
                      <a:lnTo>
                        <a:pt x="762" y="0"/>
                      </a:lnTo>
                      <a:lnTo>
                        <a:pt x="490" y="71"/>
                      </a:lnTo>
                      <a:lnTo>
                        <a:pt x="980" y="3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392" name="Freeform 60"/>
                <p:cNvSpPr>
                  <a:spLocks/>
                </p:cNvSpPr>
                <p:nvPr/>
              </p:nvSpPr>
              <p:spPr bwMode="auto">
                <a:xfrm>
                  <a:off x="3089" y="2144"/>
                  <a:ext cx="980" cy="425"/>
                </a:xfrm>
                <a:custGeom>
                  <a:avLst/>
                  <a:gdLst>
                    <a:gd name="T0" fmla="*/ 980 w 980"/>
                    <a:gd name="T1" fmla="*/ 330 h 425"/>
                    <a:gd name="T2" fmla="*/ 762 w 980"/>
                    <a:gd name="T3" fmla="*/ 425 h 425"/>
                    <a:gd name="T4" fmla="*/ 254 w 980"/>
                    <a:gd name="T5" fmla="*/ 142 h 425"/>
                    <a:gd name="T6" fmla="*/ 0 w 980"/>
                    <a:gd name="T7" fmla="*/ 236 h 425"/>
                    <a:gd name="T8" fmla="*/ 127 w 980"/>
                    <a:gd name="T9" fmla="*/ 0 h 425"/>
                    <a:gd name="T10" fmla="*/ 762 w 980"/>
                    <a:gd name="T11" fmla="*/ 0 h 425"/>
                    <a:gd name="T12" fmla="*/ 490 w 980"/>
                    <a:gd name="T13" fmla="*/ 71 h 425"/>
                    <a:gd name="T14" fmla="*/ 980 w 980"/>
                    <a:gd name="T15" fmla="*/ 330 h 425"/>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25"/>
                    <a:gd name="T26" fmla="*/ 980 w 980"/>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25">
                      <a:moveTo>
                        <a:pt x="980" y="330"/>
                      </a:moveTo>
                      <a:lnTo>
                        <a:pt x="762" y="425"/>
                      </a:lnTo>
                      <a:lnTo>
                        <a:pt x="254" y="142"/>
                      </a:lnTo>
                      <a:lnTo>
                        <a:pt x="0" y="236"/>
                      </a:lnTo>
                      <a:lnTo>
                        <a:pt x="127" y="0"/>
                      </a:lnTo>
                      <a:lnTo>
                        <a:pt x="762" y="0"/>
                      </a:lnTo>
                      <a:lnTo>
                        <a:pt x="490" y="71"/>
                      </a:lnTo>
                      <a:lnTo>
                        <a:pt x="980" y="3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grpSp>
          <p:grpSp>
            <p:nvGrpSpPr>
              <p:cNvPr id="11" name="Group 61"/>
              <p:cNvGrpSpPr>
                <a:grpSpLocks/>
              </p:cNvGrpSpPr>
              <p:nvPr/>
            </p:nvGrpSpPr>
            <p:grpSpPr bwMode="auto">
              <a:xfrm>
                <a:off x="2074" y="1602"/>
                <a:ext cx="2049" cy="990"/>
                <a:chOff x="2074" y="1602"/>
                <a:chExt cx="2049" cy="990"/>
              </a:xfrm>
            </p:grpSpPr>
            <p:sp>
              <p:nvSpPr>
                <p:cNvPr id="15377" name="Freeform 62"/>
                <p:cNvSpPr>
                  <a:spLocks/>
                </p:cNvSpPr>
                <p:nvPr/>
              </p:nvSpPr>
              <p:spPr bwMode="auto">
                <a:xfrm>
                  <a:off x="3144" y="1625"/>
                  <a:ext cx="979" cy="425"/>
                </a:xfrm>
                <a:custGeom>
                  <a:avLst/>
                  <a:gdLst>
                    <a:gd name="T0" fmla="*/ 0 w 979"/>
                    <a:gd name="T1" fmla="*/ 331 h 425"/>
                    <a:gd name="T2" fmla="*/ 218 w 979"/>
                    <a:gd name="T3" fmla="*/ 425 h 425"/>
                    <a:gd name="T4" fmla="*/ 744 w 979"/>
                    <a:gd name="T5" fmla="*/ 142 h 425"/>
                    <a:gd name="T6" fmla="*/ 979 w 979"/>
                    <a:gd name="T7" fmla="*/ 236 h 425"/>
                    <a:gd name="T8" fmla="*/ 852 w 979"/>
                    <a:gd name="T9" fmla="*/ 0 h 425"/>
                    <a:gd name="T10" fmla="*/ 236 w 979"/>
                    <a:gd name="T11" fmla="*/ 0 h 425"/>
                    <a:gd name="T12" fmla="*/ 490 w 979"/>
                    <a:gd name="T13" fmla="*/ 71 h 425"/>
                    <a:gd name="T14" fmla="*/ 0 w 979"/>
                    <a:gd name="T15" fmla="*/ 331 h 425"/>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5"/>
                    <a:gd name="T26" fmla="*/ 979 w 979"/>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5">
                      <a:moveTo>
                        <a:pt x="0" y="331"/>
                      </a:moveTo>
                      <a:lnTo>
                        <a:pt x="218" y="425"/>
                      </a:lnTo>
                      <a:lnTo>
                        <a:pt x="744" y="142"/>
                      </a:lnTo>
                      <a:lnTo>
                        <a:pt x="979" y="236"/>
                      </a:lnTo>
                      <a:lnTo>
                        <a:pt x="852" y="0"/>
                      </a:lnTo>
                      <a:lnTo>
                        <a:pt x="236" y="0"/>
                      </a:lnTo>
                      <a:lnTo>
                        <a:pt x="490" y="71"/>
                      </a:lnTo>
                      <a:lnTo>
                        <a:pt x="0" y="3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378" name="Freeform 63"/>
                <p:cNvSpPr>
                  <a:spLocks/>
                </p:cNvSpPr>
                <p:nvPr/>
              </p:nvSpPr>
              <p:spPr bwMode="auto">
                <a:xfrm>
                  <a:off x="3144" y="1625"/>
                  <a:ext cx="979" cy="425"/>
                </a:xfrm>
                <a:custGeom>
                  <a:avLst/>
                  <a:gdLst>
                    <a:gd name="T0" fmla="*/ 0 w 979"/>
                    <a:gd name="T1" fmla="*/ 331 h 425"/>
                    <a:gd name="T2" fmla="*/ 218 w 979"/>
                    <a:gd name="T3" fmla="*/ 425 h 425"/>
                    <a:gd name="T4" fmla="*/ 744 w 979"/>
                    <a:gd name="T5" fmla="*/ 142 h 425"/>
                    <a:gd name="T6" fmla="*/ 979 w 979"/>
                    <a:gd name="T7" fmla="*/ 236 h 425"/>
                    <a:gd name="T8" fmla="*/ 852 w 979"/>
                    <a:gd name="T9" fmla="*/ 0 h 425"/>
                    <a:gd name="T10" fmla="*/ 236 w 979"/>
                    <a:gd name="T11" fmla="*/ 0 h 425"/>
                    <a:gd name="T12" fmla="*/ 490 w 979"/>
                    <a:gd name="T13" fmla="*/ 71 h 425"/>
                    <a:gd name="T14" fmla="*/ 0 w 979"/>
                    <a:gd name="T15" fmla="*/ 331 h 425"/>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5"/>
                    <a:gd name="T26" fmla="*/ 979 w 979"/>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5">
                      <a:moveTo>
                        <a:pt x="0" y="331"/>
                      </a:moveTo>
                      <a:lnTo>
                        <a:pt x="218" y="425"/>
                      </a:lnTo>
                      <a:lnTo>
                        <a:pt x="744" y="142"/>
                      </a:lnTo>
                      <a:lnTo>
                        <a:pt x="979" y="236"/>
                      </a:lnTo>
                      <a:lnTo>
                        <a:pt x="852" y="0"/>
                      </a:lnTo>
                      <a:lnTo>
                        <a:pt x="236" y="0"/>
                      </a:lnTo>
                      <a:lnTo>
                        <a:pt x="490" y="71"/>
                      </a:lnTo>
                      <a:lnTo>
                        <a:pt x="0" y="3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379" name="Freeform 64"/>
                <p:cNvSpPr>
                  <a:spLocks/>
                </p:cNvSpPr>
                <p:nvPr/>
              </p:nvSpPr>
              <p:spPr bwMode="auto">
                <a:xfrm>
                  <a:off x="2074" y="2121"/>
                  <a:ext cx="979" cy="448"/>
                </a:xfrm>
                <a:custGeom>
                  <a:avLst/>
                  <a:gdLst>
                    <a:gd name="T0" fmla="*/ 979 w 979"/>
                    <a:gd name="T1" fmla="*/ 94 h 448"/>
                    <a:gd name="T2" fmla="*/ 761 w 979"/>
                    <a:gd name="T3" fmla="*/ 0 h 448"/>
                    <a:gd name="T4" fmla="*/ 254 w 979"/>
                    <a:gd name="T5" fmla="*/ 283 h 448"/>
                    <a:gd name="T6" fmla="*/ 0 w 979"/>
                    <a:gd name="T7" fmla="*/ 188 h 448"/>
                    <a:gd name="T8" fmla="*/ 127 w 979"/>
                    <a:gd name="T9" fmla="*/ 448 h 448"/>
                    <a:gd name="T10" fmla="*/ 761 w 979"/>
                    <a:gd name="T11" fmla="*/ 448 h 448"/>
                    <a:gd name="T12" fmla="*/ 489 w 979"/>
                    <a:gd name="T13" fmla="*/ 353 h 448"/>
                    <a:gd name="T14" fmla="*/ 979 w 979"/>
                    <a:gd name="T15" fmla="*/ 94 h 448"/>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48"/>
                    <a:gd name="T26" fmla="*/ 979 w 979"/>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48">
                      <a:moveTo>
                        <a:pt x="979" y="94"/>
                      </a:moveTo>
                      <a:lnTo>
                        <a:pt x="761" y="0"/>
                      </a:lnTo>
                      <a:lnTo>
                        <a:pt x="254" y="283"/>
                      </a:lnTo>
                      <a:lnTo>
                        <a:pt x="0" y="188"/>
                      </a:lnTo>
                      <a:lnTo>
                        <a:pt x="127" y="448"/>
                      </a:lnTo>
                      <a:lnTo>
                        <a:pt x="761" y="448"/>
                      </a:lnTo>
                      <a:lnTo>
                        <a:pt x="489" y="353"/>
                      </a:lnTo>
                      <a:lnTo>
                        <a:pt x="979"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380" name="Freeform 65"/>
                <p:cNvSpPr>
                  <a:spLocks/>
                </p:cNvSpPr>
                <p:nvPr/>
              </p:nvSpPr>
              <p:spPr bwMode="auto">
                <a:xfrm>
                  <a:off x="2074" y="2121"/>
                  <a:ext cx="979" cy="448"/>
                </a:xfrm>
                <a:custGeom>
                  <a:avLst/>
                  <a:gdLst>
                    <a:gd name="T0" fmla="*/ 979 w 979"/>
                    <a:gd name="T1" fmla="*/ 94 h 448"/>
                    <a:gd name="T2" fmla="*/ 761 w 979"/>
                    <a:gd name="T3" fmla="*/ 0 h 448"/>
                    <a:gd name="T4" fmla="*/ 254 w 979"/>
                    <a:gd name="T5" fmla="*/ 283 h 448"/>
                    <a:gd name="T6" fmla="*/ 0 w 979"/>
                    <a:gd name="T7" fmla="*/ 188 h 448"/>
                    <a:gd name="T8" fmla="*/ 127 w 979"/>
                    <a:gd name="T9" fmla="*/ 448 h 448"/>
                    <a:gd name="T10" fmla="*/ 761 w 979"/>
                    <a:gd name="T11" fmla="*/ 448 h 448"/>
                    <a:gd name="T12" fmla="*/ 489 w 979"/>
                    <a:gd name="T13" fmla="*/ 353 h 448"/>
                    <a:gd name="T14" fmla="*/ 979 w 979"/>
                    <a:gd name="T15" fmla="*/ 94 h 448"/>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48"/>
                    <a:gd name="T26" fmla="*/ 979 w 979"/>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48">
                      <a:moveTo>
                        <a:pt x="979" y="94"/>
                      </a:moveTo>
                      <a:lnTo>
                        <a:pt x="761" y="0"/>
                      </a:lnTo>
                      <a:lnTo>
                        <a:pt x="254" y="283"/>
                      </a:lnTo>
                      <a:lnTo>
                        <a:pt x="0" y="188"/>
                      </a:lnTo>
                      <a:lnTo>
                        <a:pt x="127" y="448"/>
                      </a:lnTo>
                      <a:lnTo>
                        <a:pt x="761" y="448"/>
                      </a:lnTo>
                      <a:lnTo>
                        <a:pt x="489" y="353"/>
                      </a:lnTo>
                      <a:lnTo>
                        <a:pt x="979"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381" name="Freeform 66"/>
                <p:cNvSpPr>
                  <a:spLocks/>
                </p:cNvSpPr>
                <p:nvPr/>
              </p:nvSpPr>
              <p:spPr bwMode="auto">
                <a:xfrm>
                  <a:off x="2128" y="1602"/>
                  <a:ext cx="980" cy="424"/>
                </a:xfrm>
                <a:custGeom>
                  <a:avLst/>
                  <a:gdLst>
                    <a:gd name="T0" fmla="*/ 0 w 980"/>
                    <a:gd name="T1" fmla="*/ 94 h 424"/>
                    <a:gd name="T2" fmla="*/ 218 w 980"/>
                    <a:gd name="T3" fmla="*/ 0 h 424"/>
                    <a:gd name="T4" fmla="*/ 744 w 980"/>
                    <a:gd name="T5" fmla="*/ 259 h 424"/>
                    <a:gd name="T6" fmla="*/ 980 w 980"/>
                    <a:gd name="T7" fmla="*/ 188 h 424"/>
                    <a:gd name="T8" fmla="*/ 853 w 980"/>
                    <a:gd name="T9" fmla="*/ 424 h 424"/>
                    <a:gd name="T10" fmla="*/ 236 w 980"/>
                    <a:gd name="T11" fmla="*/ 424 h 424"/>
                    <a:gd name="T12" fmla="*/ 490 w 980"/>
                    <a:gd name="T13" fmla="*/ 354 h 424"/>
                    <a:gd name="T14" fmla="*/ 0 w 980"/>
                    <a:gd name="T15" fmla="*/ 94 h 424"/>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24"/>
                    <a:gd name="T26" fmla="*/ 980 w 980"/>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24">
                      <a:moveTo>
                        <a:pt x="0" y="94"/>
                      </a:moveTo>
                      <a:lnTo>
                        <a:pt x="218" y="0"/>
                      </a:lnTo>
                      <a:lnTo>
                        <a:pt x="744" y="259"/>
                      </a:lnTo>
                      <a:lnTo>
                        <a:pt x="980" y="188"/>
                      </a:lnTo>
                      <a:lnTo>
                        <a:pt x="853" y="424"/>
                      </a:lnTo>
                      <a:lnTo>
                        <a:pt x="236" y="424"/>
                      </a:lnTo>
                      <a:lnTo>
                        <a:pt x="490" y="354"/>
                      </a:lnTo>
                      <a:lnTo>
                        <a:pt x="0"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382" name="Freeform 67"/>
                <p:cNvSpPr>
                  <a:spLocks/>
                </p:cNvSpPr>
                <p:nvPr/>
              </p:nvSpPr>
              <p:spPr bwMode="auto">
                <a:xfrm>
                  <a:off x="2128" y="1602"/>
                  <a:ext cx="980" cy="424"/>
                </a:xfrm>
                <a:custGeom>
                  <a:avLst/>
                  <a:gdLst>
                    <a:gd name="T0" fmla="*/ 0 w 980"/>
                    <a:gd name="T1" fmla="*/ 94 h 424"/>
                    <a:gd name="T2" fmla="*/ 218 w 980"/>
                    <a:gd name="T3" fmla="*/ 0 h 424"/>
                    <a:gd name="T4" fmla="*/ 744 w 980"/>
                    <a:gd name="T5" fmla="*/ 259 h 424"/>
                    <a:gd name="T6" fmla="*/ 980 w 980"/>
                    <a:gd name="T7" fmla="*/ 188 h 424"/>
                    <a:gd name="T8" fmla="*/ 853 w 980"/>
                    <a:gd name="T9" fmla="*/ 424 h 424"/>
                    <a:gd name="T10" fmla="*/ 236 w 980"/>
                    <a:gd name="T11" fmla="*/ 424 h 424"/>
                    <a:gd name="T12" fmla="*/ 490 w 980"/>
                    <a:gd name="T13" fmla="*/ 354 h 424"/>
                    <a:gd name="T14" fmla="*/ 0 w 980"/>
                    <a:gd name="T15" fmla="*/ 94 h 424"/>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24"/>
                    <a:gd name="T26" fmla="*/ 980 w 980"/>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24">
                      <a:moveTo>
                        <a:pt x="0" y="94"/>
                      </a:moveTo>
                      <a:lnTo>
                        <a:pt x="218" y="0"/>
                      </a:lnTo>
                      <a:lnTo>
                        <a:pt x="744" y="259"/>
                      </a:lnTo>
                      <a:lnTo>
                        <a:pt x="980" y="188"/>
                      </a:lnTo>
                      <a:lnTo>
                        <a:pt x="853" y="424"/>
                      </a:lnTo>
                      <a:lnTo>
                        <a:pt x="236" y="424"/>
                      </a:lnTo>
                      <a:lnTo>
                        <a:pt x="490" y="354"/>
                      </a:lnTo>
                      <a:lnTo>
                        <a:pt x="0"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383" name="Freeform 68"/>
                <p:cNvSpPr>
                  <a:spLocks/>
                </p:cNvSpPr>
                <p:nvPr/>
              </p:nvSpPr>
              <p:spPr bwMode="auto">
                <a:xfrm>
                  <a:off x="3108" y="2168"/>
                  <a:ext cx="979" cy="424"/>
                </a:xfrm>
                <a:custGeom>
                  <a:avLst/>
                  <a:gdLst>
                    <a:gd name="T0" fmla="*/ 979 w 979"/>
                    <a:gd name="T1" fmla="*/ 330 h 424"/>
                    <a:gd name="T2" fmla="*/ 761 w 979"/>
                    <a:gd name="T3" fmla="*/ 424 h 424"/>
                    <a:gd name="T4" fmla="*/ 254 w 979"/>
                    <a:gd name="T5" fmla="*/ 141 h 424"/>
                    <a:gd name="T6" fmla="*/ 0 w 979"/>
                    <a:gd name="T7" fmla="*/ 236 h 424"/>
                    <a:gd name="T8" fmla="*/ 127 w 979"/>
                    <a:gd name="T9" fmla="*/ 0 h 424"/>
                    <a:gd name="T10" fmla="*/ 761 w 979"/>
                    <a:gd name="T11" fmla="*/ 0 h 424"/>
                    <a:gd name="T12" fmla="*/ 489 w 979"/>
                    <a:gd name="T13" fmla="*/ 71 h 424"/>
                    <a:gd name="T14" fmla="*/ 979 w 979"/>
                    <a:gd name="T15" fmla="*/ 330 h 424"/>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4"/>
                    <a:gd name="T26" fmla="*/ 979 w 979"/>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4">
                      <a:moveTo>
                        <a:pt x="979" y="330"/>
                      </a:moveTo>
                      <a:lnTo>
                        <a:pt x="761" y="424"/>
                      </a:lnTo>
                      <a:lnTo>
                        <a:pt x="254" y="141"/>
                      </a:lnTo>
                      <a:lnTo>
                        <a:pt x="0" y="236"/>
                      </a:lnTo>
                      <a:lnTo>
                        <a:pt x="127" y="0"/>
                      </a:lnTo>
                      <a:lnTo>
                        <a:pt x="761" y="0"/>
                      </a:lnTo>
                      <a:lnTo>
                        <a:pt x="489" y="71"/>
                      </a:lnTo>
                      <a:lnTo>
                        <a:pt x="979"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5384" name="Freeform 69"/>
                <p:cNvSpPr>
                  <a:spLocks/>
                </p:cNvSpPr>
                <p:nvPr/>
              </p:nvSpPr>
              <p:spPr bwMode="auto">
                <a:xfrm>
                  <a:off x="3108" y="2168"/>
                  <a:ext cx="979" cy="424"/>
                </a:xfrm>
                <a:custGeom>
                  <a:avLst/>
                  <a:gdLst>
                    <a:gd name="T0" fmla="*/ 979 w 979"/>
                    <a:gd name="T1" fmla="*/ 330 h 424"/>
                    <a:gd name="T2" fmla="*/ 761 w 979"/>
                    <a:gd name="T3" fmla="*/ 424 h 424"/>
                    <a:gd name="T4" fmla="*/ 254 w 979"/>
                    <a:gd name="T5" fmla="*/ 141 h 424"/>
                    <a:gd name="T6" fmla="*/ 0 w 979"/>
                    <a:gd name="T7" fmla="*/ 236 h 424"/>
                    <a:gd name="T8" fmla="*/ 127 w 979"/>
                    <a:gd name="T9" fmla="*/ 0 h 424"/>
                    <a:gd name="T10" fmla="*/ 761 w 979"/>
                    <a:gd name="T11" fmla="*/ 0 h 424"/>
                    <a:gd name="T12" fmla="*/ 489 w 979"/>
                    <a:gd name="T13" fmla="*/ 71 h 424"/>
                    <a:gd name="T14" fmla="*/ 979 w 979"/>
                    <a:gd name="T15" fmla="*/ 330 h 424"/>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4"/>
                    <a:gd name="T26" fmla="*/ 979 w 979"/>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4">
                      <a:moveTo>
                        <a:pt x="979" y="330"/>
                      </a:moveTo>
                      <a:lnTo>
                        <a:pt x="761" y="424"/>
                      </a:lnTo>
                      <a:lnTo>
                        <a:pt x="254" y="141"/>
                      </a:lnTo>
                      <a:lnTo>
                        <a:pt x="0" y="236"/>
                      </a:lnTo>
                      <a:lnTo>
                        <a:pt x="127" y="0"/>
                      </a:lnTo>
                      <a:lnTo>
                        <a:pt x="761" y="0"/>
                      </a:lnTo>
                      <a:lnTo>
                        <a:pt x="489" y="71"/>
                      </a:lnTo>
                      <a:lnTo>
                        <a:pt x="979"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grpSp>
        </p:grpSp>
        <p:sp>
          <p:nvSpPr>
            <p:cNvPr id="15373" name="Line 70"/>
            <p:cNvSpPr>
              <a:spLocks noChangeShapeType="1"/>
            </p:cNvSpPr>
            <p:nvPr/>
          </p:nvSpPr>
          <p:spPr bwMode="auto">
            <a:xfrm>
              <a:off x="1730" y="1948"/>
              <a:ext cx="0" cy="214"/>
            </a:xfrm>
            <a:prstGeom prst="line">
              <a:avLst/>
            </a:prstGeom>
            <a:noFill/>
            <a:ln w="28575">
              <a:solidFill>
                <a:srgbClr val="555555"/>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sp>
          <p:nvSpPr>
            <p:cNvPr id="15374" name="Line 71"/>
            <p:cNvSpPr>
              <a:spLocks noChangeShapeType="1"/>
            </p:cNvSpPr>
            <p:nvPr/>
          </p:nvSpPr>
          <p:spPr bwMode="auto">
            <a:xfrm>
              <a:off x="3568" y="1948"/>
              <a:ext cx="0" cy="214"/>
            </a:xfrm>
            <a:prstGeom prst="line">
              <a:avLst/>
            </a:prstGeom>
            <a:noFill/>
            <a:ln w="28575">
              <a:solidFill>
                <a:srgbClr val="555555"/>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grpSp>
      <p:sp>
        <p:nvSpPr>
          <p:cNvPr id="15368" name="Line 72"/>
          <p:cNvSpPr>
            <a:spLocks noChangeShapeType="1"/>
          </p:cNvSpPr>
          <p:nvPr/>
        </p:nvSpPr>
        <p:spPr bwMode="auto">
          <a:xfrm flipH="1">
            <a:off x="6553200" y="2105025"/>
            <a:ext cx="381000" cy="7620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lIns="82124" tIns="41061" rIns="82124" bIns="41061"/>
          <a:lstStyle/>
          <a:p>
            <a:endParaRPr lang="en-SG">
              <a:solidFill>
                <a:srgbClr val="002060"/>
              </a:solidFill>
            </a:endParaRPr>
          </a:p>
        </p:txBody>
      </p:sp>
      <p:sp>
        <p:nvSpPr>
          <p:cNvPr id="15369" name="Text Box 73"/>
          <p:cNvSpPr txBox="1">
            <a:spLocks noChangeArrowheads="1"/>
          </p:cNvSpPr>
          <p:nvPr/>
        </p:nvSpPr>
        <p:spPr bwMode="auto">
          <a:xfrm>
            <a:off x="5867400" y="1800225"/>
            <a:ext cx="2215259" cy="329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r>
              <a:rPr lang="en-US" sz="1600" b="1" baseline="0" dirty="0">
                <a:solidFill>
                  <a:srgbClr val="002060"/>
                </a:solidFill>
              </a:rPr>
              <a:t>Global Routing Table</a:t>
            </a:r>
          </a:p>
        </p:txBody>
      </p:sp>
    </p:spTree>
    <p:extLst>
      <p:ext uri="{BB962C8B-B14F-4D97-AF65-F5344CB8AC3E}">
        <p14:creationId xmlns:p14="http://schemas.microsoft.com/office/powerpoint/2010/main" val="3940078671"/>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 r="-2000"/>
          </a:stretch>
        </a:blip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5143500" y="2346325"/>
            <a:ext cx="3098800" cy="3825875"/>
            <a:chOff x="2976" y="960"/>
            <a:chExt cx="2481" cy="3063"/>
          </a:xfrm>
        </p:grpSpPr>
        <p:sp>
          <p:nvSpPr>
            <p:cNvPr id="16499" name="AutoShape 3"/>
            <p:cNvSpPr>
              <a:spLocks noChangeAspect="1" noChangeArrowheads="1" noTextEdit="1"/>
            </p:cNvSpPr>
            <p:nvPr/>
          </p:nvSpPr>
          <p:spPr bwMode="auto">
            <a:xfrm>
              <a:off x="2976" y="960"/>
              <a:ext cx="2481" cy="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sp>
          <p:nvSpPr>
            <p:cNvPr id="16500" name="Freeform 4"/>
            <p:cNvSpPr>
              <a:spLocks/>
            </p:cNvSpPr>
            <p:nvPr/>
          </p:nvSpPr>
          <p:spPr bwMode="auto">
            <a:xfrm>
              <a:off x="2976" y="960"/>
              <a:ext cx="2461" cy="221"/>
            </a:xfrm>
            <a:custGeom>
              <a:avLst/>
              <a:gdLst>
                <a:gd name="T0" fmla="*/ 0 w 1628"/>
                <a:gd name="T1" fmla="*/ 146 h 146"/>
                <a:gd name="T2" fmla="*/ 184 w 1628"/>
                <a:gd name="T3" fmla="*/ 0 h 146"/>
                <a:gd name="T4" fmla="*/ 1628 w 1628"/>
                <a:gd name="T5" fmla="*/ 0 h 146"/>
                <a:gd name="T6" fmla="*/ 1444 w 1628"/>
                <a:gd name="T7" fmla="*/ 146 h 146"/>
                <a:gd name="T8" fmla="*/ 0 w 1628"/>
                <a:gd name="T9" fmla="*/ 146 h 146"/>
                <a:gd name="T10" fmla="*/ 0 60000 65536"/>
                <a:gd name="T11" fmla="*/ 0 60000 65536"/>
                <a:gd name="T12" fmla="*/ 0 60000 65536"/>
                <a:gd name="T13" fmla="*/ 0 60000 65536"/>
                <a:gd name="T14" fmla="*/ 0 60000 65536"/>
                <a:gd name="T15" fmla="*/ 0 w 1628"/>
                <a:gd name="T16" fmla="*/ 0 h 146"/>
                <a:gd name="T17" fmla="*/ 1628 w 1628"/>
                <a:gd name="T18" fmla="*/ 146 h 146"/>
              </a:gdLst>
              <a:ahLst/>
              <a:cxnLst>
                <a:cxn ang="T10">
                  <a:pos x="T0" y="T1"/>
                </a:cxn>
                <a:cxn ang="T11">
                  <a:pos x="T2" y="T3"/>
                </a:cxn>
                <a:cxn ang="T12">
                  <a:pos x="T4" y="T5"/>
                </a:cxn>
                <a:cxn ang="T13">
                  <a:pos x="T6" y="T7"/>
                </a:cxn>
                <a:cxn ang="T14">
                  <a:pos x="T8" y="T9"/>
                </a:cxn>
              </a:cxnLst>
              <a:rect l="T15" t="T16" r="T17" b="T18"/>
              <a:pathLst>
                <a:path w="1628" h="146">
                  <a:moveTo>
                    <a:pt x="0" y="146"/>
                  </a:moveTo>
                  <a:lnTo>
                    <a:pt x="184" y="0"/>
                  </a:lnTo>
                  <a:lnTo>
                    <a:pt x="1628" y="0"/>
                  </a:lnTo>
                  <a:lnTo>
                    <a:pt x="1444" y="146"/>
                  </a:lnTo>
                  <a:lnTo>
                    <a:pt x="0" y="146"/>
                  </a:lnTo>
                  <a:close/>
                </a:path>
              </a:pathLst>
            </a:custGeom>
            <a:solidFill>
              <a:srgbClr val="00B4FF">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501" name="Freeform 5"/>
            <p:cNvSpPr>
              <a:spLocks/>
            </p:cNvSpPr>
            <p:nvPr/>
          </p:nvSpPr>
          <p:spPr bwMode="auto">
            <a:xfrm>
              <a:off x="2976" y="960"/>
              <a:ext cx="2461" cy="221"/>
            </a:xfrm>
            <a:custGeom>
              <a:avLst/>
              <a:gdLst>
                <a:gd name="T0" fmla="*/ 0 w 1628"/>
                <a:gd name="T1" fmla="*/ 146 h 146"/>
                <a:gd name="T2" fmla="*/ 184 w 1628"/>
                <a:gd name="T3" fmla="*/ 0 h 146"/>
                <a:gd name="T4" fmla="*/ 1628 w 1628"/>
                <a:gd name="T5" fmla="*/ 0 h 146"/>
                <a:gd name="T6" fmla="*/ 1444 w 1628"/>
                <a:gd name="T7" fmla="*/ 146 h 146"/>
                <a:gd name="T8" fmla="*/ 0 w 1628"/>
                <a:gd name="T9" fmla="*/ 146 h 146"/>
                <a:gd name="T10" fmla="*/ 0 60000 65536"/>
                <a:gd name="T11" fmla="*/ 0 60000 65536"/>
                <a:gd name="T12" fmla="*/ 0 60000 65536"/>
                <a:gd name="T13" fmla="*/ 0 60000 65536"/>
                <a:gd name="T14" fmla="*/ 0 60000 65536"/>
                <a:gd name="T15" fmla="*/ 0 w 1628"/>
                <a:gd name="T16" fmla="*/ 0 h 146"/>
                <a:gd name="T17" fmla="*/ 1628 w 1628"/>
                <a:gd name="T18" fmla="*/ 146 h 146"/>
              </a:gdLst>
              <a:ahLst/>
              <a:cxnLst>
                <a:cxn ang="T10">
                  <a:pos x="T0" y="T1"/>
                </a:cxn>
                <a:cxn ang="T11">
                  <a:pos x="T2" y="T3"/>
                </a:cxn>
                <a:cxn ang="T12">
                  <a:pos x="T4" y="T5"/>
                </a:cxn>
                <a:cxn ang="T13">
                  <a:pos x="T6" y="T7"/>
                </a:cxn>
                <a:cxn ang="T14">
                  <a:pos x="T8" y="T9"/>
                </a:cxn>
              </a:cxnLst>
              <a:rect l="T15" t="T16" r="T17" b="T18"/>
              <a:pathLst>
                <a:path w="1628" h="146">
                  <a:moveTo>
                    <a:pt x="0" y="146"/>
                  </a:moveTo>
                  <a:lnTo>
                    <a:pt x="184" y="0"/>
                  </a:lnTo>
                  <a:lnTo>
                    <a:pt x="1628" y="0"/>
                  </a:lnTo>
                  <a:lnTo>
                    <a:pt x="1444" y="146"/>
                  </a:lnTo>
                  <a:lnTo>
                    <a:pt x="0" y="146"/>
                  </a:lnTo>
                  <a:close/>
                </a:path>
              </a:pathLst>
            </a:custGeom>
            <a:solidFill>
              <a:srgbClr val="00B4FF">
                <a:alpha val="10196"/>
              </a:srgbClr>
            </a:solidFill>
            <a:ln w="20638">
              <a:solidFill>
                <a:srgbClr val="AAE6FF"/>
              </a:solidFill>
              <a:prstDash val="solid"/>
              <a:round/>
              <a:headEnd/>
              <a:tailEnd/>
            </a:ln>
          </p:spPr>
          <p:txBody>
            <a:bodyPr/>
            <a:lstStyle/>
            <a:p>
              <a:endParaRPr lang="en-SG"/>
            </a:p>
          </p:txBody>
        </p:sp>
        <p:sp>
          <p:nvSpPr>
            <p:cNvPr id="16502" name="Rectangle 6"/>
            <p:cNvSpPr>
              <a:spLocks noChangeArrowheads="1"/>
            </p:cNvSpPr>
            <p:nvPr/>
          </p:nvSpPr>
          <p:spPr bwMode="auto">
            <a:xfrm>
              <a:off x="2976" y="2160"/>
              <a:ext cx="2183" cy="1844"/>
            </a:xfrm>
            <a:prstGeom prst="rect">
              <a:avLst/>
            </a:prstGeom>
            <a:solidFill>
              <a:srgbClr val="0096D5">
                <a:alpha val="1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03" name="Rectangle 7"/>
            <p:cNvSpPr>
              <a:spLocks noChangeArrowheads="1"/>
            </p:cNvSpPr>
            <p:nvPr/>
          </p:nvSpPr>
          <p:spPr bwMode="auto">
            <a:xfrm>
              <a:off x="2985" y="2169"/>
              <a:ext cx="2165" cy="1826"/>
            </a:xfrm>
            <a:prstGeom prst="rect">
              <a:avLst/>
            </a:prstGeom>
            <a:solidFill>
              <a:srgbClr val="0096D5">
                <a:alpha val="10196"/>
              </a:srgbClr>
            </a:solidFill>
            <a:ln w="20638">
              <a:solidFill>
                <a:srgbClr val="AAE6FF"/>
              </a:solidFill>
              <a:miter lim="800000"/>
              <a:headEnd/>
              <a:tailEnd/>
            </a:ln>
          </p:spPr>
          <p:txBody>
            <a:bodyPr/>
            <a:lstStyle/>
            <a:p>
              <a:endParaRPr lang="en-US"/>
            </a:p>
          </p:txBody>
        </p:sp>
        <p:sp>
          <p:nvSpPr>
            <p:cNvPr id="16504" name="Freeform 8"/>
            <p:cNvSpPr>
              <a:spLocks/>
            </p:cNvSpPr>
            <p:nvPr/>
          </p:nvSpPr>
          <p:spPr bwMode="auto">
            <a:xfrm>
              <a:off x="5159" y="1939"/>
              <a:ext cx="278" cy="2047"/>
            </a:xfrm>
            <a:custGeom>
              <a:avLst/>
              <a:gdLst>
                <a:gd name="T0" fmla="*/ 0 w 184"/>
                <a:gd name="T1" fmla="*/ 146 h 1354"/>
                <a:gd name="T2" fmla="*/ 184 w 184"/>
                <a:gd name="T3" fmla="*/ 0 h 1354"/>
                <a:gd name="T4" fmla="*/ 184 w 184"/>
                <a:gd name="T5" fmla="*/ 1209 h 1354"/>
                <a:gd name="T6" fmla="*/ 0 w 184"/>
                <a:gd name="T7" fmla="*/ 1354 h 1354"/>
                <a:gd name="T8" fmla="*/ 0 w 184"/>
                <a:gd name="T9" fmla="*/ 146 h 1354"/>
                <a:gd name="T10" fmla="*/ 0 60000 65536"/>
                <a:gd name="T11" fmla="*/ 0 60000 65536"/>
                <a:gd name="T12" fmla="*/ 0 60000 65536"/>
                <a:gd name="T13" fmla="*/ 0 60000 65536"/>
                <a:gd name="T14" fmla="*/ 0 60000 65536"/>
                <a:gd name="T15" fmla="*/ 0 w 184"/>
                <a:gd name="T16" fmla="*/ 0 h 1354"/>
                <a:gd name="T17" fmla="*/ 184 w 184"/>
                <a:gd name="T18" fmla="*/ 1354 h 1354"/>
              </a:gdLst>
              <a:ahLst/>
              <a:cxnLst>
                <a:cxn ang="T10">
                  <a:pos x="T0" y="T1"/>
                </a:cxn>
                <a:cxn ang="T11">
                  <a:pos x="T2" y="T3"/>
                </a:cxn>
                <a:cxn ang="T12">
                  <a:pos x="T4" y="T5"/>
                </a:cxn>
                <a:cxn ang="T13">
                  <a:pos x="T6" y="T7"/>
                </a:cxn>
                <a:cxn ang="T14">
                  <a:pos x="T8" y="T9"/>
                </a:cxn>
              </a:cxnLst>
              <a:rect l="T15" t="T16" r="T17" b="T18"/>
              <a:pathLst>
                <a:path w="184" h="1354">
                  <a:moveTo>
                    <a:pt x="0" y="146"/>
                  </a:moveTo>
                  <a:lnTo>
                    <a:pt x="184" y="0"/>
                  </a:lnTo>
                  <a:lnTo>
                    <a:pt x="184" y="1209"/>
                  </a:lnTo>
                  <a:lnTo>
                    <a:pt x="0" y="1354"/>
                  </a:lnTo>
                  <a:lnTo>
                    <a:pt x="0" y="146"/>
                  </a:lnTo>
                  <a:close/>
                </a:path>
              </a:pathLst>
            </a:custGeom>
            <a:solidFill>
              <a:srgbClr val="005A8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505" name="Freeform 9"/>
            <p:cNvSpPr>
              <a:spLocks/>
            </p:cNvSpPr>
            <p:nvPr/>
          </p:nvSpPr>
          <p:spPr bwMode="auto">
            <a:xfrm>
              <a:off x="5159" y="1939"/>
              <a:ext cx="278" cy="2047"/>
            </a:xfrm>
            <a:custGeom>
              <a:avLst/>
              <a:gdLst>
                <a:gd name="T0" fmla="*/ 0 w 184"/>
                <a:gd name="T1" fmla="*/ 146 h 1354"/>
                <a:gd name="T2" fmla="*/ 184 w 184"/>
                <a:gd name="T3" fmla="*/ 0 h 1354"/>
                <a:gd name="T4" fmla="*/ 184 w 184"/>
                <a:gd name="T5" fmla="*/ 1209 h 1354"/>
                <a:gd name="T6" fmla="*/ 0 w 184"/>
                <a:gd name="T7" fmla="*/ 1354 h 1354"/>
                <a:gd name="T8" fmla="*/ 0 w 184"/>
                <a:gd name="T9" fmla="*/ 146 h 1354"/>
                <a:gd name="T10" fmla="*/ 0 60000 65536"/>
                <a:gd name="T11" fmla="*/ 0 60000 65536"/>
                <a:gd name="T12" fmla="*/ 0 60000 65536"/>
                <a:gd name="T13" fmla="*/ 0 60000 65536"/>
                <a:gd name="T14" fmla="*/ 0 60000 65536"/>
                <a:gd name="T15" fmla="*/ 0 w 184"/>
                <a:gd name="T16" fmla="*/ 0 h 1354"/>
                <a:gd name="T17" fmla="*/ 184 w 184"/>
                <a:gd name="T18" fmla="*/ 1354 h 1354"/>
              </a:gdLst>
              <a:ahLst/>
              <a:cxnLst>
                <a:cxn ang="T10">
                  <a:pos x="T0" y="T1"/>
                </a:cxn>
                <a:cxn ang="T11">
                  <a:pos x="T2" y="T3"/>
                </a:cxn>
                <a:cxn ang="T12">
                  <a:pos x="T4" y="T5"/>
                </a:cxn>
                <a:cxn ang="T13">
                  <a:pos x="T6" y="T7"/>
                </a:cxn>
                <a:cxn ang="T14">
                  <a:pos x="T8" y="T9"/>
                </a:cxn>
              </a:cxnLst>
              <a:rect l="T15" t="T16" r="T17" b="T18"/>
              <a:pathLst>
                <a:path w="184" h="1354">
                  <a:moveTo>
                    <a:pt x="0" y="146"/>
                  </a:moveTo>
                  <a:lnTo>
                    <a:pt x="184" y="0"/>
                  </a:lnTo>
                  <a:lnTo>
                    <a:pt x="184" y="1209"/>
                  </a:lnTo>
                  <a:lnTo>
                    <a:pt x="0" y="1354"/>
                  </a:lnTo>
                  <a:lnTo>
                    <a:pt x="0" y="146"/>
                  </a:lnTo>
                  <a:close/>
                </a:path>
              </a:pathLst>
            </a:custGeom>
            <a:solidFill>
              <a:srgbClr val="005A80">
                <a:alpha val="10196"/>
              </a:srgbClr>
            </a:solidFill>
            <a:ln w="20638">
              <a:solidFill>
                <a:srgbClr val="AAE6FF"/>
              </a:solidFill>
              <a:prstDash val="solid"/>
              <a:round/>
              <a:headEnd/>
              <a:tailEnd/>
            </a:ln>
          </p:spPr>
          <p:txBody>
            <a:bodyPr/>
            <a:lstStyle/>
            <a:p>
              <a:endParaRPr lang="en-SG"/>
            </a:p>
          </p:txBody>
        </p:sp>
        <p:grpSp>
          <p:nvGrpSpPr>
            <p:cNvPr id="3" name="Group 10"/>
            <p:cNvGrpSpPr>
              <a:grpSpLocks/>
            </p:cNvGrpSpPr>
            <p:nvPr/>
          </p:nvGrpSpPr>
          <p:grpSpPr bwMode="auto">
            <a:xfrm>
              <a:off x="3238" y="2205"/>
              <a:ext cx="1700" cy="1734"/>
              <a:chOff x="2895" y="1599"/>
              <a:chExt cx="1513" cy="1541"/>
            </a:xfrm>
          </p:grpSpPr>
          <p:sp>
            <p:nvSpPr>
              <p:cNvPr id="16523" name="Freeform 11"/>
              <p:cNvSpPr>
                <a:spLocks/>
              </p:cNvSpPr>
              <p:nvPr/>
            </p:nvSpPr>
            <p:spPr bwMode="auto">
              <a:xfrm>
                <a:off x="2895" y="2234"/>
                <a:ext cx="592" cy="270"/>
              </a:xfrm>
              <a:custGeom>
                <a:avLst/>
                <a:gdLst>
                  <a:gd name="T0" fmla="*/ 81 w 81"/>
                  <a:gd name="T1" fmla="*/ 9 h 37"/>
                  <a:gd name="T2" fmla="*/ 19 w 81"/>
                  <a:gd name="T3" fmla="*/ 9 h 37"/>
                  <a:gd name="T4" fmla="*/ 19 w 81"/>
                  <a:gd name="T5" fmla="*/ 0 h 37"/>
                  <a:gd name="T6" fmla="*/ 0 w 81"/>
                  <a:gd name="T7" fmla="*/ 17 h 37"/>
                  <a:gd name="T8" fmla="*/ 19 w 81"/>
                  <a:gd name="T9" fmla="*/ 37 h 37"/>
                  <a:gd name="T10" fmla="*/ 19 w 81"/>
                  <a:gd name="T11" fmla="*/ 28 h 37"/>
                  <a:gd name="T12" fmla="*/ 81 w 81"/>
                  <a:gd name="T13" fmla="*/ 28 h 37"/>
                  <a:gd name="T14" fmla="*/ 81 w 81"/>
                  <a:gd name="T15" fmla="*/ 9 h 37"/>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37"/>
                  <a:gd name="T26" fmla="*/ 81 w 81"/>
                  <a:gd name="T27" fmla="*/ 37 h 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37">
                    <a:moveTo>
                      <a:pt x="81" y="9"/>
                    </a:moveTo>
                    <a:lnTo>
                      <a:pt x="19" y="9"/>
                    </a:lnTo>
                    <a:lnTo>
                      <a:pt x="19" y="0"/>
                    </a:lnTo>
                    <a:lnTo>
                      <a:pt x="0" y="17"/>
                    </a:lnTo>
                    <a:lnTo>
                      <a:pt x="19" y="37"/>
                    </a:lnTo>
                    <a:lnTo>
                      <a:pt x="19" y="28"/>
                    </a:lnTo>
                    <a:lnTo>
                      <a:pt x="81" y="28"/>
                    </a:lnTo>
                    <a:lnTo>
                      <a:pt x="81" y="9"/>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524" name="Freeform 12"/>
              <p:cNvSpPr>
                <a:spLocks/>
              </p:cNvSpPr>
              <p:nvPr/>
            </p:nvSpPr>
            <p:spPr bwMode="auto">
              <a:xfrm>
                <a:off x="2895" y="2234"/>
                <a:ext cx="592" cy="270"/>
              </a:xfrm>
              <a:custGeom>
                <a:avLst/>
                <a:gdLst>
                  <a:gd name="T0" fmla="*/ 81 w 81"/>
                  <a:gd name="T1" fmla="*/ 9 h 37"/>
                  <a:gd name="T2" fmla="*/ 19 w 81"/>
                  <a:gd name="T3" fmla="*/ 9 h 37"/>
                  <a:gd name="T4" fmla="*/ 19 w 81"/>
                  <a:gd name="T5" fmla="*/ 0 h 37"/>
                  <a:gd name="T6" fmla="*/ 0 w 81"/>
                  <a:gd name="T7" fmla="*/ 17 h 37"/>
                  <a:gd name="T8" fmla="*/ 19 w 81"/>
                  <a:gd name="T9" fmla="*/ 37 h 37"/>
                  <a:gd name="T10" fmla="*/ 19 w 81"/>
                  <a:gd name="T11" fmla="*/ 28 h 37"/>
                  <a:gd name="T12" fmla="*/ 81 w 81"/>
                  <a:gd name="T13" fmla="*/ 28 h 37"/>
                  <a:gd name="T14" fmla="*/ 81 w 81"/>
                  <a:gd name="T15" fmla="*/ 9 h 37"/>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37"/>
                  <a:gd name="T26" fmla="*/ 81 w 81"/>
                  <a:gd name="T27" fmla="*/ 37 h 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37">
                    <a:moveTo>
                      <a:pt x="81" y="9"/>
                    </a:moveTo>
                    <a:lnTo>
                      <a:pt x="19" y="9"/>
                    </a:lnTo>
                    <a:lnTo>
                      <a:pt x="19" y="0"/>
                    </a:lnTo>
                    <a:lnTo>
                      <a:pt x="0" y="17"/>
                    </a:lnTo>
                    <a:lnTo>
                      <a:pt x="19" y="37"/>
                    </a:lnTo>
                    <a:lnTo>
                      <a:pt x="19" y="28"/>
                    </a:lnTo>
                    <a:lnTo>
                      <a:pt x="81" y="28"/>
                    </a:lnTo>
                    <a:lnTo>
                      <a:pt x="81" y="9"/>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525" name="Freeform 13"/>
              <p:cNvSpPr>
                <a:spLocks/>
              </p:cNvSpPr>
              <p:nvPr/>
            </p:nvSpPr>
            <p:spPr bwMode="auto">
              <a:xfrm>
                <a:off x="3114" y="1818"/>
                <a:ext cx="468" cy="482"/>
              </a:xfrm>
              <a:custGeom>
                <a:avLst/>
                <a:gdLst>
                  <a:gd name="T0" fmla="*/ 64 w 64"/>
                  <a:gd name="T1" fmla="*/ 52 h 66"/>
                  <a:gd name="T2" fmla="*/ 19 w 64"/>
                  <a:gd name="T3" fmla="*/ 7 h 66"/>
                  <a:gd name="T4" fmla="*/ 25 w 64"/>
                  <a:gd name="T5" fmla="*/ 0 h 66"/>
                  <a:gd name="T6" fmla="*/ 0 w 64"/>
                  <a:gd name="T7" fmla="*/ 0 h 66"/>
                  <a:gd name="T8" fmla="*/ 0 w 64"/>
                  <a:gd name="T9" fmla="*/ 26 h 66"/>
                  <a:gd name="T10" fmla="*/ 6 w 64"/>
                  <a:gd name="T11" fmla="*/ 20 h 66"/>
                  <a:gd name="T12" fmla="*/ 51 w 64"/>
                  <a:gd name="T13" fmla="*/ 66 h 66"/>
                  <a:gd name="T14" fmla="*/ 64 w 64"/>
                  <a:gd name="T15" fmla="*/ 52 h 66"/>
                  <a:gd name="T16" fmla="*/ 0 60000 65536"/>
                  <a:gd name="T17" fmla="*/ 0 60000 65536"/>
                  <a:gd name="T18" fmla="*/ 0 60000 65536"/>
                  <a:gd name="T19" fmla="*/ 0 60000 65536"/>
                  <a:gd name="T20" fmla="*/ 0 60000 65536"/>
                  <a:gd name="T21" fmla="*/ 0 60000 65536"/>
                  <a:gd name="T22" fmla="*/ 0 60000 65536"/>
                  <a:gd name="T23" fmla="*/ 0 60000 65536"/>
                  <a:gd name="T24" fmla="*/ 0 w 64"/>
                  <a:gd name="T25" fmla="*/ 0 h 66"/>
                  <a:gd name="T26" fmla="*/ 64 w 64"/>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 h="66">
                    <a:moveTo>
                      <a:pt x="64" y="52"/>
                    </a:moveTo>
                    <a:lnTo>
                      <a:pt x="19" y="7"/>
                    </a:lnTo>
                    <a:lnTo>
                      <a:pt x="25" y="0"/>
                    </a:lnTo>
                    <a:lnTo>
                      <a:pt x="0" y="0"/>
                    </a:lnTo>
                    <a:lnTo>
                      <a:pt x="0" y="26"/>
                    </a:lnTo>
                    <a:lnTo>
                      <a:pt x="6" y="20"/>
                    </a:lnTo>
                    <a:lnTo>
                      <a:pt x="51" y="66"/>
                    </a:lnTo>
                    <a:lnTo>
                      <a:pt x="64" y="52"/>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526" name="Freeform 14"/>
              <p:cNvSpPr>
                <a:spLocks/>
              </p:cNvSpPr>
              <p:nvPr/>
            </p:nvSpPr>
            <p:spPr bwMode="auto">
              <a:xfrm>
                <a:off x="3114" y="1818"/>
                <a:ext cx="468" cy="482"/>
              </a:xfrm>
              <a:custGeom>
                <a:avLst/>
                <a:gdLst>
                  <a:gd name="T0" fmla="*/ 64 w 64"/>
                  <a:gd name="T1" fmla="*/ 52 h 66"/>
                  <a:gd name="T2" fmla="*/ 19 w 64"/>
                  <a:gd name="T3" fmla="*/ 7 h 66"/>
                  <a:gd name="T4" fmla="*/ 25 w 64"/>
                  <a:gd name="T5" fmla="*/ 0 h 66"/>
                  <a:gd name="T6" fmla="*/ 0 w 64"/>
                  <a:gd name="T7" fmla="*/ 0 h 66"/>
                  <a:gd name="T8" fmla="*/ 0 w 64"/>
                  <a:gd name="T9" fmla="*/ 26 h 66"/>
                  <a:gd name="T10" fmla="*/ 6 w 64"/>
                  <a:gd name="T11" fmla="*/ 20 h 66"/>
                  <a:gd name="T12" fmla="*/ 51 w 64"/>
                  <a:gd name="T13" fmla="*/ 66 h 66"/>
                  <a:gd name="T14" fmla="*/ 64 w 64"/>
                  <a:gd name="T15" fmla="*/ 52 h 66"/>
                  <a:gd name="T16" fmla="*/ 0 60000 65536"/>
                  <a:gd name="T17" fmla="*/ 0 60000 65536"/>
                  <a:gd name="T18" fmla="*/ 0 60000 65536"/>
                  <a:gd name="T19" fmla="*/ 0 60000 65536"/>
                  <a:gd name="T20" fmla="*/ 0 60000 65536"/>
                  <a:gd name="T21" fmla="*/ 0 60000 65536"/>
                  <a:gd name="T22" fmla="*/ 0 60000 65536"/>
                  <a:gd name="T23" fmla="*/ 0 60000 65536"/>
                  <a:gd name="T24" fmla="*/ 0 w 64"/>
                  <a:gd name="T25" fmla="*/ 0 h 66"/>
                  <a:gd name="T26" fmla="*/ 64 w 64"/>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 h="66">
                    <a:moveTo>
                      <a:pt x="64" y="52"/>
                    </a:moveTo>
                    <a:lnTo>
                      <a:pt x="19" y="7"/>
                    </a:lnTo>
                    <a:lnTo>
                      <a:pt x="25" y="0"/>
                    </a:lnTo>
                    <a:lnTo>
                      <a:pt x="0" y="0"/>
                    </a:lnTo>
                    <a:lnTo>
                      <a:pt x="0" y="26"/>
                    </a:lnTo>
                    <a:lnTo>
                      <a:pt x="6" y="20"/>
                    </a:lnTo>
                    <a:lnTo>
                      <a:pt x="51" y="66"/>
                    </a:lnTo>
                    <a:lnTo>
                      <a:pt x="64" y="52"/>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527" name="Freeform 15"/>
              <p:cNvSpPr>
                <a:spLocks/>
              </p:cNvSpPr>
              <p:nvPr/>
            </p:nvSpPr>
            <p:spPr bwMode="auto">
              <a:xfrm>
                <a:off x="3516" y="1599"/>
                <a:ext cx="271" cy="599"/>
              </a:xfrm>
              <a:custGeom>
                <a:avLst/>
                <a:gdLst>
                  <a:gd name="T0" fmla="*/ 28 w 37"/>
                  <a:gd name="T1" fmla="*/ 82 h 82"/>
                  <a:gd name="T2" fmla="*/ 28 w 37"/>
                  <a:gd name="T3" fmla="*/ 17 h 82"/>
                  <a:gd name="T4" fmla="*/ 37 w 37"/>
                  <a:gd name="T5" fmla="*/ 17 h 82"/>
                  <a:gd name="T6" fmla="*/ 19 w 37"/>
                  <a:gd name="T7" fmla="*/ 0 h 82"/>
                  <a:gd name="T8" fmla="*/ 0 w 37"/>
                  <a:gd name="T9" fmla="*/ 17 h 82"/>
                  <a:gd name="T10" fmla="*/ 9 w 37"/>
                  <a:gd name="T11" fmla="*/ 17 h 82"/>
                  <a:gd name="T12" fmla="*/ 9 w 37"/>
                  <a:gd name="T13" fmla="*/ 82 h 82"/>
                  <a:gd name="T14" fmla="*/ 28 w 37"/>
                  <a:gd name="T15" fmla="*/ 82 h 82"/>
                  <a:gd name="T16" fmla="*/ 0 60000 65536"/>
                  <a:gd name="T17" fmla="*/ 0 60000 65536"/>
                  <a:gd name="T18" fmla="*/ 0 60000 65536"/>
                  <a:gd name="T19" fmla="*/ 0 60000 65536"/>
                  <a:gd name="T20" fmla="*/ 0 60000 65536"/>
                  <a:gd name="T21" fmla="*/ 0 60000 65536"/>
                  <a:gd name="T22" fmla="*/ 0 60000 65536"/>
                  <a:gd name="T23" fmla="*/ 0 60000 65536"/>
                  <a:gd name="T24" fmla="*/ 0 w 37"/>
                  <a:gd name="T25" fmla="*/ 0 h 82"/>
                  <a:gd name="T26" fmla="*/ 37 w 37"/>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 h="82">
                    <a:moveTo>
                      <a:pt x="28" y="82"/>
                    </a:moveTo>
                    <a:lnTo>
                      <a:pt x="28" y="17"/>
                    </a:lnTo>
                    <a:lnTo>
                      <a:pt x="37" y="17"/>
                    </a:lnTo>
                    <a:lnTo>
                      <a:pt x="19" y="0"/>
                    </a:lnTo>
                    <a:lnTo>
                      <a:pt x="0" y="17"/>
                    </a:lnTo>
                    <a:lnTo>
                      <a:pt x="9" y="17"/>
                    </a:lnTo>
                    <a:lnTo>
                      <a:pt x="9" y="82"/>
                    </a:lnTo>
                    <a:lnTo>
                      <a:pt x="28" y="82"/>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528" name="Freeform 16"/>
              <p:cNvSpPr>
                <a:spLocks/>
              </p:cNvSpPr>
              <p:nvPr/>
            </p:nvSpPr>
            <p:spPr bwMode="auto">
              <a:xfrm>
                <a:off x="3516" y="1599"/>
                <a:ext cx="271" cy="599"/>
              </a:xfrm>
              <a:custGeom>
                <a:avLst/>
                <a:gdLst>
                  <a:gd name="T0" fmla="*/ 28 w 37"/>
                  <a:gd name="T1" fmla="*/ 82 h 82"/>
                  <a:gd name="T2" fmla="*/ 28 w 37"/>
                  <a:gd name="T3" fmla="*/ 17 h 82"/>
                  <a:gd name="T4" fmla="*/ 37 w 37"/>
                  <a:gd name="T5" fmla="*/ 17 h 82"/>
                  <a:gd name="T6" fmla="*/ 19 w 37"/>
                  <a:gd name="T7" fmla="*/ 0 h 82"/>
                  <a:gd name="T8" fmla="*/ 0 w 37"/>
                  <a:gd name="T9" fmla="*/ 17 h 82"/>
                  <a:gd name="T10" fmla="*/ 9 w 37"/>
                  <a:gd name="T11" fmla="*/ 17 h 82"/>
                  <a:gd name="T12" fmla="*/ 9 w 37"/>
                  <a:gd name="T13" fmla="*/ 82 h 82"/>
                  <a:gd name="T14" fmla="*/ 28 w 37"/>
                  <a:gd name="T15" fmla="*/ 82 h 82"/>
                  <a:gd name="T16" fmla="*/ 0 60000 65536"/>
                  <a:gd name="T17" fmla="*/ 0 60000 65536"/>
                  <a:gd name="T18" fmla="*/ 0 60000 65536"/>
                  <a:gd name="T19" fmla="*/ 0 60000 65536"/>
                  <a:gd name="T20" fmla="*/ 0 60000 65536"/>
                  <a:gd name="T21" fmla="*/ 0 60000 65536"/>
                  <a:gd name="T22" fmla="*/ 0 60000 65536"/>
                  <a:gd name="T23" fmla="*/ 0 60000 65536"/>
                  <a:gd name="T24" fmla="*/ 0 w 37"/>
                  <a:gd name="T25" fmla="*/ 0 h 82"/>
                  <a:gd name="T26" fmla="*/ 37 w 37"/>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 h="82">
                    <a:moveTo>
                      <a:pt x="28" y="82"/>
                    </a:moveTo>
                    <a:lnTo>
                      <a:pt x="28" y="17"/>
                    </a:lnTo>
                    <a:lnTo>
                      <a:pt x="37" y="17"/>
                    </a:lnTo>
                    <a:lnTo>
                      <a:pt x="19" y="0"/>
                    </a:lnTo>
                    <a:lnTo>
                      <a:pt x="0" y="17"/>
                    </a:lnTo>
                    <a:lnTo>
                      <a:pt x="9" y="17"/>
                    </a:lnTo>
                    <a:lnTo>
                      <a:pt x="9" y="82"/>
                    </a:lnTo>
                    <a:lnTo>
                      <a:pt x="28" y="82"/>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529" name="Freeform 17"/>
              <p:cNvSpPr>
                <a:spLocks/>
              </p:cNvSpPr>
              <p:nvPr/>
            </p:nvSpPr>
            <p:spPr bwMode="auto">
              <a:xfrm>
                <a:off x="3721" y="1818"/>
                <a:ext cx="468" cy="482"/>
              </a:xfrm>
              <a:custGeom>
                <a:avLst/>
                <a:gdLst>
                  <a:gd name="T0" fmla="*/ 13 w 64"/>
                  <a:gd name="T1" fmla="*/ 66 h 66"/>
                  <a:gd name="T2" fmla="*/ 58 w 64"/>
                  <a:gd name="T3" fmla="*/ 20 h 66"/>
                  <a:gd name="T4" fmla="*/ 64 w 64"/>
                  <a:gd name="T5" fmla="*/ 26 h 66"/>
                  <a:gd name="T6" fmla="*/ 64 w 64"/>
                  <a:gd name="T7" fmla="*/ 0 h 66"/>
                  <a:gd name="T8" fmla="*/ 38 w 64"/>
                  <a:gd name="T9" fmla="*/ 0 h 66"/>
                  <a:gd name="T10" fmla="*/ 45 w 64"/>
                  <a:gd name="T11" fmla="*/ 7 h 66"/>
                  <a:gd name="T12" fmla="*/ 0 w 64"/>
                  <a:gd name="T13" fmla="*/ 52 h 66"/>
                  <a:gd name="T14" fmla="*/ 13 w 64"/>
                  <a:gd name="T15" fmla="*/ 66 h 66"/>
                  <a:gd name="T16" fmla="*/ 0 60000 65536"/>
                  <a:gd name="T17" fmla="*/ 0 60000 65536"/>
                  <a:gd name="T18" fmla="*/ 0 60000 65536"/>
                  <a:gd name="T19" fmla="*/ 0 60000 65536"/>
                  <a:gd name="T20" fmla="*/ 0 60000 65536"/>
                  <a:gd name="T21" fmla="*/ 0 60000 65536"/>
                  <a:gd name="T22" fmla="*/ 0 60000 65536"/>
                  <a:gd name="T23" fmla="*/ 0 60000 65536"/>
                  <a:gd name="T24" fmla="*/ 0 w 64"/>
                  <a:gd name="T25" fmla="*/ 0 h 66"/>
                  <a:gd name="T26" fmla="*/ 64 w 64"/>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 h="66">
                    <a:moveTo>
                      <a:pt x="13" y="66"/>
                    </a:moveTo>
                    <a:lnTo>
                      <a:pt x="58" y="20"/>
                    </a:lnTo>
                    <a:lnTo>
                      <a:pt x="64" y="26"/>
                    </a:lnTo>
                    <a:lnTo>
                      <a:pt x="64" y="0"/>
                    </a:lnTo>
                    <a:lnTo>
                      <a:pt x="38" y="0"/>
                    </a:lnTo>
                    <a:lnTo>
                      <a:pt x="45" y="7"/>
                    </a:lnTo>
                    <a:lnTo>
                      <a:pt x="0" y="52"/>
                    </a:lnTo>
                    <a:lnTo>
                      <a:pt x="13" y="66"/>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530" name="Freeform 18"/>
              <p:cNvSpPr>
                <a:spLocks/>
              </p:cNvSpPr>
              <p:nvPr/>
            </p:nvSpPr>
            <p:spPr bwMode="auto">
              <a:xfrm>
                <a:off x="3721" y="1818"/>
                <a:ext cx="468" cy="482"/>
              </a:xfrm>
              <a:custGeom>
                <a:avLst/>
                <a:gdLst>
                  <a:gd name="T0" fmla="*/ 13 w 64"/>
                  <a:gd name="T1" fmla="*/ 66 h 66"/>
                  <a:gd name="T2" fmla="*/ 58 w 64"/>
                  <a:gd name="T3" fmla="*/ 20 h 66"/>
                  <a:gd name="T4" fmla="*/ 64 w 64"/>
                  <a:gd name="T5" fmla="*/ 26 h 66"/>
                  <a:gd name="T6" fmla="*/ 64 w 64"/>
                  <a:gd name="T7" fmla="*/ 0 h 66"/>
                  <a:gd name="T8" fmla="*/ 38 w 64"/>
                  <a:gd name="T9" fmla="*/ 0 h 66"/>
                  <a:gd name="T10" fmla="*/ 45 w 64"/>
                  <a:gd name="T11" fmla="*/ 7 h 66"/>
                  <a:gd name="T12" fmla="*/ 0 w 64"/>
                  <a:gd name="T13" fmla="*/ 52 h 66"/>
                  <a:gd name="T14" fmla="*/ 13 w 64"/>
                  <a:gd name="T15" fmla="*/ 66 h 66"/>
                  <a:gd name="T16" fmla="*/ 0 60000 65536"/>
                  <a:gd name="T17" fmla="*/ 0 60000 65536"/>
                  <a:gd name="T18" fmla="*/ 0 60000 65536"/>
                  <a:gd name="T19" fmla="*/ 0 60000 65536"/>
                  <a:gd name="T20" fmla="*/ 0 60000 65536"/>
                  <a:gd name="T21" fmla="*/ 0 60000 65536"/>
                  <a:gd name="T22" fmla="*/ 0 60000 65536"/>
                  <a:gd name="T23" fmla="*/ 0 60000 65536"/>
                  <a:gd name="T24" fmla="*/ 0 w 64"/>
                  <a:gd name="T25" fmla="*/ 0 h 66"/>
                  <a:gd name="T26" fmla="*/ 64 w 64"/>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 h="66">
                    <a:moveTo>
                      <a:pt x="13" y="66"/>
                    </a:moveTo>
                    <a:lnTo>
                      <a:pt x="58" y="20"/>
                    </a:lnTo>
                    <a:lnTo>
                      <a:pt x="64" y="26"/>
                    </a:lnTo>
                    <a:lnTo>
                      <a:pt x="64" y="0"/>
                    </a:lnTo>
                    <a:lnTo>
                      <a:pt x="38" y="0"/>
                    </a:lnTo>
                    <a:lnTo>
                      <a:pt x="45" y="7"/>
                    </a:lnTo>
                    <a:lnTo>
                      <a:pt x="0" y="52"/>
                    </a:lnTo>
                    <a:lnTo>
                      <a:pt x="13" y="66"/>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531" name="Freeform 19"/>
              <p:cNvSpPr>
                <a:spLocks/>
              </p:cNvSpPr>
              <p:nvPr/>
            </p:nvSpPr>
            <p:spPr bwMode="auto">
              <a:xfrm>
                <a:off x="3816" y="2234"/>
                <a:ext cx="592" cy="270"/>
              </a:xfrm>
              <a:custGeom>
                <a:avLst/>
                <a:gdLst>
                  <a:gd name="T0" fmla="*/ 0 w 81"/>
                  <a:gd name="T1" fmla="*/ 28 h 37"/>
                  <a:gd name="T2" fmla="*/ 64 w 81"/>
                  <a:gd name="T3" fmla="*/ 28 h 37"/>
                  <a:gd name="T4" fmla="*/ 64 w 81"/>
                  <a:gd name="T5" fmla="*/ 37 h 37"/>
                  <a:gd name="T6" fmla="*/ 81 w 81"/>
                  <a:gd name="T7" fmla="*/ 17 h 37"/>
                  <a:gd name="T8" fmla="*/ 64 w 81"/>
                  <a:gd name="T9" fmla="*/ 0 h 37"/>
                  <a:gd name="T10" fmla="*/ 64 w 81"/>
                  <a:gd name="T11" fmla="*/ 9 h 37"/>
                  <a:gd name="T12" fmla="*/ 0 w 81"/>
                  <a:gd name="T13" fmla="*/ 9 h 37"/>
                  <a:gd name="T14" fmla="*/ 0 w 81"/>
                  <a:gd name="T15" fmla="*/ 28 h 37"/>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37"/>
                  <a:gd name="T26" fmla="*/ 81 w 81"/>
                  <a:gd name="T27" fmla="*/ 37 h 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37">
                    <a:moveTo>
                      <a:pt x="0" y="28"/>
                    </a:moveTo>
                    <a:lnTo>
                      <a:pt x="64" y="28"/>
                    </a:lnTo>
                    <a:lnTo>
                      <a:pt x="64" y="37"/>
                    </a:lnTo>
                    <a:lnTo>
                      <a:pt x="81" y="17"/>
                    </a:lnTo>
                    <a:lnTo>
                      <a:pt x="64" y="0"/>
                    </a:lnTo>
                    <a:lnTo>
                      <a:pt x="64" y="9"/>
                    </a:lnTo>
                    <a:lnTo>
                      <a:pt x="0" y="9"/>
                    </a:lnTo>
                    <a:lnTo>
                      <a:pt x="0" y="28"/>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532" name="Freeform 20"/>
              <p:cNvSpPr>
                <a:spLocks/>
              </p:cNvSpPr>
              <p:nvPr/>
            </p:nvSpPr>
            <p:spPr bwMode="auto">
              <a:xfrm>
                <a:off x="3816" y="2234"/>
                <a:ext cx="592" cy="270"/>
              </a:xfrm>
              <a:custGeom>
                <a:avLst/>
                <a:gdLst>
                  <a:gd name="T0" fmla="*/ 0 w 81"/>
                  <a:gd name="T1" fmla="*/ 28 h 37"/>
                  <a:gd name="T2" fmla="*/ 64 w 81"/>
                  <a:gd name="T3" fmla="*/ 28 h 37"/>
                  <a:gd name="T4" fmla="*/ 64 w 81"/>
                  <a:gd name="T5" fmla="*/ 37 h 37"/>
                  <a:gd name="T6" fmla="*/ 81 w 81"/>
                  <a:gd name="T7" fmla="*/ 17 h 37"/>
                  <a:gd name="T8" fmla="*/ 64 w 81"/>
                  <a:gd name="T9" fmla="*/ 0 h 37"/>
                  <a:gd name="T10" fmla="*/ 64 w 81"/>
                  <a:gd name="T11" fmla="*/ 9 h 37"/>
                  <a:gd name="T12" fmla="*/ 0 w 81"/>
                  <a:gd name="T13" fmla="*/ 9 h 37"/>
                  <a:gd name="T14" fmla="*/ 0 w 81"/>
                  <a:gd name="T15" fmla="*/ 28 h 37"/>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37"/>
                  <a:gd name="T26" fmla="*/ 81 w 81"/>
                  <a:gd name="T27" fmla="*/ 37 h 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37">
                    <a:moveTo>
                      <a:pt x="0" y="28"/>
                    </a:moveTo>
                    <a:lnTo>
                      <a:pt x="64" y="28"/>
                    </a:lnTo>
                    <a:lnTo>
                      <a:pt x="64" y="37"/>
                    </a:lnTo>
                    <a:lnTo>
                      <a:pt x="81" y="17"/>
                    </a:lnTo>
                    <a:lnTo>
                      <a:pt x="64" y="0"/>
                    </a:lnTo>
                    <a:lnTo>
                      <a:pt x="64" y="9"/>
                    </a:lnTo>
                    <a:lnTo>
                      <a:pt x="0" y="9"/>
                    </a:lnTo>
                    <a:lnTo>
                      <a:pt x="0" y="28"/>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533" name="Freeform 21"/>
              <p:cNvSpPr>
                <a:spLocks/>
              </p:cNvSpPr>
              <p:nvPr/>
            </p:nvSpPr>
            <p:spPr bwMode="auto">
              <a:xfrm>
                <a:off x="3721" y="2439"/>
                <a:ext cx="468" cy="475"/>
              </a:xfrm>
              <a:custGeom>
                <a:avLst/>
                <a:gdLst>
                  <a:gd name="T0" fmla="*/ 0 w 64"/>
                  <a:gd name="T1" fmla="*/ 13 h 65"/>
                  <a:gd name="T2" fmla="*/ 45 w 64"/>
                  <a:gd name="T3" fmla="*/ 59 h 65"/>
                  <a:gd name="T4" fmla="*/ 38 w 64"/>
                  <a:gd name="T5" fmla="*/ 65 h 65"/>
                  <a:gd name="T6" fmla="*/ 64 w 64"/>
                  <a:gd name="T7" fmla="*/ 63 h 65"/>
                  <a:gd name="T8" fmla="*/ 64 w 64"/>
                  <a:gd name="T9" fmla="*/ 39 h 65"/>
                  <a:gd name="T10" fmla="*/ 58 w 64"/>
                  <a:gd name="T11" fmla="*/ 46 h 65"/>
                  <a:gd name="T12" fmla="*/ 13 w 64"/>
                  <a:gd name="T13" fmla="*/ 0 h 65"/>
                  <a:gd name="T14" fmla="*/ 0 w 64"/>
                  <a:gd name="T15" fmla="*/ 13 h 65"/>
                  <a:gd name="T16" fmla="*/ 0 60000 65536"/>
                  <a:gd name="T17" fmla="*/ 0 60000 65536"/>
                  <a:gd name="T18" fmla="*/ 0 60000 65536"/>
                  <a:gd name="T19" fmla="*/ 0 60000 65536"/>
                  <a:gd name="T20" fmla="*/ 0 60000 65536"/>
                  <a:gd name="T21" fmla="*/ 0 60000 65536"/>
                  <a:gd name="T22" fmla="*/ 0 60000 65536"/>
                  <a:gd name="T23" fmla="*/ 0 60000 65536"/>
                  <a:gd name="T24" fmla="*/ 0 w 64"/>
                  <a:gd name="T25" fmla="*/ 0 h 65"/>
                  <a:gd name="T26" fmla="*/ 64 w 64"/>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 h="65">
                    <a:moveTo>
                      <a:pt x="0" y="13"/>
                    </a:moveTo>
                    <a:lnTo>
                      <a:pt x="45" y="59"/>
                    </a:lnTo>
                    <a:lnTo>
                      <a:pt x="38" y="65"/>
                    </a:lnTo>
                    <a:lnTo>
                      <a:pt x="64" y="63"/>
                    </a:lnTo>
                    <a:lnTo>
                      <a:pt x="64" y="39"/>
                    </a:lnTo>
                    <a:lnTo>
                      <a:pt x="58" y="46"/>
                    </a:lnTo>
                    <a:lnTo>
                      <a:pt x="13" y="0"/>
                    </a:lnTo>
                    <a:lnTo>
                      <a:pt x="0" y="13"/>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534" name="Freeform 22"/>
              <p:cNvSpPr>
                <a:spLocks/>
              </p:cNvSpPr>
              <p:nvPr/>
            </p:nvSpPr>
            <p:spPr bwMode="auto">
              <a:xfrm>
                <a:off x="3721" y="2439"/>
                <a:ext cx="468" cy="475"/>
              </a:xfrm>
              <a:custGeom>
                <a:avLst/>
                <a:gdLst>
                  <a:gd name="T0" fmla="*/ 0 w 64"/>
                  <a:gd name="T1" fmla="*/ 13 h 65"/>
                  <a:gd name="T2" fmla="*/ 45 w 64"/>
                  <a:gd name="T3" fmla="*/ 59 h 65"/>
                  <a:gd name="T4" fmla="*/ 38 w 64"/>
                  <a:gd name="T5" fmla="*/ 65 h 65"/>
                  <a:gd name="T6" fmla="*/ 64 w 64"/>
                  <a:gd name="T7" fmla="*/ 63 h 65"/>
                  <a:gd name="T8" fmla="*/ 64 w 64"/>
                  <a:gd name="T9" fmla="*/ 39 h 65"/>
                  <a:gd name="T10" fmla="*/ 58 w 64"/>
                  <a:gd name="T11" fmla="*/ 46 h 65"/>
                  <a:gd name="T12" fmla="*/ 13 w 64"/>
                  <a:gd name="T13" fmla="*/ 0 h 65"/>
                  <a:gd name="T14" fmla="*/ 0 w 64"/>
                  <a:gd name="T15" fmla="*/ 13 h 65"/>
                  <a:gd name="T16" fmla="*/ 0 60000 65536"/>
                  <a:gd name="T17" fmla="*/ 0 60000 65536"/>
                  <a:gd name="T18" fmla="*/ 0 60000 65536"/>
                  <a:gd name="T19" fmla="*/ 0 60000 65536"/>
                  <a:gd name="T20" fmla="*/ 0 60000 65536"/>
                  <a:gd name="T21" fmla="*/ 0 60000 65536"/>
                  <a:gd name="T22" fmla="*/ 0 60000 65536"/>
                  <a:gd name="T23" fmla="*/ 0 60000 65536"/>
                  <a:gd name="T24" fmla="*/ 0 w 64"/>
                  <a:gd name="T25" fmla="*/ 0 h 65"/>
                  <a:gd name="T26" fmla="*/ 64 w 64"/>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 h="65">
                    <a:moveTo>
                      <a:pt x="0" y="13"/>
                    </a:moveTo>
                    <a:lnTo>
                      <a:pt x="45" y="59"/>
                    </a:lnTo>
                    <a:lnTo>
                      <a:pt x="38" y="65"/>
                    </a:lnTo>
                    <a:lnTo>
                      <a:pt x="64" y="63"/>
                    </a:lnTo>
                    <a:lnTo>
                      <a:pt x="64" y="39"/>
                    </a:lnTo>
                    <a:lnTo>
                      <a:pt x="58" y="46"/>
                    </a:lnTo>
                    <a:lnTo>
                      <a:pt x="13" y="0"/>
                    </a:lnTo>
                    <a:lnTo>
                      <a:pt x="0" y="13"/>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535" name="Freeform 23"/>
              <p:cNvSpPr>
                <a:spLocks/>
              </p:cNvSpPr>
              <p:nvPr/>
            </p:nvSpPr>
            <p:spPr bwMode="auto">
              <a:xfrm>
                <a:off x="3516" y="2534"/>
                <a:ext cx="271" cy="606"/>
              </a:xfrm>
              <a:custGeom>
                <a:avLst/>
                <a:gdLst>
                  <a:gd name="T0" fmla="*/ 9 w 37"/>
                  <a:gd name="T1" fmla="*/ 0 h 83"/>
                  <a:gd name="T2" fmla="*/ 9 w 37"/>
                  <a:gd name="T3" fmla="*/ 65 h 83"/>
                  <a:gd name="T4" fmla="*/ 0 w 37"/>
                  <a:gd name="T5" fmla="*/ 65 h 83"/>
                  <a:gd name="T6" fmla="*/ 19 w 37"/>
                  <a:gd name="T7" fmla="*/ 83 h 83"/>
                  <a:gd name="T8" fmla="*/ 37 w 37"/>
                  <a:gd name="T9" fmla="*/ 65 h 83"/>
                  <a:gd name="T10" fmla="*/ 28 w 37"/>
                  <a:gd name="T11" fmla="*/ 65 h 83"/>
                  <a:gd name="T12" fmla="*/ 28 w 37"/>
                  <a:gd name="T13" fmla="*/ 0 h 83"/>
                  <a:gd name="T14" fmla="*/ 9 w 37"/>
                  <a:gd name="T15" fmla="*/ 0 h 83"/>
                  <a:gd name="T16" fmla="*/ 0 60000 65536"/>
                  <a:gd name="T17" fmla="*/ 0 60000 65536"/>
                  <a:gd name="T18" fmla="*/ 0 60000 65536"/>
                  <a:gd name="T19" fmla="*/ 0 60000 65536"/>
                  <a:gd name="T20" fmla="*/ 0 60000 65536"/>
                  <a:gd name="T21" fmla="*/ 0 60000 65536"/>
                  <a:gd name="T22" fmla="*/ 0 60000 65536"/>
                  <a:gd name="T23" fmla="*/ 0 60000 65536"/>
                  <a:gd name="T24" fmla="*/ 0 w 37"/>
                  <a:gd name="T25" fmla="*/ 0 h 83"/>
                  <a:gd name="T26" fmla="*/ 37 w 37"/>
                  <a:gd name="T27" fmla="*/ 83 h 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 h="83">
                    <a:moveTo>
                      <a:pt x="9" y="0"/>
                    </a:moveTo>
                    <a:lnTo>
                      <a:pt x="9" y="65"/>
                    </a:lnTo>
                    <a:lnTo>
                      <a:pt x="0" y="65"/>
                    </a:lnTo>
                    <a:lnTo>
                      <a:pt x="19" y="83"/>
                    </a:lnTo>
                    <a:lnTo>
                      <a:pt x="37" y="65"/>
                    </a:lnTo>
                    <a:lnTo>
                      <a:pt x="28" y="65"/>
                    </a:lnTo>
                    <a:lnTo>
                      <a:pt x="28" y="0"/>
                    </a:lnTo>
                    <a:lnTo>
                      <a:pt x="9" y="0"/>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536" name="Freeform 24"/>
              <p:cNvSpPr>
                <a:spLocks/>
              </p:cNvSpPr>
              <p:nvPr/>
            </p:nvSpPr>
            <p:spPr bwMode="auto">
              <a:xfrm>
                <a:off x="3516" y="2534"/>
                <a:ext cx="271" cy="606"/>
              </a:xfrm>
              <a:custGeom>
                <a:avLst/>
                <a:gdLst>
                  <a:gd name="T0" fmla="*/ 9 w 37"/>
                  <a:gd name="T1" fmla="*/ 0 h 83"/>
                  <a:gd name="T2" fmla="*/ 9 w 37"/>
                  <a:gd name="T3" fmla="*/ 65 h 83"/>
                  <a:gd name="T4" fmla="*/ 0 w 37"/>
                  <a:gd name="T5" fmla="*/ 65 h 83"/>
                  <a:gd name="T6" fmla="*/ 19 w 37"/>
                  <a:gd name="T7" fmla="*/ 83 h 83"/>
                  <a:gd name="T8" fmla="*/ 37 w 37"/>
                  <a:gd name="T9" fmla="*/ 65 h 83"/>
                  <a:gd name="T10" fmla="*/ 28 w 37"/>
                  <a:gd name="T11" fmla="*/ 65 h 83"/>
                  <a:gd name="T12" fmla="*/ 28 w 37"/>
                  <a:gd name="T13" fmla="*/ 0 h 83"/>
                  <a:gd name="T14" fmla="*/ 9 w 37"/>
                  <a:gd name="T15" fmla="*/ 0 h 83"/>
                  <a:gd name="T16" fmla="*/ 0 60000 65536"/>
                  <a:gd name="T17" fmla="*/ 0 60000 65536"/>
                  <a:gd name="T18" fmla="*/ 0 60000 65536"/>
                  <a:gd name="T19" fmla="*/ 0 60000 65536"/>
                  <a:gd name="T20" fmla="*/ 0 60000 65536"/>
                  <a:gd name="T21" fmla="*/ 0 60000 65536"/>
                  <a:gd name="T22" fmla="*/ 0 60000 65536"/>
                  <a:gd name="T23" fmla="*/ 0 60000 65536"/>
                  <a:gd name="T24" fmla="*/ 0 w 37"/>
                  <a:gd name="T25" fmla="*/ 0 h 83"/>
                  <a:gd name="T26" fmla="*/ 37 w 37"/>
                  <a:gd name="T27" fmla="*/ 83 h 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 h="83">
                    <a:moveTo>
                      <a:pt x="9" y="0"/>
                    </a:moveTo>
                    <a:lnTo>
                      <a:pt x="9" y="65"/>
                    </a:lnTo>
                    <a:lnTo>
                      <a:pt x="0" y="65"/>
                    </a:lnTo>
                    <a:lnTo>
                      <a:pt x="19" y="83"/>
                    </a:lnTo>
                    <a:lnTo>
                      <a:pt x="37" y="65"/>
                    </a:lnTo>
                    <a:lnTo>
                      <a:pt x="28" y="65"/>
                    </a:lnTo>
                    <a:lnTo>
                      <a:pt x="28" y="0"/>
                    </a:lnTo>
                    <a:lnTo>
                      <a:pt x="9" y="0"/>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537" name="Freeform 25"/>
              <p:cNvSpPr>
                <a:spLocks/>
              </p:cNvSpPr>
              <p:nvPr/>
            </p:nvSpPr>
            <p:spPr bwMode="auto">
              <a:xfrm>
                <a:off x="3114" y="2439"/>
                <a:ext cx="468" cy="475"/>
              </a:xfrm>
              <a:custGeom>
                <a:avLst/>
                <a:gdLst>
                  <a:gd name="T0" fmla="*/ 51 w 64"/>
                  <a:gd name="T1" fmla="*/ 0 h 65"/>
                  <a:gd name="T2" fmla="*/ 6 w 64"/>
                  <a:gd name="T3" fmla="*/ 46 h 65"/>
                  <a:gd name="T4" fmla="*/ 0 w 64"/>
                  <a:gd name="T5" fmla="*/ 39 h 65"/>
                  <a:gd name="T6" fmla="*/ 0 w 64"/>
                  <a:gd name="T7" fmla="*/ 65 h 65"/>
                  <a:gd name="T8" fmla="*/ 25 w 64"/>
                  <a:gd name="T9" fmla="*/ 65 h 65"/>
                  <a:gd name="T10" fmla="*/ 19 w 64"/>
                  <a:gd name="T11" fmla="*/ 59 h 65"/>
                  <a:gd name="T12" fmla="*/ 64 w 64"/>
                  <a:gd name="T13" fmla="*/ 13 h 65"/>
                  <a:gd name="T14" fmla="*/ 51 w 64"/>
                  <a:gd name="T15" fmla="*/ 0 h 65"/>
                  <a:gd name="T16" fmla="*/ 0 60000 65536"/>
                  <a:gd name="T17" fmla="*/ 0 60000 65536"/>
                  <a:gd name="T18" fmla="*/ 0 60000 65536"/>
                  <a:gd name="T19" fmla="*/ 0 60000 65536"/>
                  <a:gd name="T20" fmla="*/ 0 60000 65536"/>
                  <a:gd name="T21" fmla="*/ 0 60000 65536"/>
                  <a:gd name="T22" fmla="*/ 0 60000 65536"/>
                  <a:gd name="T23" fmla="*/ 0 60000 65536"/>
                  <a:gd name="T24" fmla="*/ 0 w 64"/>
                  <a:gd name="T25" fmla="*/ 0 h 65"/>
                  <a:gd name="T26" fmla="*/ 64 w 64"/>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 h="65">
                    <a:moveTo>
                      <a:pt x="51" y="0"/>
                    </a:moveTo>
                    <a:lnTo>
                      <a:pt x="6" y="46"/>
                    </a:lnTo>
                    <a:lnTo>
                      <a:pt x="0" y="39"/>
                    </a:lnTo>
                    <a:lnTo>
                      <a:pt x="0" y="65"/>
                    </a:lnTo>
                    <a:lnTo>
                      <a:pt x="25" y="65"/>
                    </a:lnTo>
                    <a:lnTo>
                      <a:pt x="19" y="59"/>
                    </a:lnTo>
                    <a:lnTo>
                      <a:pt x="64" y="13"/>
                    </a:lnTo>
                    <a:lnTo>
                      <a:pt x="51" y="0"/>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538" name="Freeform 26"/>
              <p:cNvSpPr>
                <a:spLocks/>
              </p:cNvSpPr>
              <p:nvPr/>
            </p:nvSpPr>
            <p:spPr bwMode="auto">
              <a:xfrm>
                <a:off x="3114" y="2439"/>
                <a:ext cx="468" cy="475"/>
              </a:xfrm>
              <a:custGeom>
                <a:avLst/>
                <a:gdLst>
                  <a:gd name="T0" fmla="*/ 51 w 64"/>
                  <a:gd name="T1" fmla="*/ 0 h 65"/>
                  <a:gd name="T2" fmla="*/ 6 w 64"/>
                  <a:gd name="T3" fmla="*/ 46 h 65"/>
                  <a:gd name="T4" fmla="*/ 0 w 64"/>
                  <a:gd name="T5" fmla="*/ 39 h 65"/>
                  <a:gd name="T6" fmla="*/ 0 w 64"/>
                  <a:gd name="T7" fmla="*/ 65 h 65"/>
                  <a:gd name="T8" fmla="*/ 25 w 64"/>
                  <a:gd name="T9" fmla="*/ 65 h 65"/>
                  <a:gd name="T10" fmla="*/ 19 w 64"/>
                  <a:gd name="T11" fmla="*/ 59 h 65"/>
                  <a:gd name="T12" fmla="*/ 64 w 64"/>
                  <a:gd name="T13" fmla="*/ 13 h 65"/>
                  <a:gd name="T14" fmla="*/ 51 w 64"/>
                  <a:gd name="T15" fmla="*/ 0 h 65"/>
                  <a:gd name="T16" fmla="*/ 0 60000 65536"/>
                  <a:gd name="T17" fmla="*/ 0 60000 65536"/>
                  <a:gd name="T18" fmla="*/ 0 60000 65536"/>
                  <a:gd name="T19" fmla="*/ 0 60000 65536"/>
                  <a:gd name="T20" fmla="*/ 0 60000 65536"/>
                  <a:gd name="T21" fmla="*/ 0 60000 65536"/>
                  <a:gd name="T22" fmla="*/ 0 60000 65536"/>
                  <a:gd name="T23" fmla="*/ 0 60000 65536"/>
                  <a:gd name="T24" fmla="*/ 0 w 64"/>
                  <a:gd name="T25" fmla="*/ 0 h 65"/>
                  <a:gd name="T26" fmla="*/ 64 w 64"/>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 h="65">
                    <a:moveTo>
                      <a:pt x="51" y="0"/>
                    </a:moveTo>
                    <a:lnTo>
                      <a:pt x="6" y="46"/>
                    </a:lnTo>
                    <a:lnTo>
                      <a:pt x="0" y="39"/>
                    </a:lnTo>
                    <a:lnTo>
                      <a:pt x="0" y="65"/>
                    </a:lnTo>
                    <a:lnTo>
                      <a:pt x="25" y="65"/>
                    </a:lnTo>
                    <a:lnTo>
                      <a:pt x="19" y="59"/>
                    </a:lnTo>
                    <a:lnTo>
                      <a:pt x="64" y="13"/>
                    </a:lnTo>
                    <a:lnTo>
                      <a:pt x="51" y="0"/>
                    </a:lnTo>
                    <a:close/>
                  </a:path>
                </a:pathLst>
              </a:cu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539" name="Oval 27"/>
              <p:cNvSpPr>
                <a:spLocks noChangeArrowheads="1"/>
              </p:cNvSpPr>
              <p:nvPr/>
            </p:nvSpPr>
            <p:spPr bwMode="auto">
              <a:xfrm>
                <a:off x="3470" y="2181"/>
                <a:ext cx="364" cy="368"/>
              </a:xfrm>
              <a:prstGeom prst="ellipse">
                <a:avLst/>
              </a:prstGeom>
              <a:solidFill>
                <a:srgbClr val="000000">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507" name="Rectangle 28"/>
            <p:cNvSpPr>
              <a:spLocks noChangeArrowheads="1"/>
            </p:cNvSpPr>
            <p:nvPr/>
          </p:nvSpPr>
          <p:spPr bwMode="auto">
            <a:xfrm>
              <a:off x="2976" y="1179"/>
              <a:ext cx="2183" cy="984"/>
            </a:xfrm>
            <a:prstGeom prst="rect">
              <a:avLst/>
            </a:prstGeom>
            <a:solidFill>
              <a:srgbClr val="0096D5">
                <a:alpha val="1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08" name="Rectangle 29"/>
            <p:cNvSpPr>
              <a:spLocks noChangeArrowheads="1"/>
            </p:cNvSpPr>
            <p:nvPr/>
          </p:nvSpPr>
          <p:spPr bwMode="auto">
            <a:xfrm>
              <a:off x="2985" y="1176"/>
              <a:ext cx="2165" cy="981"/>
            </a:xfrm>
            <a:prstGeom prst="rect">
              <a:avLst/>
            </a:prstGeom>
            <a:solidFill>
              <a:srgbClr val="0096D5">
                <a:alpha val="10196"/>
              </a:srgbClr>
            </a:solidFill>
            <a:ln w="20638">
              <a:solidFill>
                <a:srgbClr val="AAE6FF"/>
              </a:solidFill>
              <a:miter lim="800000"/>
              <a:headEnd/>
              <a:tailEnd/>
            </a:ln>
          </p:spPr>
          <p:txBody>
            <a:bodyPr/>
            <a:lstStyle/>
            <a:p>
              <a:endParaRPr lang="en-US"/>
            </a:p>
          </p:txBody>
        </p:sp>
        <p:grpSp>
          <p:nvGrpSpPr>
            <p:cNvPr id="4" name="Group 30"/>
            <p:cNvGrpSpPr>
              <a:grpSpLocks/>
            </p:cNvGrpSpPr>
            <p:nvPr/>
          </p:nvGrpSpPr>
          <p:grpSpPr bwMode="auto">
            <a:xfrm>
              <a:off x="5149" y="968"/>
              <a:ext cx="292" cy="1181"/>
              <a:chOff x="5155" y="968"/>
              <a:chExt cx="292" cy="1181"/>
            </a:xfrm>
          </p:grpSpPr>
          <p:sp>
            <p:nvSpPr>
              <p:cNvPr id="16521" name="Freeform 31"/>
              <p:cNvSpPr>
                <a:spLocks/>
              </p:cNvSpPr>
              <p:nvPr/>
            </p:nvSpPr>
            <p:spPr bwMode="auto">
              <a:xfrm>
                <a:off x="5162" y="968"/>
                <a:ext cx="285" cy="1181"/>
              </a:xfrm>
              <a:custGeom>
                <a:avLst/>
                <a:gdLst>
                  <a:gd name="T0" fmla="*/ 0 w 285"/>
                  <a:gd name="T1" fmla="*/ 208 h 1181"/>
                  <a:gd name="T2" fmla="*/ 284 w 285"/>
                  <a:gd name="T3" fmla="*/ 0 h 1181"/>
                  <a:gd name="T4" fmla="*/ 285 w 285"/>
                  <a:gd name="T5" fmla="*/ 964 h 1181"/>
                  <a:gd name="T6" fmla="*/ 4 w 285"/>
                  <a:gd name="T7" fmla="*/ 1181 h 1181"/>
                  <a:gd name="T8" fmla="*/ 0 w 285"/>
                  <a:gd name="T9" fmla="*/ 208 h 1181"/>
                  <a:gd name="T10" fmla="*/ 0 60000 65536"/>
                  <a:gd name="T11" fmla="*/ 0 60000 65536"/>
                  <a:gd name="T12" fmla="*/ 0 60000 65536"/>
                  <a:gd name="T13" fmla="*/ 0 60000 65536"/>
                  <a:gd name="T14" fmla="*/ 0 60000 65536"/>
                  <a:gd name="T15" fmla="*/ 0 w 285"/>
                  <a:gd name="T16" fmla="*/ 0 h 1181"/>
                  <a:gd name="T17" fmla="*/ 285 w 285"/>
                  <a:gd name="T18" fmla="*/ 1181 h 1181"/>
                </a:gdLst>
                <a:ahLst/>
                <a:cxnLst>
                  <a:cxn ang="T10">
                    <a:pos x="T0" y="T1"/>
                  </a:cxn>
                  <a:cxn ang="T11">
                    <a:pos x="T2" y="T3"/>
                  </a:cxn>
                  <a:cxn ang="T12">
                    <a:pos x="T4" y="T5"/>
                  </a:cxn>
                  <a:cxn ang="T13">
                    <a:pos x="T6" y="T7"/>
                  </a:cxn>
                  <a:cxn ang="T14">
                    <a:pos x="T8" y="T9"/>
                  </a:cxn>
                </a:cxnLst>
                <a:rect l="T15" t="T16" r="T17" b="T18"/>
                <a:pathLst>
                  <a:path w="285" h="1181">
                    <a:moveTo>
                      <a:pt x="0" y="208"/>
                    </a:moveTo>
                    <a:lnTo>
                      <a:pt x="284" y="0"/>
                    </a:lnTo>
                    <a:lnTo>
                      <a:pt x="285" y="964"/>
                    </a:lnTo>
                    <a:lnTo>
                      <a:pt x="4" y="1181"/>
                    </a:lnTo>
                    <a:lnTo>
                      <a:pt x="0" y="208"/>
                    </a:lnTo>
                    <a:close/>
                  </a:path>
                </a:pathLst>
              </a:custGeom>
              <a:solidFill>
                <a:srgbClr val="005A80">
                  <a:alpha val="10196"/>
                </a:srgbClr>
              </a:solidFill>
              <a:ln w="20638">
                <a:solidFill>
                  <a:srgbClr val="AAE6FF"/>
                </a:solidFill>
                <a:prstDash val="solid"/>
                <a:round/>
                <a:headEnd/>
                <a:tailEnd/>
              </a:ln>
            </p:spPr>
            <p:txBody>
              <a:bodyPr/>
              <a:lstStyle/>
              <a:p>
                <a:endParaRPr lang="en-SG"/>
              </a:p>
            </p:txBody>
          </p:sp>
          <p:sp>
            <p:nvSpPr>
              <p:cNvPr id="16522" name="Freeform 32"/>
              <p:cNvSpPr>
                <a:spLocks/>
              </p:cNvSpPr>
              <p:nvPr/>
            </p:nvSpPr>
            <p:spPr bwMode="auto">
              <a:xfrm>
                <a:off x="5155" y="968"/>
                <a:ext cx="285" cy="1181"/>
              </a:xfrm>
              <a:custGeom>
                <a:avLst/>
                <a:gdLst>
                  <a:gd name="T0" fmla="*/ 0 w 285"/>
                  <a:gd name="T1" fmla="*/ 208 h 1181"/>
                  <a:gd name="T2" fmla="*/ 284 w 285"/>
                  <a:gd name="T3" fmla="*/ 0 h 1181"/>
                  <a:gd name="T4" fmla="*/ 285 w 285"/>
                  <a:gd name="T5" fmla="*/ 964 h 1181"/>
                  <a:gd name="T6" fmla="*/ 4 w 285"/>
                  <a:gd name="T7" fmla="*/ 1181 h 1181"/>
                  <a:gd name="T8" fmla="*/ 0 w 285"/>
                  <a:gd name="T9" fmla="*/ 208 h 1181"/>
                  <a:gd name="T10" fmla="*/ 0 60000 65536"/>
                  <a:gd name="T11" fmla="*/ 0 60000 65536"/>
                  <a:gd name="T12" fmla="*/ 0 60000 65536"/>
                  <a:gd name="T13" fmla="*/ 0 60000 65536"/>
                  <a:gd name="T14" fmla="*/ 0 60000 65536"/>
                  <a:gd name="T15" fmla="*/ 0 w 285"/>
                  <a:gd name="T16" fmla="*/ 0 h 1181"/>
                  <a:gd name="T17" fmla="*/ 285 w 285"/>
                  <a:gd name="T18" fmla="*/ 1181 h 1181"/>
                </a:gdLst>
                <a:ahLst/>
                <a:cxnLst>
                  <a:cxn ang="T10">
                    <a:pos x="T0" y="T1"/>
                  </a:cxn>
                  <a:cxn ang="T11">
                    <a:pos x="T2" y="T3"/>
                  </a:cxn>
                  <a:cxn ang="T12">
                    <a:pos x="T4" y="T5"/>
                  </a:cxn>
                  <a:cxn ang="T13">
                    <a:pos x="T6" y="T7"/>
                  </a:cxn>
                  <a:cxn ang="T14">
                    <a:pos x="T8" y="T9"/>
                  </a:cxn>
                </a:cxnLst>
                <a:rect l="T15" t="T16" r="T17" b="T18"/>
                <a:pathLst>
                  <a:path w="285" h="1181">
                    <a:moveTo>
                      <a:pt x="0" y="208"/>
                    </a:moveTo>
                    <a:lnTo>
                      <a:pt x="284" y="0"/>
                    </a:lnTo>
                    <a:lnTo>
                      <a:pt x="285" y="964"/>
                    </a:lnTo>
                    <a:lnTo>
                      <a:pt x="4" y="1181"/>
                    </a:lnTo>
                    <a:lnTo>
                      <a:pt x="0" y="208"/>
                    </a:lnTo>
                    <a:close/>
                  </a:path>
                </a:pathLst>
              </a:custGeom>
              <a:solidFill>
                <a:srgbClr val="005A80">
                  <a:alpha val="10196"/>
                </a:srgbClr>
              </a:solidFill>
              <a:ln w="20638">
                <a:solidFill>
                  <a:srgbClr val="AAE6FF"/>
                </a:solidFill>
                <a:prstDash val="solid"/>
                <a:round/>
                <a:headEnd/>
                <a:tailEnd/>
              </a:ln>
            </p:spPr>
            <p:txBody>
              <a:bodyPr/>
              <a:lstStyle/>
              <a:p>
                <a:endParaRPr lang="en-SG"/>
              </a:p>
            </p:txBody>
          </p:sp>
        </p:grpSp>
        <p:grpSp>
          <p:nvGrpSpPr>
            <p:cNvPr id="5" name="Group 33"/>
            <p:cNvGrpSpPr>
              <a:grpSpLocks/>
            </p:cNvGrpSpPr>
            <p:nvPr/>
          </p:nvGrpSpPr>
          <p:grpSpPr bwMode="auto">
            <a:xfrm>
              <a:off x="3328" y="1342"/>
              <a:ext cx="1519" cy="706"/>
              <a:chOff x="3281" y="1342"/>
              <a:chExt cx="1519" cy="706"/>
            </a:xfrm>
          </p:grpSpPr>
          <p:sp>
            <p:nvSpPr>
              <p:cNvPr id="16511" name="Line 34"/>
              <p:cNvSpPr>
                <a:spLocks noChangeShapeType="1"/>
              </p:cNvSpPr>
              <p:nvPr/>
            </p:nvSpPr>
            <p:spPr bwMode="auto">
              <a:xfrm flipH="1">
                <a:off x="3678" y="1536"/>
                <a:ext cx="738" cy="312"/>
              </a:xfrm>
              <a:prstGeom prst="line">
                <a:avLst/>
              </a:prstGeom>
              <a:noFill/>
              <a:ln w="38100">
                <a:solidFill>
                  <a:srgbClr val="000000">
                    <a:alpha val="20000"/>
                  </a:srgbClr>
                </a:solidFill>
                <a:round/>
                <a:headEnd/>
                <a:tailEnd/>
              </a:ln>
              <a:extLst>
                <a:ext uri="{909E8E84-426E-40DD-AFC4-6F175D3DCCD1}">
                  <a14:hiddenFill xmlns:a14="http://schemas.microsoft.com/office/drawing/2010/main">
                    <a:noFill/>
                  </a14:hiddenFill>
                </a:ext>
              </a:extLst>
            </p:spPr>
            <p:txBody>
              <a:bodyPr/>
              <a:lstStyle/>
              <a:p>
                <a:endParaRPr lang="en-SG"/>
              </a:p>
            </p:txBody>
          </p:sp>
          <p:grpSp>
            <p:nvGrpSpPr>
              <p:cNvPr id="6" name="Group 35"/>
              <p:cNvGrpSpPr>
                <a:grpSpLocks/>
              </p:cNvGrpSpPr>
              <p:nvPr/>
            </p:nvGrpSpPr>
            <p:grpSpPr bwMode="auto">
              <a:xfrm>
                <a:off x="3281" y="1845"/>
                <a:ext cx="1519" cy="203"/>
                <a:chOff x="3281" y="1845"/>
                <a:chExt cx="1519" cy="203"/>
              </a:xfrm>
            </p:grpSpPr>
            <p:sp>
              <p:nvSpPr>
                <p:cNvPr id="16518" name="Rectangle 36"/>
                <p:cNvSpPr>
                  <a:spLocks noChangeArrowheads="1"/>
                </p:cNvSpPr>
                <p:nvPr/>
              </p:nvSpPr>
              <p:spPr bwMode="auto">
                <a:xfrm>
                  <a:off x="3281" y="1845"/>
                  <a:ext cx="399" cy="203"/>
                </a:xfrm>
                <a:prstGeom prst="rect">
                  <a:avLst/>
                </a:prstGeom>
                <a:solidFill>
                  <a:srgbClr val="000000">
                    <a:alpha val="20000"/>
                  </a:srgbClr>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16519" name="Rectangle 37"/>
                <p:cNvSpPr>
                  <a:spLocks noChangeArrowheads="1"/>
                </p:cNvSpPr>
                <p:nvPr/>
              </p:nvSpPr>
              <p:spPr bwMode="auto">
                <a:xfrm>
                  <a:off x="4414" y="1845"/>
                  <a:ext cx="386" cy="203"/>
                </a:xfrm>
                <a:prstGeom prst="rect">
                  <a:avLst/>
                </a:prstGeom>
                <a:solidFill>
                  <a:srgbClr val="000000">
                    <a:alpha val="20000"/>
                  </a:srgbClr>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16520" name="Line 38"/>
                <p:cNvSpPr>
                  <a:spLocks noChangeShapeType="1"/>
                </p:cNvSpPr>
                <p:nvPr/>
              </p:nvSpPr>
              <p:spPr bwMode="auto">
                <a:xfrm>
                  <a:off x="3680" y="1947"/>
                  <a:ext cx="733" cy="0"/>
                </a:xfrm>
                <a:prstGeom prst="line">
                  <a:avLst/>
                </a:prstGeom>
                <a:noFill/>
                <a:ln w="38100">
                  <a:solidFill>
                    <a:srgbClr val="000000">
                      <a:alpha val="20000"/>
                    </a:srgb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grpSp>
          <p:grpSp>
            <p:nvGrpSpPr>
              <p:cNvPr id="7" name="Group 39"/>
              <p:cNvGrpSpPr>
                <a:grpSpLocks/>
              </p:cNvGrpSpPr>
              <p:nvPr/>
            </p:nvGrpSpPr>
            <p:grpSpPr bwMode="auto">
              <a:xfrm>
                <a:off x="3281" y="1342"/>
                <a:ext cx="1519" cy="203"/>
                <a:chOff x="3281" y="1845"/>
                <a:chExt cx="1519" cy="203"/>
              </a:xfrm>
            </p:grpSpPr>
            <p:sp>
              <p:nvSpPr>
                <p:cNvPr id="16515" name="Rectangle 40"/>
                <p:cNvSpPr>
                  <a:spLocks noChangeArrowheads="1"/>
                </p:cNvSpPr>
                <p:nvPr/>
              </p:nvSpPr>
              <p:spPr bwMode="auto">
                <a:xfrm>
                  <a:off x="3281" y="1845"/>
                  <a:ext cx="399" cy="203"/>
                </a:xfrm>
                <a:prstGeom prst="rect">
                  <a:avLst/>
                </a:prstGeom>
                <a:solidFill>
                  <a:srgbClr val="000000">
                    <a:alpha val="20000"/>
                  </a:srgbClr>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16516" name="Rectangle 41"/>
                <p:cNvSpPr>
                  <a:spLocks noChangeArrowheads="1"/>
                </p:cNvSpPr>
                <p:nvPr/>
              </p:nvSpPr>
              <p:spPr bwMode="auto">
                <a:xfrm>
                  <a:off x="4414" y="1845"/>
                  <a:ext cx="386" cy="203"/>
                </a:xfrm>
                <a:prstGeom prst="rect">
                  <a:avLst/>
                </a:prstGeom>
                <a:solidFill>
                  <a:srgbClr val="000000">
                    <a:alpha val="20000"/>
                  </a:srgbClr>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p>
                  <a:endParaRPr lang="en-US"/>
                </a:p>
              </p:txBody>
            </p:sp>
            <p:sp>
              <p:nvSpPr>
                <p:cNvPr id="16517" name="Line 42"/>
                <p:cNvSpPr>
                  <a:spLocks noChangeShapeType="1"/>
                </p:cNvSpPr>
                <p:nvPr/>
              </p:nvSpPr>
              <p:spPr bwMode="auto">
                <a:xfrm>
                  <a:off x="3680" y="1947"/>
                  <a:ext cx="733" cy="0"/>
                </a:xfrm>
                <a:prstGeom prst="line">
                  <a:avLst/>
                </a:prstGeom>
                <a:noFill/>
                <a:ln w="38100">
                  <a:solidFill>
                    <a:srgbClr val="000000">
                      <a:alpha val="20000"/>
                    </a:srgb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grpSp>
          <p:sp>
            <p:nvSpPr>
              <p:cNvPr id="16514" name="Line 43"/>
              <p:cNvSpPr>
                <a:spLocks noChangeShapeType="1"/>
              </p:cNvSpPr>
              <p:nvPr/>
            </p:nvSpPr>
            <p:spPr bwMode="auto">
              <a:xfrm flipH="1" flipV="1">
                <a:off x="3678" y="1536"/>
                <a:ext cx="738" cy="312"/>
              </a:xfrm>
              <a:prstGeom prst="line">
                <a:avLst/>
              </a:prstGeom>
              <a:noFill/>
              <a:ln w="38100">
                <a:solidFill>
                  <a:srgbClr val="000000">
                    <a:alpha val="20000"/>
                  </a:srgbClr>
                </a:solidFill>
                <a:round/>
                <a:headEnd/>
                <a:tailEnd/>
              </a:ln>
              <a:extLst>
                <a:ext uri="{909E8E84-426E-40DD-AFC4-6F175D3DCCD1}">
                  <a14:hiddenFill xmlns:a14="http://schemas.microsoft.com/office/drawing/2010/main">
                    <a:noFill/>
                  </a14:hiddenFill>
                </a:ext>
              </a:extLst>
            </p:spPr>
            <p:txBody>
              <a:bodyPr/>
              <a:lstStyle/>
              <a:p>
                <a:endParaRPr lang="en-SG"/>
              </a:p>
            </p:txBody>
          </p:sp>
        </p:grpSp>
      </p:grpSp>
      <p:sp>
        <p:nvSpPr>
          <p:cNvPr id="16387" name="Rectangle 175"/>
          <p:cNvSpPr>
            <a:spLocks noGrp="1" noChangeArrowheads="1"/>
          </p:cNvSpPr>
          <p:nvPr>
            <p:ph type="title"/>
          </p:nvPr>
        </p:nvSpPr>
        <p:spPr>
          <a:xfrm>
            <a:off x="395536" y="260648"/>
            <a:ext cx="8145462" cy="838200"/>
          </a:xfrm>
        </p:spPr>
        <p:txBody>
          <a:bodyPr>
            <a:normAutofit fontScale="90000"/>
          </a:bodyPr>
          <a:lstStyle/>
          <a:p>
            <a:pPr eaLnBrk="1" hangingPunct="1"/>
            <a:r>
              <a:rPr lang="en-US" sz="4000" dirty="0" err="1">
                <a:solidFill>
                  <a:srgbClr val="002060"/>
                </a:solidFill>
                <a:latin typeface="Calibri" pitchFamily="34" charset="0"/>
                <a:cs typeface="Calibri" pitchFamily="34" charset="0"/>
              </a:rPr>
              <a:t>VRF</a:t>
            </a:r>
            <a:r>
              <a:rPr lang="en-US" sz="4000" dirty="0">
                <a:solidFill>
                  <a:srgbClr val="002060"/>
                </a:solidFill>
                <a:latin typeface="Calibri" pitchFamily="34" charset="0"/>
                <a:cs typeface="Calibri" pitchFamily="34" charset="0"/>
              </a:rPr>
              <a:t> Overview</a:t>
            </a:r>
            <a:br>
              <a:rPr lang="en-US" dirty="0">
                <a:solidFill>
                  <a:srgbClr val="002060"/>
                </a:solidFill>
                <a:latin typeface="Calibri" pitchFamily="34" charset="0"/>
                <a:cs typeface="Calibri" pitchFamily="34" charset="0"/>
              </a:rPr>
            </a:br>
            <a:r>
              <a:rPr lang="en-US" sz="2400" b="0" dirty="0">
                <a:solidFill>
                  <a:srgbClr val="002060"/>
                </a:solidFill>
                <a:latin typeface="Calibri" pitchFamily="34" charset="0"/>
                <a:cs typeface="Calibri" pitchFamily="34" charset="0"/>
              </a:rPr>
              <a:t>What Is a </a:t>
            </a:r>
            <a:r>
              <a:rPr lang="en-US" sz="2400" b="0" dirty="0" err="1">
                <a:solidFill>
                  <a:srgbClr val="002060"/>
                </a:solidFill>
                <a:latin typeface="Calibri" pitchFamily="34" charset="0"/>
                <a:cs typeface="Calibri" pitchFamily="34" charset="0"/>
              </a:rPr>
              <a:t>VRF</a:t>
            </a:r>
            <a:r>
              <a:rPr lang="en-US" sz="2400" b="0" dirty="0">
                <a:solidFill>
                  <a:srgbClr val="002060"/>
                </a:solidFill>
                <a:latin typeface="Calibri" pitchFamily="34" charset="0"/>
                <a:cs typeface="Calibri" pitchFamily="34" charset="0"/>
              </a:rPr>
              <a:t> (Virtual Routing and Forwarding)?</a:t>
            </a:r>
          </a:p>
        </p:txBody>
      </p:sp>
      <p:sp>
        <p:nvSpPr>
          <p:cNvPr id="16388" name="Rectangle 176"/>
          <p:cNvSpPr>
            <a:spLocks noGrp="1" noChangeArrowheads="1"/>
          </p:cNvSpPr>
          <p:nvPr>
            <p:ph type="body" sz="half" idx="1"/>
          </p:nvPr>
        </p:nvSpPr>
        <p:spPr>
          <a:xfrm>
            <a:off x="467544" y="1340768"/>
            <a:ext cx="5040560" cy="3571875"/>
          </a:xfrm>
        </p:spPr>
        <p:txBody>
          <a:bodyPr>
            <a:normAutofit/>
          </a:bodyPr>
          <a:lstStyle/>
          <a:p>
            <a:r>
              <a:rPr lang="en-US" sz="1800" dirty="0" err="1">
                <a:latin typeface="Calibri" pitchFamily="34" charset="0"/>
                <a:cs typeface="Calibri" pitchFamily="34" charset="0"/>
              </a:rPr>
              <a:t>VRFs</a:t>
            </a:r>
            <a:r>
              <a:rPr lang="en-US" sz="1800" dirty="0">
                <a:latin typeface="Calibri" pitchFamily="34" charset="0"/>
                <a:cs typeface="Calibri" pitchFamily="34" charset="0"/>
              </a:rPr>
              <a:t> allow dividing up your routing table into multiple virtual tables</a:t>
            </a:r>
          </a:p>
          <a:p>
            <a:r>
              <a:rPr lang="en-US" sz="1800" dirty="0">
                <a:latin typeface="Calibri" pitchFamily="34" charset="0"/>
                <a:cs typeface="Calibri" pitchFamily="34" charset="0"/>
              </a:rPr>
              <a:t>Routing protocol extensions allow binding a process/address family to </a:t>
            </a:r>
            <a:br>
              <a:rPr lang="en-US" sz="1800" dirty="0">
                <a:latin typeface="Calibri" pitchFamily="34" charset="0"/>
                <a:cs typeface="Calibri" pitchFamily="34" charset="0"/>
              </a:rPr>
            </a:br>
            <a:r>
              <a:rPr lang="en-US" sz="1800" dirty="0">
                <a:latin typeface="Calibri" pitchFamily="34" charset="0"/>
                <a:cs typeface="Calibri" pitchFamily="34" charset="0"/>
              </a:rPr>
              <a:t>a </a:t>
            </a:r>
            <a:r>
              <a:rPr lang="en-US" sz="1800" dirty="0" err="1">
                <a:latin typeface="Calibri" pitchFamily="34" charset="0"/>
                <a:cs typeface="Calibri" pitchFamily="34" charset="0"/>
              </a:rPr>
              <a:t>VRF</a:t>
            </a:r>
            <a:endParaRPr lang="en-US" sz="1800" dirty="0">
              <a:latin typeface="Calibri" pitchFamily="34" charset="0"/>
              <a:cs typeface="Calibri" pitchFamily="34" charset="0"/>
            </a:endParaRPr>
          </a:p>
          <a:p>
            <a:r>
              <a:rPr lang="en-US" sz="1800" dirty="0">
                <a:latin typeface="Calibri" pitchFamily="34" charset="0"/>
                <a:cs typeface="Calibri" pitchFamily="34" charset="0"/>
              </a:rPr>
              <a:t>Interfaces are bound to a </a:t>
            </a:r>
            <a:r>
              <a:rPr lang="en-US" sz="1800" dirty="0" err="1">
                <a:latin typeface="Calibri" pitchFamily="34" charset="0"/>
                <a:cs typeface="Calibri" pitchFamily="34" charset="0"/>
              </a:rPr>
              <a:t>VRF</a:t>
            </a:r>
            <a:r>
              <a:rPr lang="en-US" sz="1800" dirty="0">
                <a:latin typeface="Calibri" pitchFamily="34" charset="0"/>
                <a:cs typeface="Calibri" pitchFamily="34" charset="0"/>
              </a:rPr>
              <a:t> using</a:t>
            </a:r>
            <a:br>
              <a:rPr lang="en-US" sz="1800" dirty="0">
                <a:latin typeface="Calibri" pitchFamily="34" charset="0"/>
                <a:cs typeface="Calibri" pitchFamily="34" charset="0"/>
              </a:rPr>
            </a:br>
            <a:r>
              <a:rPr lang="en-US" sz="1800" dirty="0" err="1">
                <a:latin typeface="Calibri" pitchFamily="34" charset="0"/>
                <a:cs typeface="Calibri" pitchFamily="34" charset="0"/>
              </a:rPr>
              <a:t>ip</a:t>
            </a:r>
            <a:r>
              <a:rPr lang="en-US" sz="1800" dirty="0">
                <a:latin typeface="Calibri" pitchFamily="34" charset="0"/>
                <a:cs typeface="Calibri" pitchFamily="34" charset="0"/>
              </a:rPr>
              <a:t> </a:t>
            </a:r>
            <a:r>
              <a:rPr lang="en-US" sz="1800" dirty="0" err="1">
                <a:latin typeface="Calibri" pitchFamily="34" charset="0"/>
                <a:cs typeface="Calibri" pitchFamily="34" charset="0"/>
              </a:rPr>
              <a:t>vrf</a:t>
            </a:r>
            <a:r>
              <a:rPr lang="en-US" sz="1800" dirty="0">
                <a:latin typeface="Calibri" pitchFamily="34" charset="0"/>
                <a:cs typeface="Calibri" pitchFamily="34" charset="0"/>
              </a:rPr>
              <a:t> forwarding &lt;</a:t>
            </a:r>
            <a:r>
              <a:rPr lang="en-US" sz="1800" dirty="0" err="1">
                <a:latin typeface="Calibri" pitchFamily="34" charset="0"/>
                <a:cs typeface="Calibri" pitchFamily="34" charset="0"/>
              </a:rPr>
              <a:t>vrf</a:t>
            </a:r>
            <a:r>
              <a:rPr lang="en-US" sz="1800" dirty="0">
                <a:latin typeface="Calibri" pitchFamily="34" charset="0"/>
                <a:cs typeface="Calibri" pitchFamily="34" charset="0"/>
              </a:rPr>
              <a:t>-name&gt;</a:t>
            </a:r>
          </a:p>
        </p:txBody>
      </p:sp>
      <p:sp>
        <p:nvSpPr>
          <p:cNvPr id="16389" name="Freeform 46"/>
          <p:cNvSpPr>
            <a:spLocks/>
          </p:cNvSpPr>
          <p:nvPr/>
        </p:nvSpPr>
        <p:spPr bwMode="auto">
          <a:xfrm>
            <a:off x="4718050" y="3184525"/>
            <a:ext cx="809625" cy="928688"/>
          </a:xfrm>
          <a:custGeom>
            <a:avLst/>
            <a:gdLst>
              <a:gd name="T0" fmla="*/ 0 w 510"/>
              <a:gd name="T1" fmla="*/ 339 h 585"/>
              <a:gd name="T2" fmla="*/ 510 w 510"/>
              <a:gd name="T3" fmla="*/ 0 h 585"/>
              <a:gd name="T4" fmla="*/ 510 w 510"/>
              <a:gd name="T5" fmla="*/ 187 h 585"/>
              <a:gd name="T6" fmla="*/ 1 w 510"/>
              <a:gd name="T7" fmla="*/ 585 h 585"/>
              <a:gd name="T8" fmla="*/ 0 60000 65536"/>
              <a:gd name="T9" fmla="*/ 0 60000 65536"/>
              <a:gd name="T10" fmla="*/ 0 60000 65536"/>
              <a:gd name="T11" fmla="*/ 0 60000 65536"/>
              <a:gd name="T12" fmla="*/ 0 w 510"/>
              <a:gd name="T13" fmla="*/ 0 h 585"/>
              <a:gd name="T14" fmla="*/ 510 w 510"/>
              <a:gd name="T15" fmla="*/ 585 h 585"/>
            </a:gdLst>
            <a:ahLst/>
            <a:cxnLst>
              <a:cxn ang="T8">
                <a:pos x="T0" y="T1"/>
              </a:cxn>
              <a:cxn ang="T9">
                <a:pos x="T2" y="T3"/>
              </a:cxn>
              <a:cxn ang="T10">
                <a:pos x="T4" y="T5"/>
              </a:cxn>
              <a:cxn ang="T11">
                <a:pos x="T6" y="T7"/>
              </a:cxn>
            </a:cxnLst>
            <a:rect l="T12" t="T13" r="T14" b="T15"/>
            <a:pathLst>
              <a:path w="510" h="585">
                <a:moveTo>
                  <a:pt x="0" y="339"/>
                </a:moveTo>
                <a:lnTo>
                  <a:pt x="510" y="0"/>
                </a:lnTo>
                <a:lnTo>
                  <a:pt x="510" y="187"/>
                </a:lnTo>
                <a:lnTo>
                  <a:pt x="1" y="585"/>
                </a:lnTo>
              </a:path>
            </a:pathLst>
          </a:custGeom>
          <a:gradFill rotWithShape="1">
            <a:gsLst>
              <a:gs pos="0">
                <a:srgbClr val="D2D2D4"/>
              </a:gs>
              <a:gs pos="100000">
                <a:srgbClr val="C0C0C4"/>
              </a:gs>
            </a:gsLst>
            <a:lin ang="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82124" tIns="41061" rIns="82124" bIns="41061"/>
          <a:lstStyle/>
          <a:p>
            <a:endParaRPr lang="en-SG"/>
          </a:p>
        </p:txBody>
      </p:sp>
      <p:grpSp>
        <p:nvGrpSpPr>
          <p:cNvPr id="8" name="Group 47"/>
          <p:cNvGrpSpPr>
            <a:grpSpLocks/>
          </p:cNvGrpSpPr>
          <p:nvPr/>
        </p:nvGrpSpPr>
        <p:grpSpPr bwMode="auto">
          <a:xfrm>
            <a:off x="381000" y="5324475"/>
            <a:ext cx="5149850" cy="541338"/>
            <a:chOff x="240" y="3162"/>
            <a:chExt cx="3244" cy="341"/>
          </a:xfrm>
        </p:grpSpPr>
        <p:sp>
          <p:nvSpPr>
            <p:cNvPr id="16497" name="Freeform 48"/>
            <p:cNvSpPr>
              <a:spLocks/>
            </p:cNvSpPr>
            <p:nvPr/>
          </p:nvSpPr>
          <p:spPr bwMode="auto">
            <a:xfrm>
              <a:off x="2975" y="3162"/>
              <a:ext cx="509" cy="341"/>
            </a:xfrm>
            <a:custGeom>
              <a:avLst/>
              <a:gdLst>
                <a:gd name="T0" fmla="*/ 0 w 509"/>
                <a:gd name="T1" fmla="*/ 192 h 341"/>
                <a:gd name="T2" fmla="*/ 509 w 509"/>
                <a:gd name="T3" fmla="*/ 0 h 341"/>
                <a:gd name="T4" fmla="*/ 509 w 509"/>
                <a:gd name="T5" fmla="*/ 201 h 341"/>
                <a:gd name="T6" fmla="*/ 1 w 509"/>
                <a:gd name="T7" fmla="*/ 341 h 341"/>
                <a:gd name="T8" fmla="*/ 0 60000 65536"/>
                <a:gd name="T9" fmla="*/ 0 60000 65536"/>
                <a:gd name="T10" fmla="*/ 0 60000 65536"/>
                <a:gd name="T11" fmla="*/ 0 60000 65536"/>
                <a:gd name="T12" fmla="*/ 0 w 509"/>
                <a:gd name="T13" fmla="*/ 0 h 341"/>
                <a:gd name="T14" fmla="*/ 509 w 509"/>
                <a:gd name="T15" fmla="*/ 341 h 341"/>
              </a:gdLst>
              <a:ahLst/>
              <a:cxnLst>
                <a:cxn ang="T8">
                  <a:pos x="T0" y="T1"/>
                </a:cxn>
                <a:cxn ang="T9">
                  <a:pos x="T2" y="T3"/>
                </a:cxn>
                <a:cxn ang="T10">
                  <a:pos x="T4" y="T5"/>
                </a:cxn>
                <a:cxn ang="T11">
                  <a:pos x="T6" y="T7"/>
                </a:cxn>
              </a:cxnLst>
              <a:rect l="T12" t="T13" r="T14" b="T15"/>
              <a:pathLst>
                <a:path w="509" h="341">
                  <a:moveTo>
                    <a:pt x="0" y="192"/>
                  </a:moveTo>
                  <a:lnTo>
                    <a:pt x="509" y="0"/>
                  </a:lnTo>
                  <a:lnTo>
                    <a:pt x="509" y="201"/>
                  </a:lnTo>
                  <a:lnTo>
                    <a:pt x="1" y="341"/>
                  </a:lnTo>
                </a:path>
              </a:pathLst>
            </a:custGeom>
            <a:gradFill rotWithShape="1">
              <a:gsLst>
                <a:gs pos="0">
                  <a:srgbClr val="89A424">
                    <a:alpha val="60001"/>
                  </a:srgbClr>
                </a:gs>
                <a:gs pos="100000">
                  <a:srgbClr val="5B6D18"/>
                </a:gs>
              </a:gsLst>
              <a:lin ang="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a:lstStyle/>
            <a:p>
              <a:endParaRPr lang="en-SG"/>
            </a:p>
          </p:txBody>
        </p:sp>
        <p:sp>
          <p:nvSpPr>
            <p:cNvPr id="16498" name="Rectangle 49"/>
            <p:cNvSpPr>
              <a:spLocks noChangeArrowheads="1"/>
            </p:cNvSpPr>
            <p:nvPr/>
          </p:nvSpPr>
          <p:spPr bwMode="auto">
            <a:xfrm>
              <a:off x="240" y="3354"/>
              <a:ext cx="2736" cy="148"/>
            </a:xfrm>
            <a:prstGeom prst="rect">
              <a:avLst/>
            </a:prstGeom>
            <a:solidFill>
              <a:srgbClr val="89A424"/>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en-US"/>
            </a:p>
          </p:txBody>
        </p:sp>
      </p:grpSp>
      <p:grpSp>
        <p:nvGrpSpPr>
          <p:cNvPr id="9" name="Group 50"/>
          <p:cNvGrpSpPr>
            <a:grpSpLocks/>
          </p:cNvGrpSpPr>
          <p:nvPr/>
        </p:nvGrpSpPr>
        <p:grpSpPr bwMode="auto">
          <a:xfrm>
            <a:off x="381000" y="4600575"/>
            <a:ext cx="5146675" cy="885825"/>
            <a:chOff x="240" y="2706"/>
            <a:chExt cx="3242" cy="558"/>
          </a:xfrm>
        </p:grpSpPr>
        <p:sp>
          <p:nvSpPr>
            <p:cNvPr id="16495" name="Freeform 51"/>
            <p:cNvSpPr>
              <a:spLocks/>
            </p:cNvSpPr>
            <p:nvPr/>
          </p:nvSpPr>
          <p:spPr bwMode="auto">
            <a:xfrm>
              <a:off x="2976" y="2706"/>
              <a:ext cx="506" cy="558"/>
            </a:xfrm>
            <a:custGeom>
              <a:avLst/>
              <a:gdLst>
                <a:gd name="T0" fmla="*/ 0 w 506"/>
                <a:gd name="T1" fmla="*/ 173 h 558"/>
                <a:gd name="T2" fmla="*/ 506 w 506"/>
                <a:gd name="T3" fmla="*/ 0 h 558"/>
                <a:gd name="T4" fmla="*/ 506 w 506"/>
                <a:gd name="T5" fmla="*/ 201 h 558"/>
                <a:gd name="T6" fmla="*/ 0 w 506"/>
                <a:gd name="T7" fmla="*/ 558 h 558"/>
                <a:gd name="T8" fmla="*/ 0 60000 65536"/>
                <a:gd name="T9" fmla="*/ 0 60000 65536"/>
                <a:gd name="T10" fmla="*/ 0 60000 65536"/>
                <a:gd name="T11" fmla="*/ 0 60000 65536"/>
                <a:gd name="T12" fmla="*/ 0 w 506"/>
                <a:gd name="T13" fmla="*/ 0 h 558"/>
                <a:gd name="T14" fmla="*/ 506 w 506"/>
                <a:gd name="T15" fmla="*/ 558 h 558"/>
              </a:gdLst>
              <a:ahLst/>
              <a:cxnLst>
                <a:cxn ang="T8">
                  <a:pos x="T0" y="T1"/>
                </a:cxn>
                <a:cxn ang="T9">
                  <a:pos x="T2" y="T3"/>
                </a:cxn>
                <a:cxn ang="T10">
                  <a:pos x="T4" y="T5"/>
                </a:cxn>
                <a:cxn ang="T11">
                  <a:pos x="T6" y="T7"/>
                </a:cxn>
              </a:cxnLst>
              <a:rect l="T12" t="T13" r="T14" b="T15"/>
              <a:pathLst>
                <a:path w="506" h="558">
                  <a:moveTo>
                    <a:pt x="0" y="173"/>
                  </a:moveTo>
                  <a:lnTo>
                    <a:pt x="506" y="0"/>
                  </a:lnTo>
                  <a:lnTo>
                    <a:pt x="506" y="201"/>
                  </a:lnTo>
                  <a:lnTo>
                    <a:pt x="0" y="558"/>
                  </a:lnTo>
                </a:path>
              </a:pathLst>
            </a:custGeom>
            <a:gradFill rotWithShape="1">
              <a:gsLst>
                <a:gs pos="0">
                  <a:srgbClr val="47B0D5">
                    <a:alpha val="79999"/>
                  </a:srgbClr>
                </a:gs>
                <a:gs pos="100000">
                  <a:srgbClr val="2F758D"/>
                </a:gs>
              </a:gsLst>
              <a:lin ang="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a:lstStyle/>
            <a:p>
              <a:endParaRPr lang="en-SG"/>
            </a:p>
          </p:txBody>
        </p:sp>
        <p:sp>
          <p:nvSpPr>
            <p:cNvPr id="16496" name="Rectangle 52"/>
            <p:cNvSpPr>
              <a:spLocks noChangeArrowheads="1"/>
            </p:cNvSpPr>
            <p:nvPr/>
          </p:nvSpPr>
          <p:spPr bwMode="auto">
            <a:xfrm>
              <a:off x="240" y="2880"/>
              <a:ext cx="2736" cy="384"/>
            </a:xfrm>
            <a:prstGeom prst="rect">
              <a:avLst/>
            </a:prstGeom>
            <a:solidFill>
              <a:srgbClr val="47B0D5"/>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en-US"/>
            </a:p>
          </p:txBody>
        </p:sp>
      </p:grpSp>
      <p:grpSp>
        <p:nvGrpSpPr>
          <p:cNvPr id="10" name="Group 53"/>
          <p:cNvGrpSpPr>
            <a:grpSpLocks/>
          </p:cNvGrpSpPr>
          <p:nvPr/>
        </p:nvGrpSpPr>
        <p:grpSpPr bwMode="auto">
          <a:xfrm>
            <a:off x="381000" y="3886200"/>
            <a:ext cx="5146675" cy="811213"/>
            <a:chOff x="240" y="2256"/>
            <a:chExt cx="3242" cy="511"/>
          </a:xfrm>
        </p:grpSpPr>
        <p:sp>
          <p:nvSpPr>
            <p:cNvPr id="976950" name="Freeform 54"/>
            <p:cNvSpPr>
              <a:spLocks/>
            </p:cNvSpPr>
            <p:nvPr/>
          </p:nvSpPr>
          <p:spPr bwMode="auto">
            <a:xfrm>
              <a:off x="2975" y="2256"/>
              <a:ext cx="507" cy="510"/>
            </a:xfrm>
            <a:custGeom>
              <a:avLst/>
              <a:gdLst/>
              <a:ahLst/>
              <a:cxnLst>
                <a:cxn ang="0">
                  <a:pos x="0" y="266"/>
                </a:cxn>
                <a:cxn ang="0">
                  <a:pos x="507" y="0"/>
                </a:cxn>
                <a:cxn ang="0">
                  <a:pos x="507" y="201"/>
                </a:cxn>
                <a:cxn ang="0">
                  <a:pos x="1" y="510"/>
                </a:cxn>
              </a:cxnLst>
              <a:rect l="0" t="0" r="r" b="b"/>
              <a:pathLst>
                <a:path w="507" h="510">
                  <a:moveTo>
                    <a:pt x="0" y="266"/>
                  </a:moveTo>
                  <a:lnTo>
                    <a:pt x="507" y="0"/>
                  </a:lnTo>
                  <a:lnTo>
                    <a:pt x="507" y="201"/>
                  </a:lnTo>
                  <a:lnTo>
                    <a:pt x="1" y="510"/>
                  </a:lnTo>
                </a:path>
              </a:pathLst>
            </a:custGeom>
            <a:gradFill rotWithShape="1">
              <a:gsLst>
                <a:gs pos="0">
                  <a:schemeClr val="folHlink">
                    <a:alpha val="70000"/>
                  </a:schemeClr>
                </a:gs>
                <a:gs pos="100000">
                  <a:schemeClr val="folHlink">
                    <a:gamma/>
                    <a:shade val="66275"/>
                    <a:invGamma/>
                  </a:schemeClr>
                </a:gs>
              </a:gsLst>
              <a:lin ang="0" scaled="1"/>
            </a:gradFill>
            <a:ln w="28575" cap="flat" cmpd="sng">
              <a:noFill/>
              <a:prstDash val="solid"/>
              <a:round/>
              <a:headEnd/>
              <a:tailEnd/>
            </a:ln>
            <a:effectLst/>
          </p:spPr>
          <p:txBody>
            <a:bodyPr/>
            <a:lstStyle/>
            <a:p>
              <a:pPr>
                <a:defRPr/>
              </a:pPr>
              <a:endParaRPr lang="en-US">
                <a:latin typeface="Arial" charset="0"/>
              </a:endParaRPr>
            </a:p>
          </p:txBody>
        </p:sp>
        <p:sp>
          <p:nvSpPr>
            <p:cNvPr id="16494" name="Rectangle 55"/>
            <p:cNvSpPr>
              <a:spLocks noChangeArrowheads="1"/>
            </p:cNvSpPr>
            <p:nvPr/>
          </p:nvSpPr>
          <p:spPr bwMode="auto">
            <a:xfrm>
              <a:off x="240" y="2520"/>
              <a:ext cx="2736" cy="247"/>
            </a:xfrm>
            <a:prstGeom prst="rect">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a:lstStyle/>
            <a:p>
              <a:endParaRPr lang="en-US"/>
            </a:p>
          </p:txBody>
        </p:sp>
      </p:grpSp>
      <p:sp>
        <p:nvSpPr>
          <p:cNvPr id="16393" name="Rectangle 56"/>
          <p:cNvSpPr>
            <a:spLocks noChangeArrowheads="1"/>
          </p:cNvSpPr>
          <p:nvPr/>
        </p:nvSpPr>
        <p:spPr bwMode="auto">
          <a:xfrm>
            <a:off x="381000" y="3722688"/>
            <a:ext cx="4343400" cy="392112"/>
          </a:xfrm>
          <a:prstGeom prst="rect">
            <a:avLst/>
          </a:prstGeom>
          <a:solidFill>
            <a:srgbClr val="D2D2D4"/>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82124" tIns="41061" rIns="82124" bIns="41061"/>
          <a:lstStyle/>
          <a:p>
            <a:endParaRPr lang="en-US"/>
          </a:p>
        </p:txBody>
      </p:sp>
      <p:sp>
        <p:nvSpPr>
          <p:cNvPr id="16394" name="Rectangle 57"/>
          <p:cNvSpPr>
            <a:spLocks noChangeArrowheads="1"/>
          </p:cNvSpPr>
          <p:nvPr/>
        </p:nvSpPr>
        <p:spPr bwMode="auto">
          <a:xfrm>
            <a:off x="381000" y="3588386"/>
            <a:ext cx="4343400" cy="2452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type="none" w="sm" len="sm"/>
                <a:tailEnd type="none" w="sm" len="sm"/>
              </a14:hiddenLine>
            </a:ext>
          </a:extLst>
        </p:spPr>
        <p:txBody>
          <a:bodyPr lIns="82124" tIns="41061" rIns="82124" bIns="41061" anchor="ctr">
            <a:spAutoFit/>
          </a:bodyPr>
          <a:lstStyle/>
          <a:p>
            <a:pPr algn="l"/>
            <a:r>
              <a:rPr lang="en-US" sz="1400" b="1" baseline="0" dirty="0">
                <a:solidFill>
                  <a:srgbClr val="002060"/>
                </a:solidFill>
                <a:latin typeface="Calibri" pitchFamily="34" charset="0"/>
                <a:cs typeface="Calibri" pitchFamily="34" charset="0"/>
              </a:rPr>
              <a:t>router </a:t>
            </a:r>
            <a:r>
              <a:rPr lang="en-US" sz="1400" b="1" baseline="0" dirty="0" err="1">
                <a:solidFill>
                  <a:srgbClr val="002060"/>
                </a:solidFill>
                <a:latin typeface="Calibri" pitchFamily="34" charset="0"/>
                <a:cs typeface="Calibri" pitchFamily="34" charset="0"/>
              </a:rPr>
              <a:t>eigrp</a:t>
            </a:r>
            <a:r>
              <a:rPr lang="en-US" sz="1400" b="1" baseline="0" dirty="0">
                <a:solidFill>
                  <a:srgbClr val="002060"/>
                </a:solidFill>
                <a:latin typeface="Calibri" pitchFamily="34" charset="0"/>
                <a:cs typeface="Calibri" pitchFamily="34" charset="0"/>
              </a:rPr>
              <a:t> 1</a:t>
            </a:r>
          </a:p>
          <a:p>
            <a:pPr algn="l"/>
            <a:r>
              <a:rPr lang="en-US" sz="1400" b="1" baseline="0" dirty="0">
                <a:solidFill>
                  <a:srgbClr val="002060"/>
                </a:solidFill>
                <a:latin typeface="Calibri" pitchFamily="34" charset="0"/>
                <a:cs typeface="Calibri" pitchFamily="34" charset="0"/>
              </a:rPr>
              <a:t> network 10.1.1.0 0.0.0.255</a:t>
            </a:r>
          </a:p>
          <a:p>
            <a:pPr algn="l"/>
            <a:r>
              <a:rPr lang="en-US" sz="1400" b="1" baseline="0" dirty="0">
                <a:solidFill>
                  <a:srgbClr val="002060"/>
                </a:solidFill>
                <a:latin typeface="Calibri" pitchFamily="34" charset="0"/>
                <a:cs typeface="Calibri" pitchFamily="34" charset="0"/>
              </a:rPr>
              <a:t>!</a:t>
            </a:r>
          </a:p>
          <a:p>
            <a:pPr algn="l"/>
            <a:r>
              <a:rPr lang="en-US" sz="1400" b="1" baseline="0" dirty="0">
                <a:solidFill>
                  <a:srgbClr val="002060"/>
                </a:solidFill>
                <a:latin typeface="Calibri" pitchFamily="34" charset="0"/>
                <a:cs typeface="Calibri" pitchFamily="34" charset="0"/>
              </a:rPr>
              <a:t>router </a:t>
            </a:r>
            <a:r>
              <a:rPr lang="en-US" sz="1400" b="1" baseline="0" dirty="0" err="1">
                <a:solidFill>
                  <a:srgbClr val="002060"/>
                </a:solidFill>
                <a:latin typeface="Calibri" pitchFamily="34" charset="0"/>
                <a:cs typeface="Calibri" pitchFamily="34" charset="0"/>
              </a:rPr>
              <a:t>ospf</a:t>
            </a:r>
            <a:r>
              <a:rPr lang="en-US" sz="1400" b="1" baseline="0" dirty="0">
                <a:solidFill>
                  <a:srgbClr val="002060"/>
                </a:solidFill>
                <a:latin typeface="Calibri" pitchFamily="34" charset="0"/>
                <a:cs typeface="Calibri" pitchFamily="34" charset="0"/>
              </a:rPr>
              <a:t> 1 </a:t>
            </a:r>
            <a:r>
              <a:rPr lang="en-US" sz="1400" b="1" baseline="0" dirty="0" err="1">
                <a:solidFill>
                  <a:srgbClr val="002060"/>
                </a:solidFill>
                <a:latin typeface="Calibri" pitchFamily="34" charset="0"/>
                <a:cs typeface="Calibri" pitchFamily="34" charset="0"/>
              </a:rPr>
              <a:t>vrf</a:t>
            </a:r>
            <a:r>
              <a:rPr lang="en-US" sz="1400" b="1" baseline="0" dirty="0">
                <a:solidFill>
                  <a:srgbClr val="002060"/>
                </a:solidFill>
                <a:latin typeface="Calibri" pitchFamily="34" charset="0"/>
                <a:cs typeface="Calibri" pitchFamily="34" charset="0"/>
              </a:rPr>
              <a:t> orange</a:t>
            </a:r>
          </a:p>
          <a:p>
            <a:pPr algn="l"/>
            <a:r>
              <a:rPr lang="en-US" sz="1400" b="1" baseline="0" dirty="0">
                <a:solidFill>
                  <a:srgbClr val="002060"/>
                </a:solidFill>
                <a:latin typeface="Calibri" pitchFamily="34" charset="0"/>
                <a:cs typeface="Calibri" pitchFamily="34" charset="0"/>
              </a:rPr>
              <a:t> network 10.2.1.0 0.0.0.255 area 0</a:t>
            </a:r>
          </a:p>
          <a:p>
            <a:pPr algn="l"/>
            <a:r>
              <a:rPr lang="en-US" sz="1400" b="1" baseline="0" dirty="0">
                <a:solidFill>
                  <a:srgbClr val="002060"/>
                </a:solidFill>
                <a:latin typeface="Calibri" pitchFamily="34" charset="0"/>
                <a:cs typeface="Calibri" pitchFamily="34" charset="0"/>
              </a:rPr>
              <a:t>!</a:t>
            </a:r>
          </a:p>
          <a:p>
            <a:pPr algn="l"/>
            <a:r>
              <a:rPr lang="en-US" sz="1400" b="1" baseline="0" dirty="0">
                <a:solidFill>
                  <a:srgbClr val="002060"/>
                </a:solidFill>
                <a:latin typeface="Calibri" pitchFamily="34" charset="0"/>
                <a:cs typeface="Calibri" pitchFamily="34" charset="0"/>
              </a:rPr>
              <a:t>router </a:t>
            </a:r>
            <a:r>
              <a:rPr lang="en-US" sz="1400" b="1" baseline="0" dirty="0" err="1">
                <a:solidFill>
                  <a:srgbClr val="002060"/>
                </a:solidFill>
                <a:latin typeface="Calibri" pitchFamily="34" charset="0"/>
                <a:cs typeface="Calibri" pitchFamily="34" charset="0"/>
              </a:rPr>
              <a:t>bgp</a:t>
            </a:r>
            <a:r>
              <a:rPr lang="en-US" sz="1400" b="1" baseline="0" dirty="0">
                <a:solidFill>
                  <a:srgbClr val="002060"/>
                </a:solidFill>
                <a:latin typeface="Calibri" pitchFamily="34" charset="0"/>
                <a:cs typeface="Calibri" pitchFamily="34" charset="0"/>
              </a:rPr>
              <a:t> 65000</a:t>
            </a:r>
          </a:p>
          <a:p>
            <a:pPr algn="l"/>
            <a:r>
              <a:rPr lang="en-US" sz="1400" b="1" baseline="0" dirty="0">
                <a:solidFill>
                  <a:srgbClr val="002060"/>
                </a:solidFill>
                <a:latin typeface="Calibri" pitchFamily="34" charset="0"/>
                <a:cs typeface="Calibri" pitchFamily="34" charset="0"/>
              </a:rPr>
              <a:t> address-family ipv4 </a:t>
            </a:r>
            <a:r>
              <a:rPr lang="en-US" sz="1400" b="1" baseline="0" dirty="0" err="1">
                <a:solidFill>
                  <a:srgbClr val="002060"/>
                </a:solidFill>
                <a:latin typeface="Calibri" pitchFamily="34" charset="0"/>
                <a:cs typeface="Calibri" pitchFamily="34" charset="0"/>
              </a:rPr>
              <a:t>vrf</a:t>
            </a:r>
            <a:r>
              <a:rPr lang="en-US" sz="1400" b="1" baseline="0" dirty="0">
                <a:solidFill>
                  <a:srgbClr val="002060"/>
                </a:solidFill>
                <a:latin typeface="Calibri" pitchFamily="34" charset="0"/>
                <a:cs typeface="Calibri" pitchFamily="34" charset="0"/>
              </a:rPr>
              <a:t> blue</a:t>
            </a:r>
          </a:p>
          <a:p>
            <a:pPr algn="l"/>
            <a:r>
              <a:rPr lang="en-US" sz="1400" b="1" baseline="0" dirty="0">
                <a:solidFill>
                  <a:srgbClr val="002060"/>
                </a:solidFill>
                <a:latin typeface="Calibri" pitchFamily="34" charset="0"/>
                <a:cs typeface="Calibri" pitchFamily="34" charset="0"/>
              </a:rPr>
              <a:t> …</a:t>
            </a:r>
          </a:p>
          <a:p>
            <a:pPr algn="l"/>
            <a:r>
              <a:rPr lang="en-US" sz="1400" b="1" baseline="0" dirty="0">
                <a:solidFill>
                  <a:srgbClr val="002060"/>
                </a:solidFill>
                <a:latin typeface="Calibri" pitchFamily="34" charset="0"/>
                <a:cs typeface="Calibri" pitchFamily="34" charset="0"/>
              </a:rPr>
              <a:t>!</a:t>
            </a:r>
          </a:p>
          <a:p>
            <a:pPr algn="l"/>
            <a:r>
              <a:rPr lang="en-US" sz="1400" b="1" baseline="0" dirty="0" err="1">
                <a:solidFill>
                  <a:srgbClr val="002060"/>
                </a:solidFill>
                <a:latin typeface="Calibri" pitchFamily="34" charset="0"/>
                <a:cs typeface="Calibri" pitchFamily="34" charset="0"/>
              </a:rPr>
              <a:t>ip</a:t>
            </a:r>
            <a:r>
              <a:rPr lang="en-US" sz="1400" b="1" baseline="0" dirty="0">
                <a:solidFill>
                  <a:srgbClr val="002060"/>
                </a:solidFill>
                <a:latin typeface="Calibri" pitchFamily="34" charset="0"/>
                <a:cs typeface="Calibri" pitchFamily="34" charset="0"/>
              </a:rPr>
              <a:t> route </a:t>
            </a:r>
            <a:r>
              <a:rPr lang="en-US" sz="1400" b="1" baseline="0" dirty="0" err="1">
                <a:solidFill>
                  <a:srgbClr val="002060"/>
                </a:solidFill>
                <a:latin typeface="Calibri" pitchFamily="34" charset="0"/>
                <a:cs typeface="Calibri" pitchFamily="34" charset="0"/>
              </a:rPr>
              <a:t>vrf</a:t>
            </a:r>
            <a:r>
              <a:rPr lang="en-US" sz="1400" b="1" baseline="0" dirty="0">
                <a:solidFill>
                  <a:srgbClr val="002060"/>
                </a:solidFill>
                <a:latin typeface="Calibri" pitchFamily="34" charset="0"/>
                <a:cs typeface="Calibri" pitchFamily="34" charset="0"/>
              </a:rPr>
              <a:t> green 0.0.0.0 0.0.0.0 …</a:t>
            </a:r>
          </a:p>
        </p:txBody>
      </p:sp>
      <p:grpSp>
        <p:nvGrpSpPr>
          <p:cNvPr id="11" name="Group 58"/>
          <p:cNvGrpSpPr>
            <a:grpSpLocks/>
          </p:cNvGrpSpPr>
          <p:nvPr/>
        </p:nvGrpSpPr>
        <p:grpSpPr bwMode="auto">
          <a:xfrm>
            <a:off x="5540375" y="2914650"/>
            <a:ext cx="1958975" cy="873125"/>
            <a:chOff x="2264" y="3023"/>
            <a:chExt cx="784" cy="350"/>
          </a:xfrm>
        </p:grpSpPr>
        <p:sp>
          <p:nvSpPr>
            <p:cNvPr id="16470" name="Oval 59"/>
            <p:cNvSpPr>
              <a:spLocks noChangeArrowheads="1"/>
            </p:cNvSpPr>
            <p:nvPr/>
          </p:nvSpPr>
          <p:spPr bwMode="auto">
            <a:xfrm>
              <a:off x="2265" y="3107"/>
              <a:ext cx="783" cy="266"/>
            </a:xfrm>
            <a:prstGeom prst="ellipse">
              <a:avLst/>
            </a:prstGeom>
            <a:solidFill>
              <a:srgbClr val="009900">
                <a:alpha val="59999"/>
              </a:srgbClr>
            </a:solidFill>
            <a:ln w="28575">
              <a:solidFill>
                <a:srgbClr val="555555"/>
              </a:solidFill>
              <a:round/>
              <a:headEnd/>
              <a:tailEnd/>
            </a:ln>
          </p:spPr>
          <p:txBody>
            <a:bodyPr/>
            <a:lstStyle/>
            <a:p>
              <a:endParaRPr lang="en-US"/>
            </a:p>
          </p:txBody>
        </p:sp>
        <p:sp>
          <p:nvSpPr>
            <p:cNvPr id="16471" name="Oval 60"/>
            <p:cNvSpPr>
              <a:spLocks noChangeArrowheads="1"/>
            </p:cNvSpPr>
            <p:nvPr/>
          </p:nvSpPr>
          <p:spPr bwMode="auto">
            <a:xfrm>
              <a:off x="2264" y="3023"/>
              <a:ext cx="784" cy="263"/>
            </a:xfrm>
            <a:prstGeom prst="ellipse">
              <a:avLst/>
            </a:prstGeom>
            <a:solidFill>
              <a:srgbClr val="009900">
                <a:alpha val="59999"/>
              </a:srgbClr>
            </a:solidFill>
            <a:ln w="28575">
              <a:solidFill>
                <a:srgbClr val="555555"/>
              </a:solidFill>
              <a:round/>
              <a:headEnd/>
              <a:tailEnd/>
            </a:ln>
          </p:spPr>
          <p:txBody>
            <a:bodyPr/>
            <a:lstStyle/>
            <a:p>
              <a:endParaRPr lang="en-US"/>
            </a:p>
          </p:txBody>
        </p:sp>
        <p:grpSp>
          <p:nvGrpSpPr>
            <p:cNvPr id="12" name="Group 61"/>
            <p:cNvGrpSpPr>
              <a:grpSpLocks/>
            </p:cNvGrpSpPr>
            <p:nvPr/>
          </p:nvGrpSpPr>
          <p:grpSpPr bwMode="auto">
            <a:xfrm>
              <a:off x="2384" y="3054"/>
              <a:ext cx="545" cy="202"/>
              <a:chOff x="2055" y="1578"/>
              <a:chExt cx="2068" cy="1014"/>
            </a:xfrm>
          </p:grpSpPr>
          <p:grpSp>
            <p:nvGrpSpPr>
              <p:cNvPr id="13" name="Group 62"/>
              <p:cNvGrpSpPr>
                <a:grpSpLocks/>
              </p:cNvGrpSpPr>
              <p:nvPr/>
            </p:nvGrpSpPr>
            <p:grpSpPr bwMode="auto">
              <a:xfrm>
                <a:off x="2055" y="1578"/>
                <a:ext cx="2050" cy="991"/>
                <a:chOff x="2055" y="1578"/>
                <a:chExt cx="2050" cy="991"/>
              </a:xfrm>
            </p:grpSpPr>
            <p:sp>
              <p:nvSpPr>
                <p:cNvPr id="16485" name="Freeform 63"/>
                <p:cNvSpPr>
                  <a:spLocks/>
                </p:cNvSpPr>
                <p:nvPr/>
              </p:nvSpPr>
              <p:spPr bwMode="auto">
                <a:xfrm>
                  <a:off x="3126" y="1602"/>
                  <a:ext cx="979" cy="424"/>
                </a:xfrm>
                <a:custGeom>
                  <a:avLst/>
                  <a:gdLst>
                    <a:gd name="T0" fmla="*/ 0 w 979"/>
                    <a:gd name="T1" fmla="*/ 330 h 424"/>
                    <a:gd name="T2" fmla="*/ 217 w 979"/>
                    <a:gd name="T3" fmla="*/ 424 h 424"/>
                    <a:gd name="T4" fmla="*/ 743 w 979"/>
                    <a:gd name="T5" fmla="*/ 141 h 424"/>
                    <a:gd name="T6" fmla="*/ 979 w 979"/>
                    <a:gd name="T7" fmla="*/ 236 h 424"/>
                    <a:gd name="T8" fmla="*/ 852 w 979"/>
                    <a:gd name="T9" fmla="*/ 0 h 424"/>
                    <a:gd name="T10" fmla="*/ 236 w 979"/>
                    <a:gd name="T11" fmla="*/ 0 h 424"/>
                    <a:gd name="T12" fmla="*/ 489 w 979"/>
                    <a:gd name="T13" fmla="*/ 70 h 424"/>
                    <a:gd name="T14" fmla="*/ 0 w 979"/>
                    <a:gd name="T15" fmla="*/ 330 h 424"/>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4"/>
                    <a:gd name="T26" fmla="*/ 979 w 979"/>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4">
                      <a:moveTo>
                        <a:pt x="0" y="330"/>
                      </a:moveTo>
                      <a:lnTo>
                        <a:pt x="217" y="424"/>
                      </a:lnTo>
                      <a:lnTo>
                        <a:pt x="743" y="141"/>
                      </a:lnTo>
                      <a:lnTo>
                        <a:pt x="979" y="236"/>
                      </a:lnTo>
                      <a:lnTo>
                        <a:pt x="852" y="0"/>
                      </a:lnTo>
                      <a:lnTo>
                        <a:pt x="236" y="0"/>
                      </a:lnTo>
                      <a:lnTo>
                        <a:pt x="489" y="70"/>
                      </a:lnTo>
                      <a:lnTo>
                        <a:pt x="0" y="3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86" name="Freeform 64"/>
                <p:cNvSpPr>
                  <a:spLocks/>
                </p:cNvSpPr>
                <p:nvPr/>
              </p:nvSpPr>
              <p:spPr bwMode="auto">
                <a:xfrm>
                  <a:off x="3126" y="1602"/>
                  <a:ext cx="979" cy="424"/>
                </a:xfrm>
                <a:custGeom>
                  <a:avLst/>
                  <a:gdLst>
                    <a:gd name="T0" fmla="*/ 0 w 979"/>
                    <a:gd name="T1" fmla="*/ 330 h 424"/>
                    <a:gd name="T2" fmla="*/ 217 w 979"/>
                    <a:gd name="T3" fmla="*/ 424 h 424"/>
                    <a:gd name="T4" fmla="*/ 743 w 979"/>
                    <a:gd name="T5" fmla="*/ 141 h 424"/>
                    <a:gd name="T6" fmla="*/ 979 w 979"/>
                    <a:gd name="T7" fmla="*/ 236 h 424"/>
                    <a:gd name="T8" fmla="*/ 852 w 979"/>
                    <a:gd name="T9" fmla="*/ 0 h 424"/>
                    <a:gd name="T10" fmla="*/ 236 w 979"/>
                    <a:gd name="T11" fmla="*/ 0 h 424"/>
                    <a:gd name="T12" fmla="*/ 489 w 979"/>
                    <a:gd name="T13" fmla="*/ 70 h 424"/>
                    <a:gd name="T14" fmla="*/ 0 w 979"/>
                    <a:gd name="T15" fmla="*/ 330 h 424"/>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4"/>
                    <a:gd name="T26" fmla="*/ 979 w 979"/>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4">
                      <a:moveTo>
                        <a:pt x="0" y="330"/>
                      </a:moveTo>
                      <a:lnTo>
                        <a:pt x="217" y="424"/>
                      </a:lnTo>
                      <a:lnTo>
                        <a:pt x="743" y="141"/>
                      </a:lnTo>
                      <a:lnTo>
                        <a:pt x="979" y="236"/>
                      </a:lnTo>
                      <a:lnTo>
                        <a:pt x="852" y="0"/>
                      </a:lnTo>
                      <a:lnTo>
                        <a:pt x="236" y="0"/>
                      </a:lnTo>
                      <a:lnTo>
                        <a:pt x="489" y="70"/>
                      </a:lnTo>
                      <a:lnTo>
                        <a:pt x="0" y="3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87" name="Freeform 65"/>
                <p:cNvSpPr>
                  <a:spLocks/>
                </p:cNvSpPr>
                <p:nvPr/>
              </p:nvSpPr>
              <p:spPr bwMode="auto">
                <a:xfrm>
                  <a:off x="2055" y="2097"/>
                  <a:ext cx="980" cy="448"/>
                </a:xfrm>
                <a:custGeom>
                  <a:avLst/>
                  <a:gdLst>
                    <a:gd name="T0" fmla="*/ 980 w 980"/>
                    <a:gd name="T1" fmla="*/ 94 h 448"/>
                    <a:gd name="T2" fmla="*/ 762 w 980"/>
                    <a:gd name="T3" fmla="*/ 0 h 448"/>
                    <a:gd name="T4" fmla="*/ 254 w 980"/>
                    <a:gd name="T5" fmla="*/ 283 h 448"/>
                    <a:gd name="T6" fmla="*/ 0 w 980"/>
                    <a:gd name="T7" fmla="*/ 189 h 448"/>
                    <a:gd name="T8" fmla="*/ 127 w 980"/>
                    <a:gd name="T9" fmla="*/ 448 h 448"/>
                    <a:gd name="T10" fmla="*/ 762 w 980"/>
                    <a:gd name="T11" fmla="*/ 448 h 448"/>
                    <a:gd name="T12" fmla="*/ 490 w 980"/>
                    <a:gd name="T13" fmla="*/ 354 h 448"/>
                    <a:gd name="T14" fmla="*/ 980 w 980"/>
                    <a:gd name="T15" fmla="*/ 94 h 448"/>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48"/>
                    <a:gd name="T26" fmla="*/ 980 w 980"/>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48">
                      <a:moveTo>
                        <a:pt x="980" y="94"/>
                      </a:moveTo>
                      <a:lnTo>
                        <a:pt x="762" y="0"/>
                      </a:lnTo>
                      <a:lnTo>
                        <a:pt x="254" y="283"/>
                      </a:lnTo>
                      <a:lnTo>
                        <a:pt x="0" y="189"/>
                      </a:lnTo>
                      <a:lnTo>
                        <a:pt x="127" y="448"/>
                      </a:lnTo>
                      <a:lnTo>
                        <a:pt x="762" y="448"/>
                      </a:lnTo>
                      <a:lnTo>
                        <a:pt x="490" y="354"/>
                      </a:lnTo>
                      <a:lnTo>
                        <a:pt x="98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88" name="Freeform 66"/>
                <p:cNvSpPr>
                  <a:spLocks/>
                </p:cNvSpPr>
                <p:nvPr/>
              </p:nvSpPr>
              <p:spPr bwMode="auto">
                <a:xfrm>
                  <a:off x="2055" y="2097"/>
                  <a:ext cx="980" cy="448"/>
                </a:xfrm>
                <a:custGeom>
                  <a:avLst/>
                  <a:gdLst>
                    <a:gd name="T0" fmla="*/ 980 w 980"/>
                    <a:gd name="T1" fmla="*/ 94 h 448"/>
                    <a:gd name="T2" fmla="*/ 762 w 980"/>
                    <a:gd name="T3" fmla="*/ 0 h 448"/>
                    <a:gd name="T4" fmla="*/ 254 w 980"/>
                    <a:gd name="T5" fmla="*/ 283 h 448"/>
                    <a:gd name="T6" fmla="*/ 0 w 980"/>
                    <a:gd name="T7" fmla="*/ 189 h 448"/>
                    <a:gd name="T8" fmla="*/ 127 w 980"/>
                    <a:gd name="T9" fmla="*/ 448 h 448"/>
                    <a:gd name="T10" fmla="*/ 762 w 980"/>
                    <a:gd name="T11" fmla="*/ 448 h 448"/>
                    <a:gd name="T12" fmla="*/ 490 w 980"/>
                    <a:gd name="T13" fmla="*/ 354 h 448"/>
                    <a:gd name="T14" fmla="*/ 980 w 980"/>
                    <a:gd name="T15" fmla="*/ 94 h 448"/>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48"/>
                    <a:gd name="T26" fmla="*/ 980 w 980"/>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48">
                      <a:moveTo>
                        <a:pt x="980" y="94"/>
                      </a:moveTo>
                      <a:lnTo>
                        <a:pt x="762" y="0"/>
                      </a:lnTo>
                      <a:lnTo>
                        <a:pt x="254" y="283"/>
                      </a:lnTo>
                      <a:lnTo>
                        <a:pt x="0" y="189"/>
                      </a:lnTo>
                      <a:lnTo>
                        <a:pt x="127" y="448"/>
                      </a:lnTo>
                      <a:lnTo>
                        <a:pt x="762" y="448"/>
                      </a:lnTo>
                      <a:lnTo>
                        <a:pt x="490" y="354"/>
                      </a:lnTo>
                      <a:lnTo>
                        <a:pt x="98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89" name="Freeform 67"/>
                <p:cNvSpPr>
                  <a:spLocks/>
                </p:cNvSpPr>
                <p:nvPr/>
              </p:nvSpPr>
              <p:spPr bwMode="auto">
                <a:xfrm>
                  <a:off x="2110" y="1578"/>
                  <a:ext cx="979" cy="425"/>
                </a:xfrm>
                <a:custGeom>
                  <a:avLst/>
                  <a:gdLst>
                    <a:gd name="T0" fmla="*/ 0 w 979"/>
                    <a:gd name="T1" fmla="*/ 94 h 425"/>
                    <a:gd name="T2" fmla="*/ 218 w 979"/>
                    <a:gd name="T3" fmla="*/ 0 h 425"/>
                    <a:gd name="T4" fmla="*/ 744 w 979"/>
                    <a:gd name="T5" fmla="*/ 260 h 425"/>
                    <a:gd name="T6" fmla="*/ 979 w 979"/>
                    <a:gd name="T7" fmla="*/ 189 h 425"/>
                    <a:gd name="T8" fmla="*/ 852 w 979"/>
                    <a:gd name="T9" fmla="*/ 425 h 425"/>
                    <a:gd name="T10" fmla="*/ 236 w 979"/>
                    <a:gd name="T11" fmla="*/ 425 h 425"/>
                    <a:gd name="T12" fmla="*/ 490 w 979"/>
                    <a:gd name="T13" fmla="*/ 354 h 425"/>
                    <a:gd name="T14" fmla="*/ 0 w 979"/>
                    <a:gd name="T15" fmla="*/ 94 h 425"/>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5"/>
                    <a:gd name="T26" fmla="*/ 979 w 979"/>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5">
                      <a:moveTo>
                        <a:pt x="0" y="94"/>
                      </a:moveTo>
                      <a:lnTo>
                        <a:pt x="218" y="0"/>
                      </a:lnTo>
                      <a:lnTo>
                        <a:pt x="744" y="260"/>
                      </a:lnTo>
                      <a:lnTo>
                        <a:pt x="979" y="189"/>
                      </a:lnTo>
                      <a:lnTo>
                        <a:pt x="852" y="425"/>
                      </a:lnTo>
                      <a:lnTo>
                        <a:pt x="236" y="425"/>
                      </a:lnTo>
                      <a:lnTo>
                        <a:pt x="490" y="354"/>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90" name="Freeform 68"/>
                <p:cNvSpPr>
                  <a:spLocks/>
                </p:cNvSpPr>
                <p:nvPr/>
              </p:nvSpPr>
              <p:spPr bwMode="auto">
                <a:xfrm>
                  <a:off x="2110" y="1578"/>
                  <a:ext cx="979" cy="425"/>
                </a:xfrm>
                <a:custGeom>
                  <a:avLst/>
                  <a:gdLst>
                    <a:gd name="T0" fmla="*/ 0 w 979"/>
                    <a:gd name="T1" fmla="*/ 94 h 425"/>
                    <a:gd name="T2" fmla="*/ 218 w 979"/>
                    <a:gd name="T3" fmla="*/ 0 h 425"/>
                    <a:gd name="T4" fmla="*/ 744 w 979"/>
                    <a:gd name="T5" fmla="*/ 260 h 425"/>
                    <a:gd name="T6" fmla="*/ 979 w 979"/>
                    <a:gd name="T7" fmla="*/ 189 h 425"/>
                    <a:gd name="T8" fmla="*/ 852 w 979"/>
                    <a:gd name="T9" fmla="*/ 425 h 425"/>
                    <a:gd name="T10" fmla="*/ 236 w 979"/>
                    <a:gd name="T11" fmla="*/ 425 h 425"/>
                    <a:gd name="T12" fmla="*/ 490 w 979"/>
                    <a:gd name="T13" fmla="*/ 354 h 425"/>
                    <a:gd name="T14" fmla="*/ 0 w 979"/>
                    <a:gd name="T15" fmla="*/ 94 h 425"/>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5"/>
                    <a:gd name="T26" fmla="*/ 979 w 979"/>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5">
                      <a:moveTo>
                        <a:pt x="0" y="94"/>
                      </a:moveTo>
                      <a:lnTo>
                        <a:pt x="218" y="0"/>
                      </a:lnTo>
                      <a:lnTo>
                        <a:pt x="744" y="260"/>
                      </a:lnTo>
                      <a:lnTo>
                        <a:pt x="979" y="189"/>
                      </a:lnTo>
                      <a:lnTo>
                        <a:pt x="852" y="425"/>
                      </a:lnTo>
                      <a:lnTo>
                        <a:pt x="236" y="425"/>
                      </a:lnTo>
                      <a:lnTo>
                        <a:pt x="490" y="354"/>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91" name="Freeform 69"/>
                <p:cNvSpPr>
                  <a:spLocks/>
                </p:cNvSpPr>
                <p:nvPr/>
              </p:nvSpPr>
              <p:spPr bwMode="auto">
                <a:xfrm>
                  <a:off x="3089" y="2144"/>
                  <a:ext cx="980" cy="425"/>
                </a:xfrm>
                <a:custGeom>
                  <a:avLst/>
                  <a:gdLst>
                    <a:gd name="T0" fmla="*/ 980 w 980"/>
                    <a:gd name="T1" fmla="*/ 330 h 425"/>
                    <a:gd name="T2" fmla="*/ 762 w 980"/>
                    <a:gd name="T3" fmla="*/ 425 h 425"/>
                    <a:gd name="T4" fmla="*/ 254 w 980"/>
                    <a:gd name="T5" fmla="*/ 142 h 425"/>
                    <a:gd name="T6" fmla="*/ 0 w 980"/>
                    <a:gd name="T7" fmla="*/ 236 h 425"/>
                    <a:gd name="T8" fmla="*/ 127 w 980"/>
                    <a:gd name="T9" fmla="*/ 0 h 425"/>
                    <a:gd name="T10" fmla="*/ 762 w 980"/>
                    <a:gd name="T11" fmla="*/ 0 h 425"/>
                    <a:gd name="T12" fmla="*/ 490 w 980"/>
                    <a:gd name="T13" fmla="*/ 71 h 425"/>
                    <a:gd name="T14" fmla="*/ 980 w 980"/>
                    <a:gd name="T15" fmla="*/ 330 h 425"/>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25"/>
                    <a:gd name="T26" fmla="*/ 980 w 980"/>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25">
                      <a:moveTo>
                        <a:pt x="980" y="330"/>
                      </a:moveTo>
                      <a:lnTo>
                        <a:pt x="762" y="425"/>
                      </a:lnTo>
                      <a:lnTo>
                        <a:pt x="254" y="142"/>
                      </a:lnTo>
                      <a:lnTo>
                        <a:pt x="0" y="236"/>
                      </a:lnTo>
                      <a:lnTo>
                        <a:pt x="127" y="0"/>
                      </a:lnTo>
                      <a:lnTo>
                        <a:pt x="762" y="0"/>
                      </a:lnTo>
                      <a:lnTo>
                        <a:pt x="490" y="71"/>
                      </a:lnTo>
                      <a:lnTo>
                        <a:pt x="980" y="3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92" name="Freeform 70"/>
                <p:cNvSpPr>
                  <a:spLocks/>
                </p:cNvSpPr>
                <p:nvPr/>
              </p:nvSpPr>
              <p:spPr bwMode="auto">
                <a:xfrm>
                  <a:off x="3089" y="2144"/>
                  <a:ext cx="980" cy="425"/>
                </a:xfrm>
                <a:custGeom>
                  <a:avLst/>
                  <a:gdLst>
                    <a:gd name="T0" fmla="*/ 980 w 980"/>
                    <a:gd name="T1" fmla="*/ 330 h 425"/>
                    <a:gd name="T2" fmla="*/ 762 w 980"/>
                    <a:gd name="T3" fmla="*/ 425 h 425"/>
                    <a:gd name="T4" fmla="*/ 254 w 980"/>
                    <a:gd name="T5" fmla="*/ 142 h 425"/>
                    <a:gd name="T6" fmla="*/ 0 w 980"/>
                    <a:gd name="T7" fmla="*/ 236 h 425"/>
                    <a:gd name="T8" fmla="*/ 127 w 980"/>
                    <a:gd name="T9" fmla="*/ 0 h 425"/>
                    <a:gd name="T10" fmla="*/ 762 w 980"/>
                    <a:gd name="T11" fmla="*/ 0 h 425"/>
                    <a:gd name="T12" fmla="*/ 490 w 980"/>
                    <a:gd name="T13" fmla="*/ 71 h 425"/>
                    <a:gd name="T14" fmla="*/ 980 w 980"/>
                    <a:gd name="T15" fmla="*/ 330 h 425"/>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25"/>
                    <a:gd name="T26" fmla="*/ 980 w 980"/>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25">
                      <a:moveTo>
                        <a:pt x="980" y="330"/>
                      </a:moveTo>
                      <a:lnTo>
                        <a:pt x="762" y="425"/>
                      </a:lnTo>
                      <a:lnTo>
                        <a:pt x="254" y="142"/>
                      </a:lnTo>
                      <a:lnTo>
                        <a:pt x="0" y="236"/>
                      </a:lnTo>
                      <a:lnTo>
                        <a:pt x="127" y="0"/>
                      </a:lnTo>
                      <a:lnTo>
                        <a:pt x="762" y="0"/>
                      </a:lnTo>
                      <a:lnTo>
                        <a:pt x="490" y="71"/>
                      </a:lnTo>
                      <a:lnTo>
                        <a:pt x="980" y="3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grpSp>
          <p:grpSp>
            <p:nvGrpSpPr>
              <p:cNvPr id="14" name="Group 71"/>
              <p:cNvGrpSpPr>
                <a:grpSpLocks/>
              </p:cNvGrpSpPr>
              <p:nvPr/>
            </p:nvGrpSpPr>
            <p:grpSpPr bwMode="auto">
              <a:xfrm>
                <a:off x="2074" y="1602"/>
                <a:ext cx="2049" cy="990"/>
                <a:chOff x="2074" y="1602"/>
                <a:chExt cx="2049" cy="990"/>
              </a:xfrm>
            </p:grpSpPr>
            <p:sp>
              <p:nvSpPr>
                <p:cNvPr id="16477" name="Freeform 72"/>
                <p:cNvSpPr>
                  <a:spLocks/>
                </p:cNvSpPr>
                <p:nvPr/>
              </p:nvSpPr>
              <p:spPr bwMode="auto">
                <a:xfrm>
                  <a:off x="3144" y="1625"/>
                  <a:ext cx="979" cy="425"/>
                </a:xfrm>
                <a:custGeom>
                  <a:avLst/>
                  <a:gdLst>
                    <a:gd name="T0" fmla="*/ 0 w 979"/>
                    <a:gd name="T1" fmla="*/ 331 h 425"/>
                    <a:gd name="T2" fmla="*/ 218 w 979"/>
                    <a:gd name="T3" fmla="*/ 425 h 425"/>
                    <a:gd name="T4" fmla="*/ 744 w 979"/>
                    <a:gd name="T5" fmla="*/ 142 h 425"/>
                    <a:gd name="T6" fmla="*/ 979 w 979"/>
                    <a:gd name="T7" fmla="*/ 236 h 425"/>
                    <a:gd name="T8" fmla="*/ 852 w 979"/>
                    <a:gd name="T9" fmla="*/ 0 h 425"/>
                    <a:gd name="T10" fmla="*/ 236 w 979"/>
                    <a:gd name="T11" fmla="*/ 0 h 425"/>
                    <a:gd name="T12" fmla="*/ 490 w 979"/>
                    <a:gd name="T13" fmla="*/ 71 h 425"/>
                    <a:gd name="T14" fmla="*/ 0 w 979"/>
                    <a:gd name="T15" fmla="*/ 331 h 425"/>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5"/>
                    <a:gd name="T26" fmla="*/ 979 w 979"/>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5">
                      <a:moveTo>
                        <a:pt x="0" y="331"/>
                      </a:moveTo>
                      <a:lnTo>
                        <a:pt x="218" y="425"/>
                      </a:lnTo>
                      <a:lnTo>
                        <a:pt x="744" y="142"/>
                      </a:lnTo>
                      <a:lnTo>
                        <a:pt x="979" y="236"/>
                      </a:lnTo>
                      <a:lnTo>
                        <a:pt x="852" y="0"/>
                      </a:lnTo>
                      <a:lnTo>
                        <a:pt x="236" y="0"/>
                      </a:lnTo>
                      <a:lnTo>
                        <a:pt x="490" y="71"/>
                      </a:lnTo>
                      <a:lnTo>
                        <a:pt x="0" y="3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78" name="Freeform 73"/>
                <p:cNvSpPr>
                  <a:spLocks/>
                </p:cNvSpPr>
                <p:nvPr/>
              </p:nvSpPr>
              <p:spPr bwMode="auto">
                <a:xfrm>
                  <a:off x="3144" y="1625"/>
                  <a:ext cx="979" cy="425"/>
                </a:xfrm>
                <a:custGeom>
                  <a:avLst/>
                  <a:gdLst>
                    <a:gd name="T0" fmla="*/ 0 w 979"/>
                    <a:gd name="T1" fmla="*/ 331 h 425"/>
                    <a:gd name="T2" fmla="*/ 218 w 979"/>
                    <a:gd name="T3" fmla="*/ 425 h 425"/>
                    <a:gd name="T4" fmla="*/ 744 w 979"/>
                    <a:gd name="T5" fmla="*/ 142 h 425"/>
                    <a:gd name="T6" fmla="*/ 979 w 979"/>
                    <a:gd name="T7" fmla="*/ 236 h 425"/>
                    <a:gd name="T8" fmla="*/ 852 w 979"/>
                    <a:gd name="T9" fmla="*/ 0 h 425"/>
                    <a:gd name="T10" fmla="*/ 236 w 979"/>
                    <a:gd name="T11" fmla="*/ 0 h 425"/>
                    <a:gd name="T12" fmla="*/ 490 w 979"/>
                    <a:gd name="T13" fmla="*/ 71 h 425"/>
                    <a:gd name="T14" fmla="*/ 0 w 979"/>
                    <a:gd name="T15" fmla="*/ 331 h 425"/>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5"/>
                    <a:gd name="T26" fmla="*/ 979 w 979"/>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5">
                      <a:moveTo>
                        <a:pt x="0" y="331"/>
                      </a:moveTo>
                      <a:lnTo>
                        <a:pt x="218" y="425"/>
                      </a:lnTo>
                      <a:lnTo>
                        <a:pt x="744" y="142"/>
                      </a:lnTo>
                      <a:lnTo>
                        <a:pt x="979" y="236"/>
                      </a:lnTo>
                      <a:lnTo>
                        <a:pt x="852" y="0"/>
                      </a:lnTo>
                      <a:lnTo>
                        <a:pt x="236" y="0"/>
                      </a:lnTo>
                      <a:lnTo>
                        <a:pt x="490" y="71"/>
                      </a:lnTo>
                      <a:lnTo>
                        <a:pt x="0" y="3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79" name="Freeform 74"/>
                <p:cNvSpPr>
                  <a:spLocks/>
                </p:cNvSpPr>
                <p:nvPr/>
              </p:nvSpPr>
              <p:spPr bwMode="auto">
                <a:xfrm>
                  <a:off x="2074" y="2121"/>
                  <a:ext cx="979" cy="448"/>
                </a:xfrm>
                <a:custGeom>
                  <a:avLst/>
                  <a:gdLst>
                    <a:gd name="T0" fmla="*/ 979 w 979"/>
                    <a:gd name="T1" fmla="*/ 94 h 448"/>
                    <a:gd name="T2" fmla="*/ 761 w 979"/>
                    <a:gd name="T3" fmla="*/ 0 h 448"/>
                    <a:gd name="T4" fmla="*/ 254 w 979"/>
                    <a:gd name="T5" fmla="*/ 283 h 448"/>
                    <a:gd name="T6" fmla="*/ 0 w 979"/>
                    <a:gd name="T7" fmla="*/ 188 h 448"/>
                    <a:gd name="T8" fmla="*/ 127 w 979"/>
                    <a:gd name="T9" fmla="*/ 448 h 448"/>
                    <a:gd name="T10" fmla="*/ 761 w 979"/>
                    <a:gd name="T11" fmla="*/ 448 h 448"/>
                    <a:gd name="T12" fmla="*/ 489 w 979"/>
                    <a:gd name="T13" fmla="*/ 353 h 448"/>
                    <a:gd name="T14" fmla="*/ 979 w 979"/>
                    <a:gd name="T15" fmla="*/ 94 h 448"/>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48"/>
                    <a:gd name="T26" fmla="*/ 979 w 979"/>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48">
                      <a:moveTo>
                        <a:pt x="979" y="94"/>
                      </a:moveTo>
                      <a:lnTo>
                        <a:pt x="761" y="0"/>
                      </a:lnTo>
                      <a:lnTo>
                        <a:pt x="254" y="283"/>
                      </a:lnTo>
                      <a:lnTo>
                        <a:pt x="0" y="188"/>
                      </a:lnTo>
                      <a:lnTo>
                        <a:pt x="127" y="448"/>
                      </a:lnTo>
                      <a:lnTo>
                        <a:pt x="761" y="448"/>
                      </a:lnTo>
                      <a:lnTo>
                        <a:pt x="489" y="353"/>
                      </a:lnTo>
                      <a:lnTo>
                        <a:pt x="979"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80" name="Freeform 75"/>
                <p:cNvSpPr>
                  <a:spLocks/>
                </p:cNvSpPr>
                <p:nvPr/>
              </p:nvSpPr>
              <p:spPr bwMode="auto">
                <a:xfrm>
                  <a:off x="2074" y="2121"/>
                  <a:ext cx="979" cy="448"/>
                </a:xfrm>
                <a:custGeom>
                  <a:avLst/>
                  <a:gdLst>
                    <a:gd name="T0" fmla="*/ 979 w 979"/>
                    <a:gd name="T1" fmla="*/ 94 h 448"/>
                    <a:gd name="T2" fmla="*/ 761 w 979"/>
                    <a:gd name="T3" fmla="*/ 0 h 448"/>
                    <a:gd name="T4" fmla="*/ 254 w 979"/>
                    <a:gd name="T5" fmla="*/ 283 h 448"/>
                    <a:gd name="T6" fmla="*/ 0 w 979"/>
                    <a:gd name="T7" fmla="*/ 188 h 448"/>
                    <a:gd name="T8" fmla="*/ 127 w 979"/>
                    <a:gd name="T9" fmla="*/ 448 h 448"/>
                    <a:gd name="T10" fmla="*/ 761 w 979"/>
                    <a:gd name="T11" fmla="*/ 448 h 448"/>
                    <a:gd name="T12" fmla="*/ 489 w 979"/>
                    <a:gd name="T13" fmla="*/ 353 h 448"/>
                    <a:gd name="T14" fmla="*/ 979 w 979"/>
                    <a:gd name="T15" fmla="*/ 94 h 448"/>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48"/>
                    <a:gd name="T26" fmla="*/ 979 w 979"/>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48">
                      <a:moveTo>
                        <a:pt x="979" y="94"/>
                      </a:moveTo>
                      <a:lnTo>
                        <a:pt x="761" y="0"/>
                      </a:lnTo>
                      <a:lnTo>
                        <a:pt x="254" y="283"/>
                      </a:lnTo>
                      <a:lnTo>
                        <a:pt x="0" y="188"/>
                      </a:lnTo>
                      <a:lnTo>
                        <a:pt x="127" y="448"/>
                      </a:lnTo>
                      <a:lnTo>
                        <a:pt x="761" y="448"/>
                      </a:lnTo>
                      <a:lnTo>
                        <a:pt x="489" y="353"/>
                      </a:lnTo>
                      <a:lnTo>
                        <a:pt x="979"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81" name="Freeform 76"/>
                <p:cNvSpPr>
                  <a:spLocks/>
                </p:cNvSpPr>
                <p:nvPr/>
              </p:nvSpPr>
              <p:spPr bwMode="auto">
                <a:xfrm>
                  <a:off x="2128" y="1602"/>
                  <a:ext cx="980" cy="424"/>
                </a:xfrm>
                <a:custGeom>
                  <a:avLst/>
                  <a:gdLst>
                    <a:gd name="T0" fmla="*/ 0 w 980"/>
                    <a:gd name="T1" fmla="*/ 94 h 424"/>
                    <a:gd name="T2" fmla="*/ 218 w 980"/>
                    <a:gd name="T3" fmla="*/ 0 h 424"/>
                    <a:gd name="T4" fmla="*/ 744 w 980"/>
                    <a:gd name="T5" fmla="*/ 259 h 424"/>
                    <a:gd name="T6" fmla="*/ 980 w 980"/>
                    <a:gd name="T7" fmla="*/ 188 h 424"/>
                    <a:gd name="T8" fmla="*/ 853 w 980"/>
                    <a:gd name="T9" fmla="*/ 424 h 424"/>
                    <a:gd name="T10" fmla="*/ 236 w 980"/>
                    <a:gd name="T11" fmla="*/ 424 h 424"/>
                    <a:gd name="T12" fmla="*/ 490 w 980"/>
                    <a:gd name="T13" fmla="*/ 354 h 424"/>
                    <a:gd name="T14" fmla="*/ 0 w 980"/>
                    <a:gd name="T15" fmla="*/ 94 h 424"/>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24"/>
                    <a:gd name="T26" fmla="*/ 980 w 980"/>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24">
                      <a:moveTo>
                        <a:pt x="0" y="94"/>
                      </a:moveTo>
                      <a:lnTo>
                        <a:pt x="218" y="0"/>
                      </a:lnTo>
                      <a:lnTo>
                        <a:pt x="744" y="259"/>
                      </a:lnTo>
                      <a:lnTo>
                        <a:pt x="980" y="188"/>
                      </a:lnTo>
                      <a:lnTo>
                        <a:pt x="853" y="424"/>
                      </a:lnTo>
                      <a:lnTo>
                        <a:pt x="236" y="424"/>
                      </a:lnTo>
                      <a:lnTo>
                        <a:pt x="490" y="354"/>
                      </a:lnTo>
                      <a:lnTo>
                        <a:pt x="0"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82" name="Freeform 77"/>
                <p:cNvSpPr>
                  <a:spLocks/>
                </p:cNvSpPr>
                <p:nvPr/>
              </p:nvSpPr>
              <p:spPr bwMode="auto">
                <a:xfrm>
                  <a:off x="2128" y="1602"/>
                  <a:ext cx="980" cy="424"/>
                </a:xfrm>
                <a:custGeom>
                  <a:avLst/>
                  <a:gdLst>
                    <a:gd name="T0" fmla="*/ 0 w 980"/>
                    <a:gd name="T1" fmla="*/ 94 h 424"/>
                    <a:gd name="T2" fmla="*/ 218 w 980"/>
                    <a:gd name="T3" fmla="*/ 0 h 424"/>
                    <a:gd name="T4" fmla="*/ 744 w 980"/>
                    <a:gd name="T5" fmla="*/ 259 h 424"/>
                    <a:gd name="T6" fmla="*/ 980 w 980"/>
                    <a:gd name="T7" fmla="*/ 188 h 424"/>
                    <a:gd name="T8" fmla="*/ 853 w 980"/>
                    <a:gd name="T9" fmla="*/ 424 h 424"/>
                    <a:gd name="T10" fmla="*/ 236 w 980"/>
                    <a:gd name="T11" fmla="*/ 424 h 424"/>
                    <a:gd name="T12" fmla="*/ 490 w 980"/>
                    <a:gd name="T13" fmla="*/ 354 h 424"/>
                    <a:gd name="T14" fmla="*/ 0 w 980"/>
                    <a:gd name="T15" fmla="*/ 94 h 424"/>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24"/>
                    <a:gd name="T26" fmla="*/ 980 w 980"/>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24">
                      <a:moveTo>
                        <a:pt x="0" y="94"/>
                      </a:moveTo>
                      <a:lnTo>
                        <a:pt x="218" y="0"/>
                      </a:lnTo>
                      <a:lnTo>
                        <a:pt x="744" y="259"/>
                      </a:lnTo>
                      <a:lnTo>
                        <a:pt x="980" y="188"/>
                      </a:lnTo>
                      <a:lnTo>
                        <a:pt x="853" y="424"/>
                      </a:lnTo>
                      <a:lnTo>
                        <a:pt x="236" y="424"/>
                      </a:lnTo>
                      <a:lnTo>
                        <a:pt x="490" y="354"/>
                      </a:lnTo>
                      <a:lnTo>
                        <a:pt x="0"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83" name="Freeform 78"/>
                <p:cNvSpPr>
                  <a:spLocks/>
                </p:cNvSpPr>
                <p:nvPr/>
              </p:nvSpPr>
              <p:spPr bwMode="auto">
                <a:xfrm>
                  <a:off x="3108" y="2168"/>
                  <a:ext cx="979" cy="424"/>
                </a:xfrm>
                <a:custGeom>
                  <a:avLst/>
                  <a:gdLst>
                    <a:gd name="T0" fmla="*/ 979 w 979"/>
                    <a:gd name="T1" fmla="*/ 330 h 424"/>
                    <a:gd name="T2" fmla="*/ 761 w 979"/>
                    <a:gd name="T3" fmla="*/ 424 h 424"/>
                    <a:gd name="T4" fmla="*/ 254 w 979"/>
                    <a:gd name="T5" fmla="*/ 141 h 424"/>
                    <a:gd name="T6" fmla="*/ 0 w 979"/>
                    <a:gd name="T7" fmla="*/ 236 h 424"/>
                    <a:gd name="T8" fmla="*/ 127 w 979"/>
                    <a:gd name="T9" fmla="*/ 0 h 424"/>
                    <a:gd name="T10" fmla="*/ 761 w 979"/>
                    <a:gd name="T11" fmla="*/ 0 h 424"/>
                    <a:gd name="T12" fmla="*/ 489 w 979"/>
                    <a:gd name="T13" fmla="*/ 71 h 424"/>
                    <a:gd name="T14" fmla="*/ 979 w 979"/>
                    <a:gd name="T15" fmla="*/ 330 h 424"/>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4"/>
                    <a:gd name="T26" fmla="*/ 979 w 979"/>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4">
                      <a:moveTo>
                        <a:pt x="979" y="330"/>
                      </a:moveTo>
                      <a:lnTo>
                        <a:pt x="761" y="424"/>
                      </a:lnTo>
                      <a:lnTo>
                        <a:pt x="254" y="141"/>
                      </a:lnTo>
                      <a:lnTo>
                        <a:pt x="0" y="236"/>
                      </a:lnTo>
                      <a:lnTo>
                        <a:pt x="127" y="0"/>
                      </a:lnTo>
                      <a:lnTo>
                        <a:pt x="761" y="0"/>
                      </a:lnTo>
                      <a:lnTo>
                        <a:pt x="489" y="71"/>
                      </a:lnTo>
                      <a:lnTo>
                        <a:pt x="979"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84" name="Freeform 79"/>
                <p:cNvSpPr>
                  <a:spLocks/>
                </p:cNvSpPr>
                <p:nvPr/>
              </p:nvSpPr>
              <p:spPr bwMode="auto">
                <a:xfrm>
                  <a:off x="3108" y="2168"/>
                  <a:ext cx="979" cy="424"/>
                </a:xfrm>
                <a:custGeom>
                  <a:avLst/>
                  <a:gdLst>
                    <a:gd name="T0" fmla="*/ 979 w 979"/>
                    <a:gd name="T1" fmla="*/ 330 h 424"/>
                    <a:gd name="T2" fmla="*/ 761 w 979"/>
                    <a:gd name="T3" fmla="*/ 424 h 424"/>
                    <a:gd name="T4" fmla="*/ 254 w 979"/>
                    <a:gd name="T5" fmla="*/ 141 h 424"/>
                    <a:gd name="T6" fmla="*/ 0 w 979"/>
                    <a:gd name="T7" fmla="*/ 236 h 424"/>
                    <a:gd name="T8" fmla="*/ 127 w 979"/>
                    <a:gd name="T9" fmla="*/ 0 h 424"/>
                    <a:gd name="T10" fmla="*/ 761 w 979"/>
                    <a:gd name="T11" fmla="*/ 0 h 424"/>
                    <a:gd name="T12" fmla="*/ 489 w 979"/>
                    <a:gd name="T13" fmla="*/ 71 h 424"/>
                    <a:gd name="T14" fmla="*/ 979 w 979"/>
                    <a:gd name="T15" fmla="*/ 330 h 424"/>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4"/>
                    <a:gd name="T26" fmla="*/ 979 w 979"/>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4">
                      <a:moveTo>
                        <a:pt x="979" y="330"/>
                      </a:moveTo>
                      <a:lnTo>
                        <a:pt x="761" y="424"/>
                      </a:lnTo>
                      <a:lnTo>
                        <a:pt x="254" y="141"/>
                      </a:lnTo>
                      <a:lnTo>
                        <a:pt x="0" y="236"/>
                      </a:lnTo>
                      <a:lnTo>
                        <a:pt x="127" y="0"/>
                      </a:lnTo>
                      <a:lnTo>
                        <a:pt x="761" y="0"/>
                      </a:lnTo>
                      <a:lnTo>
                        <a:pt x="489" y="71"/>
                      </a:lnTo>
                      <a:lnTo>
                        <a:pt x="979"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grpSp>
        </p:grpSp>
        <p:sp>
          <p:nvSpPr>
            <p:cNvPr id="16473" name="Line 80"/>
            <p:cNvSpPr>
              <a:spLocks noChangeShapeType="1"/>
            </p:cNvSpPr>
            <p:nvPr/>
          </p:nvSpPr>
          <p:spPr bwMode="auto">
            <a:xfrm>
              <a:off x="2265" y="3153"/>
              <a:ext cx="0" cy="91"/>
            </a:xfrm>
            <a:prstGeom prst="line">
              <a:avLst/>
            </a:prstGeom>
            <a:noFill/>
            <a:ln w="28575">
              <a:solidFill>
                <a:srgbClr val="555555"/>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sp>
          <p:nvSpPr>
            <p:cNvPr id="16474" name="Line 81"/>
            <p:cNvSpPr>
              <a:spLocks noChangeShapeType="1"/>
            </p:cNvSpPr>
            <p:nvPr/>
          </p:nvSpPr>
          <p:spPr bwMode="auto">
            <a:xfrm>
              <a:off x="3048" y="3153"/>
              <a:ext cx="0" cy="91"/>
            </a:xfrm>
            <a:prstGeom prst="line">
              <a:avLst/>
            </a:prstGeom>
            <a:noFill/>
            <a:ln w="28575">
              <a:solidFill>
                <a:srgbClr val="555555"/>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grpSp>
      <p:grpSp>
        <p:nvGrpSpPr>
          <p:cNvPr id="15" name="Group 82"/>
          <p:cNvGrpSpPr>
            <a:grpSpLocks/>
          </p:cNvGrpSpPr>
          <p:nvPr/>
        </p:nvGrpSpPr>
        <p:grpSpPr bwMode="auto">
          <a:xfrm>
            <a:off x="5527675" y="2914650"/>
            <a:ext cx="1958975" cy="873125"/>
            <a:chOff x="1028" y="3023"/>
            <a:chExt cx="784" cy="350"/>
          </a:xfrm>
        </p:grpSpPr>
        <p:sp>
          <p:nvSpPr>
            <p:cNvPr id="16447" name="Oval 83"/>
            <p:cNvSpPr>
              <a:spLocks noChangeArrowheads="1"/>
            </p:cNvSpPr>
            <p:nvPr/>
          </p:nvSpPr>
          <p:spPr bwMode="auto">
            <a:xfrm>
              <a:off x="1029" y="3107"/>
              <a:ext cx="783" cy="266"/>
            </a:xfrm>
            <a:prstGeom prst="ellipse">
              <a:avLst/>
            </a:prstGeom>
            <a:solidFill>
              <a:srgbClr val="0000FF">
                <a:alpha val="79999"/>
              </a:srgbClr>
            </a:solidFill>
            <a:ln w="28575">
              <a:solidFill>
                <a:srgbClr val="555555"/>
              </a:solidFill>
              <a:round/>
              <a:headEnd/>
              <a:tailEnd/>
            </a:ln>
          </p:spPr>
          <p:txBody>
            <a:bodyPr/>
            <a:lstStyle/>
            <a:p>
              <a:endParaRPr lang="en-US"/>
            </a:p>
          </p:txBody>
        </p:sp>
        <p:sp>
          <p:nvSpPr>
            <p:cNvPr id="16448" name="Oval 84"/>
            <p:cNvSpPr>
              <a:spLocks noChangeArrowheads="1"/>
            </p:cNvSpPr>
            <p:nvPr/>
          </p:nvSpPr>
          <p:spPr bwMode="auto">
            <a:xfrm>
              <a:off x="1028" y="3023"/>
              <a:ext cx="784" cy="263"/>
            </a:xfrm>
            <a:prstGeom prst="ellipse">
              <a:avLst/>
            </a:prstGeom>
            <a:solidFill>
              <a:srgbClr val="0000FF">
                <a:alpha val="79999"/>
              </a:srgbClr>
            </a:solidFill>
            <a:ln w="28575">
              <a:solidFill>
                <a:srgbClr val="555555"/>
              </a:solidFill>
              <a:round/>
              <a:headEnd/>
              <a:tailEnd/>
            </a:ln>
          </p:spPr>
          <p:txBody>
            <a:bodyPr/>
            <a:lstStyle/>
            <a:p>
              <a:endParaRPr lang="en-US"/>
            </a:p>
          </p:txBody>
        </p:sp>
        <p:grpSp>
          <p:nvGrpSpPr>
            <p:cNvPr id="16" name="Group 85"/>
            <p:cNvGrpSpPr>
              <a:grpSpLocks/>
            </p:cNvGrpSpPr>
            <p:nvPr/>
          </p:nvGrpSpPr>
          <p:grpSpPr bwMode="auto">
            <a:xfrm>
              <a:off x="1148" y="3054"/>
              <a:ext cx="545" cy="202"/>
              <a:chOff x="2055" y="1578"/>
              <a:chExt cx="2068" cy="1014"/>
            </a:xfrm>
          </p:grpSpPr>
          <p:grpSp>
            <p:nvGrpSpPr>
              <p:cNvPr id="17" name="Group 86"/>
              <p:cNvGrpSpPr>
                <a:grpSpLocks/>
              </p:cNvGrpSpPr>
              <p:nvPr/>
            </p:nvGrpSpPr>
            <p:grpSpPr bwMode="auto">
              <a:xfrm>
                <a:off x="2055" y="1578"/>
                <a:ext cx="2050" cy="991"/>
                <a:chOff x="2055" y="1578"/>
                <a:chExt cx="2050" cy="991"/>
              </a:xfrm>
            </p:grpSpPr>
            <p:sp>
              <p:nvSpPr>
                <p:cNvPr id="16462" name="Freeform 87"/>
                <p:cNvSpPr>
                  <a:spLocks/>
                </p:cNvSpPr>
                <p:nvPr/>
              </p:nvSpPr>
              <p:spPr bwMode="auto">
                <a:xfrm>
                  <a:off x="3126" y="1602"/>
                  <a:ext cx="979" cy="424"/>
                </a:xfrm>
                <a:custGeom>
                  <a:avLst/>
                  <a:gdLst>
                    <a:gd name="T0" fmla="*/ 0 w 979"/>
                    <a:gd name="T1" fmla="*/ 330 h 424"/>
                    <a:gd name="T2" fmla="*/ 217 w 979"/>
                    <a:gd name="T3" fmla="*/ 424 h 424"/>
                    <a:gd name="T4" fmla="*/ 743 w 979"/>
                    <a:gd name="T5" fmla="*/ 141 h 424"/>
                    <a:gd name="T6" fmla="*/ 979 w 979"/>
                    <a:gd name="T7" fmla="*/ 236 h 424"/>
                    <a:gd name="T8" fmla="*/ 852 w 979"/>
                    <a:gd name="T9" fmla="*/ 0 h 424"/>
                    <a:gd name="T10" fmla="*/ 236 w 979"/>
                    <a:gd name="T11" fmla="*/ 0 h 424"/>
                    <a:gd name="T12" fmla="*/ 489 w 979"/>
                    <a:gd name="T13" fmla="*/ 70 h 424"/>
                    <a:gd name="T14" fmla="*/ 0 w 979"/>
                    <a:gd name="T15" fmla="*/ 330 h 424"/>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4"/>
                    <a:gd name="T26" fmla="*/ 979 w 979"/>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4">
                      <a:moveTo>
                        <a:pt x="0" y="330"/>
                      </a:moveTo>
                      <a:lnTo>
                        <a:pt x="217" y="424"/>
                      </a:lnTo>
                      <a:lnTo>
                        <a:pt x="743" y="141"/>
                      </a:lnTo>
                      <a:lnTo>
                        <a:pt x="979" y="236"/>
                      </a:lnTo>
                      <a:lnTo>
                        <a:pt x="852" y="0"/>
                      </a:lnTo>
                      <a:lnTo>
                        <a:pt x="236" y="0"/>
                      </a:lnTo>
                      <a:lnTo>
                        <a:pt x="489" y="70"/>
                      </a:lnTo>
                      <a:lnTo>
                        <a:pt x="0" y="3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63" name="Freeform 88"/>
                <p:cNvSpPr>
                  <a:spLocks/>
                </p:cNvSpPr>
                <p:nvPr/>
              </p:nvSpPr>
              <p:spPr bwMode="auto">
                <a:xfrm>
                  <a:off x="3126" y="1602"/>
                  <a:ext cx="979" cy="424"/>
                </a:xfrm>
                <a:custGeom>
                  <a:avLst/>
                  <a:gdLst>
                    <a:gd name="T0" fmla="*/ 0 w 979"/>
                    <a:gd name="T1" fmla="*/ 330 h 424"/>
                    <a:gd name="T2" fmla="*/ 217 w 979"/>
                    <a:gd name="T3" fmla="*/ 424 h 424"/>
                    <a:gd name="T4" fmla="*/ 743 w 979"/>
                    <a:gd name="T5" fmla="*/ 141 h 424"/>
                    <a:gd name="T6" fmla="*/ 979 w 979"/>
                    <a:gd name="T7" fmla="*/ 236 h 424"/>
                    <a:gd name="T8" fmla="*/ 852 w 979"/>
                    <a:gd name="T9" fmla="*/ 0 h 424"/>
                    <a:gd name="T10" fmla="*/ 236 w 979"/>
                    <a:gd name="T11" fmla="*/ 0 h 424"/>
                    <a:gd name="T12" fmla="*/ 489 w 979"/>
                    <a:gd name="T13" fmla="*/ 70 h 424"/>
                    <a:gd name="T14" fmla="*/ 0 w 979"/>
                    <a:gd name="T15" fmla="*/ 330 h 424"/>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4"/>
                    <a:gd name="T26" fmla="*/ 979 w 979"/>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4">
                      <a:moveTo>
                        <a:pt x="0" y="330"/>
                      </a:moveTo>
                      <a:lnTo>
                        <a:pt x="217" y="424"/>
                      </a:lnTo>
                      <a:lnTo>
                        <a:pt x="743" y="141"/>
                      </a:lnTo>
                      <a:lnTo>
                        <a:pt x="979" y="236"/>
                      </a:lnTo>
                      <a:lnTo>
                        <a:pt x="852" y="0"/>
                      </a:lnTo>
                      <a:lnTo>
                        <a:pt x="236" y="0"/>
                      </a:lnTo>
                      <a:lnTo>
                        <a:pt x="489" y="70"/>
                      </a:lnTo>
                      <a:lnTo>
                        <a:pt x="0" y="3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64" name="Freeform 89"/>
                <p:cNvSpPr>
                  <a:spLocks/>
                </p:cNvSpPr>
                <p:nvPr/>
              </p:nvSpPr>
              <p:spPr bwMode="auto">
                <a:xfrm>
                  <a:off x="2055" y="2097"/>
                  <a:ext cx="980" cy="448"/>
                </a:xfrm>
                <a:custGeom>
                  <a:avLst/>
                  <a:gdLst>
                    <a:gd name="T0" fmla="*/ 980 w 980"/>
                    <a:gd name="T1" fmla="*/ 94 h 448"/>
                    <a:gd name="T2" fmla="*/ 762 w 980"/>
                    <a:gd name="T3" fmla="*/ 0 h 448"/>
                    <a:gd name="T4" fmla="*/ 254 w 980"/>
                    <a:gd name="T5" fmla="*/ 283 h 448"/>
                    <a:gd name="T6" fmla="*/ 0 w 980"/>
                    <a:gd name="T7" fmla="*/ 189 h 448"/>
                    <a:gd name="T8" fmla="*/ 127 w 980"/>
                    <a:gd name="T9" fmla="*/ 448 h 448"/>
                    <a:gd name="T10" fmla="*/ 762 w 980"/>
                    <a:gd name="T11" fmla="*/ 448 h 448"/>
                    <a:gd name="T12" fmla="*/ 490 w 980"/>
                    <a:gd name="T13" fmla="*/ 354 h 448"/>
                    <a:gd name="T14" fmla="*/ 980 w 980"/>
                    <a:gd name="T15" fmla="*/ 94 h 448"/>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48"/>
                    <a:gd name="T26" fmla="*/ 980 w 980"/>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48">
                      <a:moveTo>
                        <a:pt x="980" y="94"/>
                      </a:moveTo>
                      <a:lnTo>
                        <a:pt x="762" y="0"/>
                      </a:lnTo>
                      <a:lnTo>
                        <a:pt x="254" y="283"/>
                      </a:lnTo>
                      <a:lnTo>
                        <a:pt x="0" y="189"/>
                      </a:lnTo>
                      <a:lnTo>
                        <a:pt x="127" y="448"/>
                      </a:lnTo>
                      <a:lnTo>
                        <a:pt x="762" y="448"/>
                      </a:lnTo>
                      <a:lnTo>
                        <a:pt x="490" y="354"/>
                      </a:lnTo>
                      <a:lnTo>
                        <a:pt x="98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65" name="Freeform 90"/>
                <p:cNvSpPr>
                  <a:spLocks/>
                </p:cNvSpPr>
                <p:nvPr/>
              </p:nvSpPr>
              <p:spPr bwMode="auto">
                <a:xfrm>
                  <a:off x="2055" y="2097"/>
                  <a:ext cx="980" cy="448"/>
                </a:xfrm>
                <a:custGeom>
                  <a:avLst/>
                  <a:gdLst>
                    <a:gd name="T0" fmla="*/ 980 w 980"/>
                    <a:gd name="T1" fmla="*/ 94 h 448"/>
                    <a:gd name="T2" fmla="*/ 762 w 980"/>
                    <a:gd name="T3" fmla="*/ 0 h 448"/>
                    <a:gd name="T4" fmla="*/ 254 w 980"/>
                    <a:gd name="T5" fmla="*/ 283 h 448"/>
                    <a:gd name="T6" fmla="*/ 0 w 980"/>
                    <a:gd name="T7" fmla="*/ 189 h 448"/>
                    <a:gd name="T8" fmla="*/ 127 w 980"/>
                    <a:gd name="T9" fmla="*/ 448 h 448"/>
                    <a:gd name="T10" fmla="*/ 762 w 980"/>
                    <a:gd name="T11" fmla="*/ 448 h 448"/>
                    <a:gd name="T12" fmla="*/ 490 w 980"/>
                    <a:gd name="T13" fmla="*/ 354 h 448"/>
                    <a:gd name="T14" fmla="*/ 980 w 980"/>
                    <a:gd name="T15" fmla="*/ 94 h 448"/>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48"/>
                    <a:gd name="T26" fmla="*/ 980 w 980"/>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48">
                      <a:moveTo>
                        <a:pt x="980" y="94"/>
                      </a:moveTo>
                      <a:lnTo>
                        <a:pt x="762" y="0"/>
                      </a:lnTo>
                      <a:lnTo>
                        <a:pt x="254" y="283"/>
                      </a:lnTo>
                      <a:lnTo>
                        <a:pt x="0" y="189"/>
                      </a:lnTo>
                      <a:lnTo>
                        <a:pt x="127" y="448"/>
                      </a:lnTo>
                      <a:lnTo>
                        <a:pt x="762" y="448"/>
                      </a:lnTo>
                      <a:lnTo>
                        <a:pt x="490" y="354"/>
                      </a:lnTo>
                      <a:lnTo>
                        <a:pt x="98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66" name="Freeform 91"/>
                <p:cNvSpPr>
                  <a:spLocks/>
                </p:cNvSpPr>
                <p:nvPr/>
              </p:nvSpPr>
              <p:spPr bwMode="auto">
                <a:xfrm>
                  <a:off x="2110" y="1578"/>
                  <a:ext cx="979" cy="425"/>
                </a:xfrm>
                <a:custGeom>
                  <a:avLst/>
                  <a:gdLst>
                    <a:gd name="T0" fmla="*/ 0 w 979"/>
                    <a:gd name="T1" fmla="*/ 94 h 425"/>
                    <a:gd name="T2" fmla="*/ 218 w 979"/>
                    <a:gd name="T3" fmla="*/ 0 h 425"/>
                    <a:gd name="T4" fmla="*/ 744 w 979"/>
                    <a:gd name="T5" fmla="*/ 260 h 425"/>
                    <a:gd name="T6" fmla="*/ 979 w 979"/>
                    <a:gd name="T7" fmla="*/ 189 h 425"/>
                    <a:gd name="T8" fmla="*/ 852 w 979"/>
                    <a:gd name="T9" fmla="*/ 425 h 425"/>
                    <a:gd name="T10" fmla="*/ 236 w 979"/>
                    <a:gd name="T11" fmla="*/ 425 h 425"/>
                    <a:gd name="T12" fmla="*/ 490 w 979"/>
                    <a:gd name="T13" fmla="*/ 354 h 425"/>
                    <a:gd name="T14" fmla="*/ 0 w 979"/>
                    <a:gd name="T15" fmla="*/ 94 h 425"/>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5"/>
                    <a:gd name="T26" fmla="*/ 979 w 979"/>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5">
                      <a:moveTo>
                        <a:pt x="0" y="94"/>
                      </a:moveTo>
                      <a:lnTo>
                        <a:pt x="218" y="0"/>
                      </a:lnTo>
                      <a:lnTo>
                        <a:pt x="744" y="260"/>
                      </a:lnTo>
                      <a:lnTo>
                        <a:pt x="979" y="189"/>
                      </a:lnTo>
                      <a:lnTo>
                        <a:pt x="852" y="425"/>
                      </a:lnTo>
                      <a:lnTo>
                        <a:pt x="236" y="425"/>
                      </a:lnTo>
                      <a:lnTo>
                        <a:pt x="490" y="354"/>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67" name="Freeform 92"/>
                <p:cNvSpPr>
                  <a:spLocks/>
                </p:cNvSpPr>
                <p:nvPr/>
              </p:nvSpPr>
              <p:spPr bwMode="auto">
                <a:xfrm>
                  <a:off x="2110" y="1578"/>
                  <a:ext cx="979" cy="425"/>
                </a:xfrm>
                <a:custGeom>
                  <a:avLst/>
                  <a:gdLst>
                    <a:gd name="T0" fmla="*/ 0 w 979"/>
                    <a:gd name="T1" fmla="*/ 94 h 425"/>
                    <a:gd name="T2" fmla="*/ 218 w 979"/>
                    <a:gd name="T3" fmla="*/ 0 h 425"/>
                    <a:gd name="T4" fmla="*/ 744 w 979"/>
                    <a:gd name="T5" fmla="*/ 260 h 425"/>
                    <a:gd name="T6" fmla="*/ 979 w 979"/>
                    <a:gd name="T7" fmla="*/ 189 h 425"/>
                    <a:gd name="T8" fmla="*/ 852 w 979"/>
                    <a:gd name="T9" fmla="*/ 425 h 425"/>
                    <a:gd name="T10" fmla="*/ 236 w 979"/>
                    <a:gd name="T11" fmla="*/ 425 h 425"/>
                    <a:gd name="T12" fmla="*/ 490 w 979"/>
                    <a:gd name="T13" fmla="*/ 354 h 425"/>
                    <a:gd name="T14" fmla="*/ 0 w 979"/>
                    <a:gd name="T15" fmla="*/ 94 h 425"/>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5"/>
                    <a:gd name="T26" fmla="*/ 979 w 979"/>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5">
                      <a:moveTo>
                        <a:pt x="0" y="94"/>
                      </a:moveTo>
                      <a:lnTo>
                        <a:pt x="218" y="0"/>
                      </a:lnTo>
                      <a:lnTo>
                        <a:pt x="744" y="260"/>
                      </a:lnTo>
                      <a:lnTo>
                        <a:pt x="979" y="189"/>
                      </a:lnTo>
                      <a:lnTo>
                        <a:pt x="852" y="425"/>
                      </a:lnTo>
                      <a:lnTo>
                        <a:pt x="236" y="425"/>
                      </a:lnTo>
                      <a:lnTo>
                        <a:pt x="490" y="354"/>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68" name="Freeform 93"/>
                <p:cNvSpPr>
                  <a:spLocks/>
                </p:cNvSpPr>
                <p:nvPr/>
              </p:nvSpPr>
              <p:spPr bwMode="auto">
                <a:xfrm>
                  <a:off x="3089" y="2144"/>
                  <a:ext cx="980" cy="425"/>
                </a:xfrm>
                <a:custGeom>
                  <a:avLst/>
                  <a:gdLst>
                    <a:gd name="T0" fmla="*/ 980 w 980"/>
                    <a:gd name="T1" fmla="*/ 330 h 425"/>
                    <a:gd name="T2" fmla="*/ 762 w 980"/>
                    <a:gd name="T3" fmla="*/ 425 h 425"/>
                    <a:gd name="T4" fmla="*/ 254 w 980"/>
                    <a:gd name="T5" fmla="*/ 142 h 425"/>
                    <a:gd name="T6" fmla="*/ 0 w 980"/>
                    <a:gd name="T7" fmla="*/ 236 h 425"/>
                    <a:gd name="T8" fmla="*/ 127 w 980"/>
                    <a:gd name="T9" fmla="*/ 0 h 425"/>
                    <a:gd name="T10" fmla="*/ 762 w 980"/>
                    <a:gd name="T11" fmla="*/ 0 h 425"/>
                    <a:gd name="T12" fmla="*/ 490 w 980"/>
                    <a:gd name="T13" fmla="*/ 71 h 425"/>
                    <a:gd name="T14" fmla="*/ 980 w 980"/>
                    <a:gd name="T15" fmla="*/ 330 h 425"/>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25"/>
                    <a:gd name="T26" fmla="*/ 980 w 980"/>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25">
                      <a:moveTo>
                        <a:pt x="980" y="330"/>
                      </a:moveTo>
                      <a:lnTo>
                        <a:pt x="762" y="425"/>
                      </a:lnTo>
                      <a:lnTo>
                        <a:pt x="254" y="142"/>
                      </a:lnTo>
                      <a:lnTo>
                        <a:pt x="0" y="236"/>
                      </a:lnTo>
                      <a:lnTo>
                        <a:pt x="127" y="0"/>
                      </a:lnTo>
                      <a:lnTo>
                        <a:pt x="762" y="0"/>
                      </a:lnTo>
                      <a:lnTo>
                        <a:pt x="490" y="71"/>
                      </a:lnTo>
                      <a:lnTo>
                        <a:pt x="980" y="3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69" name="Freeform 94"/>
                <p:cNvSpPr>
                  <a:spLocks/>
                </p:cNvSpPr>
                <p:nvPr/>
              </p:nvSpPr>
              <p:spPr bwMode="auto">
                <a:xfrm>
                  <a:off x="3089" y="2144"/>
                  <a:ext cx="980" cy="425"/>
                </a:xfrm>
                <a:custGeom>
                  <a:avLst/>
                  <a:gdLst>
                    <a:gd name="T0" fmla="*/ 980 w 980"/>
                    <a:gd name="T1" fmla="*/ 330 h 425"/>
                    <a:gd name="T2" fmla="*/ 762 w 980"/>
                    <a:gd name="T3" fmla="*/ 425 h 425"/>
                    <a:gd name="T4" fmla="*/ 254 w 980"/>
                    <a:gd name="T5" fmla="*/ 142 h 425"/>
                    <a:gd name="T6" fmla="*/ 0 w 980"/>
                    <a:gd name="T7" fmla="*/ 236 h 425"/>
                    <a:gd name="T8" fmla="*/ 127 w 980"/>
                    <a:gd name="T9" fmla="*/ 0 h 425"/>
                    <a:gd name="T10" fmla="*/ 762 w 980"/>
                    <a:gd name="T11" fmla="*/ 0 h 425"/>
                    <a:gd name="T12" fmla="*/ 490 w 980"/>
                    <a:gd name="T13" fmla="*/ 71 h 425"/>
                    <a:gd name="T14" fmla="*/ 980 w 980"/>
                    <a:gd name="T15" fmla="*/ 330 h 425"/>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25"/>
                    <a:gd name="T26" fmla="*/ 980 w 980"/>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25">
                      <a:moveTo>
                        <a:pt x="980" y="330"/>
                      </a:moveTo>
                      <a:lnTo>
                        <a:pt x="762" y="425"/>
                      </a:lnTo>
                      <a:lnTo>
                        <a:pt x="254" y="142"/>
                      </a:lnTo>
                      <a:lnTo>
                        <a:pt x="0" y="236"/>
                      </a:lnTo>
                      <a:lnTo>
                        <a:pt x="127" y="0"/>
                      </a:lnTo>
                      <a:lnTo>
                        <a:pt x="762" y="0"/>
                      </a:lnTo>
                      <a:lnTo>
                        <a:pt x="490" y="71"/>
                      </a:lnTo>
                      <a:lnTo>
                        <a:pt x="980" y="3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grpSp>
          <p:grpSp>
            <p:nvGrpSpPr>
              <p:cNvPr id="18" name="Group 95"/>
              <p:cNvGrpSpPr>
                <a:grpSpLocks/>
              </p:cNvGrpSpPr>
              <p:nvPr/>
            </p:nvGrpSpPr>
            <p:grpSpPr bwMode="auto">
              <a:xfrm>
                <a:off x="2074" y="1602"/>
                <a:ext cx="2049" cy="990"/>
                <a:chOff x="2074" y="1602"/>
                <a:chExt cx="2049" cy="990"/>
              </a:xfrm>
            </p:grpSpPr>
            <p:sp>
              <p:nvSpPr>
                <p:cNvPr id="16454" name="Freeform 96"/>
                <p:cNvSpPr>
                  <a:spLocks/>
                </p:cNvSpPr>
                <p:nvPr/>
              </p:nvSpPr>
              <p:spPr bwMode="auto">
                <a:xfrm>
                  <a:off x="3144" y="1625"/>
                  <a:ext cx="979" cy="425"/>
                </a:xfrm>
                <a:custGeom>
                  <a:avLst/>
                  <a:gdLst>
                    <a:gd name="T0" fmla="*/ 0 w 979"/>
                    <a:gd name="T1" fmla="*/ 331 h 425"/>
                    <a:gd name="T2" fmla="*/ 218 w 979"/>
                    <a:gd name="T3" fmla="*/ 425 h 425"/>
                    <a:gd name="T4" fmla="*/ 744 w 979"/>
                    <a:gd name="T5" fmla="*/ 142 h 425"/>
                    <a:gd name="T6" fmla="*/ 979 w 979"/>
                    <a:gd name="T7" fmla="*/ 236 h 425"/>
                    <a:gd name="T8" fmla="*/ 852 w 979"/>
                    <a:gd name="T9" fmla="*/ 0 h 425"/>
                    <a:gd name="T10" fmla="*/ 236 w 979"/>
                    <a:gd name="T11" fmla="*/ 0 h 425"/>
                    <a:gd name="T12" fmla="*/ 490 w 979"/>
                    <a:gd name="T13" fmla="*/ 71 h 425"/>
                    <a:gd name="T14" fmla="*/ 0 w 979"/>
                    <a:gd name="T15" fmla="*/ 331 h 425"/>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5"/>
                    <a:gd name="T26" fmla="*/ 979 w 979"/>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5">
                      <a:moveTo>
                        <a:pt x="0" y="331"/>
                      </a:moveTo>
                      <a:lnTo>
                        <a:pt x="218" y="425"/>
                      </a:lnTo>
                      <a:lnTo>
                        <a:pt x="744" y="142"/>
                      </a:lnTo>
                      <a:lnTo>
                        <a:pt x="979" y="236"/>
                      </a:lnTo>
                      <a:lnTo>
                        <a:pt x="852" y="0"/>
                      </a:lnTo>
                      <a:lnTo>
                        <a:pt x="236" y="0"/>
                      </a:lnTo>
                      <a:lnTo>
                        <a:pt x="490" y="71"/>
                      </a:lnTo>
                      <a:lnTo>
                        <a:pt x="0" y="3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55" name="Freeform 97"/>
                <p:cNvSpPr>
                  <a:spLocks/>
                </p:cNvSpPr>
                <p:nvPr/>
              </p:nvSpPr>
              <p:spPr bwMode="auto">
                <a:xfrm>
                  <a:off x="3144" y="1625"/>
                  <a:ext cx="979" cy="425"/>
                </a:xfrm>
                <a:custGeom>
                  <a:avLst/>
                  <a:gdLst>
                    <a:gd name="T0" fmla="*/ 0 w 979"/>
                    <a:gd name="T1" fmla="*/ 331 h 425"/>
                    <a:gd name="T2" fmla="*/ 218 w 979"/>
                    <a:gd name="T3" fmla="*/ 425 h 425"/>
                    <a:gd name="T4" fmla="*/ 744 w 979"/>
                    <a:gd name="T5" fmla="*/ 142 h 425"/>
                    <a:gd name="T6" fmla="*/ 979 w 979"/>
                    <a:gd name="T7" fmla="*/ 236 h 425"/>
                    <a:gd name="T8" fmla="*/ 852 w 979"/>
                    <a:gd name="T9" fmla="*/ 0 h 425"/>
                    <a:gd name="T10" fmla="*/ 236 w 979"/>
                    <a:gd name="T11" fmla="*/ 0 h 425"/>
                    <a:gd name="T12" fmla="*/ 490 w 979"/>
                    <a:gd name="T13" fmla="*/ 71 h 425"/>
                    <a:gd name="T14" fmla="*/ 0 w 979"/>
                    <a:gd name="T15" fmla="*/ 331 h 425"/>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5"/>
                    <a:gd name="T26" fmla="*/ 979 w 979"/>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5">
                      <a:moveTo>
                        <a:pt x="0" y="331"/>
                      </a:moveTo>
                      <a:lnTo>
                        <a:pt x="218" y="425"/>
                      </a:lnTo>
                      <a:lnTo>
                        <a:pt x="744" y="142"/>
                      </a:lnTo>
                      <a:lnTo>
                        <a:pt x="979" y="236"/>
                      </a:lnTo>
                      <a:lnTo>
                        <a:pt x="852" y="0"/>
                      </a:lnTo>
                      <a:lnTo>
                        <a:pt x="236" y="0"/>
                      </a:lnTo>
                      <a:lnTo>
                        <a:pt x="490" y="71"/>
                      </a:lnTo>
                      <a:lnTo>
                        <a:pt x="0" y="3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56" name="Freeform 98"/>
                <p:cNvSpPr>
                  <a:spLocks/>
                </p:cNvSpPr>
                <p:nvPr/>
              </p:nvSpPr>
              <p:spPr bwMode="auto">
                <a:xfrm>
                  <a:off x="2074" y="2121"/>
                  <a:ext cx="979" cy="448"/>
                </a:xfrm>
                <a:custGeom>
                  <a:avLst/>
                  <a:gdLst>
                    <a:gd name="T0" fmla="*/ 979 w 979"/>
                    <a:gd name="T1" fmla="*/ 94 h 448"/>
                    <a:gd name="T2" fmla="*/ 761 w 979"/>
                    <a:gd name="T3" fmla="*/ 0 h 448"/>
                    <a:gd name="T4" fmla="*/ 254 w 979"/>
                    <a:gd name="T5" fmla="*/ 283 h 448"/>
                    <a:gd name="T6" fmla="*/ 0 w 979"/>
                    <a:gd name="T7" fmla="*/ 188 h 448"/>
                    <a:gd name="T8" fmla="*/ 127 w 979"/>
                    <a:gd name="T9" fmla="*/ 448 h 448"/>
                    <a:gd name="T10" fmla="*/ 761 w 979"/>
                    <a:gd name="T11" fmla="*/ 448 h 448"/>
                    <a:gd name="T12" fmla="*/ 489 w 979"/>
                    <a:gd name="T13" fmla="*/ 353 h 448"/>
                    <a:gd name="T14" fmla="*/ 979 w 979"/>
                    <a:gd name="T15" fmla="*/ 94 h 448"/>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48"/>
                    <a:gd name="T26" fmla="*/ 979 w 979"/>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48">
                      <a:moveTo>
                        <a:pt x="979" y="94"/>
                      </a:moveTo>
                      <a:lnTo>
                        <a:pt x="761" y="0"/>
                      </a:lnTo>
                      <a:lnTo>
                        <a:pt x="254" y="283"/>
                      </a:lnTo>
                      <a:lnTo>
                        <a:pt x="0" y="188"/>
                      </a:lnTo>
                      <a:lnTo>
                        <a:pt x="127" y="448"/>
                      </a:lnTo>
                      <a:lnTo>
                        <a:pt x="761" y="448"/>
                      </a:lnTo>
                      <a:lnTo>
                        <a:pt x="489" y="353"/>
                      </a:lnTo>
                      <a:lnTo>
                        <a:pt x="979"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57" name="Freeform 99"/>
                <p:cNvSpPr>
                  <a:spLocks/>
                </p:cNvSpPr>
                <p:nvPr/>
              </p:nvSpPr>
              <p:spPr bwMode="auto">
                <a:xfrm>
                  <a:off x="2074" y="2121"/>
                  <a:ext cx="979" cy="448"/>
                </a:xfrm>
                <a:custGeom>
                  <a:avLst/>
                  <a:gdLst>
                    <a:gd name="T0" fmla="*/ 979 w 979"/>
                    <a:gd name="T1" fmla="*/ 94 h 448"/>
                    <a:gd name="T2" fmla="*/ 761 w 979"/>
                    <a:gd name="T3" fmla="*/ 0 h 448"/>
                    <a:gd name="T4" fmla="*/ 254 w 979"/>
                    <a:gd name="T5" fmla="*/ 283 h 448"/>
                    <a:gd name="T6" fmla="*/ 0 w 979"/>
                    <a:gd name="T7" fmla="*/ 188 h 448"/>
                    <a:gd name="T8" fmla="*/ 127 w 979"/>
                    <a:gd name="T9" fmla="*/ 448 h 448"/>
                    <a:gd name="T10" fmla="*/ 761 w 979"/>
                    <a:gd name="T11" fmla="*/ 448 h 448"/>
                    <a:gd name="T12" fmla="*/ 489 w 979"/>
                    <a:gd name="T13" fmla="*/ 353 h 448"/>
                    <a:gd name="T14" fmla="*/ 979 w 979"/>
                    <a:gd name="T15" fmla="*/ 94 h 448"/>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48"/>
                    <a:gd name="T26" fmla="*/ 979 w 979"/>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48">
                      <a:moveTo>
                        <a:pt x="979" y="94"/>
                      </a:moveTo>
                      <a:lnTo>
                        <a:pt x="761" y="0"/>
                      </a:lnTo>
                      <a:lnTo>
                        <a:pt x="254" y="283"/>
                      </a:lnTo>
                      <a:lnTo>
                        <a:pt x="0" y="188"/>
                      </a:lnTo>
                      <a:lnTo>
                        <a:pt x="127" y="448"/>
                      </a:lnTo>
                      <a:lnTo>
                        <a:pt x="761" y="448"/>
                      </a:lnTo>
                      <a:lnTo>
                        <a:pt x="489" y="353"/>
                      </a:lnTo>
                      <a:lnTo>
                        <a:pt x="979"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58" name="Freeform 100"/>
                <p:cNvSpPr>
                  <a:spLocks/>
                </p:cNvSpPr>
                <p:nvPr/>
              </p:nvSpPr>
              <p:spPr bwMode="auto">
                <a:xfrm>
                  <a:off x="2128" y="1602"/>
                  <a:ext cx="980" cy="424"/>
                </a:xfrm>
                <a:custGeom>
                  <a:avLst/>
                  <a:gdLst>
                    <a:gd name="T0" fmla="*/ 0 w 980"/>
                    <a:gd name="T1" fmla="*/ 94 h 424"/>
                    <a:gd name="T2" fmla="*/ 218 w 980"/>
                    <a:gd name="T3" fmla="*/ 0 h 424"/>
                    <a:gd name="T4" fmla="*/ 744 w 980"/>
                    <a:gd name="T5" fmla="*/ 259 h 424"/>
                    <a:gd name="T6" fmla="*/ 980 w 980"/>
                    <a:gd name="T7" fmla="*/ 188 h 424"/>
                    <a:gd name="T8" fmla="*/ 853 w 980"/>
                    <a:gd name="T9" fmla="*/ 424 h 424"/>
                    <a:gd name="T10" fmla="*/ 236 w 980"/>
                    <a:gd name="T11" fmla="*/ 424 h 424"/>
                    <a:gd name="T12" fmla="*/ 490 w 980"/>
                    <a:gd name="T13" fmla="*/ 354 h 424"/>
                    <a:gd name="T14" fmla="*/ 0 w 980"/>
                    <a:gd name="T15" fmla="*/ 94 h 424"/>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24"/>
                    <a:gd name="T26" fmla="*/ 980 w 980"/>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24">
                      <a:moveTo>
                        <a:pt x="0" y="94"/>
                      </a:moveTo>
                      <a:lnTo>
                        <a:pt x="218" y="0"/>
                      </a:lnTo>
                      <a:lnTo>
                        <a:pt x="744" y="259"/>
                      </a:lnTo>
                      <a:lnTo>
                        <a:pt x="980" y="188"/>
                      </a:lnTo>
                      <a:lnTo>
                        <a:pt x="853" y="424"/>
                      </a:lnTo>
                      <a:lnTo>
                        <a:pt x="236" y="424"/>
                      </a:lnTo>
                      <a:lnTo>
                        <a:pt x="490" y="354"/>
                      </a:lnTo>
                      <a:lnTo>
                        <a:pt x="0"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59" name="Freeform 101"/>
                <p:cNvSpPr>
                  <a:spLocks/>
                </p:cNvSpPr>
                <p:nvPr/>
              </p:nvSpPr>
              <p:spPr bwMode="auto">
                <a:xfrm>
                  <a:off x="2128" y="1602"/>
                  <a:ext cx="980" cy="424"/>
                </a:xfrm>
                <a:custGeom>
                  <a:avLst/>
                  <a:gdLst>
                    <a:gd name="T0" fmla="*/ 0 w 980"/>
                    <a:gd name="T1" fmla="*/ 94 h 424"/>
                    <a:gd name="T2" fmla="*/ 218 w 980"/>
                    <a:gd name="T3" fmla="*/ 0 h 424"/>
                    <a:gd name="T4" fmla="*/ 744 w 980"/>
                    <a:gd name="T5" fmla="*/ 259 h 424"/>
                    <a:gd name="T6" fmla="*/ 980 w 980"/>
                    <a:gd name="T7" fmla="*/ 188 h 424"/>
                    <a:gd name="T8" fmla="*/ 853 w 980"/>
                    <a:gd name="T9" fmla="*/ 424 h 424"/>
                    <a:gd name="T10" fmla="*/ 236 w 980"/>
                    <a:gd name="T11" fmla="*/ 424 h 424"/>
                    <a:gd name="T12" fmla="*/ 490 w 980"/>
                    <a:gd name="T13" fmla="*/ 354 h 424"/>
                    <a:gd name="T14" fmla="*/ 0 w 980"/>
                    <a:gd name="T15" fmla="*/ 94 h 424"/>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24"/>
                    <a:gd name="T26" fmla="*/ 980 w 980"/>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24">
                      <a:moveTo>
                        <a:pt x="0" y="94"/>
                      </a:moveTo>
                      <a:lnTo>
                        <a:pt x="218" y="0"/>
                      </a:lnTo>
                      <a:lnTo>
                        <a:pt x="744" y="259"/>
                      </a:lnTo>
                      <a:lnTo>
                        <a:pt x="980" y="188"/>
                      </a:lnTo>
                      <a:lnTo>
                        <a:pt x="853" y="424"/>
                      </a:lnTo>
                      <a:lnTo>
                        <a:pt x="236" y="424"/>
                      </a:lnTo>
                      <a:lnTo>
                        <a:pt x="490" y="354"/>
                      </a:lnTo>
                      <a:lnTo>
                        <a:pt x="0"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60" name="Freeform 102"/>
                <p:cNvSpPr>
                  <a:spLocks/>
                </p:cNvSpPr>
                <p:nvPr/>
              </p:nvSpPr>
              <p:spPr bwMode="auto">
                <a:xfrm>
                  <a:off x="3108" y="2168"/>
                  <a:ext cx="979" cy="424"/>
                </a:xfrm>
                <a:custGeom>
                  <a:avLst/>
                  <a:gdLst>
                    <a:gd name="T0" fmla="*/ 979 w 979"/>
                    <a:gd name="T1" fmla="*/ 330 h 424"/>
                    <a:gd name="T2" fmla="*/ 761 w 979"/>
                    <a:gd name="T3" fmla="*/ 424 h 424"/>
                    <a:gd name="T4" fmla="*/ 254 w 979"/>
                    <a:gd name="T5" fmla="*/ 141 h 424"/>
                    <a:gd name="T6" fmla="*/ 0 w 979"/>
                    <a:gd name="T7" fmla="*/ 236 h 424"/>
                    <a:gd name="T8" fmla="*/ 127 w 979"/>
                    <a:gd name="T9" fmla="*/ 0 h 424"/>
                    <a:gd name="T10" fmla="*/ 761 w 979"/>
                    <a:gd name="T11" fmla="*/ 0 h 424"/>
                    <a:gd name="T12" fmla="*/ 489 w 979"/>
                    <a:gd name="T13" fmla="*/ 71 h 424"/>
                    <a:gd name="T14" fmla="*/ 979 w 979"/>
                    <a:gd name="T15" fmla="*/ 330 h 424"/>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4"/>
                    <a:gd name="T26" fmla="*/ 979 w 979"/>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4">
                      <a:moveTo>
                        <a:pt x="979" y="330"/>
                      </a:moveTo>
                      <a:lnTo>
                        <a:pt x="761" y="424"/>
                      </a:lnTo>
                      <a:lnTo>
                        <a:pt x="254" y="141"/>
                      </a:lnTo>
                      <a:lnTo>
                        <a:pt x="0" y="236"/>
                      </a:lnTo>
                      <a:lnTo>
                        <a:pt x="127" y="0"/>
                      </a:lnTo>
                      <a:lnTo>
                        <a:pt x="761" y="0"/>
                      </a:lnTo>
                      <a:lnTo>
                        <a:pt x="489" y="71"/>
                      </a:lnTo>
                      <a:lnTo>
                        <a:pt x="979"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61" name="Freeform 103"/>
                <p:cNvSpPr>
                  <a:spLocks/>
                </p:cNvSpPr>
                <p:nvPr/>
              </p:nvSpPr>
              <p:spPr bwMode="auto">
                <a:xfrm>
                  <a:off x="3108" y="2168"/>
                  <a:ext cx="979" cy="424"/>
                </a:xfrm>
                <a:custGeom>
                  <a:avLst/>
                  <a:gdLst>
                    <a:gd name="T0" fmla="*/ 979 w 979"/>
                    <a:gd name="T1" fmla="*/ 330 h 424"/>
                    <a:gd name="T2" fmla="*/ 761 w 979"/>
                    <a:gd name="T3" fmla="*/ 424 h 424"/>
                    <a:gd name="T4" fmla="*/ 254 w 979"/>
                    <a:gd name="T5" fmla="*/ 141 h 424"/>
                    <a:gd name="T6" fmla="*/ 0 w 979"/>
                    <a:gd name="T7" fmla="*/ 236 h 424"/>
                    <a:gd name="T8" fmla="*/ 127 w 979"/>
                    <a:gd name="T9" fmla="*/ 0 h 424"/>
                    <a:gd name="T10" fmla="*/ 761 w 979"/>
                    <a:gd name="T11" fmla="*/ 0 h 424"/>
                    <a:gd name="T12" fmla="*/ 489 w 979"/>
                    <a:gd name="T13" fmla="*/ 71 h 424"/>
                    <a:gd name="T14" fmla="*/ 979 w 979"/>
                    <a:gd name="T15" fmla="*/ 330 h 424"/>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4"/>
                    <a:gd name="T26" fmla="*/ 979 w 979"/>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4">
                      <a:moveTo>
                        <a:pt x="979" y="330"/>
                      </a:moveTo>
                      <a:lnTo>
                        <a:pt x="761" y="424"/>
                      </a:lnTo>
                      <a:lnTo>
                        <a:pt x="254" y="141"/>
                      </a:lnTo>
                      <a:lnTo>
                        <a:pt x="0" y="236"/>
                      </a:lnTo>
                      <a:lnTo>
                        <a:pt x="127" y="0"/>
                      </a:lnTo>
                      <a:lnTo>
                        <a:pt x="761" y="0"/>
                      </a:lnTo>
                      <a:lnTo>
                        <a:pt x="489" y="71"/>
                      </a:lnTo>
                      <a:lnTo>
                        <a:pt x="979"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grpSp>
        </p:grpSp>
        <p:sp>
          <p:nvSpPr>
            <p:cNvPr id="16450" name="Line 104"/>
            <p:cNvSpPr>
              <a:spLocks noChangeShapeType="1"/>
            </p:cNvSpPr>
            <p:nvPr/>
          </p:nvSpPr>
          <p:spPr bwMode="auto">
            <a:xfrm>
              <a:off x="1029" y="3153"/>
              <a:ext cx="0" cy="91"/>
            </a:xfrm>
            <a:prstGeom prst="line">
              <a:avLst/>
            </a:prstGeom>
            <a:noFill/>
            <a:ln w="28575">
              <a:solidFill>
                <a:srgbClr val="555555"/>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sp>
          <p:nvSpPr>
            <p:cNvPr id="16451" name="Line 105"/>
            <p:cNvSpPr>
              <a:spLocks noChangeShapeType="1"/>
            </p:cNvSpPr>
            <p:nvPr/>
          </p:nvSpPr>
          <p:spPr bwMode="auto">
            <a:xfrm>
              <a:off x="1812" y="3153"/>
              <a:ext cx="0" cy="91"/>
            </a:xfrm>
            <a:prstGeom prst="line">
              <a:avLst/>
            </a:prstGeom>
            <a:noFill/>
            <a:ln w="28575">
              <a:solidFill>
                <a:srgbClr val="555555"/>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grpSp>
      <p:grpSp>
        <p:nvGrpSpPr>
          <p:cNvPr id="19" name="Group 106"/>
          <p:cNvGrpSpPr>
            <a:grpSpLocks/>
          </p:cNvGrpSpPr>
          <p:nvPr/>
        </p:nvGrpSpPr>
        <p:grpSpPr bwMode="auto">
          <a:xfrm>
            <a:off x="5527675" y="2914650"/>
            <a:ext cx="1958975" cy="873125"/>
            <a:chOff x="3460" y="3023"/>
            <a:chExt cx="784" cy="350"/>
          </a:xfrm>
        </p:grpSpPr>
        <p:sp>
          <p:nvSpPr>
            <p:cNvPr id="16424" name="Oval 107"/>
            <p:cNvSpPr>
              <a:spLocks noChangeArrowheads="1"/>
            </p:cNvSpPr>
            <p:nvPr/>
          </p:nvSpPr>
          <p:spPr bwMode="auto">
            <a:xfrm>
              <a:off x="3461" y="3107"/>
              <a:ext cx="783" cy="266"/>
            </a:xfrm>
            <a:prstGeom prst="ellipse">
              <a:avLst/>
            </a:prstGeom>
            <a:solidFill>
              <a:srgbClr val="FF9900">
                <a:alpha val="70195"/>
              </a:srgbClr>
            </a:solidFill>
            <a:ln w="28575">
              <a:solidFill>
                <a:srgbClr val="555555"/>
              </a:solidFill>
              <a:round/>
              <a:headEnd/>
              <a:tailEnd/>
            </a:ln>
          </p:spPr>
          <p:txBody>
            <a:bodyPr/>
            <a:lstStyle/>
            <a:p>
              <a:endParaRPr lang="en-US"/>
            </a:p>
          </p:txBody>
        </p:sp>
        <p:sp>
          <p:nvSpPr>
            <p:cNvPr id="16425" name="Oval 108"/>
            <p:cNvSpPr>
              <a:spLocks noChangeArrowheads="1"/>
            </p:cNvSpPr>
            <p:nvPr/>
          </p:nvSpPr>
          <p:spPr bwMode="auto">
            <a:xfrm>
              <a:off x="3460" y="3023"/>
              <a:ext cx="784" cy="263"/>
            </a:xfrm>
            <a:prstGeom prst="ellipse">
              <a:avLst/>
            </a:prstGeom>
            <a:solidFill>
              <a:srgbClr val="FF9900">
                <a:alpha val="70195"/>
              </a:srgbClr>
            </a:solidFill>
            <a:ln w="28575">
              <a:solidFill>
                <a:srgbClr val="555555"/>
              </a:solidFill>
              <a:round/>
              <a:headEnd/>
              <a:tailEnd/>
            </a:ln>
          </p:spPr>
          <p:txBody>
            <a:bodyPr/>
            <a:lstStyle/>
            <a:p>
              <a:endParaRPr lang="en-US"/>
            </a:p>
          </p:txBody>
        </p:sp>
        <p:grpSp>
          <p:nvGrpSpPr>
            <p:cNvPr id="20" name="Group 109"/>
            <p:cNvGrpSpPr>
              <a:grpSpLocks/>
            </p:cNvGrpSpPr>
            <p:nvPr/>
          </p:nvGrpSpPr>
          <p:grpSpPr bwMode="auto">
            <a:xfrm>
              <a:off x="3580" y="3054"/>
              <a:ext cx="545" cy="202"/>
              <a:chOff x="2055" y="1578"/>
              <a:chExt cx="2068" cy="1014"/>
            </a:xfrm>
          </p:grpSpPr>
          <p:grpSp>
            <p:nvGrpSpPr>
              <p:cNvPr id="21" name="Group 110"/>
              <p:cNvGrpSpPr>
                <a:grpSpLocks/>
              </p:cNvGrpSpPr>
              <p:nvPr/>
            </p:nvGrpSpPr>
            <p:grpSpPr bwMode="auto">
              <a:xfrm>
                <a:off x="2055" y="1578"/>
                <a:ext cx="2050" cy="991"/>
                <a:chOff x="2055" y="1578"/>
                <a:chExt cx="2050" cy="991"/>
              </a:xfrm>
            </p:grpSpPr>
            <p:sp>
              <p:nvSpPr>
                <p:cNvPr id="16439" name="Freeform 111"/>
                <p:cNvSpPr>
                  <a:spLocks/>
                </p:cNvSpPr>
                <p:nvPr/>
              </p:nvSpPr>
              <p:spPr bwMode="auto">
                <a:xfrm>
                  <a:off x="3126" y="1602"/>
                  <a:ext cx="979" cy="424"/>
                </a:xfrm>
                <a:custGeom>
                  <a:avLst/>
                  <a:gdLst>
                    <a:gd name="T0" fmla="*/ 0 w 979"/>
                    <a:gd name="T1" fmla="*/ 330 h 424"/>
                    <a:gd name="T2" fmla="*/ 217 w 979"/>
                    <a:gd name="T3" fmla="*/ 424 h 424"/>
                    <a:gd name="T4" fmla="*/ 743 w 979"/>
                    <a:gd name="T5" fmla="*/ 141 h 424"/>
                    <a:gd name="T6" fmla="*/ 979 w 979"/>
                    <a:gd name="T7" fmla="*/ 236 h 424"/>
                    <a:gd name="T8" fmla="*/ 852 w 979"/>
                    <a:gd name="T9" fmla="*/ 0 h 424"/>
                    <a:gd name="T10" fmla="*/ 236 w 979"/>
                    <a:gd name="T11" fmla="*/ 0 h 424"/>
                    <a:gd name="T12" fmla="*/ 489 w 979"/>
                    <a:gd name="T13" fmla="*/ 70 h 424"/>
                    <a:gd name="T14" fmla="*/ 0 w 979"/>
                    <a:gd name="T15" fmla="*/ 330 h 424"/>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4"/>
                    <a:gd name="T26" fmla="*/ 979 w 979"/>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4">
                      <a:moveTo>
                        <a:pt x="0" y="330"/>
                      </a:moveTo>
                      <a:lnTo>
                        <a:pt x="217" y="424"/>
                      </a:lnTo>
                      <a:lnTo>
                        <a:pt x="743" y="141"/>
                      </a:lnTo>
                      <a:lnTo>
                        <a:pt x="979" y="236"/>
                      </a:lnTo>
                      <a:lnTo>
                        <a:pt x="852" y="0"/>
                      </a:lnTo>
                      <a:lnTo>
                        <a:pt x="236" y="0"/>
                      </a:lnTo>
                      <a:lnTo>
                        <a:pt x="489" y="70"/>
                      </a:lnTo>
                      <a:lnTo>
                        <a:pt x="0" y="3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40" name="Freeform 112"/>
                <p:cNvSpPr>
                  <a:spLocks/>
                </p:cNvSpPr>
                <p:nvPr/>
              </p:nvSpPr>
              <p:spPr bwMode="auto">
                <a:xfrm>
                  <a:off x="3126" y="1602"/>
                  <a:ext cx="979" cy="424"/>
                </a:xfrm>
                <a:custGeom>
                  <a:avLst/>
                  <a:gdLst>
                    <a:gd name="T0" fmla="*/ 0 w 979"/>
                    <a:gd name="T1" fmla="*/ 330 h 424"/>
                    <a:gd name="T2" fmla="*/ 217 w 979"/>
                    <a:gd name="T3" fmla="*/ 424 h 424"/>
                    <a:gd name="T4" fmla="*/ 743 w 979"/>
                    <a:gd name="T5" fmla="*/ 141 h 424"/>
                    <a:gd name="T6" fmla="*/ 979 w 979"/>
                    <a:gd name="T7" fmla="*/ 236 h 424"/>
                    <a:gd name="T8" fmla="*/ 852 w 979"/>
                    <a:gd name="T9" fmla="*/ 0 h 424"/>
                    <a:gd name="T10" fmla="*/ 236 w 979"/>
                    <a:gd name="T11" fmla="*/ 0 h 424"/>
                    <a:gd name="T12" fmla="*/ 489 w 979"/>
                    <a:gd name="T13" fmla="*/ 70 h 424"/>
                    <a:gd name="T14" fmla="*/ 0 w 979"/>
                    <a:gd name="T15" fmla="*/ 330 h 424"/>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4"/>
                    <a:gd name="T26" fmla="*/ 979 w 979"/>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4">
                      <a:moveTo>
                        <a:pt x="0" y="330"/>
                      </a:moveTo>
                      <a:lnTo>
                        <a:pt x="217" y="424"/>
                      </a:lnTo>
                      <a:lnTo>
                        <a:pt x="743" y="141"/>
                      </a:lnTo>
                      <a:lnTo>
                        <a:pt x="979" y="236"/>
                      </a:lnTo>
                      <a:lnTo>
                        <a:pt x="852" y="0"/>
                      </a:lnTo>
                      <a:lnTo>
                        <a:pt x="236" y="0"/>
                      </a:lnTo>
                      <a:lnTo>
                        <a:pt x="489" y="70"/>
                      </a:lnTo>
                      <a:lnTo>
                        <a:pt x="0" y="3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41" name="Freeform 113"/>
                <p:cNvSpPr>
                  <a:spLocks/>
                </p:cNvSpPr>
                <p:nvPr/>
              </p:nvSpPr>
              <p:spPr bwMode="auto">
                <a:xfrm>
                  <a:off x="2055" y="2097"/>
                  <a:ext cx="980" cy="448"/>
                </a:xfrm>
                <a:custGeom>
                  <a:avLst/>
                  <a:gdLst>
                    <a:gd name="T0" fmla="*/ 980 w 980"/>
                    <a:gd name="T1" fmla="*/ 94 h 448"/>
                    <a:gd name="T2" fmla="*/ 762 w 980"/>
                    <a:gd name="T3" fmla="*/ 0 h 448"/>
                    <a:gd name="T4" fmla="*/ 254 w 980"/>
                    <a:gd name="T5" fmla="*/ 283 h 448"/>
                    <a:gd name="T6" fmla="*/ 0 w 980"/>
                    <a:gd name="T7" fmla="*/ 189 h 448"/>
                    <a:gd name="T8" fmla="*/ 127 w 980"/>
                    <a:gd name="T9" fmla="*/ 448 h 448"/>
                    <a:gd name="T10" fmla="*/ 762 w 980"/>
                    <a:gd name="T11" fmla="*/ 448 h 448"/>
                    <a:gd name="T12" fmla="*/ 490 w 980"/>
                    <a:gd name="T13" fmla="*/ 354 h 448"/>
                    <a:gd name="T14" fmla="*/ 980 w 980"/>
                    <a:gd name="T15" fmla="*/ 94 h 448"/>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48"/>
                    <a:gd name="T26" fmla="*/ 980 w 980"/>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48">
                      <a:moveTo>
                        <a:pt x="980" y="94"/>
                      </a:moveTo>
                      <a:lnTo>
                        <a:pt x="762" y="0"/>
                      </a:lnTo>
                      <a:lnTo>
                        <a:pt x="254" y="283"/>
                      </a:lnTo>
                      <a:lnTo>
                        <a:pt x="0" y="189"/>
                      </a:lnTo>
                      <a:lnTo>
                        <a:pt x="127" y="448"/>
                      </a:lnTo>
                      <a:lnTo>
                        <a:pt x="762" y="448"/>
                      </a:lnTo>
                      <a:lnTo>
                        <a:pt x="490" y="354"/>
                      </a:lnTo>
                      <a:lnTo>
                        <a:pt x="98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42" name="Freeform 114"/>
                <p:cNvSpPr>
                  <a:spLocks/>
                </p:cNvSpPr>
                <p:nvPr/>
              </p:nvSpPr>
              <p:spPr bwMode="auto">
                <a:xfrm>
                  <a:off x="2055" y="2097"/>
                  <a:ext cx="980" cy="448"/>
                </a:xfrm>
                <a:custGeom>
                  <a:avLst/>
                  <a:gdLst>
                    <a:gd name="T0" fmla="*/ 980 w 980"/>
                    <a:gd name="T1" fmla="*/ 94 h 448"/>
                    <a:gd name="T2" fmla="*/ 762 w 980"/>
                    <a:gd name="T3" fmla="*/ 0 h 448"/>
                    <a:gd name="T4" fmla="*/ 254 w 980"/>
                    <a:gd name="T5" fmla="*/ 283 h 448"/>
                    <a:gd name="T6" fmla="*/ 0 w 980"/>
                    <a:gd name="T7" fmla="*/ 189 h 448"/>
                    <a:gd name="T8" fmla="*/ 127 w 980"/>
                    <a:gd name="T9" fmla="*/ 448 h 448"/>
                    <a:gd name="T10" fmla="*/ 762 w 980"/>
                    <a:gd name="T11" fmla="*/ 448 h 448"/>
                    <a:gd name="T12" fmla="*/ 490 w 980"/>
                    <a:gd name="T13" fmla="*/ 354 h 448"/>
                    <a:gd name="T14" fmla="*/ 980 w 980"/>
                    <a:gd name="T15" fmla="*/ 94 h 448"/>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48"/>
                    <a:gd name="T26" fmla="*/ 980 w 980"/>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48">
                      <a:moveTo>
                        <a:pt x="980" y="94"/>
                      </a:moveTo>
                      <a:lnTo>
                        <a:pt x="762" y="0"/>
                      </a:lnTo>
                      <a:lnTo>
                        <a:pt x="254" y="283"/>
                      </a:lnTo>
                      <a:lnTo>
                        <a:pt x="0" y="189"/>
                      </a:lnTo>
                      <a:lnTo>
                        <a:pt x="127" y="448"/>
                      </a:lnTo>
                      <a:lnTo>
                        <a:pt x="762" y="448"/>
                      </a:lnTo>
                      <a:lnTo>
                        <a:pt x="490" y="354"/>
                      </a:lnTo>
                      <a:lnTo>
                        <a:pt x="98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43" name="Freeform 115"/>
                <p:cNvSpPr>
                  <a:spLocks/>
                </p:cNvSpPr>
                <p:nvPr/>
              </p:nvSpPr>
              <p:spPr bwMode="auto">
                <a:xfrm>
                  <a:off x="2110" y="1578"/>
                  <a:ext cx="979" cy="425"/>
                </a:xfrm>
                <a:custGeom>
                  <a:avLst/>
                  <a:gdLst>
                    <a:gd name="T0" fmla="*/ 0 w 979"/>
                    <a:gd name="T1" fmla="*/ 94 h 425"/>
                    <a:gd name="T2" fmla="*/ 218 w 979"/>
                    <a:gd name="T3" fmla="*/ 0 h 425"/>
                    <a:gd name="T4" fmla="*/ 744 w 979"/>
                    <a:gd name="T5" fmla="*/ 260 h 425"/>
                    <a:gd name="T6" fmla="*/ 979 w 979"/>
                    <a:gd name="T7" fmla="*/ 189 h 425"/>
                    <a:gd name="T8" fmla="*/ 852 w 979"/>
                    <a:gd name="T9" fmla="*/ 425 h 425"/>
                    <a:gd name="T10" fmla="*/ 236 w 979"/>
                    <a:gd name="T11" fmla="*/ 425 h 425"/>
                    <a:gd name="T12" fmla="*/ 490 w 979"/>
                    <a:gd name="T13" fmla="*/ 354 h 425"/>
                    <a:gd name="T14" fmla="*/ 0 w 979"/>
                    <a:gd name="T15" fmla="*/ 94 h 425"/>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5"/>
                    <a:gd name="T26" fmla="*/ 979 w 979"/>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5">
                      <a:moveTo>
                        <a:pt x="0" y="94"/>
                      </a:moveTo>
                      <a:lnTo>
                        <a:pt x="218" y="0"/>
                      </a:lnTo>
                      <a:lnTo>
                        <a:pt x="744" y="260"/>
                      </a:lnTo>
                      <a:lnTo>
                        <a:pt x="979" y="189"/>
                      </a:lnTo>
                      <a:lnTo>
                        <a:pt x="852" y="425"/>
                      </a:lnTo>
                      <a:lnTo>
                        <a:pt x="236" y="425"/>
                      </a:lnTo>
                      <a:lnTo>
                        <a:pt x="490" y="354"/>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44" name="Freeform 116"/>
                <p:cNvSpPr>
                  <a:spLocks/>
                </p:cNvSpPr>
                <p:nvPr/>
              </p:nvSpPr>
              <p:spPr bwMode="auto">
                <a:xfrm>
                  <a:off x="2110" y="1578"/>
                  <a:ext cx="979" cy="425"/>
                </a:xfrm>
                <a:custGeom>
                  <a:avLst/>
                  <a:gdLst>
                    <a:gd name="T0" fmla="*/ 0 w 979"/>
                    <a:gd name="T1" fmla="*/ 94 h 425"/>
                    <a:gd name="T2" fmla="*/ 218 w 979"/>
                    <a:gd name="T3" fmla="*/ 0 h 425"/>
                    <a:gd name="T4" fmla="*/ 744 w 979"/>
                    <a:gd name="T5" fmla="*/ 260 h 425"/>
                    <a:gd name="T6" fmla="*/ 979 w 979"/>
                    <a:gd name="T7" fmla="*/ 189 h 425"/>
                    <a:gd name="T8" fmla="*/ 852 w 979"/>
                    <a:gd name="T9" fmla="*/ 425 h 425"/>
                    <a:gd name="T10" fmla="*/ 236 w 979"/>
                    <a:gd name="T11" fmla="*/ 425 h 425"/>
                    <a:gd name="T12" fmla="*/ 490 w 979"/>
                    <a:gd name="T13" fmla="*/ 354 h 425"/>
                    <a:gd name="T14" fmla="*/ 0 w 979"/>
                    <a:gd name="T15" fmla="*/ 94 h 425"/>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5"/>
                    <a:gd name="T26" fmla="*/ 979 w 979"/>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5">
                      <a:moveTo>
                        <a:pt x="0" y="94"/>
                      </a:moveTo>
                      <a:lnTo>
                        <a:pt x="218" y="0"/>
                      </a:lnTo>
                      <a:lnTo>
                        <a:pt x="744" y="260"/>
                      </a:lnTo>
                      <a:lnTo>
                        <a:pt x="979" y="189"/>
                      </a:lnTo>
                      <a:lnTo>
                        <a:pt x="852" y="425"/>
                      </a:lnTo>
                      <a:lnTo>
                        <a:pt x="236" y="425"/>
                      </a:lnTo>
                      <a:lnTo>
                        <a:pt x="490" y="354"/>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45" name="Freeform 117"/>
                <p:cNvSpPr>
                  <a:spLocks/>
                </p:cNvSpPr>
                <p:nvPr/>
              </p:nvSpPr>
              <p:spPr bwMode="auto">
                <a:xfrm>
                  <a:off x="3089" y="2144"/>
                  <a:ext cx="980" cy="425"/>
                </a:xfrm>
                <a:custGeom>
                  <a:avLst/>
                  <a:gdLst>
                    <a:gd name="T0" fmla="*/ 980 w 980"/>
                    <a:gd name="T1" fmla="*/ 330 h 425"/>
                    <a:gd name="T2" fmla="*/ 762 w 980"/>
                    <a:gd name="T3" fmla="*/ 425 h 425"/>
                    <a:gd name="T4" fmla="*/ 254 w 980"/>
                    <a:gd name="T5" fmla="*/ 142 h 425"/>
                    <a:gd name="T6" fmla="*/ 0 w 980"/>
                    <a:gd name="T7" fmla="*/ 236 h 425"/>
                    <a:gd name="T8" fmla="*/ 127 w 980"/>
                    <a:gd name="T9" fmla="*/ 0 h 425"/>
                    <a:gd name="T10" fmla="*/ 762 w 980"/>
                    <a:gd name="T11" fmla="*/ 0 h 425"/>
                    <a:gd name="T12" fmla="*/ 490 w 980"/>
                    <a:gd name="T13" fmla="*/ 71 h 425"/>
                    <a:gd name="T14" fmla="*/ 980 w 980"/>
                    <a:gd name="T15" fmla="*/ 330 h 425"/>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25"/>
                    <a:gd name="T26" fmla="*/ 980 w 980"/>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25">
                      <a:moveTo>
                        <a:pt x="980" y="330"/>
                      </a:moveTo>
                      <a:lnTo>
                        <a:pt x="762" y="425"/>
                      </a:lnTo>
                      <a:lnTo>
                        <a:pt x="254" y="142"/>
                      </a:lnTo>
                      <a:lnTo>
                        <a:pt x="0" y="236"/>
                      </a:lnTo>
                      <a:lnTo>
                        <a:pt x="127" y="0"/>
                      </a:lnTo>
                      <a:lnTo>
                        <a:pt x="762" y="0"/>
                      </a:lnTo>
                      <a:lnTo>
                        <a:pt x="490" y="71"/>
                      </a:lnTo>
                      <a:lnTo>
                        <a:pt x="980" y="3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46" name="Freeform 118"/>
                <p:cNvSpPr>
                  <a:spLocks/>
                </p:cNvSpPr>
                <p:nvPr/>
              </p:nvSpPr>
              <p:spPr bwMode="auto">
                <a:xfrm>
                  <a:off x="3089" y="2144"/>
                  <a:ext cx="980" cy="425"/>
                </a:xfrm>
                <a:custGeom>
                  <a:avLst/>
                  <a:gdLst>
                    <a:gd name="T0" fmla="*/ 980 w 980"/>
                    <a:gd name="T1" fmla="*/ 330 h 425"/>
                    <a:gd name="T2" fmla="*/ 762 w 980"/>
                    <a:gd name="T3" fmla="*/ 425 h 425"/>
                    <a:gd name="T4" fmla="*/ 254 w 980"/>
                    <a:gd name="T5" fmla="*/ 142 h 425"/>
                    <a:gd name="T6" fmla="*/ 0 w 980"/>
                    <a:gd name="T7" fmla="*/ 236 h 425"/>
                    <a:gd name="T8" fmla="*/ 127 w 980"/>
                    <a:gd name="T9" fmla="*/ 0 h 425"/>
                    <a:gd name="T10" fmla="*/ 762 w 980"/>
                    <a:gd name="T11" fmla="*/ 0 h 425"/>
                    <a:gd name="T12" fmla="*/ 490 w 980"/>
                    <a:gd name="T13" fmla="*/ 71 h 425"/>
                    <a:gd name="T14" fmla="*/ 980 w 980"/>
                    <a:gd name="T15" fmla="*/ 330 h 425"/>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25"/>
                    <a:gd name="T26" fmla="*/ 980 w 980"/>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25">
                      <a:moveTo>
                        <a:pt x="980" y="330"/>
                      </a:moveTo>
                      <a:lnTo>
                        <a:pt x="762" y="425"/>
                      </a:lnTo>
                      <a:lnTo>
                        <a:pt x="254" y="142"/>
                      </a:lnTo>
                      <a:lnTo>
                        <a:pt x="0" y="236"/>
                      </a:lnTo>
                      <a:lnTo>
                        <a:pt x="127" y="0"/>
                      </a:lnTo>
                      <a:lnTo>
                        <a:pt x="762" y="0"/>
                      </a:lnTo>
                      <a:lnTo>
                        <a:pt x="490" y="71"/>
                      </a:lnTo>
                      <a:lnTo>
                        <a:pt x="980" y="3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grpSp>
          <p:grpSp>
            <p:nvGrpSpPr>
              <p:cNvPr id="22" name="Group 119"/>
              <p:cNvGrpSpPr>
                <a:grpSpLocks/>
              </p:cNvGrpSpPr>
              <p:nvPr/>
            </p:nvGrpSpPr>
            <p:grpSpPr bwMode="auto">
              <a:xfrm>
                <a:off x="2074" y="1602"/>
                <a:ext cx="2049" cy="990"/>
                <a:chOff x="2074" y="1602"/>
                <a:chExt cx="2049" cy="990"/>
              </a:xfrm>
            </p:grpSpPr>
            <p:sp>
              <p:nvSpPr>
                <p:cNvPr id="16431" name="Freeform 120"/>
                <p:cNvSpPr>
                  <a:spLocks/>
                </p:cNvSpPr>
                <p:nvPr/>
              </p:nvSpPr>
              <p:spPr bwMode="auto">
                <a:xfrm>
                  <a:off x="3144" y="1625"/>
                  <a:ext cx="979" cy="425"/>
                </a:xfrm>
                <a:custGeom>
                  <a:avLst/>
                  <a:gdLst>
                    <a:gd name="T0" fmla="*/ 0 w 979"/>
                    <a:gd name="T1" fmla="*/ 331 h 425"/>
                    <a:gd name="T2" fmla="*/ 218 w 979"/>
                    <a:gd name="T3" fmla="*/ 425 h 425"/>
                    <a:gd name="T4" fmla="*/ 744 w 979"/>
                    <a:gd name="T5" fmla="*/ 142 h 425"/>
                    <a:gd name="T6" fmla="*/ 979 w 979"/>
                    <a:gd name="T7" fmla="*/ 236 h 425"/>
                    <a:gd name="T8" fmla="*/ 852 w 979"/>
                    <a:gd name="T9" fmla="*/ 0 h 425"/>
                    <a:gd name="T10" fmla="*/ 236 w 979"/>
                    <a:gd name="T11" fmla="*/ 0 h 425"/>
                    <a:gd name="T12" fmla="*/ 490 w 979"/>
                    <a:gd name="T13" fmla="*/ 71 h 425"/>
                    <a:gd name="T14" fmla="*/ 0 w 979"/>
                    <a:gd name="T15" fmla="*/ 331 h 425"/>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5"/>
                    <a:gd name="T26" fmla="*/ 979 w 979"/>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5">
                      <a:moveTo>
                        <a:pt x="0" y="331"/>
                      </a:moveTo>
                      <a:lnTo>
                        <a:pt x="218" y="425"/>
                      </a:lnTo>
                      <a:lnTo>
                        <a:pt x="744" y="142"/>
                      </a:lnTo>
                      <a:lnTo>
                        <a:pt x="979" y="236"/>
                      </a:lnTo>
                      <a:lnTo>
                        <a:pt x="852" y="0"/>
                      </a:lnTo>
                      <a:lnTo>
                        <a:pt x="236" y="0"/>
                      </a:lnTo>
                      <a:lnTo>
                        <a:pt x="490" y="71"/>
                      </a:lnTo>
                      <a:lnTo>
                        <a:pt x="0" y="3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32" name="Freeform 121"/>
                <p:cNvSpPr>
                  <a:spLocks/>
                </p:cNvSpPr>
                <p:nvPr/>
              </p:nvSpPr>
              <p:spPr bwMode="auto">
                <a:xfrm>
                  <a:off x="3144" y="1625"/>
                  <a:ext cx="979" cy="425"/>
                </a:xfrm>
                <a:custGeom>
                  <a:avLst/>
                  <a:gdLst>
                    <a:gd name="T0" fmla="*/ 0 w 979"/>
                    <a:gd name="T1" fmla="*/ 331 h 425"/>
                    <a:gd name="T2" fmla="*/ 218 w 979"/>
                    <a:gd name="T3" fmla="*/ 425 h 425"/>
                    <a:gd name="T4" fmla="*/ 744 w 979"/>
                    <a:gd name="T5" fmla="*/ 142 h 425"/>
                    <a:gd name="T6" fmla="*/ 979 w 979"/>
                    <a:gd name="T7" fmla="*/ 236 h 425"/>
                    <a:gd name="T8" fmla="*/ 852 w 979"/>
                    <a:gd name="T9" fmla="*/ 0 h 425"/>
                    <a:gd name="T10" fmla="*/ 236 w 979"/>
                    <a:gd name="T11" fmla="*/ 0 h 425"/>
                    <a:gd name="T12" fmla="*/ 490 w 979"/>
                    <a:gd name="T13" fmla="*/ 71 h 425"/>
                    <a:gd name="T14" fmla="*/ 0 w 979"/>
                    <a:gd name="T15" fmla="*/ 331 h 425"/>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5"/>
                    <a:gd name="T26" fmla="*/ 979 w 979"/>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5">
                      <a:moveTo>
                        <a:pt x="0" y="331"/>
                      </a:moveTo>
                      <a:lnTo>
                        <a:pt x="218" y="425"/>
                      </a:lnTo>
                      <a:lnTo>
                        <a:pt x="744" y="142"/>
                      </a:lnTo>
                      <a:lnTo>
                        <a:pt x="979" y="236"/>
                      </a:lnTo>
                      <a:lnTo>
                        <a:pt x="852" y="0"/>
                      </a:lnTo>
                      <a:lnTo>
                        <a:pt x="236" y="0"/>
                      </a:lnTo>
                      <a:lnTo>
                        <a:pt x="490" y="71"/>
                      </a:lnTo>
                      <a:lnTo>
                        <a:pt x="0" y="3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33" name="Freeform 122"/>
                <p:cNvSpPr>
                  <a:spLocks/>
                </p:cNvSpPr>
                <p:nvPr/>
              </p:nvSpPr>
              <p:spPr bwMode="auto">
                <a:xfrm>
                  <a:off x="2074" y="2121"/>
                  <a:ext cx="979" cy="448"/>
                </a:xfrm>
                <a:custGeom>
                  <a:avLst/>
                  <a:gdLst>
                    <a:gd name="T0" fmla="*/ 979 w 979"/>
                    <a:gd name="T1" fmla="*/ 94 h 448"/>
                    <a:gd name="T2" fmla="*/ 761 w 979"/>
                    <a:gd name="T3" fmla="*/ 0 h 448"/>
                    <a:gd name="T4" fmla="*/ 254 w 979"/>
                    <a:gd name="T5" fmla="*/ 283 h 448"/>
                    <a:gd name="T6" fmla="*/ 0 w 979"/>
                    <a:gd name="T7" fmla="*/ 188 h 448"/>
                    <a:gd name="T8" fmla="*/ 127 w 979"/>
                    <a:gd name="T9" fmla="*/ 448 h 448"/>
                    <a:gd name="T10" fmla="*/ 761 w 979"/>
                    <a:gd name="T11" fmla="*/ 448 h 448"/>
                    <a:gd name="T12" fmla="*/ 489 w 979"/>
                    <a:gd name="T13" fmla="*/ 353 h 448"/>
                    <a:gd name="T14" fmla="*/ 979 w 979"/>
                    <a:gd name="T15" fmla="*/ 94 h 448"/>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48"/>
                    <a:gd name="T26" fmla="*/ 979 w 979"/>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48">
                      <a:moveTo>
                        <a:pt x="979" y="94"/>
                      </a:moveTo>
                      <a:lnTo>
                        <a:pt x="761" y="0"/>
                      </a:lnTo>
                      <a:lnTo>
                        <a:pt x="254" y="283"/>
                      </a:lnTo>
                      <a:lnTo>
                        <a:pt x="0" y="188"/>
                      </a:lnTo>
                      <a:lnTo>
                        <a:pt x="127" y="448"/>
                      </a:lnTo>
                      <a:lnTo>
                        <a:pt x="761" y="448"/>
                      </a:lnTo>
                      <a:lnTo>
                        <a:pt x="489" y="353"/>
                      </a:lnTo>
                      <a:lnTo>
                        <a:pt x="979"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34" name="Freeform 123"/>
                <p:cNvSpPr>
                  <a:spLocks/>
                </p:cNvSpPr>
                <p:nvPr/>
              </p:nvSpPr>
              <p:spPr bwMode="auto">
                <a:xfrm>
                  <a:off x="2074" y="2121"/>
                  <a:ext cx="979" cy="448"/>
                </a:xfrm>
                <a:custGeom>
                  <a:avLst/>
                  <a:gdLst>
                    <a:gd name="T0" fmla="*/ 979 w 979"/>
                    <a:gd name="T1" fmla="*/ 94 h 448"/>
                    <a:gd name="T2" fmla="*/ 761 w 979"/>
                    <a:gd name="T3" fmla="*/ 0 h 448"/>
                    <a:gd name="T4" fmla="*/ 254 w 979"/>
                    <a:gd name="T5" fmla="*/ 283 h 448"/>
                    <a:gd name="T6" fmla="*/ 0 w 979"/>
                    <a:gd name="T7" fmla="*/ 188 h 448"/>
                    <a:gd name="T8" fmla="*/ 127 w 979"/>
                    <a:gd name="T9" fmla="*/ 448 h 448"/>
                    <a:gd name="T10" fmla="*/ 761 w 979"/>
                    <a:gd name="T11" fmla="*/ 448 h 448"/>
                    <a:gd name="T12" fmla="*/ 489 w 979"/>
                    <a:gd name="T13" fmla="*/ 353 h 448"/>
                    <a:gd name="T14" fmla="*/ 979 w 979"/>
                    <a:gd name="T15" fmla="*/ 94 h 448"/>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48"/>
                    <a:gd name="T26" fmla="*/ 979 w 979"/>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48">
                      <a:moveTo>
                        <a:pt x="979" y="94"/>
                      </a:moveTo>
                      <a:lnTo>
                        <a:pt x="761" y="0"/>
                      </a:lnTo>
                      <a:lnTo>
                        <a:pt x="254" y="283"/>
                      </a:lnTo>
                      <a:lnTo>
                        <a:pt x="0" y="188"/>
                      </a:lnTo>
                      <a:lnTo>
                        <a:pt x="127" y="448"/>
                      </a:lnTo>
                      <a:lnTo>
                        <a:pt x="761" y="448"/>
                      </a:lnTo>
                      <a:lnTo>
                        <a:pt x="489" y="353"/>
                      </a:lnTo>
                      <a:lnTo>
                        <a:pt x="979"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35" name="Freeform 124"/>
                <p:cNvSpPr>
                  <a:spLocks/>
                </p:cNvSpPr>
                <p:nvPr/>
              </p:nvSpPr>
              <p:spPr bwMode="auto">
                <a:xfrm>
                  <a:off x="2128" y="1602"/>
                  <a:ext cx="980" cy="424"/>
                </a:xfrm>
                <a:custGeom>
                  <a:avLst/>
                  <a:gdLst>
                    <a:gd name="T0" fmla="*/ 0 w 980"/>
                    <a:gd name="T1" fmla="*/ 94 h 424"/>
                    <a:gd name="T2" fmla="*/ 218 w 980"/>
                    <a:gd name="T3" fmla="*/ 0 h 424"/>
                    <a:gd name="T4" fmla="*/ 744 w 980"/>
                    <a:gd name="T5" fmla="*/ 259 h 424"/>
                    <a:gd name="T6" fmla="*/ 980 w 980"/>
                    <a:gd name="T7" fmla="*/ 188 h 424"/>
                    <a:gd name="T8" fmla="*/ 853 w 980"/>
                    <a:gd name="T9" fmla="*/ 424 h 424"/>
                    <a:gd name="T10" fmla="*/ 236 w 980"/>
                    <a:gd name="T11" fmla="*/ 424 h 424"/>
                    <a:gd name="T12" fmla="*/ 490 w 980"/>
                    <a:gd name="T13" fmla="*/ 354 h 424"/>
                    <a:gd name="T14" fmla="*/ 0 w 980"/>
                    <a:gd name="T15" fmla="*/ 94 h 424"/>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24"/>
                    <a:gd name="T26" fmla="*/ 980 w 980"/>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24">
                      <a:moveTo>
                        <a:pt x="0" y="94"/>
                      </a:moveTo>
                      <a:lnTo>
                        <a:pt x="218" y="0"/>
                      </a:lnTo>
                      <a:lnTo>
                        <a:pt x="744" y="259"/>
                      </a:lnTo>
                      <a:lnTo>
                        <a:pt x="980" y="188"/>
                      </a:lnTo>
                      <a:lnTo>
                        <a:pt x="853" y="424"/>
                      </a:lnTo>
                      <a:lnTo>
                        <a:pt x="236" y="424"/>
                      </a:lnTo>
                      <a:lnTo>
                        <a:pt x="490" y="354"/>
                      </a:lnTo>
                      <a:lnTo>
                        <a:pt x="0"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36" name="Freeform 125"/>
                <p:cNvSpPr>
                  <a:spLocks/>
                </p:cNvSpPr>
                <p:nvPr/>
              </p:nvSpPr>
              <p:spPr bwMode="auto">
                <a:xfrm>
                  <a:off x="2128" y="1602"/>
                  <a:ext cx="980" cy="424"/>
                </a:xfrm>
                <a:custGeom>
                  <a:avLst/>
                  <a:gdLst>
                    <a:gd name="T0" fmla="*/ 0 w 980"/>
                    <a:gd name="T1" fmla="*/ 94 h 424"/>
                    <a:gd name="T2" fmla="*/ 218 w 980"/>
                    <a:gd name="T3" fmla="*/ 0 h 424"/>
                    <a:gd name="T4" fmla="*/ 744 w 980"/>
                    <a:gd name="T5" fmla="*/ 259 h 424"/>
                    <a:gd name="T6" fmla="*/ 980 w 980"/>
                    <a:gd name="T7" fmla="*/ 188 h 424"/>
                    <a:gd name="T8" fmla="*/ 853 w 980"/>
                    <a:gd name="T9" fmla="*/ 424 h 424"/>
                    <a:gd name="T10" fmla="*/ 236 w 980"/>
                    <a:gd name="T11" fmla="*/ 424 h 424"/>
                    <a:gd name="T12" fmla="*/ 490 w 980"/>
                    <a:gd name="T13" fmla="*/ 354 h 424"/>
                    <a:gd name="T14" fmla="*/ 0 w 980"/>
                    <a:gd name="T15" fmla="*/ 94 h 424"/>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24"/>
                    <a:gd name="T26" fmla="*/ 980 w 980"/>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24">
                      <a:moveTo>
                        <a:pt x="0" y="94"/>
                      </a:moveTo>
                      <a:lnTo>
                        <a:pt x="218" y="0"/>
                      </a:lnTo>
                      <a:lnTo>
                        <a:pt x="744" y="259"/>
                      </a:lnTo>
                      <a:lnTo>
                        <a:pt x="980" y="188"/>
                      </a:lnTo>
                      <a:lnTo>
                        <a:pt x="853" y="424"/>
                      </a:lnTo>
                      <a:lnTo>
                        <a:pt x="236" y="424"/>
                      </a:lnTo>
                      <a:lnTo>
                        <a:pt x="490" y="354"/>
                      </a:lnTo>
                      <a:lnTo>
                        <a:pt x="0"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37" name="Freeform 126"/>
                <p:cNvSpPr>
                  <a:spLocks/>
                </p:cNvSpPr>
                <p:nvPr/>
              </p:nvSpPr>
              <p:spPr bwMode="auto">
                <a:xfrm>
                  <a:off x="3108" y="2168"/>
                  <a:ext cx="979" cy="424"/>
                </a:xfrm>
                <a:custGeom>
                  <a:avLst/>
                  <a:gdLst>
                    <a:gd name="T0" fmla="*/ 979 w 979"/>
                    <a:gd name="T1" fmla="*/ 330 h 424"/>
                    <a:gd name="T2" fmla="*/ 761 w 979"/>
                    <a:gd name="T3" fmla="*/ 424 h 424"/>
                    <a:gd name="T4" fmla="*/ 254 w 979"/>
                    <a:gd name="T5" fmla="*/ 141 h 424"/>
                    <a:gd name="T6" fmla="*/ 0 w 979"/>
                    <a:gd name="T7" fmla="*/ 236 h 424"/>
                    <a:gd name="T8" fmla="*/ 127 w 979"/>
                    <a:gd name="T9" fmla="*/ 0 h 424"/>
                    <a:gd name="T10" fmla="*/ 761 w 979"/>
                    <a:gd name="T11" fmla="*/ 0 h 424"/>
                    <a:gd name="T12" fmla="*/ 489 w 979"/>
                    <a:gd name="T13" fmla="*/ 71 h 424"/>
                    <a:gd name="T14" fmla="*/ 979 w 979"/>
                    <a:gd name="T15" fmla="*/ 330 h 424"/>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4"/>
                    <a:gd name="T26" fmla="*/ 979 w 979"/>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4">
                      <a:moveTo>
                        <a:pt x="979" y="330"/>
                      </a:moveTo>
                      <a:lnTo>
                        <a:pt x="761" y="424"/>
                      </a:lnTo>
                      <a:lnTo>
                        <a:pt x="254" y="141"/>
                      </a:lnTo>
                      <a:lnTo>
                        <a:pt x="0" y="236"/>
                      </a:lnTo>
                      <a:lnTo>
                        <a:pt x="127" y="0"/>
                      </a:lnTo>
                      <a:lnTo>
                        <a:pt x="761" y="0"/>
                      </a:lnTo>
                      <a:lnTo>
                        <a:pt x="489" y="71"/>
                      </a:lnTo>
                      <a:lnTo>
                        <a:pt x="979"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38" name="Freeform 127"/>
                <p:cNvSpPr>
                  <a:spLocks/>
                </p:cNvSpPr>
                <p:nvPr/>
              </p:nvSpPr>
              <p:spPr bwMode="auto">
                <a:xfrm>
                  <a:off x="3108" y="2168"/>
                  <a:ext cx="979" cy="424"/>
                </a:xfrm>
                <a:custGeom>
                  <a:avLst/>
                  <a:gdLst>
                    <a:gd name="T0" fmla="*/ 979 w 979"/>
                    <a:gd name="T1" fmla="*/ 330 h 424"/>
                    <a:gd name="T2" fmla="*/ 761 w 979"/>
                    <a:gd name="T3" fmla="*/ 424 h 424"/>
                    <a:gd name="T4" fmla="*/ 254 w 979"/>
                    <a:gd name="T5" fmla="*/ 141 h 424"/>
                    <a:gd name="T6" fmla="*/ 0 w 979"/>
                    <a:gd name="T7" fmla="*/ 236 h 424"/>
                    <a:gd name="T8" fmla="*/ 127 w 979"/>
                    <a:gd name="T9" fmla="*/ 0 h 424"/>
                    <a:gd name="T10" fmla="*/ 761 w 979"/>
                    <a:gd name="T11" fmla="*/ 0 h 424"/>
                    <a:gd name="T12" fmla="*/ 489 w 979"/>
                    <a:gd name="T13" fmla="*/ 71 h 424"/>
                    <a:gd name="T14" fmla="*/ 979 w 979"/>
                    <a:gd name="T15" fmla="*/ 330 h 424"/>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4"/>
                    <a:gd name="T26" fmla="*/ 979 w 979"/>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4">
                      <a:moveTo>
                        <a:pt x="979" y="330"/>
                      </a:moveTo>
                      <a:lnTo>
                        <a:pt x="761" y="424"/>
                      </a:lnTo>
                      <a:lnTo>
                        <a:pt x="254" y="141"/>
                      </a:lnTo>
                      <a:lnTo>
                        <a:pt x="0" y="236"/>
                      </a:lnTo>
                      <a:lnTo>
                        <a:pt x="127" y="0"/>
                      </a:lnTo>
                      <a:lnTo>
                        <a:pt x="761" y="0"/>
                      </a:lnTo>
                      <a:lnTo>
                        <a:pt x="489" y="71"/>
                      </a:lnTo>
                      <a:lnTo>
                        <a:pt x="979"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grpSp>
        </p:grpSp>
        <p:sp>
          <p:nvSpPr>
            <p:cNvPr id="16427" name="Line 128"/>
            <p:cNvSpPr>
              <a:spLocks noChangeShapeType="1"/>
            </p:cNvSpPr>
            <p:nvPr/>
          </p:nvSpPr>
          <p:spPr bwMode="auto">
            <a:xfrm>
              <a:off x="3461" y="3153"/>
              <a:ext cx="0" cy="91"/>
            </a:xfrm>
            <a:prstGeom prst="line">
              <a:avLst/>
            </a:prstGeom>
            <a:noFill/>
            <a:ln w="28575">
              <a:solidFill>
                <a:srgbClr val="555555"/>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sp>
          <p:nvSpPr>
            <p:cNvPr id="16428" name="Line 129"/>
            <p:cNvSpPr>
              <a:spLocks noChangeShapeType="1"/>
            </p:cNvSpPr>
            <p:nvPr/>
          </p:nvSpPr>
          <p:spPr bwMode="auto">
            <a:xfrm>
              <a:off x="4244" y="3153"/>
              <a:ext cx="0" cy="91"/>
            </a:xfrm>
            <a:prstGeom prst="line">
              <a:avLst/>
            </a:prstGeom>
            <a:noFill/>
            <a:ln w="28575">
              <a:solidFill>
                <a:srgbClr val="555555"/>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grpSp>
      <p:grpSp>
        <p:nvGrpSpPr>
          <p:cNvPr id="23" name="Group 130"/>
          <p:cNvGrpSpPr>
            <a:grpSpLocks/>
          </p:cNvGrpSpPr>
          <p:nvPr/>
        </p:nvGrpSpPr>
        <p:grpSpPr bwMode="auto">
          <a:xfrm>
            <a:off x="5529263" y="2889250"/>
            <a:ext cx="1955800" cy="873125"/>
            <a:chOff x="1728" y="1644"/>
            <a:chExt cx="1840" cy="820"/>
          </a:xfrm>
        </p:grpSpPr>
        <p:sp>
          <p:nvSpPr>
            <p:cNvPr id="16401" name="Oval 131"/>
            <p:cNvSpPr>
              <a:spLocks noChangeArrowheads="1"/>
            </p:cNvSpPr>
            <p:nvPr/>
          </p:nvSpPr>
          <p:spPr bwMode="auto">
            <a:xfrm>
              <a:off x="1730" y="1840"/>
              <a:ext cx="1838" cy="624"/>
            </a:xfrm>
            <a:prstGeom prst="ellipse">
              <a:avLst/>
            </a:prstGeom>
            <a:solidFill>
              <a:srgbClr val="969696">
                <a:alpha val="61176"/>
              </a:srgbClr>
            </a:solidFill>
            <a:ln w="28575">
              <a:solidFill>
                <a:srgbClr val="555555"/>
              </a:solidFill>
              <a:round/>
              <a:headEnd/>
              <a:tailEnd/>
            </a:ln>
          </p:spPr>
          <p:txBody>
            <a:bodyPr/>
            <a:lstStyle/>
            <a:p>
              <a:endParaRPr lang="en-US"/>
            </a:p>
          </p:txBody>
        </p:sp>
        <p:sp>
          <p:nvSpPr>
            <p:cNvPr id="16402" name="Oval 132"/>
            <p:cNvSpPr>
              <a:spLocks noChangeArrowheads="1"/>
            </p:cNvSpPr>
            <p:nvPr/>
          </p:nvSpPr>
          <p:spPr bwMode="auto">
            <a:xfrm>
              <a:off x="1728" y="1644"/>
              <a:ext cx="1840" cy="617"/>
            </a:xfrm>
            <a:prstGeom prst="ellipse">
              <a:avLst/>
            </a:prstGeom>
            <a:solidFill>
              <a:srgbClr val="969696">
                <a:alpha val="61176"/>
              </a:srgbClr>
            </a:solidFill>
            <a:ln w="28575">
              <a:solidFill>
                <a:srgbClr val="555555"/>
              </a:solidFill>
              <a:round/>
              <a:headEnd/>
              <a:tailEnd/>
            </a:ln>
          </p:spPr>
          <p:txBody>
            <a:bodyPr/>
            <a:lstStyle/>
            <a:p>
              <a:endParaRPr lang="en-US"/>
            </a:p>
          </p:txBody>
        </p:sp>
        <p:grpSp>
          <p:nvGrpSpPr>
            <p:cNvPr id="24" name="Group 133"/>
            <p:cNvGrpSpPr>
              <a:grpSpLocks/>
            </p:cNvGrpSpPr>
            <p:nvPr/>
          </p:nvGrpSpPr>
          <p:grpSpPr bwMode="auto">
            <a:xfrm>
              <a:off x="2010" y="1716"/>
              <a:ext cx="1279" cy="473"/>
              <a:chOff x="2055" y="1578"/>
              <a:chExt cx="2068" cy="1014"/>
            </a:xfrm>
          </p:grpSpPr>
          <p:grpSp>
            <p:nvGrpSpPr>
              <p:cNvPr id="25" name="Group 134"/>
              <p:cNvGrpSpPr>
                <a:grpSpLocks/>
              </p:cNvGrpSpPr>
              <p:nvPr/>
            </p:nvGrpSpPr>
            <p:grpSpPr bwMode="auto">
              <a:xfrm>
                <a:off x="2055" y="1578"/>
                <a:ext cx="2050" cy="991"/>
                <a:chOff x="2055" y="1578"/>
                <a:chExt cx="2050" cy="991"/>
              </a:xfrm>
            </p:grpSpPr>
            <p:sp>
              <p:nvSpPr>
                <p:cNvPr id="16416" name="Freeform 135"/>
                <p:cNvSpPr>
                  <a:spLocks/>
                </p:cNvSpPr>
                <p:nvPr/>
              </p:nvSpPr>
              <p:spPr bwMode="auto">
                <a:xfrm>
                  <a:off x="3126" y="1602"/>
                  <a:ext cx="979" cy="424"/>
                </a:xfrm>
                <a:custGeom>
                  <a:avLst/>
                  <a:gdLst>
                    <a:gd name="T0" fmla="*/ 0 w 979"/>
                    <a:gd name="T1" fmla="*/ 330 h 424"/>
                    <a:gd name="T2" fmla="*/ 217 w 979"/>
                    <a:gd name="T3" fmla="*/ 424 h 424"/>
                    <a:gd name="T4" fmla="*/ 743 w 979"/>
                    <a:gd name="T5" fmla="*/ 141 h 424"/>
                    <a:gd name="T6" fmla="*/ 979 w 979"/>
                    <a:gd name="T7" fmla="*/ 236 h 424"/>
                    <a:gd name="T8" fmla="*/ 852 w 979"/>
                    <a:gd name="T9" fmla="*/ 0 h 424"/>
                    <a:gd name="T10" fmla="*/ 236 w 979"/>
                    <a:gd name="T11" fmla="*/ 0 h 424"/>
                    <a:gd name="T12" fmla="*/ 489 w 979"/>
                    <a:gd name="T13" fmla="*/ 70 h 424"/>
                    <a:gd name="T14" fmla="*/ 0 w 979"/>
                    <a:gd name="T15" fmla="*/ 330 h 424"/>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4"/>
                    <a:gd name="T26" fmla="*/ 979 w 979"/>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4">
                      <a:moveTo>
                        <a:pt x="0" y="330"/>
                      </a:moveTo>
                      <a:lnTo>
                        <a:pt x="217" y="424"/>
                      </a:lnTo>
                      <a:lnTo>
                        <a:pt x="743" y="141"/>
                      </a:lnTo>
                      <a:lnTo>
                        <a:pt x="979" y="236"/>
                      </a:lnTo>
                      <a:lnTo>
                        <a:pt x="852" y="0"/>
                      </a:lnTo>
                      <a:lnTo>
                        <a:pt x="236" y="0"/>
                      </a:lnTo>
                      <a:lnTo>
                        <a:pt x="489" y="70"/>
                      </a:lnTo>
                      <a:lnTo>
                        <a:pt x="0" y="3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17" name="Freeform 136"/>
                <p:cNvSpPr>
                  <a:spLocks/>
                </p:cNvSpPr>
                <p:nvPr/>
              </p:nvSpPr>
              <p:spPr bwMode="auto">
                <a:xfrm>
                  <a:off x="3126" y="1602"/>
                  <a:ext cx="979" cy="424"/>
                </a:xfrm>
                <a:custGeom>
                  <a:avLst/>
                  <a:gdLst>
                    <a:gd name="T0" fmla="*/ 0 w 979"/>
                    <a:gd name="T1" fmla="*/ 330 h 424"/>
                    <a:gd name="T2" fmla="*/ 217 w 979"/>
                    <a:gd name="T3" fmla="*/ 424 h 424"/>
                    <a:gd name="T4" fmla="*/ 743 w 979"/>
                    <a:gd name="T5" fmla="*/ 141 h 424"/>
                    <a:gd name="T6" fmla="*/ 979 w 979"/>
                    <a:gd name="T7" fmla="*/ 236 h 424"/>
                    <a:gd name="T8" fmla="*/ 852 w 979"/>
                    <a:gd name="T9" fmla="*/ 0 h 424"/>
                    <a:gd name="T10" fmla="*/ 236 w 979"/>
                    <a:gd name="T11" fmla="*/ 0 h 424"/>
                    <a:gd name="T12" fmla="*/ 489 w 979"/>
                    <a:gd name="T13" fmla="*/ 70 h 424"/>
                    <a:gd name="T14" fmla="*/ 0 w 979"/>
                    <a:gd name="T15" fmla="*/ 330 h 424"/>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4"/>
                    <a:gd name="T26" fmla="*/ 979 w 979"/>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4">
                      <a:moveTo>
                        <a:pt x="0" y="330"/>
                      </a:moveTo>
                      <a:lnTo>
                        <a:pt x="217" y="424"/>
                      </a:lnTo>
                      <a:lnTo>
                        <a:pt x="743" y="141"/>
                      </a:lnTo>
                      <a:lnTo>
                        <a:pt x="979" y="236"/>
                      </a:lnTo>
                      <a:lnTo>
                        <a:pt x="852" y="0"/>
                      </a:lnTo>
                      <a:lnTo>
                        <a:pt x="236" y="0"/>
                      </a:lnTo>
                      <a:lnTo>
                        <a:pt x="489" y="70"/>
                      </a:lnTo>
                      <a:lnTo>
                        <a:pt x="0" y="3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18" name="Freeform 137"/>
                <p:cNvSpPr>
                  <a:spLocks/>
                </p:cNvSpPr>
                <p:nvPr/>
              </p:nvSpPr>
              <p:spPr bwMode="auto">
                <a:xfrm>
                  <a:off x="2055" y="2097"/>
                  <a:ext cx="980" cy="448"/>
                </a:xfrm>
                <a:custGeom>
                  <a:avLst/>
                  <a:gdLst>
                    <a:gd name="T0" fmla="*/ 980 w 980"/>
                    <a:gd name="T1" fmla="*/ 94 h 448"/>
                    <a:gd name="T2" fmla="*/ 762 w 980"/>
                    <a:gd name="T3" fmla="*/ 0 h 448"/>
                    <a:gd name="T4" fmla="*/ 254 w 980"/>
                    <a:gd name="T5" fmla="*/ 283 h 448"/>
                    <a:gd name="T6" fmla="*/ 0 w 980"/>
                    <a:gd name="T7" fmla="*/ 189 h 448"/>
                    <a:gd name="T8" fmla="*/ 127 w 980"/>
                    <a:gd name="T9" fmla="*/ 448 h 448"/>
                    <a:gd name="T10" fmla="*/ 762 w 980"/>
                    <a:gd name="T11" fmla="*/ 448 h 448"/>
                    <a:gd name="T12" fmla="*/ 490 w 980"/>
                    <a:gd name="T13" fmla="*/ 354 h 448"/>
                    <a:gd name="T14" fmla="*/ 980 w 980"/>
                    <a:gd name="T15" fmla="*/ 94 h 448"/>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48"/>
                    <a:gd name="T26" fmla="*/ 980 w 980"/>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48">
                      <a:moveTo>
                        <a:pt x="980" y="94"/>
                      </a:moveTo>
                      <a:lnTo>
                        <a:pt x="762" y="0"/>
                      </a:lnTo>
                      <a:lnTo>
                        <a:pt x="254" y="283"/>
                      </a:lnTo>
                      <a:lnTo>
                        <a:pt x="0" y="189"/>
                      </a:lnTo>
                      <a:lnTo>
                        <a:pt x="127" y="448"/>
                      </a:lnTo>
                      <a:lnTo>
                        <a:pt x="762" y="448"/>
                      </a:lnTo>
                      <a:lnTo>
                        <a:pt x="490" y="354"/>
                      </a:lnTo>
                      <a:lnTo>
                        <a:pt x="98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19" name="Freeform 138"/>
                <p:cNvSpPr>
                  <a:spLocks/>
                </p:cNvSpPr>
                <p:nvPr/>
              </p:nvSpPr>
              <p:spPr bwMode="auto">
                <a:xfrm>
                  <a:off x="2055" y="2097"/>
                  <a:ext cx="980" cy="448"/>
                </a:xfrm>
                <a:custGeom>
                  <a:avLst/>
                  <a:gdLst>
                    <a:gd name="T0" fmla="*/ 980 w 980"/>
                    <a:gd name="T1" fmla="*/ 94 h 448"/>
                    <a:gd name="T2" fmla="*/ 762 w 980"/>
                    <a:gd name="T3" fmla="*/ 0 h 448"/>
                    <a:gd name="T4" fmla="*/ 254 w 980"/>
                    <a:gd name="T5" fmla="*/ 283 h 448"/>
                    <a:gd name="T6" fmla="*/ 0 w 980"/>
                    <a:gd name="T7" fmla="*/ 189 h 448"/>
                    <a:gd name="T8" fmla="*/ 127 w 980"/>
                    <a:gd name="T9" fmla="*/ 448 h 448"/>
                    <a:gd name="T10" fmla="*/ 762 w 980"/>
                    <a:gd name="T11" fmla="*/ 448 h 448"/>
                    <a:gd name="T12" fmla="*/ 490 w 980"/>
                    <a:gd name="T13" fmla="*/ 354 h 448"/>
                    <a:gd name="T14" fmla="*/ 980 w 980"/>
                    <a:gd name="T15" fmla="*/ 94 h 448"/>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48"/>
                    <a:gd name="T26" fmla="*/ 980 w 980"/>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48">
                      <a:moveTo>
                        <a:pt x="980" y="94"/>
                      </a:moveTo>
                      <a:lnTo>
                        <a:pt x="762" y="0"/>
                      </a:lnTo>
                      <a:lnTo>
                        <a:pt x="254" y="283"/>
                      </a:lnTo>
                      <a:lnTo>
                        <a:pt x="0" y="189"/>
                      </a:lnTo>
                      <a:lnTo>
                        <a:pt x="127" y="448"/>
                      </a:lnTo>
                      <a:lnTo>
                        <a:pt x="762" y="448"/>
                      </a:lnTo>
                      <a:lnTo>
                        <a:pt x="490" y="354"/>
                      </a:lnTo>
                      <a:lnTo>
                        <a:pt x="98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20" name="Freeform 139"/>
                <p:cNvSpPr>
                  <a:spLocks/>
                </p:cNvSpPr>
                <p:nvPr/>
              </p:nvSpPr>
              <p:spPr bwMode="auto">
                <a:xfrm>
                  <a:off x="2110" y="1578"/>
                  <a:ext cx="979" cy="425"/>
                </a:xfrm>
                <a:custGeom>
                  <a:avLst/>
                  <a:gdLst>
                    <a:gd name="T0" fmla="*/ 0 w 979"/>
                    <a:gd name="T1" fmla="*/ 94 h 425"/>
                    <a:gd name="T2" fmla="*/ 218 w 979"/>
                    <a:gd name="T3" fmla="*/ 0 h 425"/>
                    <a:gd name="T4" fmla="*/ 744 w 979"/>
                    <a:gd name="T5" fmla="*/ 260 h 425"/>
                    <a:gd name="T6" fmla="*/ 979 w 979"/>
                    <a:gd name="T7" fmla="*/ 189 h 425"/>
                    <a:gd name="T8" fmla="*/ 852 w 979"/>
                    <a:gd name="T9" fmla="*/ 425 h 425"/>
                    <a:gd name="T10" fmla="*/ 236 w 979"/>
                    <a:gd name="T11" fmla="*/ 425 h 425"/>
                    <a:gd name="T12" fmla="*/ 490 w 979"/>
                    <a:gd name="T13" fmla="*/ 354 h 425"/>
                    <a:gd name="T14" fmla="*/ 0 w 979"/>
                    <a:gd name="T15" fmla="*/ 94 h 425"/>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5"/>
                    <a:gd name="T26" fmla="*/ 979 w 979"/>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5">
                      <a:moveTo>
                        <a:pt x="0" y="94"/>
                      </a:moveTo>
                      <a:lnTo>
                        <a:pt x="218" y="0"/>
                      </a:lnTo>
                      <a:lnTo>
                        <a:pt x="744" y="260"/>
                      </a:lnTo>
                      <a:lnTo>
                        <a:pt x="979" y="189"/>
                      </a:lnTo>
                      <a:lnTo>
                        <a:pt x="852" y="425"/>
                      </a:lnTo>
                      <a:lnTo>
                        <a:pt x="236" y="425"/>
                      </a:lnTo>
                      <a:lnTo>
                        <a:pt x="490" y="354"/>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21" name="Freeform 140"/>
                <p:cNvSpPr>
                  <a:spLocks/>
                </p:cNvSpPr>
                <p:nvPr/>
              </p:nvSpPr>
              <p:spPr bwMode="auto">
                <a:xfrm>
                  <a:off x="2110" y="1578"/>
                  <a:ext cx="979" cy="425"/>
                </a:xfrm>
                <a:custGeom>
                  <a:avLst/>
                  <a:gdLst>
                    <a:gd name="T0" fmla="*/ 0 w 979"/>
                    <a:gd name="T1" fmla="*/ 94 h 425"/>
                    <a:gd name="T2" fmla="*/ 218 w 979"/>
                    <a:gd name="T3" fmla="*/ 0 h 425"/>
                    <a:gd name="T4" fmla="*/ 744 w 979"/>
                    <a:gd name="T5" fmla="*/ 260 h 425"/>
                    <a:gd name="T6" fmla="*/ 979 w 979"/>
                    <a:gd name="T7" fmla="*/ 189 h 425"/>
                    <a:gd name="T8" fmla="*/ 852 w 979"/>
                    <a:gd name="T9" fmla="*/ 425 h 425"/>
                    <a:gd name="T10" fmla="*/ 236 w 979"/>
                    <a:gd name="T11" fmla="*/ 425 h 425"/>
                    <a:gd name="T12" fmla="*/ 490 w 979"/>
                    <a:gd name="T13" fmla="*/ 354 h 425"/>
                    <a:gd name="T14" fmla="*/ 0 w 979"/>
                    <a:gd name="T15" fmla="*/ 94 h 425"/>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5"/>
                    <a:gd name="T26" fmla="*/ 979 w 979"/>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5">
                      <a:moveTo>
                        <a:pt x="0" y="94"/>
                      </a:moveTo>
                      <a:lnTo>
                        <a:pt x="218" y="0"/>
                      </a:lnTo>
                      <a:lnTo>
                        <a:pt x="744" y="260"/>
                      </a:lnTo>
                      <a:lnTo>
                        <a:pt x="979" y="189"/>
                      </a:lnTo>
                      <a:lnTo>
                        <a:pt x="852" y="425"/>
                      </a:lnTo>
                      <a:lnTo>
                        <a:pt x="236" y="425"/>
                      </a:lnTo>
                      <a:lnTo>
                        <a:pt x="490" y="354"/>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22" name="Freeform 141"/>
                <p:cNvSpPr>
                  <a:spLocks/>
                </p:cNvSpPr>
                <p:nvPr/>
              </p:nvSpPr>
              <p:spPr bwMode="auto">
                <a:xfrm>
                  <a:off x="3089" y="2144"/>
                  <a:ext cx="980" cy="425"/>
                </a:xfrm>
                <a:custGeom>
                  <a:avLst/>
                  <a:gdLst>
                    <a:gd name="T0" fmla="*/ 980 w 980"/>
                    <a:gd name="T1" fmla="*/ 330 h 425"/>
                    <a:gd name="T2" fmla="*/ 762 w 980"/>
                    <a:gd name="T3" fmla="*/ 425 h 425"/>
                    <a:gd name="T4" fmla="*/ 254 w 980"/>
                    <a:gd name="T5" fmla="*/ 142 h 425"/>
                    <a:gd name="T6" fmla="*/ 0 w 980"/>
                    <a:gd name="T7" fmla="*/ 236 h 425"/>
                    <a:gd name="T8" fmla="*/ 127 w 980"/>
                    <a:gd name="T9" fmla="*/ 0 h 425"/>
                    <a:gd name="T10" fmla="*/ 762 w 980"/>
                    <a:gd name="T11" fmla="*/ 0 h 425"/>
                    <a:gd name="T12" fmla="*/ 490 w 980"/>
                    <a:gd name="T13" fmla="*/ 71 h 425"/>
                    <a:gd name="T14" fmla="*/ 980 w 980"/>
                    <a:gd name="T15" fmla="*/ 330 h 425"/>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25"/>
                    <a:gd name="T26" fmla="*/ 980 w 980"/>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25">
                      <a:moveTo>
                        <a:pt x="980" y="330"/>
                      </a:moveTo>
                      <a:lnTo>
                        <a:pt x="762" y="425"/>
                      </a:lnTo>
                      <a:lnTo>
                        <a:pt x="254" y="142"/>
                      </a:lnTo>
                      <a:lnTo>
                        <a:pt x="0" y="236"/>
                      </a:lnTo>
                      <a:lnTo>
                        <a:pt x="127" y="0"/>
                      </a:lnTo>
                      <a:lnTo>
                        <a:pt x="762" y="0"/>
                      </a:lnTo>
                      <a:lnTo>
                        <a:pt x="490" y="71"/>
                      </a:lnTo>
                      <a:lnTo>
                        <a:pt x="980" y="3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23" name="Freeform 142"/>
                <p:cNvSpPr>
                  <a:spLocks/>
                </p:cNvSpPr>
                <p:nvPr/>
              </p:nvSpPr>
              <p:spPr bwMode="auto">
                <a:xfrm>
                  <a:off x="3089" y="2144"/>
                  <a:ext cx="980" cy="425"/>
                </a:xfrm>
                <a:custGeom>
                  <a:avLst/>
                  <a:gdLst>
                    <a:gd name="T0" fmla="*/ 980 w 980"/>
                    <a:gd name="T1" fmla="*/ 330 h 425"/>
                    <a:gd name="T2" fmla="*/ 762 w 980"/>
                    <a:gd name="T3" fmla="*/ 425 h 425"/>
                    <a:gd name="T4" fmla="*/ 254 w 980"/>
                    <a:gd name="T5" fmla="*/ 142 h 425"/>
                    <a:gd name="T6" fmla="*/ 0 w 980"/>
                    <a:gd name="T7" fmla="*/ 236 h 425"/>
                    <a:gd name="T8" fmla="*/ 127 w 980"/>
                    <a:gd name="T9" fmla="*/ 0 h 425"/>
                    <a:gd name="T10" fmla="*/ 762 w 980"/>
                    <a:gd name="T11" fmla="*/ 0 h 425"/>
                    <a:gd name="T12" fmla="*/ 490 w 980"/>
                    <a:gd name="T13" fmla="*/ 71 h 425"/>
                    <a:gd name="T14" fmla="*/ 980 w 980"/>
                    <a:gd name="T15" fmla="*/ 330 h 425"/>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25"/>
                    <a:gd name="T26" fmla="*/ 980 w 980"/>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25">
                      <a:moveTo>
                        <a:pt x="980" y="330"/>
                      </a:moveTo>
                      <a:lnTo>
                        <a:pt x="762" y="425"/>
                      </a:lnTo>
                      <a:lnTo>
                        <a:pt x="254" y="142"/>
                      </a:lnTo>
                      <a:lnTo>
                        <a:pt x="0" y="236"/>
                      </a:lnTo>
                      <a:lnTo>
                        <a:pt x="127" y="0"/>
                      </a:lnTo>
                      <a:lnTo>
                        <a:pt x="762" y="0"/>
                      </a:lnTo>
                      <a:lnTo>
                        <a:pt x="490" y="71"/>
                      </a:lnTo>
                      <a:lnTo>
                        <a:pt x="980" y="3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grpSp>
          <p:grpSp>
            <p:nvGrpSpPr>
              <p:cNvPr id="26" name="Group 143"/>
              <p:cNvGrpSpPr>
                <a:grpSpLocks/>
              </p:cNvGrpSpPr>
              <p:nvPr/>
            </p:nvGrpSpPr>
            <p:grpSpPr bwMode="auto">
              <a:xfrm>
                <a:off x="2074" y="1602"/>
                <a:ext cx="2049" cy="990"/>
                <a:chOff x="2074" y="1602"/>
                <a:chExt cx="2049" cy="990"/>
              </a:xfrm>
            </p:grpSpPr>
            <p:sp>
              <p:nvSpPr>
                <p:cNvPr id="16408" name="Freeform 144"/>
                <p:cNvSpPr>
                  <a:spLocks/>
                </p:cNvSpPr>
                <p:nvPr/>
              </p:nvSpPr>
              <p:spPr bwMode="auto">
                <a:xfrm>
                  <a:off x="3144" y="1625"/>
                  <a:ext cx="979" cy="425"/>
                </a:xfrm>
                <a:custGeom>
                  <a:avLst/>
                  <a:gdLst>
                    <a:gd name="T0" fmla="*/ 0 w 979"/>
                    <a:gd name="T1" fmla="*/ 331 h 425"/>
                    <a:gd name="T2" fmla="*/ 218 w 979"/>
                    <a:gd name="T3" fmla="*/ 425 h 425"/>
                    <a:gd name="T4" fmla="*/ 744 w 979"/>
                    <a:gd name="T5" fmla="*/ 142 h 425"/>
                    <a:gd name="T6" fmla="*/ 979 w 979"/>
                    <a:gd name="T7" fmla="*/ 236 h 425"/>
                    <a:gd name="T8" fmla="*/ 852 w 979"/>
                    <a:gd name="T9" fmla="*/ 0 h 425"/>
                    <a:gd name="T10" fmla="*/ 236 w 979"/>
                    <a:gd name="T11" fmla="*/ 0 h 425"/>
                    <a:gd name="T12" fmla="*/ 490 w 979"/>
                    <a:gd name="T13" fmla="*/ 71 h 425"/>
                    <a:gd name="T14" fmla="*/ 0 w 979"/>
                    <a:gd name="T15" fmla="*/ 331 h 425"/>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5"/>
                    <a:gd name="T26" fmla="*/ 979 w 979"/>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5">
                      <a:moveTo>
                        <a:pt x="0" y="331"/>
                      </a:moveTo>
                      <a:lnTo>
                        <a:pt x="218" y="425"/>
                      </a:lnTo>
                      <a:lnTo>
                        <a:pt x="744" y="142"/>
                      </a:lnTo>
                      <a:lnTo>
                        <a:pt x="979" y="236"/>
                      </a:lnTo>
                      <a:lnTo>
                        <a:pt x="852" y="0"/>
                      </a:lnTo>
                      <a:lnTo>
                        <a:pt x="236" y="0"/>
                      </a:lnTo>
                      <a:lnTo>
                        <a:pt x="490" y="71"/>
                      </a:lnTo>
                      <a:lnTo>
                        <a:pt x="0" y="3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09" name="Freeform 145"/>
                <p:cNvSpPr>
                  <a:spLocks/>
                </p:cNvSpPr>
                <p:nvPr/>
              </p:nvSpPr>
              <p:spPr bwMode="auto">
                <a:xfrm>
                  <a:off x="3144" y="1625"/>
                  <a:ext cx="979" cy="425"/>
                </a:xfrm>
                <a:custGeom>
                  <a:avLst/>
                  <a:gdLst>
                    <a:gd name="T0" fmla="*/ 0 w 979"/>
                    <a:gd name="T1" fmla="*/ 331 h 425"/>
                    <a:gd name="T2" fmla="*/ 218 w 979"/>
                    <a:gd name="T3" fmla="*/ 425 h 425"/>
                    <a:gd name="T4" fmla="*/ 744 w 979"/>
                    <a:gd name="T5" fmla="*/ 142 h 425"/>
                    <a:gd name="T6" fmla="*/ 979 w 979"/>
                    <a:gd name="T7" fmla="*/ 236 h 425"/>
                    <a:gd name="T8" fmla="*/ 852 w 979"/>
                    <a:gd name="T9" fmla="*/ 0 h 425"/>
                    <a:gd name="T10" fmla="*/ 236 w 979"/>
                    <a:gd name="T11" fmla="*/ 0 h 425"/>
                    <a:gd name="T12" fmla="*/ 490 w 979"/>
                    <a:gd name="T13" fmla="*/ 71 h 425"/>
                    <a:gd name="T14" fmla="*/ 0 w 979"/>
                    <a:gd name="T15" fmla="*/ 331 h 425"/>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5"/>
                    <a:gd name="T26" fmla="*/ 979 w 979"/>
                    <a:gd name="T27" fmla="*/ 425 h 4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5">
                      <a:moveTo>
                        <a:pt x="0" y="331"/>
                      </a:moveTo>
                      <a:lnTo>
                        <a:pt x="218" y="425"/>
                      </a:lnTo>
                      <a:lnTo>
                        <a:pt x="744" y="142"/>
                      </a:lnTo>
                      <a:lnTo>
                        <a:pt x="979" y="236"/>
                      </a:lnTo>
                      <a:lnTo>
                        <a:pt x="852" y="0"/>
                      </a:lnTo>
                      <a:lnTo>
                        <a:pt x="236" y="0"/>
                      </a:lnTo>
                      <a:lnTo>
                        <a:pt x="490" y="71"/>
                      </a:lnTo>
                      <a:lnTo>
                        <a:pt x="0" y="3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10" name="Freeform 146"/>
                <p:cNvSpPr>
                  <a:spLocks/>
                </p:cNvSpPr>
                <p:nvPr/>
              </p:nvSpPr>
              <p:spPr bwMode="auto">
                <a:xfrm>
                  <a:off x="2074" y="2121"/>
                  <a:ext cx="979" cy="448"/>
                </a:xfrm>
                <a:custGeom>
                  <a:avLst/>
                  <a:gdLst>
                    <a:gd name="T0" fmla="*/ 979 w 979"/>
                    <a:gd name="T1" fmla="*/ 94 h 448"/>
                    <a:gd name="T2" fmla="*/ 761 w 979"/>
                    <a:gd name="T3" fmla="*/ 0 h 448"/>
                    <a:gd name="T4" fmla="*/ 254 w 979"/>
                    <a:gd name="T5" fmla="*/ 283 h 448"/>
                    <a:gd name="T6" fmla="*/ 0 w 979"/>
                    <a:gd name="T7" fmla="*/ 188 h 448"/>
                    <a:gd name="T8" fmla="*/ 127 w 979"/>
                    <a:gd name="T9" fmla="*/ 448 h 448"/>
                    <a:gd name="T10" fmla="*/ 761 w 979"/>
                    <a:gd name="T11" fmla="*/ 448 h 448"/>
                    <a:gd name="T12" fmla="*/ 489 w 979"/>
                    <a:gd name="T13" fmla="*/ 353 h 448"/>
                    <a:gd name="T14" fmla="*/ 979 w 979"/>
                    <a:gd name="T15" fmla="*/ 94 h 448"/>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48"/>
                    <a:gd name="T26" fmla="*/ 979 w 979"/>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48">
                      <a:moveTo>
                        <a:pt x="979" y="94"/>
                      </a:moveTo>
                      <a:lnTo>
                        <a:pt x="761" y="0"/>
                      </a:lnTo>
                      <a:lnTo>
                        <a:pt x="254" y="283"/>
                      </a:lnTo>
                      <a:lnTo>
                        <a:pt x="0" y="188"/>
                      </a:lnTo>
                      <a:lnTo>
                        <a:pt x="127" y="448"/>
                      </a:lnTo>
                      <a:lnTo>
                        <a:pt x="761" y="448"/>
                      </a:lnTo>
                      <a:lnTo>
                        <a:pt x="489" y="353"/>
                      </a:lnTo>
                      <a:lnTo>
                        <a:pt x="979"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11" name="Freeform 147"/>
                <p:cNvSpPr>
                  <a:spLocks/>
                </p:cNvSpPr>
                <p:nvPr/>
              </p:nvSpPr>
              <p:spPr bwMode="auto">
                <a:xfrm>
                  <a:off x="2074" y="2121"/>
                  <a:ext cx="979" cy="448"/>
                </a:xfrm>
                <a:custGeom>
                  <a:avLst/>
                  <a:gdLst>
                    <a:gd name="T0" fmla="*/ 979 w 979"/>
                    <a:gd name="T1" fmla="*/ 94 h 448"/>
                    <a:gd name="T2" fmla="*/ 761 w 979"/>
                    <a:gd name="T3" fmla="*/ 0 h 448"/>
                    <a:gd name="T4" fmla="*/ 254 w 979"/>
                    <a:gd name="T5" fmla="*/ 283 h 448"/>
                    <a:gd name="T6" fmla="*/ 0 w 979"/>
                    <a:gd name="T7" fmla="*/ 188 h 448"/>
                    <a:gd name="T8" fmla="*/ 127 w 979"/>
                    <a:gd name="T9" fmla="*/ 448 h 448"/>
                    <a:gd name="T10" fmla="*/ 761 w 979"/>
                    <a:gd name="T11" fmla="*/ 448 h 448"/>
                    <a:gd name="T12" fmla="*/ 489 w 979"/>
                    <a:gd name="T13" fmla="*/ 353 h 448"/>
                    <a:gd name="T14" fmla="*/ 979 w 979"/>
                    <a:gd name="T15" fmla="*/ 94 h 448"/>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48"/>
                    <a:gd name="T26" fmla="*/ 979 w 979"/>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48">
                      <a:moveTo>
                        <a:pt x="979" y="94"/>
                      </a:moveTo>
                      <a:lnTo>
                        <a:pt x="761" y="0"/>
                      </a:lnTo>
                      <a:lnTo>
                        <a:pt x="254" y="283"/>
                      </a:lnTo>
                      <a:lnTo>
                        <a:pt x="0" y="188"/>
                      </a:lnTo>
                      <a:lnTo>
                        <a:pt x="127" y="448"/>
                      </a:lnTo>
                      <a:lnTo>
                        <a:pt x="761" y="448"/>
                      </a:lnTo>
                      <a:lnTo>
                        <a:pt x="489" y="353"/>
                      </a:lnTo>
                      <a:lnTo>
                        <a:pt x="979"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12" name="Freeform 148"/>
                <p:cNvSpPr>
                  <a:spLocks/>
                </p:cNvSpPr>
                <p:nvPr/>
              </p:nvSpPr>
              <p:spPr bwMode="auto">
                <a:xfrm>
                  <a:off x="2128" y="1602"/>
                  <a:ext cx="980" cy="424"/>
                </a:xfrm>
                <a:custGeom>
                  <a:avLst/>
                  <a:gdLst>
                    <a:gd name="T0" fmla="*/ 0 w 980"/>
                    <a:gd name="T1" fmla="*/ 94 h 424"/>
                    <a:gd name="T2" fmla="*/ 218 w 980"/>
                    <a:gd name="T3" fmla="*/ 0 h 424"/>
                    <a:gd name="T4" fmla="*/ 744 w 980"/>
                    <a:gd name="T5" fmla="*/ 259 h 424"/>
                    <a:gd name="T6" fmla="*/ 980 w 980"/>
                    <a:gd name="T7" fmla="*/ 188 h 424"/>
                    <a:gd name="T8" fmla="*/ 853 w 980"/>
                    <a:gd name="T9" fmla="*/ 424 h 424"/>
                    <a:gd name="T10" fmla="*/ 236 w 980"/>
                    <a:gd name="T11" fmla="*/ 424 h 424"/>
                    <a:gd name="T12" fmla="*/ 490 w 980"/>
                    <a:gd name="T13" fmla="*/ 354 h 424"/>
                    <a:gd name="T14" fmla="*/ 0 w 980"/>
                    <a:gd name="T15" fmla="*/ 94 h 424"/>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24"/>
                    <a:gd name="T26" fmla="*/ 980 w 980"/>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24">
                      <a:moveTo>
                        <a:pt x="0" y="94"/>
                      </a:moveTo>
                      <a:lnTo>
                        <a:pt x="218" y="0"/>
                      </a:lnTo>
                      <a:lnTo>
                        <a:pt x="744" y="259"/>
                      </a:lnTo>
                      <a:lnTo>
                        <a:pt x="980" y="188"/>
                      </a:lnTo>
                      <a:lnTo>
                        <a:pt x="853" y="424"/>
                      </a:lnTo>
                      <a:lnTo>
                        <a:pt x="236" y="424"/>
                      </a:lnTo>
                      <a:lnTo>
                        <a:pt x="490" y="354"/>
                      </a:lnTo>
                      <a:lnTo>
                        <a:pt x="0"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13" name="Freeform 149"/>
                <p:cNvSpPr>
                  <a:spLocks/>
                </p:cNvSpPr>
                <p:nvPr/>
              </p:nvSpPr>
              <p:spPr bwMode="auto">
                <a:xfrm>
                  <a:off x="2128" y="1602"/>
                  <a:ext cx="980" cy="424"/>
                </a:xfrm>
                <a:custGeom>
                  <a:avLst/>
                  <a:gdLst>
                    <a:gd name="T0" fmla="*/ 0 w 980"/>
                    <a:gd name="T1" fmla="*/ 94 h 424"/>
                    <a:gd name="T2" fmla="*/ 218 w 980"/>
                    <a:gd name="T3" fmla="*/ 0 h 424"/>
                    <a:gd name="T4" fmla="*/ 744 w 980"/>
                    <a:gd name="T5" fmla="*/ 259 h 424"/>
                    <a:gd name="T6" fmla="*/ 980 w 980"/>
                    <a:gd name="T7" fmla="*/ 188 h 424"/>
                    <a:gd name="T8" fmla="*/ 853 w 980"/>
                    <a:gd name="T9" fmla="*/ 424 h 424"/>
                    <a:gd name="T10" fmla="*/ 236 w 980"/>
                    <a:gd name="T11" fmla="*/ 424 h 424"/>
                    <a:gd name="T12" fmla="*/ 490 w 980"/>
                    <a:gd name="T13" fmla="*/ 354 h 424"/>
                    <a:gd name="T14" fmla="*/ 0 w 980"/>
                    <a:gd name="T15" fmla="*/ 94 h 424"/>
                    <a:gd name="T16" fmla="*/ 0 60000 65536"/>
                    <a:gd name="T17" fmla="*/ 0 60000 65536"/>
                    <a:gd name="T18" fmla="*/ 0 60000 65536"/>
                    <a:gd name="T19" fmla="*/ 0 60000 65536"/>
                    <a:gd name="T20" fmla="*/ 0 60000 65536"/>
                    <a:gd name="T21" fmla="*/ 0 60000 65536"/>
                    <a:gd name="T22" fmla="*/ 0 60000 65536"/>
                    <a:gd name="T23" fmla="*/ 0 60000 65536"/>
                    <a:gd name="T24" fmla="*/ 0 w 980"/>
                    <a:gd name="T25" fmla="*/ 0 h 424"/>
                    <a:gd name="T26" fmla="*/ 980 w 980"/>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0" h="424">
                      <a:moveTo>
                        <a:pt x="0" y="94"/>
                      </a:moveTo>
                      <a:lnTo>
                        <a:pt x="218" y="0"/>
                      </a:lnTo>
                      <a:lnTo>
                        <a:pt x="744" y="259"/>
                      </a:lnTo>
                      <a:lnTo>
                        <a:pt x="980" y="188"/>
                      </a:lnTo>
                      <a:lnTo>
                        <a:pt x="853" y="424"/>
                      </a:lnTo>
                      <a:lnTo>
                        <a:pt x="236" y="424"/>
                      </a:lnTo>
                      <a:lnTo>
                        <a:pt x="490" y="354"/>
                      </a:lnTo>
                      <a:lnTo>
                        <a:pt x="0"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14" name="Freeform 150"/>
                <p:cNvSpPr>
                  <a:spLocks/>
                </p:cNvSpPr>
                <p:nvPr/>
              </p:nvSpPr>
              <p:spPr bwMode="auto">
                <a:xfrm>
                  <a:off x="3108" y="2168"/>
                  <a:ext cx="979" cy="424"/>
                </a:xfrm>
                <a:custGeom>
                  <a:avLst/>
                  <a:gdLst>
                    <a:gd name="T0" fmla="*/ 979 w 979"/>
                    <a:gd name="T1" fmla="*/ 330 h 424"/>
                    <a:gd name="T2" fmla="*/ 761 w 979"/>
                    <a:gd name="T3" fmla="*/ 424 h 424"/>
                    <a:gd name="T4" fmla="*/ 254 w 979"/>
                    <a:gd name="T5" fmla="*/ 141 h 424"/>
                    <a:gd name="T6" fmla="*/ 0 w 979"/>
                    <a:gd name="T7" fmla="*/ 236 h 424"/>
                    <a:gd name="T8" fmla="*/ 127 w 979"/>
                    <a:gd name="T9" fmla="*/ 0 h 424"/>
                    <a:gd name="T10" fmla="*/ 761 w 979"/>
                    <a:gd name="T11" fmla="*/ 0 h 424"/>
                    <a:gd name="T12" fmla="*/ 489 w 979"/>
                    <a:gd name="T13" fmla="*/ 71 h 424"/>
                    <a:gd name="T14" fmla="*/ 979 w 979"/>
                    <a:gd name="T15" fmla="*/ 330 h 424"/>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4"/>
                    <a:gd name="T26" fmla="*/ 979 w 979"/>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4">
                      <a:moveTo>
                        <a:pt x="979" y="330"/>
                      </a:moveTo>
                      <a:lnTo>
                        <a:pt x="761" y="424"/>
                      </a:lnTo>
                      <a:lnTo>
                        <a:pt x="254" y="141"/>
                      </a:lnTo>
                      <a:lnTo>
                        <a:pt x="0" y="236"/>
                      </a:lnTo>
                      <a:lnTo>
                        <a:pt x="127" y="0"/>
                      </a:lnTo>
                      <a:lnTo>
                        <a:pt x="761" y="0"/>
                      </a:lnTo>
                      <a:lnTo>
                        <a:pt x="489" y="71"/>
                      </a:lnTo>
                      <a:lnTo>
                        <a:pt x="979"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16415" name="Freeform 151"/>
                <p:cNvSpPr>
                  <a:spLocks/>
                </p:cNvSpPr>
                <p:nvPr/>
              </p:nvSpPr>
              <p:spPr bwMode="auto">
                <a:xfrm>
                  <a:off x="3108" y="2168"/>
                  <a:ext cx="979" cy="424"/>
                </a:xfrm>
                <a:custGeom>
                  <a:avLst/>
                  <a:gdLst>
                    <a:gd name="T0" fmla="*/ 979 w 979"/>
                    <a:gd name="T1" fmla="*/ 330 h 424"/>
                    <a:gd name="T2" fmla="*/ 761 w 979"/>
                    <a:gd name="T3" fmla="*/ 424 h 424"/>
                    <a:gd name="T4" fmla="*/ 254 w 979"/>
                    <a:gd name="T5" fmla="*/ 141 h 424"/>
                    <a:gd name="T6" fmla="*/ 0 w 979"/>
                    <a:gd name="T7" fmla="*/ 236 h 424"/>
                    <a:gd name="T8" fmla="*/ 127 w 979"/>
                    <a:gd name="T9" fmla="*/ 0 h 424"/>
                    <a:gd name="T10" fmla="*/ 761 w 979"/>
                    <a:gd name="T11" fmla="*/ 0 h 424"/>
                    <a:gd name="T12" fmla="*/ 489 w 979"/>
                    <a:gd name="T13" fmla="*/ 71 h 424"/>
                    <a:gd name="T14" fmla="*/ 979 w 979"/>
                    <a:gd name="T15" fmla="*/ 330 h 424"/>
                    <a:gd name="T16" fmla="*/ 0 60000 65536"/>
                    <a:gd name="T17" fmla="*/ 0 60000 65536"/>
                    <a:gd name="T18" fmla="*/ 0 60000 65536"/>
                    <a:gd name="T19" fmla="*/ 0 60000 65536"/>
                    <a:gd name="T20" fmla="*/ 0 60000 65536"/>
                    <a:gd name="T21" fmla="*/ 0 60000 65536"/>
                    <a:gd name="T22" fmla="*/ 0 60000 65536"/>
                    <a:gd name="T23" fmla="*/ 0 60000 65536"/>
                    <a:gd name="T24" fmla="*/ 0 w 979"/>
                    <a:gd name="T25" fmla="*/ 0 h 424"/>
                    <a:gd name="T26" fmla="*/ 979 w 979"/>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9" h="424">
                      <a:moveTo>
                        <a:pt x="979" y="330"/>
                      </a:moveTo>
                      <a:lnTo>
                        <a:pt x="761" y="424"/>
                      </a:lnTo>
                      <a:lnTo>
                        <a:pt x="254" y="141"/>
                      </a:lnTo>
                      <a:lnTo>
                        <a:pt x="0" y="236"/>
                      </a:lnTo>
                      <a:lnTo>
                        <a:pt x="127" y="0"/>
                      </a:lnTo>
                      <a:lnTo>
                        <a:pt x="761" y="0"/>
                      </a:lnTo>
                      <a:lnTo>
                        <a:pt x="489" y="71"/>
                      </a:lnTo>
                      <a:lnTo>
                        <a:pt x="979"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grpSp>
        </p:grpSp>
        <p:sp>
          <p:nvSpPr>
            <p:cNvPr id="16404" name="Line 152"/>
            <p:cNvSpPr>
              <a:spLocks noChangeShapeType="1"/>
            </p:cNvSpPr>
            <p:nvPr/>
          </p:nvSpPr>
          <p:spPr bwMode="auto">
            <a:xfrm>
              <a:off x="1730" y="1948"/>
              <a:ext cx="0" cy="214"/>
            </a:xfrm>
            <a:prstGeom prst="line">
              <a:avLst/>
            </a:prstGeom>
            <a:noFill/>
            <a:ln w="28575">
              <a:solidFill>
                <a:srgbClr val="555555"/>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sp>
          <p:nvSpPr>
            <p:cNvPr id="16405" name="Line 153"/>
            <p:cNvSpPr>
              <a:spLocks noChangeShapeType="1"/>
            </p:cNvSpPr>
            <p:nvPr/>
          </p:nvSpPr>
          <p:spPr bwMode="auto">
            <a:xfrm>
              <a:off x="3568" y="1948"/>
              <a:ext cx="0" cy="214"/>
            </a:xfrm>
            <a:prstGeom prst="line">
              <a:avLst/>
            </a:prstGeom>
            <a:noFill/>
            <a:ln w="28575">
              <a:solidFill>
                <a:srgbClr val="555555"/>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grpSp>
      <p:sp>
        <p:nvSpPr>
          <p:cNvPr id="16399" name="Line 155"/>
          <p:cNvSpPr>
            <a:spLocks noChangeShapeType="1"/>
          </p:cNvSpPr>
          <p:nvPr/>
        </p:nvSpPr>
        <p:spPr bwMode="auto">
          <a:xfrm flipH="1">
            <a:off x="6553200" y="2105025"/>
            <a:ext cx="381000" cy="7620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lIns="82124" tIns="41061" rIns="82124" bIns="41061"/>
          <a:lstStyle/>
          <a:p>
            <a:endParaRPr lang="en-SG"/>
          </a:p>
        </p:txBody>
      </p:sp>
      <p:sp>
        <p:nvSpPr>
          <p:cNvPr id="16400" name="Text Box 178"/>
          <p:cNvSpPr txBox="1">
            <a:spLocks noChangeArrowheads="1"/>
          </p:cNvSpPr>
          <p:nvPr/>
        </p:nvSpPr>
        <p:spPr bwMode="auto">
          <a:xfrm>
            <a:off x="5867400" y="1800225"/>
            <a:ext cx="2215259" cy="329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r>
              <a:rPr lang="en-US" sz="1600" b="1" baseline="0" dirty="0">
                <a:solidFill>
                  <a:srgbClr val="002060"/>
                </a:solidFill>
              </a:rPr>
              <a:t>Global Routing Table</a:t>
            </a:r>
          </a:p>
        </p:txBody>
      </p:sp>
    </p:spTree>
    <p:extLst>
      <p:ext uri="{BB962C8B-B14F-4D97-AF65-F5344CB8AC3E}">
        <p14:creationId xmlns:p14="http://schemas.microsoft.com/office/powerpoint/2010/main" val="8782755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42" presetClass="path" presetSubtype="0" decel="50000" fill="hold" nodeType="withEffect">
                                  <p:stCondLst>
                                    <p:cond delay="0"/>
                                  </p:stCondLst>
                                  <p:childTnLst>
                                    <p:animMotion origin="layout" path="M -4.44444E-6 -2.41499E-6 L -4.44444E-6 0.10317 " pathEditMode="relative" rAng="0" ptsTypes="AA">
                                      <p:cBhvr>
                                        <p:cTn id="8" dur="1000" fill="hold"/>
                                        <p:tgtEl>
                                          <p:spTgt spid="19"/>
                                        </p:tgtEl>
                                        <p:attrNameLst>
                                          <p:attrName>ppt_x</p:attrName>
                                          <p:attrName>ppt_y</p:attrName>
                                        </p:attrNameLst>
                                      </p:cBhvr>
                                      <p:rCtr x="0" y="5158"/>
                                    </p:animMotion>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42" presetClass="path" presetSubtype="0" decel="50000" fill="hold" nodeType="withEffect">
                                  <p:stCondLst>
                                    <p:cond delay="0"/>
                                  </p:stCondLst>
                                  <p:childTnLst>
                                    <p:animMotion origin="layout" path="M -4.44444E-6 -9.06778E-7 L -4.44444E-6 0.20773 " pathEditMode="relative" rAng="0" ptsTypes="AA">
                                      <p:cBhvr>
                                        <p:cTn id="12" dur="1000" fill="hold"/>
                                        <p:tgtEl>
                                          <p:spTgt spid="15"/>
                                        </p:tgtEl>
                                        <p:attrNameLst>
                                          <p:attrName>ppt_x</p:attrName>
                                          <p:attrName>ppt_y</p:attrName>
                                        </p:attrNameLst>
                                      </p:cBhvr>
                                      <p:rCtr x="0" y="10386"/>
                                    </p:animMotion>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42" presetClass="path" presetSubtype="0" decel="50000" fill="hold" nodeType="withEffect">
                                  <p:stCondLst>
                                    <p:cond delay="0"/>
                                  </p:stCondLst>
                                  <p:childTnLst>
                                    <p:animMotion origin="layout" path="M -8.33333E-7 -2.96296E-6 L -8.33333E-7 0.31135 " pathEditMode="relative" rAng="0" ptsTypes="AA">
                                      <p:cBhvr>
                                        <p:cTn id="16" dur="1000" fill="hold"/>
                                        <p:tgtEl>
                                          <p:spTgt spid="11"/>
                                        </p:tgtEl>
                                        <p:attrNameLst>
                                          <p:attrName>ppt_x</p:attrName>
                                          <p:attrName>ppt_y</p:attrName>
                                        </p:attrNameLst>
                                      </p:cBhvr>
                                      <p:rCtr x="0" y="15556"/>
                                    </p:animMotion>
                                  </p:childTnLst>
                                </p:cTn>
                              </p:par>
                            </p:childTnLst>
                          </p:cTn>
                        </p:par>
                        <p:par>
                          <p:cTn id="17" fill="hold" nodeType="afterGroup">
                            <p:stCondLst>
                              <p:cond delay="1000"/>
                            </p:stCondLst>
                            <p:childTnLst>
                              <p:par>
                                <p:cTn id="18" presetID="22" presetClass="entr" presetSubtype="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par>
                                <p:cTn id="21" presetID="22" presetClass="entr" presetSubtype="2"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par>
                                <p:cTn id="24" presetID="22" presetClass="entr" presetSubtype="2"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right)">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2000" r="-12000"/>
          </a:stretch>
        </a:blipFill>
        <a:effectLst/>
      </p:bgPr>
    </p:bg>
    <p:spTree>
      <p:nvGrpSpPr>
        <p:cNvPr id="1" name=""/>
        <p:cNvGrpSpPr/>
        <p:nvPr/>
      </p:nvGrpSpPr>
      <p:grpSpPr>
        <a:xfrm>
          <a:off x="0" y="0"/>
          <a:ext cx="0" cy="0"/>
          <a:chOff x="0" y="0"/>
          <a:chExt cx="0" cy="0"/>
        </a:xfrm>
      </p:grpSpPr>
      <p:sp>
        <p:nvSpPr>
          <p:cNvPr id="33794" name="Rectangle 125"/>
          <p:cNvSpPr>
            <a:spLocks noGrp="1" noChangeArrowheads="1"/>
          </p:cNvSpPr>
          <p:nvPr>
            <p:ph type="title"/>
          </p:nvPr>
        </p:nvSpPr>
        <p:spPr>
          <a:xfrm>
            <a:off x="395536" y="-27384"/>
            <a:ext cx="8145462" cy="838200"/>
          </a:xfrm>
        </p:spPr>
        <p:txBody>
          <a:bodyPr>
            <a:normAutofit/>
          </a:bodyPr>
          <a:lstStyle/>
          <a:p>
            <a:pPr eaLnBrk="1" hangingPunct="1"/>
            <a:r>
              <a:rPr lang="en-US" sz="3600" dirty="0">
                <a:solidFill>
                  <a:srgbClr val="002060"/>
                </a:solidFill>
                <a:latin typeface="Calibri" pitchFamily="34" charset="0"/>
                <a:cs typeface="Calibri" pitchFamily="34" charset="0"/>
              </a:rPr>
              <a:t>Common Data Center Challenges</a:t>
            </a:r>
          </a:p>
        </p:txBody>
      </p:sp>
      <p:sp>
        <p:nvSpPr>
          <p:cNvPr id="33795" name="Rectangle 126"/>
          <p:cNvSpPr>
            <a:spLocks noGrp="1" noChangeArrowheads="1"/>
          </p:cNvSpPr>
          <p:nvPr>
            <p:ph type="body" sz="half" idx="1"/>
          </p:nvPr>
        </p:nvSpPr>
        <p:spPr>
          <a:xfrm>
            <a:off x="323528" y="914673"/>
            <a:ext cx="8712968" cy="1146175"/>
          </a:xfrm>
        </p:spPr>
        <p:txBody>
          <a:bodyPr>
            <a:noAutofit/>
          </a:bodyPr>
          <a:lstStyle/>
          <a:p>
            <a:pPr marL="0" indent="0">
              <a:buFont typeface="Wingdings" pitchFamily="2" charset="2"/>
              <a:buNone/>
            </a:pPr>
            <a:r>
              <a:rPr lang="en-US" sz="2000" dirty="0">
                <a:latin typeface="Calibri" pitchFamily="34" charset="0"/>
                <a:cs typeface="Calibri" pitchFamily="34" charset="0"/>
              </a:rPr>
              <a:t>Traditional Data Center Designs Are Requiring Ever Increasing Layer 2 Adjacencies Between Server Nodes Due to Prevalence of Virtualization Technology. However, They Are Pushing the Limits of Layer 2 Networks, Placing More Burden on Loop-Detection Protocols Such as Spanning Tree…</a:t>
            </a:r>
          </a:p>
        </p:txBody>
      </p:sp>
      <p:sp>
        <p:nvSpPr>
          <p:cNvPr id="33796" name="Rectangle 4"/>
          <p:cNvSpPr>
            <a:spLocks noChangeArrowheads="1"/>
          </p:cNvSpPr>
          <p:nvPr/>
        </p:nvSpPr>
        <p:spPr bwMode="auto">
          <a:xfrm>
            <a:off x="2362200" y="5045076"/>
            <a:ext cx="6553200" cy="1219200"/>
          </a:xfrm>
          <a:prstGeom prst="rect">
            <a:avLst/>
          </a:prstGeom>
          <a:noFill/>
          <a:ln w="19050">
            <a:solidFill>
              <a:schemeClr val="bg2"/>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797" name="Rectangle 5"/>
          <p:cNvSpPr>
            <a:spLocks noChangeArrowheads="1"/>
          </p:cNvSpPr>
          <p:nvPr/>
        </p:nvSpPr>
        <p:spPr bwMode="auto">
          <a:xfrm>
            <a:off x="2362200" y="4037013"/>
            <a:ext cx="6553200" cy="990600"/>
          </a:xfrm>
          <a:prstGeom prst="rect">
            <a:avLst/>
          </a:prstGeom>
          <a:noFill/>
          <a:ln w="19050">
            <a:solidFill>
              <a:schemeClr val="bg2"/>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798" name="Rectangle 6"/>
          <p:cNvSpPr>
            <a:spLocks noChangeArrowheads="1"/>
          </p:cNvSpPr>
          <p:nvPr/>
        </p:nvSpPr>
        <p:spPr bwMode="auto">
          <a:xfrm>
            <a:off x="2362200" y="2817813"/>
            <a:ext cx="6553200" cy="990600"/>
          </a:xfrm>
          <a:prstGeom prst="rect">
            <a:avLst/>
          </a:prstGeom>
          <a:noFill/>
          <a:ln w="19050">
            <a:solidFill>
              <a:schemeClr val="bg2"/>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11730" name="Line 18"/>
          <p:cNvSpPr>
            <a:spLocks noChangeShapeType="1"/>
          </p:cNvSpPr>
          <p:nvPr/>
        </p:nvSpPr>
        <p:spPr bwMode="auto">
          <a:xfrm>
            <a:off x="4114800" y="4494213"/>
            <a:ext cx="304800" cy="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31" name="Line 19"/>
          <p:cNvSpPr>
            <a:spLocks noChangeShapeType="1"/>
          </p:cNvSpPr>
          <p:nvPr/>
        </p:nvSpPr>
        <p:spPr bwMode="auto">
          <a:xfrm flipH="1">
            <a:off x="3657600" y="4722813"/>
            <a:ext cx="152400" cy="7620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32" name="Line 20"/>
          <p:cNvSpPr>
            <a:spLocks noChangeShapeType="1"/>
          </p:cNvSpPr>
          <p:nvPr/>
        </p:nvSpPr>
        <p:spPr bwMode="auto">
          <a:xfrm flipH="1" flipV="1">
            <a:off x="3810000" y="4722813"/>
            <a:ext cx="457200" cy="7620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33" name="Line 21"/>
          <p:cNvSpPr>
            <a:spLocks noChangeShapeType="1"/>
          </p:cNvSpPr>
          <p:nvPr/>
        </p:nvSpPr>
        <p:spPr bwMode="auto">
          <a:xfrm flipH="1" flipV="1">
            <a:off x="3810000" y="4722813"/>
            <a:ext cx="1066800" cy="7620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34" name="Line 22"/>
          <p:cNvSpPr>
            <a:spLocks noChangeShapeType="1"/>
          </p:cNvSpPr>
          <p:nvPr/>
        </p:nvSpPr>
        <p:spPr bwMode="auto">
          <a:xfrm flipV="1">
            <a:off x="3657600" y="4722813"/>
            <a:ext cx="990600" cy="7620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35" name="Line 23"/>
          <p:cNvSpPr>
            <a:spLocks noChangeShapeType="1"/>
          </p:cNvSpPr>
          <p:nvPr/>
        </p:nvSpPr>
        <p:spPr bwMode="auto">
          <a:xfrm flipV="1">
            <a:off x="4267200" y="4722813"/>
            <a:ext cx="381000" cy="7620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36" name="Line 24"/>
          <p:cNvSpPr>
            <a:spLocks noChangeShapeType="1"/>
          </p:cNvSpPr>
          <p:nvPr/>
        </p:nvSpPr>
        <p:spPr bwMode="auto">
          <a:xfrm flipH="1" flipV="1">
            <a:off x="4648200" y="4722813"/>
            <a:ext cx="228600" cy="7620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37" name="Line 25"/>
          <p:cNvSpPr>
            <a:spLocks noChangeShapeType="1"/>
          </p:cNvSpPr>
          <p:nvPr/>
        </p:nvSpPr>
        <p:spPr bwMode="auto">
          <a:xfrm flipV="1">
            <a:off x="3429000" y="5713413"/>
            <a:ext cx="0" cy="228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38" name="Line 26"/>
          <p:cNvSpPr>
            <a:spLocks noChangeShapeType="1"/>
          </p:cNvSpPr>
          <p:nvPr/>
        </p:nvSpPr>
        <p:spPr bwMode="auto">
          <a:xfrm flipV="1">
            <a:off x="3657600" y="5713413"/>
            <a:ext cx="0" cy="228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39" name="Line 27"/>
          <p:cNvSpPr>
            <a:spLocks noChangeShapeType="1"/>
          </p:cNvSpPr>
          <p:nvPr/>
        </p:nvSpPr>
        <p:spPr bwMode="auto">
          <a:xfrm flipV="1">
            <a:off x="4038600" y="5713413"/>
            <a:ext cx="0" cy="228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40" name="Line 28"/>
          <p:cNvSpPr>
            <a:spLocks noChangeShapeType="1"/>
          </p:cNvSpPr>
          <p:nvPr/>
        </p:nvSpPr>
        <p:spPr bwMode="auto">
          <a:xfrm flipV="1">
            <a:off x="4267200" y="5713413"/>
            <a:ext cx="0" cy="228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41" name="Line 29"/>
          <p:cNvSpPr>
            <a:spLocks noChangeShapeType="1"/>
          </p:cNvSpPr>
          <p:nvPr/>
        </p:nvSpPr>
        <p:spPr bwMode="auto">
          <a:xfrm flipV="1">
            <a:off x="4648200" y="5713413"/>
            <a:ext cx="0" cy="228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42" name="Line 30"/>
          <p:cNvSpPr>
            <a:spLocks noChangeShapeType="1"/>
          </p:cNvSpPr>
          <p:nvPr/>
        </p:nvSpPr>
        <p:spPr bwMode="auto">
          <a:xfrm flipV="1">
            <a:off x="4876800" y="5713413"/>
            <a:ext cx="0" cy="228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54" name="Line 42"/>
          <p:cNvSpPr>
            <a:spLocks noChangeShapeType="1"/>
          </p:cNvSpPr>
          <p:nvPr/>
        </p:nvSpPr>
        <p:spPr bwMode="auto">
          <a:xfrm>
            <a:off x="5943600" y="4508500"/>
            <a:ext cx="304800" cy="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55" name="Line 43"/>
          <p:cNvSpPr>
            <a:spLocks noChangeShapeType="1"/>
          </p:cNvSpPr>
          <p:nvPr/>
        </p:nvSpPr>
        <p:spPr bwMode="auto">
          <a:xfrm flipH="1">
            <a:off x="5486400" y="4737100"/>
            <a:ext cx="152400" cy="7620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56" name="Line 44"/>
          <p:cNvSpPr>
            <a:spLocks noChangeShapeType="1"/>
          </p:cNvSpPr>
          <p:nvPr/>
        </p:nvSpPr>
        <p:spPr bwMode="auto">
          <a:xfrm flipH="1" flipV="1">
            <a:off x="5638800" y="4737100"/>
            <a:ext cx="457200" cy="7620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57" name="Line 45"/>
          <p:cNvSpPr>
            <a:spLocks noChangeShapeType="1"/>
          </p:cNvSpPr>
          <p:nvPr/>
        </p:nvSpPr>
        <p:spPr bwMode="auto">
          <a:xfrm flipH="1" flipV="1">
            <a:off x="5638800" y="4737100"/>
            <a:ext cx="1066800" cy="7620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58" name="Line 46"/>
          <p:cNvSpPr>
            <a:spLocks noChangeShapeType="1"/>
          </p:cNvSpPr>
          <p:nvPr/>
        </p:nvSpPr>
        <p:spPr bwMode="auto">
          <a:xfrm flipV="1">
            <a:off x="5486400" y="4737100"/>
            <a:ext cx="990600" cy="7620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59" name="Line 47"/>
          <p:cNvSpPr>
            <a:spLocks noChangeShapeType="1"/>
          </p:cNvSpPr>
          <p:nvPr/>
        </p:nvSpPr>
        <p:spPr bwMode="auto">
          <a:xfrm flipV="1">
            <a:off x="6096000" y="4737100"/>
            <a:ext cx="381000" cy="7620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60" name="Line 48"/>
          <p:cNvSpPr>
            <a:spLocks noChangeShapeType="1"/>
          </p:cNvSpPr>
          <p:nvPr/>
        </p:nvSpPr>
        <p:spPr bwMode="auto">
          <a:xfrm flipH="1" flipV="1">
            <a:off x="6477000" y="4737100"/>
            <a:ext cx="228600" cy="7620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61" name="Line 49"/>
          <p:cNvSpPr>
            <a:spLocks noChangeShapeType="1"/>
          </p:cNvSpPr>
          <p:nvPr/>
        </p:nvSpPr>
        <p:spPr bwMode="auto">
          <a:xfrm flipV="1">
            <a:off x="5257800" y="5727700"/>
            <a:ext cx="0" cy="228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62" name="Line 50"/>
          <p:cNvSpPr>
            <a:spLocks noChangeShapeType="1"/>
          </p:cNvSpPr>
          <p:nvPr/>
        </p:nvSpPr>
        <p:spPr bwMode="auto">
          <a:xfrm flipV="1">
            <a:off x="5486400" y="5727700"/>
            <a:ext cx="0" cy="228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63" name="Line 51"/>
          <p:cNvSpPr>
            <a:spLocks noChangeShapeType="1"/>
          </p:cNvSpPr>
          <p:nvPr/>
        </p:nvSpPr>
        <p:spPr bwMode="auto">
          <a:xfrm flipV="1">
            <a:off x="5867400" y="5727700"/>
            <a:ext cx="0" cy="228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64" name="Line 52"/>
          <p:cNvSpPr>
            <a:spLocks noChangeShapeType="1"/>
          </p:cNvSpPr>
          <p:nvPr/>
        </p:nvSpPr>
        <p:spPr bwMode="auto">
          <a:xfrm flipV="1">
            <a:off x="6096000" y="5727700"/>
            <a:ext cx="0" cy="228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65" name="Line 53"/>
          <p:cNvSpPr>
            <a:spLocks noChangeShapeType="1"/>
          </p:cNvSpPr>
          <p:nvPr/>
        </p:nvSpPr>
        <p:spPr bwMode="auto">
          <a:xfrm flipV="1">
            <a:off x="6477000" y="5727700"/>
            <a:ext cx="0" cy="228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66" name="Line 54"/>
          <p:cNvSpPr>
            <a:spLocks noChangeShapeType="1"/>
          </p:cNvSpPr>
          <p:nvPr/>
        </p:nvSpPr>
        <p:spPr bwMode="auto">
          <a:xfrm flipV="1">
            <a:off x="6705600" y="5727700"/>
            <a:ext cx="0" cy="228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78" name="Line 66"/>
          <p:cNvSpPr>
            <a:spLocks noChangeShapeType="1"/>
          </p:cNvSpPr>
          <p:nvPr/>
        </p:nvSpPr>
        <p:spPr bwMode="auto">
          <a:xfrm>
            <a:off x="7772400" y="4508500"/>
            <a:ext cx="304800" cy="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79" name="Line 67"/>
          <p:cNvSpPr>
            <a:spLocks noChangeShapeType="1"/>
          </p:cNvSpPr>
          <p:nvPr/>
        </p:nvSpPr>
        <p:spPr bwMode="auto">
          <a:xfrm flipH="1">
            <a:off x="7315200" y="4737100"/>
            <a:ext cx="152400" cy="7620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80" name="Line 68"/>
          <p:cNvSpPr>
            <a:spLocks noChangeShapeType="1"/>
          </p:cNvSpPr>
          <p:nvPr/>
        </p:nvSpPr>
        <p:spPr bwMode="auto">
          <a:xfrm flipH="1" flipV="1">
            <a:off x="7467600" y="4737100"/>
            <a:ext cx="457200" cy="7620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81" name="Line 69"/>
          <p:cNvSpPr>
            <a:spLocks noChangeShapeType="1"/>
          </p:cNvSpPr>
          <p:nvPr/>
        </p:nvSpPr>
        <p:spPr bwMode="auto">
          <a:xfrm flipH="1" flipV="1">
            <a:off x="7467600" y="4737100"/>
            <a:ext cx="1066800" cy="7620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82" name="Line 70"/>
          <p:cNvSpPr>
            <a:spLocks noChangeShapeType="1"/>
          </p:cNvSpPr>
          <p:nvPr/>
        </p:nvSpPr>
        <p:spPr bwMode="auto">
          <a:xfrm flipV="1">
            <a:off x="7315200" y="4737100"/>
            <a:ext cx="990600" cy="7620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83" name="Line 71"/>
          <p:cNvSpPr>
            <a:spLocks noChangeShapeType="1"/>
          </p:cNvSpPr>
          <p:nvPr/>
        </p:nvSpPr>
        <p:spPr bwMode="auto">
          <a:xfrm flipV="1">
            <a:off x="7924800" y="4737100"/>
            <a:ext cx="381000" cy="7620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84" name="Line 72"/>
          <p:cNvSpPr>
            <a:spLocks noChangeShapeType="1"/>
          </p:cNvSpPr>
          <p:nvPr/>
        </p:nvSpPr>
        <p:spPr bwMode="auto">
          <a:xfrm flipH="1" flipV="1">
            <a:off x="8305800" y="4737100"/>
            <a:ext cx="228600" cy="7620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85" name="Line 73"/>
          <p:cNvSpPr>
            <a:spLocks noChangeShapeType="1"/>
          </p:cNvSpPr>
          <p:nvPr/>
        </p:nvSpPr>
        <p:spPr bwMode="auto">
          <a:xfrm flipV="1">
            <a:off x="7086600" y="5727700"/>
            <a:ext cx="0" cy="228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86" name="Line 74"/>
          <p:cNvSpPr>
            <a:spLocks noChangeShapeType="1"/>
          </p:cNvSpPr>
          <p:nvPr/>
        </p:nvSpPr>
        <p:spPr bwMode="auto">
          <a:xfrm flipV="1">
            <a:off x="7315200" y="5727700"/>
            <a:ext cx="0" cy="228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87" name="Line 75"/>
          <p:cNvSpPr>
            <a:spLocks noChangeShapeType="1"/>
          </p:cNvSpPr>
          <p:nvPr/>
        </p:nvSpPr>
        <p:spPr bwMode="auto">
          <a:xfrm flipV="1">
            <a:off x="7696200" y="5727700"/>
            <a:ext cx="0" cy="228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88" name="Line 76"/>
          <p:cNvSpPr>
            <a:spLocks noChangeShapeType="1"/>
          </p:cNvSpPr>
          <p:nvPr/>
        </p:nvSpPr>
        <p:spPr bwMode="auto">
          <a:xfrm flipV="1">
            <a:off x="7924800" y="5727700"/>
            <a:ext cx="0" cy="228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89" name="Line 77"/>
          <p:cNvSpPr>
            <a:spLocks noChangeShapeType="1"/>
          </p:cNvSpPr>
          <p:nvPr/>
        </p:nvSpPr>
        <p:spPr bwMode="auto">
          <a:xfrm flipV="1">
            <a:off x="8305800" y="5727700"/>
            <a:ext cx="0" cy="228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90" name="Line 78"/>
          <p:cNvSpPr>
            <a:spLocks noChangeShapeType="1"/>
          </p:cNvSpPr>
          <p:nvPr/>
        </p:nvSpPr>
        <p:spPr bwMode="auto">
          <a:xfrm flipV="1">
            <a:off x="8534400" y="5727700"/>
            <a:ext cx="0" cy="228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93" name="Line 81"/>
          <p:cNvSpPr>
            <a:spLocks noChangeShapeType="1"/>
          </p:cNvSpPr>
          <p:nvPr/>
        </p:nvSpPr>
        <p:spPr bwMode="auto">
          <a:xfrm flipV="1">
            <a:off x="3810000" y="3656013"/>
            <a:ext cx="1371600" cy="609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94" name="Line 82"/>
          <p:cNvSpPr>
            <a:spLocks noChangeShapeType="1"/>
          </p:cNvSpPr>
          <p:nvPr/>
        </p:nvSpPr>
        <p:spPr bwMode="auto">
          <a:xfrm flipV="1">
            <a:off x="4648200" y="3656013"/>
            <a:ext cx="533400" cy="609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95" name="Line 83"/>
          <p:cNvSpPr>
            <a:spLocks noChangeShapeType="1"/>
          </p:cNvSpPr>
          <p:nvPr/>
        </p:nvSpPr>
        <p:spPr bwMode="auto">
          <a:xfrm flipH="1" flipV="1">
            <a:off x="5181600" y="3656013"/>
            <a:ext cx="457200" cy="609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96" name="Line 84"/>
          <p:cNvSpPr>
            <a:spLocks noChangeShapeType="1"/>
          </p:cNvSpPr>
          <p:nvPr/>
        </p:nvSpPr>
        <p:spPr bwMode="auto">
          <a:xfrm flipH="1" flipV="1">
            <a:off x="5181600" y="3656013"/>
            <a:ext cx="1295400" cy="609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97" name="Line 85"/>
          <p:cNvSpPr>
            <a:spLocks noChangeShapeType="1"/>
          </p:cNvSpPr>
          <p:nvPr/>
        </p:nvSpPr>
        <p:spPr bwMode="auto">
          <a:xfrm flipH="1" flipV="1">
            <a:off x="5181600" y="3656013"/>
            <a:ext cx="2286000" cy="609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98" name="Line 86"/>
          <p:cNvSpPr>
            <a:spLocks noChangeShapeType="1"/>
          </p:cNvSpPr>
          <p:nvPr/>
        </p:nvSpPr>
        <p:spPr bwMode="auto">
          <a:xfrm flipH="1" flipV="1">
            <a:off x="5181600" y="3656013"/>
            <a:ext cx="3124200" cy="609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799" name="Line 87"/>
          <p:cNvSpPr>
            <a:spLocks noChangeShapeType="1"/>
          </p:cNvSpPr>
          <p:nvPr/>
        </p:nvSpPr>
        <p:spPr bwMode="auto">
          <a:xfrm flipV="1">
            <a:off x="3810000" y="3656013"/>
            <a:ext cx="3124200" cy="609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800" name="Line 88"/>
          <p:cNvSpPr>
            <a:spLocks noChangeShapeType="1"/>
          </p:cNvSpPr>
          <p:nvPr/>
        </p:nvSpPr>
        <p:spPr bwMode="auto">
          <a:xfrm flipV="1">
            <a:off x="4648200" y="3656013"/>
            <a:ext cx="2286000" cy="609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801" name="Line 89"/>
          <p:cNvSpPr>
            <a:spLocks noChangeShapeType="1"/>
          </p:cNvSpPr>
          <p:nvPr/>
        </p:nvSpPr>
        <p:spPr bwMode="auto">
          <a:xfrm flipV="1">
            <a:off x="5638800" y="3656013"/>
            <a:ext cx="1295400" cy="609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802" name="Line 90"/>
          <p:cNvSpPr>
            <a:spLocks noChangeShapeType="1"/>
          </p:cNvSpPr>
          <p:nvPr/>
        </p:nvSpPr>
        <p:spPr bwMode="auto">
          <a:xfrm flipV="1">
            <a:off x="6477000" y="3656013"/>
            <a:ext cx="457200" cy="609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803" name="Line 91"/>
          <p:cNvSpPr>
            <a:spLocks noChangeShapeType="1"/>
          </p:cNvSpPr>
          <p:nvPr/>
        </p:nvSpPr>
        <p:spPr bwMode="auto">
          <a:xfrm flipH="1" flipV="1">
            <a:off x="6934200" y="3656013"/>
            <a:ext cx="533400" cy="609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1011804" name="Line 92"/>
          <p:cNvSpPr>
            <a:spLocks noChangeShapeType="1"/>
          </p:cNvSpPr>
          <p:nvPr/>
        </p:nvSpPr>
        <p:spPr bwMode="auto">
          <a:xfrm flipH="1" flipV="1">
            <a:off x="6934200" y="3656013"/>
            <a:ext cx="1371600" cy="60960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33850" name="Text Box 93"/>
          <p:cNvSpPr txBox="1">
            <a:spLocks noChangeArrowheads="1"/>
          </p:cNvSpPr>
          <p:nvPr/>
        </p:nvSpPr>
        <p:spPr bwMode="auto">
          <a:xfrm>
            <a:off x="2362200" y="3505200"/>
            <a:ext cx="1100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400" b="1" baseline="0">
                <a:solidFill>
                  <a:schemeClr val="bg2"/>
                </a:solidFill>
                <a:ea typeface="ＭＳ Ｐゴシック" pitchFamily="34" charset="-128"/>
              </a:rPr>
              <a:t>L2/L3 Core</a:t>
            </a:r>
          </a:p>
        </p:txBody>
      </p:sp>
      <p:sp>
        <p:nvSpPr>
          <p:cNvPr id="33851" name="Text Box 94"/>
          <p:cNvSpPr txBox="1">
            <a:spLocks noChangeArrowheads="1"/>
          </p:cNvSpPr>
          <p:nvPr/>
        </p:nvSpPr>
        <p:spPr bwMode="auto">
          <a:xfrm>
            <a:off x="2362200" y="4495800"/>
            <a:ext cx="11779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400" b="1" baseline="0">
                <a:solidFill>
                  <a:schemeClr val="bg2"/>
                </a:solidFill>
                <a:ea typeface="ＭＳ Ｐゴシック" pitchFamily="34" charset="-128"/>
              </a:rPr>
              <a:t>L2 </a:t>
            </a:r>
          </a:p>
          <a:p>
            <a:pPr algn="l">
              <a:lnSpc>
                <a:spcPct val="100000"/>
              </a:lnSpc>
            </a:pPr>
            <a:r>
              <a:rPr lang="en-US" sz="1400" b="1" baseline="0">
                <a:solidFill>
                  <a:schemeClr val="bg2"/>
                </a:solidFill>
                <a:ea typeface="ＭＳ Ｐゴシック" pitchFamily="34" charset="-128"/>
              </a:rPr>
              <a:t>Distribution</a:t>
            </a:r>
          </a:p>
        </p:txBody>
      </p:sp>
      <p:sp>
        <p:nvSpPr>
          <p:cNvPr id="33852" name="Text Box 95"/>
          <p:cNvSpPr txBox="1">
            <a:spLocks noChangeArrowheads="1"/>
          </p:cNvSpPr>
          <p:nvPr/>
        </p:nvSpPr>
        <p:spPr bwMode="auto">
          <a:xfrm>
            <a:off x="2362200" y="6172200"/>
            <a:ext cx="1060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400" b="1" baseline="0">
                <a:solidFill>
                  <a:schemeClr val="bg2"/>
                </a:solidFill>
                <a:ea typeface="ＭＳ Ｐゴシック" pitchFamily="34" charset="-128"/>
              </a:rPr>
              <a:t>L2 Access</a:t>
            </a:r>
          </a:p>
        </p:txBody>
      </p:sp>
      <p:sp>
        <p:nvSpPr>
          <p:cNvPr id="1011808" name="Line 96"/>
          <p:cNvSpPr>
            <a:spLocks noChangeShapeType="1"/>
          </p:cNvSpPr>
          <p:nvPr/>
        </p:nvSpPr>
        <p:spPr bwMode="auto">
          <a:xfrm>
            <a:off x="5638800" y="3351213"/>
            <a:ext cx="914400" cy="0"/>
          </a:xfrm>
          <a:prstGeom prst="line">
            <a:avLst/>
          </a:prstGeom>
          <a:noFill/>
          <a:ln w="19050">
            <a:solidFill>
              <a:schemeClr val="bg2"/>
            </a:solidFill>
            <a:round/>
            <a:headEnd/>
            <a:tailEnd/>
          </a:ln>
          <a:effectLst>
            <a:outerShdw dist="35921" dir="2700000" algn="ctr" rotWithShape="0">
              <a:srgbClr val="808080"/>
            </a:outerShdw>
          </a:effectLst>
        </p:spPr>
        <p:txBody>
          <a:bodyPr wrap="none" anchor="ctr"/>
          <a:lstStyle/>
          <a:p>
            <a:pPr>
              <a:defRPr/>
            </a:pPr>
            <a:endParaRPr lang="en-US">
              <a:latin typeface="Arial" charset="0"/>
            </a:endParaRPr>
          </a:p>
        </p:txBody>
      </p:sp>
      <p:sp>
        <p:nvSpPr>
          <p:cNvPr id="33854" name="Rectangle 97"/>
          <p:cNvSpPr>
            <a:spLocks noChangeArrowheads="1"/>
          </p:cNvSpPr>
          <p:nvPr/>
        </p:nvSpPr>
        <p:spPr bwMode="auto">
          <a:xfrm>
            <a:off x="228601" y="4984751"/>
            <a:ext cx="1981200" cy="1231900"/>
          </a:xfrm>
          <a:prstGeom prst="rect">
            <a:avLst/>
          </a:prstGeom>
          <a:solidFill>
            <a:srgbClr val="D2D2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3855" name="Text Box 98"/>
          <p:cNvSpPr txBox="1">
            <a:spLocks noChangeArrowheads="1"/>
          </p:cNvSpPr>
          <p:nvPr/>
        </p:nvSpPr>
        <p:spPr bwMode="auto">
          <a:xfrm>
            <a:off x="280988" y="5103813"/>
            <a:ext cx="1857375"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r>
              <a:rPr lang="en-US" sz="1300" b="1" baseline="0">
                <a:solidFill>
                  <a:srgbClr val="002060"/>
                </a:solidFill>
                <a:latin typeface="Calibri" pitchFamily="34" charset="0"/>
                <a:ea typeface="ＭＳ Ｐゴシック" pitchFamily="34" charset="-128"/>
                <a:cs typeface="Calibri" pitchFamily="34" charset="0"/>
              </a:rPr>
              <a:t>Dual-Homed Servers to Single Switch, Single Active Uplink per VLAN (PVST), L2 Reconvergence</a:t>
            </a:r>
          </a:p>
        </p:txBody>
      </p:sp>
      <p:sp>
        <p:nvSpPr>
          <p:cNvPr id="33856" name="Rectangle 99"/>
          <p:cNvSpPr>
            <a:spLocks noChangeArrowheads="1"/>
          </p:cNvSpPr>
          <p:nvPr/>
        </p:nvSpPr>
        <p:spPr bwMode="auto">
          <a:xfrm>
            <a:off x="247501" y="3908425"/>
            <a:ext cx="1981200" cy="990600"/>
          </a:xfrm>
          <a:prstGeom prst="rect">
            <a:avLst/>
          </a:prstGeom>
          <a:solidFill>
            <a:srgbClr val="D2D2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3857" name="Text Box 100"/>
          <p:cNvSpPr txBox="1">
            <a:spLocks noChangeArrowheads="1"/>
          </p:cNvSpPr>
          <p:nvPr/>
        </p:nvSpPr>
        <p:spPr bwMode="auto">
          <a:xfrm>
            <a:off x="299889" y="3989387"/>
            <a:ext cx="1857375"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r>
              <a:rPr lang="en-US" sz="1300" b="1" baseline="0" dirty="0">
                <a:solidFill>
                  <a:srgbClr val="002060"/>
                </a:solidFill>
                <a:latin typeface="Calibri" pitchFamily="34" charset="0"/>
                <a:ea typeface="ＭＳ Ｐゴシック" pitchFamily="34" charset="-128"/>
                <a:cs typeface="Calibri" pitchFamily="34" charset="0"/>
              </a:rPr>
              <a:t>Single Active Uplink per VLAN (PVST), L2 </a:t>
            </a:r>
            <a:r>
              <a:rPr lang="en-US" sz="1300" b="1" baseline="0" dirty="0" err="1">
                <a:solidFill>
                  <a:srgbClr val="002060"/>
                </a:solidFill>
                <a:latin typeface="Calibri" pitchFamily="34" charset="0"/>
                <a:ea typeface="ＭＳ Ｐゴシック" pitchFamily="34" charset="-128"/>
                <a:cs typeface="Calibri" pitchFamily="34" charset="0"/>
              </a:rPr>
              <a:t>Reconvergence</a:t>
            </a:r>
            <a:r>
              <a:rPr lang="en-US" sz="1300" b="1" baseline="0" dirty="0">
                <a:solidFill>
                  <a:srgbClr val="002060"/>
                </a:solidFill>
                <a:latin typeface="Calibri" pitchFamily="34" charset="0"/>
                <a:ea typeface="ＭＳ Ｐゴシック" pitchFamily="34" charset="-128"/>
                <a:cs typeface="Calibri" pitchFamily="34" charset="0"/>
              </a:rPr>
              <a:t>, Excessive BPDUs</a:t>
            </a:r>
          </a:p>
        </p:txBody>
      </p:sp>
      <p:sp>
        <p:nvSpPr>
          <p:cNvPr id="33858" name="Rectangle 101"/>
          <p:cNvSpPr>
            <a:spLocks noChangeArrowheads="1"/>
          </p:cNvSpPr>
          <p:nvPr/>
        </p:nvSpPr>
        <p:spPr bwMode="auto">
          <a:xfrm>
            <a:off x="228600" y="2817813"/>
            <a:ext cx="1981200" cy="990600"/>
          </a:xfrm>
          <a:prstGeom prst="rect">
            <a:avLst/>
          </a:prstGeom>
          <a:solidFill>
            <a:srgbClr val="D2D2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3859" name="Text Box 102"/>
          <p:cNvSpPr txBox="1">
            <a:spLocks noChangeArrowheads="1"/>
          </p:cNvSpPr>
          <p:nvPr/>
        </p:nvSpPr>
        <p:spPr bwMode="auto">
          <a:xfrm>
            <a:off x="280988" y="2992438"/>
            <a:ext cx="1889125"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r>
              <a:rPr lang="en-US" sz="1300" b="1" baseline="0" dirty="0">
                <a:solidFill>
                  <a:srgbClr val="002060"/>
                </a:solidFill>
                <a:latin typeface="Calibri" pitchFamily="34" charset="0"/>
                <a:ea typeface="ＭＳ Ｐゴシック" pitchFamily="34" charset="-128"/>
                <a:cs typeface="Calibri" pitchFamily="34" charset="0"/>
              </a:rPr>
              <a:t>FHRP, HSRP, VRRP</a:t>
            </a:r>
          </a:p>
          <a:p>
            <a:pPr algn="l"/>
            <a:r>
              <a:rPr lang="en-US" sz="1300" b="1" baseline="0" dirty="0">
                <a:solidFill>
                  <a:srgbClr val="002060"/>
                </a:solidFill>
                <a:latin typeface="Calibri" pitchFamily="34" charset="0"/>
                <a:ea typeface="ＭＳ Ｐゴシック" pitchFamily="34" charset="-128"/>
                <a:cs typeface="Calibri" pitchFamily="34" charset="0"/>
              </a:rPr>
              <a:t>Spanning Tree</a:t>
            </a:r>
          </a:p>
          <a:p>
            <a:pPr algn="l"/>
            <a:r>
              <a:rPr lang="en-US" sz="1300" b="1" baseline="0" dirty="0">
                <a:solidFill>
                  <a:srgbClr val="002060"/>
                </a:solidFill>
                <a:latin typeface="Calibri" pitchFamily="34" charset="0"/>
                <a:ea typeface="ＭＳ Ｐゴシック" pitchFamily="34" charset="-128"/>
                <a:cs typeface="Calibri" pitchFamily="34" charset="0"/>
              </a:rPr>
              <a:t>Policy Management</a:t>
            </a:r>
          </a:p>
        </p:txBody>
      </p:sp>
      <p:pic>
        <p:nvPicPr>
          <p:cNvPr id="33860" name="Picture 165" descr="RouterOpticalWaveleng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67250" y="3065463"/>
            <a:ext cx="10604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61" name="Picture 166" descr="RouterOpticalWaveleng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9850" y="3065463"/>
            <a:ext cx="10604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62" name="Picture 167" descr="RouterOpticalWaveleng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73450" y="4281488"/>
            <a:ext cx="7175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63" name="Picture 168" descr="RouterOpticalWaveleng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0550" y="4281488"/>
            <a:ext cx="7175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64" name="Picture 169" descr="RouterOpticalWaveleng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5900" y="4281488"/>
            <a:ext cx="7175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65" name="Picture 170" descr="RouterOpticalWaveleng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3000" y="4281488"/>
            <a:ext cx="7175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66" name="Picture 171" descr="RouterOpticalWaveleng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15175" y="4281488"/>
            <a:ext cx="7175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67" name="Picture 172" descr="RouterOpticalWaveleng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42275" y="4281488"/>
            <a:ext cx="7175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68" name="Picture 17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4700" y="5487988"/>
            <a:ext cx="609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69" name="Picture 174" descr="File Server_Updated200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6925" y="5942013"/>
            <a:ext cx="171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70" name="Picture 17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43350" y="5487988"/>
            <a:ext cx="609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71" name="Picture 17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52950" y="5487988"/>
            <a:ext cx="609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72" name="Picture 17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81600" y="5487988"/>
            <a:ext cx="609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73" name="Picture 17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53100" y="5487988"/>
            <a:ext cx="609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74" name="Picture 17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1750" y="5487988"/>
            <a:ext cx="609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75" name="Picture 18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91350" y="5487988"/>
            <a:ext cx="609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76" name="Picture 18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0000" y="5487988"/>
            <a:ext cx="609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77" name="Picture 18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9600" y="5487988"/>
            <a:ext cx="609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78" name="Picture 183" descr="File Server_Updated200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75050" y="5942013"/>
            <a:ext cx="171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79" name="Picture 184" descr="File Server_Updated200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49700" y="5942013"/>
            <a:ext cx="171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80" name="Picture 185" descr="File Server_Updated200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825" y="5942013"/>
            <a:ext cx="171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81" name="Picture 186" descr="File Server_Updated200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2950" y="5942013"/>
            <a:ext cx="171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82" name="Picture 187" descr="File Server_Updated200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91075" y="5942013"/>
            <a:ext cx="171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83" name="Picture 188" descr="File Server_Updated200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65725" y="5942013"/>
            <a:ext cx="171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84" name="Picture 189" descr="File Server_Updated200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03850" y="5942013"/>
            <a:ext cx="171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85" name="Picture 190" descr="File Server_Updated200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72150" y="5942013"/>
            <a:ext cx="171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86" name="Picture 191" descr="File Server_Updated200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10275" y="5942013"/>
            <a:ext cx="171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87" name="Picture 192" descr="File Server_Updated200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4925" y="5942013"/>
            <a:ext cx="171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88" name="Picture 193" descr="File Server_Updated200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23050" y="5942013"/>
            <a:ext cx="171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89" name="Picture 194" descr="File Server_Updated200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88175" y="5942013"/>
            <a:ext cx="171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90" name="Picture 195" descr="File Server_Updated200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6300" y="5942013"/>
            <a:ext cx="171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91" name="Picture 196" descr="File Server_Updated200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00950" y="5942013"/>
            <a:ext cx="171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92" name="Picture 197" descr="File Server_Updated200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39075" y="5942013"/>
            <a:ext cx="171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93" name="Picture 198" descr="File Server_Updated200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16900" y="5942013"/>
            <a:ext cx="171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94" name="Picture 199" descr="File Server_Updated200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55025" y="5942013"/>
            <a:ext cx="171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3018319"/>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145462" cy="666328"/>
          </a:xfrm>
        </p:spPr>
        <p:txBody>
          <a:bodyPr>
            <a:normAutofit/>
          </a:bodyPr>
          <a:lstStyle/>
          <a:p>
            <a:r>
              <a:rPr lang="en-GB" sz="3600" dirty="0" err="1">
                <a:solidFill>
                  <a:srgbClr val="002060"/>
                </a:solidFill>
                <a:latin typeface="Calibri" pitchFamily="34" charset="0"/>
                <a:cs typeface="Calibri" pitchFamily="34" charset="0"/>
              </a:rPr>
              <a:t>EtherChannel</a:t>
            </a:r>
            <a:endParaRPr lang="en-SG" sz="3600" dirty="0">
              <a:solidFill>
                <a:srgbClr val="002060"/>
              </a:solidFill>
              <a:latin typeface="Calibri" pitchFamily="34" charset="0"/>
              <a:cs typeface="Calibri" pitchFamily="34" charset="0"/>
            </a:endParaRPr>
          </a:p>
        </p:txBody>
      </p:sp>
      <p:sp>
        <p:nvSpPr>
          <p:cNvPr id="3" name="Text Placeholder 2"/>
          <p:cNvSpPr>
            <a:spLocks noGrp="1"/>
          </p:cNvSpPr>
          <p:nvPr>
            <p:ph type="body" sz="half" idx="1"/>
          </p:nvPr>
        </p:nvSpPr>
        <p:spPr>
          <a:xfrm>
            <a:off x="179512" y="1052736"/>
            <a:ext cx="5472608" cy="4844732"/>
          </a:xfrm>
        </p:spPr>
        <p:txBody>
          <a:bodyPr>
            <a:noAutofit/>
          </a:bodyPr>
          <a:lstStyle/>
          <a:p>
            <a:pPr>
              <a:buClrTx/>
              <a:buSzPct val="100000"/>
            </a:pPr>
            <a:r>
              <a:rPr lang="en-SG" sz="2200" dirty="0" err="1">
                <a:latin typeface="Calibri" pitchFamily="34" charset="0"/>
                <a:cs typeface="Calibri" pitchFamily="34" charset="0"/>
              </a:rPr>
              <a:t>EtherChannel</a:t>
            </a:r>
            <a:r>
              <a:rPr lang="en-SG" sz="2200" dirty="0">
                <a:latin typeface="Calibri" pitchFamily="34" charset="0"/>
                <a:cs typeface="Calibri" pitchFamily="34" charset="0"/>
              </a:rPr>
              <a:t> is a port aggregation technology to aggregate several physical Ethernet links to create one logical Ethernet link with a bandwidth equal to the sum of the bandwidths of the aggregated links. </a:t>
            </a:r>
          </a:p>
          <a:p>
            <a:pPr>
              <a:buClrTx/>
              <a:buSzPct val="100000"/>
            </a:pPr>
            <a:r>
              <a:rPr lang="en-SG" sz="2200" dirty="0" err="1">
                <a:latin typeface="Calibri" pitchFamily="34" charset="0"/>
                <a:cs typeface="Calibri" pitchFamily="34" charset="0"/>
              </a:rPr>
              <a:t>EtherChannel</a:t>
            </a:r>
            <a:r>
              <a:rPr lang="en-SG" sz="2200" dirty="0">
                <a:latin typeface="Calibri" pitchFamily="34" charset="0"/>
                <a:cs typeface="Calibri" pitchFamily="34" charset="0"/>
              </a:rPr>
              <a:t> can aggregate from 2 to 16 links and all higher-level protocols see these multiple links as a single connection. </a:t>
            </a:r>
          </a:p>
          <a:p>
            <a:pPr>
              <a:buClrTx/>
              <a:buSzPct val="100000"/>
            </a:pPr>
            <a:r>
              <a:rPr lang="en-SG" sz="2200" dirty="0" err="1">
                <a:latin typeface="Calibri" pitchFamily="34" charset="0"/>
                <a:cs typeface="Calibri" pitchFamily="34" charset="0"/>
              </a:rPr>
              <a:t>EtherChannel</a:t>
            </a:r>
            <a:r>
              <a:rPr lang="en-SG" sz="2200" dirty="0">
                <a:latin typeface="Calibri" pitchFamily="34" charset="0"/>
                <a:cs typeface="Calibri" pitchFamily="34" charset="0"/>
              </a:rPr>
              <a:t> provides fault-tolerance and high-speed links between switches, without blocking any port and therefore using all the links. </a:t>
            </a:r>
          </a:p>
          <a:p>
            <a:pPr>
              <a:buClrTx/>
              <a:buSzPct val="100000"/>
            </a:pPr>
            <a:r>
              <a:rPr lang="en-SG" sz="2200" dirty="0">
                <a:latin typeface="Calibri" pitchFamily="34" charset="0"/>
                <a:cs typeface="Calibri" pitchFamily="34" charset="0"/>
              </a:rPr>
              <a:t>A limitation of </a:t>
            </a:r>
            <a:r>
              <a:rPr lang="en-SG" sz="2200" dirty="0" err="1">
                <a:latin typeface="Calibri" pitchFamily="34" charset="0"/>
                <a:cs typeface="Calibri" pitchFamily="34" charset="0"/>
              </a:rPr>
              <a:t>EtherChannel</a:t>
            </a:r>
            <a:r>
              <a:rPr lang="en-SG" sz="2200" dirty="0">
                <a:latin typeface="Calibri" pitchFamily="34" charset="0"/>
                <a:cs typeface="Calibri" pitchFamily="34" charset="0"/>
              </a:rPr>
              <a:t> is that all the physical ports in the aggregation group must be between two switches. </a:t>
            </a:r>
          </a:p>
        </p:txBody>
      </p:sp>
      <p:cxnSp>
        <p:nvCxnSpPr>
          <p:cNvPr id="10" name="Straight Connector 9"/>
          <p:cNvCxnSpPr/>
          <p:nvPr/>
        </p:nvCxnSpPr>
        <p:spPr>
          <a:xfrm>
            <a:off x="7164288" y="1772816"/>
            <a:ext cx="0" cy="77189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316688" y="1772816"/>
            <a:ext cx="0" cy="77189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979900" y="2050750"/>
            <a:ext cx="544428"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Connector 12"/>
          <p:cNvCxnSpPr/>
          <p:nvPr/>
        </p:nvCxnSpPr>
        <p:spPr>
          <a:xfrm>
            <a:off x="6744652" y="4254398"/>
            <a:ext cx="108007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876256" y="4378258"/>
            <a:ext cx="94847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245622" y="4002370"/>
            <a:ext cx="278706" cy="5787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 name="Straight Connector 21"/>
          <p:cNvCxnSpPr/>
          <p:nvPr/>
        </p:nvCxnSpPr>
        <p:spPr>
          <a:xfrm>
            <a:off x="6732240" y="4797152"/>
            <a:ext cx="432048" cy="86409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7524328" y="4797152"/>
            <a:ext cx="452799" cy="86409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656073" y="5184035"/>
            <a:ext cx="189307" cy="72008"/>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4"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160" y="3573016"/>
            <a:ext cx="967740" cy="1394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24727" y="3573016"/>
            <a:ext cx="967740" cy="1394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2525" y="5587936"/>
            <a:ext cx="1104900" cy="47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57065" y="2400692"/>
            <a:ext cx="1104900" cy="47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2240" y="1392580"/>
            <a:ext cx="1104900" cy="47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Straight Arrow Connector 32"/>
          <p:cNvCxnSpPr/>
          <p:nvPr/>
        </p:nvCxnSpPr>
        <p:spPr>
          <a:xfrm flipH="1" flipV="1">
            <a:off x="6732240" y="5184035"/>
            <a:ext cx="144016" cy="29763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753816"/>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2000" r="-12000"/>
          </a:stretch>
        </a:blipFill>
        <a:effectLst/>
      </p:bgPr>
    </p:bg>
    <p:spTree>
      <p:nvGrpSpPr>
        <p:cNvPr id="1" name=""/>
        <p:cNvGrpSpPr/>
        <p:nvPr/>
      </p:nvGrpSpPr>
      <p:grpSpPr>
        <a:xfrm>
          <a:off x="0" y="0"/>
          <a:ext cx="0" cy="0"/>
          <a:chOff x="0" y="0"/>
          <a:chExt cx="0" cy="0"/>
        </a:xfrm>
      </p:grpSpPr>
      <p:grpSp>
        <p:nvGrpSpPr>
          <p:cNvPr id="2" name="Group 28"/>
          <p:cNvGrpSpPr>
            <a:grpSpLocks/>
          </p:cNvGrpSpPr>
          <p:nvPr/>
        </p:nvGrpSpPr>
        <p:grpSpPr bwMode="auto">
          <a:xfrm>
            <a:off x="787399" y="1730375"/>
            <a:ext cx="7769225" cy="4506937"/>
            <a:chOff x="385" y="1152"/>
            <a:chExt cx="5135" cy="3048"/>
          </a:xfrm>
        </p:grpSpPr>
        <p:pic>
          <p:nvPicPr>
            <p:cNvPr id="35845" name="Picture 3" descr="vss-ov"/>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6" y="1152"/>
              <a:ext cx="4894" cy="3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5" descr="virtual-switch"/>
            <p:cNvPicPr>
              <a:picLocks noChangeAspect="1" noChangeArrowheads="1"/>
            </p:cNvPicPr>
            <p:nvPr/>
          </p:nvPicPr>
          <p:blipFill>
            <a:blip r:embed="rId5" cstate="print">
              <a:extLst>
                <a:ext uri="{28A0092B-C50C-407E-A947-70E740481C1C}">
                  <a14:useLocalDpi xmlns:a14="http://schemas.microsoft.com/office/drawing/2010/main" val="0"/>
                </a:ext>
              </a:extLst>
            </a:blip>
            <a:srcRect l="2861" r="-89"/>
            <a:stretch>
              <a:fillRect/>
            </a:stretch>
          </p:blipFill>
          <p:spPr bwMode="auto">
            <a:xfrm>
              <a:off x="385" y="1436"/>
              <a:ext cx="3263" cy="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Line 27"/>
            <p:cNvSpPr>
              <a:spLocks noChangeShapeType="1"/>
            </p:cNvSpPr>
            <p:nvPr/>
          </p:nvSpPr>
          <p:spPr bwMode="auto">
            <a:xfrm>
              <a:off x="3264" y="2486"/>
              <a:ext cx="432" cy="0"/>
            </a:xfrm>
            <a:prstGeom prst="line">
              <a:avLst/>
            </a:prstGeom>
            <a:noFill/>
            <a:ln w="76200">
              <a:solidFill>
                <a:schemeClr val="tx2"/>
              </a:solidFill>
              <a:round/>
              <a:headEnd/>
              <a:tailEnd type="triangle" w="med" len="med"/>
            </a:ln>
            <a:extLst>
              <a:ext uri="{909E8E84-426E-40DD-AFC4-6F175D3DCCD1}">
                <a14:hiddenFill xmlns:a14="http://schemas.microsoft.com/office/drawing/2010/main">
                  <a:noFill/>
                </a14:hiddenFill>
              </a:ext>
            </a:extLst>
          </p:spPr>
          <p:txBody>
            <a:bodyPr lIns="82124" tIns="41061" rIns="82124" bIns="41061" anchor="ctr">
              <a:spAutoFit/>
            </a:bodyPr>
            <a:lstStyle/>
            <a:p>
              <a:endParaRPr lang="en-SG"/>
            </a:p>
          </p:txBody>
        </p:sp>
      </p:grpSp>
      <p:sp>
        <p:nvSpPr>
          <p:cNvPr id="35843" name="Rectangle 24"/>
          <p:cNvSpPr>
            <a:spLocks noGrp="1" noChangeArrowheads="1"/>
          </p:cNvSpPr>
          <p:nvPr>
            <p:ph type="title"/>
          </p:nvPr>
        </p:nvSpPr>
        <p:spPr>
          <a:xfrm>
            <a:off x="229702" y="188640"/>
            <a:ext cx="8588861" cy="649727"/>
          </a:xfrm>
        </p:spPr>
        <p:txBody>
          <a:bodyPr>
            <a:normAutofit/>
          </a:bodyPr>
          <a:lstStyle/>
          <a:p>
            <a:pPr eaLnBrk="1" hangingPunct="1"/>
            <a:r>
              <a:rPr lang="en-US" sz="3600" dirty="0">
                <a:solidFill>
                  <a:srgbClr val="002060"/>
                </a:solidFill>
                <a:latin typeface="Calibri" pitchFamily="34" charset="0"/>
                <a:cs typeface="Calibri" pitchFamily="34" charset="0"/>
              </a:rPr>
              <a:t>Virtual Switch System</a:t>
            </a:r>
            <a:endParaRPr lang="en-US" sz="3600" b="0" dirty="0">
              <a:solidFill>
                <a:srgbClr val="002060"/>
              </a:solidFill>
              <a:latin typeface="Calibri" pitchFamily="34" charset="0"/>
              <a:cs typeface="Calibri" pitchFamily="34" charset="0"/>
            </a:endParaRPr>
          </a:p>
        </p:txBody>
      </p:sp>
      <p:sp>
        <p:nvSpPr>
          <p:cNvPr id="35844" name="Text Box 25"/>
          <p:cNvSpPr txBox="1">
            <a:spLocks noChangeArrowheads="1"/>
          </p:cNvSpPr>
          <p:nvPr/>
        </p:nvSpPr>
        <p:spPr bwMode="auto">
          <a:xfrm>
            <a:off x="539552" y="980728"/>
            <a:ext cx="820891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95000"/>
              </a:lnSpc>
              <a:spcBef>
                <a:spcPct val="50000"/>
              </a:spcBef>
            </a:pPr>
            <a:r>
              <a:rPr lang="en-US" sz="2000" baseline="0" dirty="0">
                <a:latin typeface="Calibri" pitchFamily="34" charset="0"/>
                <a:ea typeface="ＭＳ Ｐゴシック" pitchFamily="34" charset="-128"/>
                <a:cs typeface="Calibri" pitchFamily="34" charset="0"/>
              </a:rPr>
              <a:t>Virtual Switch System Is a New Technology Break Through for the Cisco Catalyst 6500 Family</a:t>
            </a:r>
          </a:p>
        </p:txBody>
      </p:sp>
    </p:spTree>
    <p:extLst>
      <p:ext uri="{BB962C8B-B14F-4D97-AF65-F5344CB8AC3E}">
        <p14:creationId xmlns:p14="http://schemas.microsoft.com/office/powerpoint/2010/main" val="3411006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 r="-2000"/>
          </a:stretch>
        </a:blipFill>
        <a:effectLst/>
      </p:bgPr>
    </p:bg>
    <p:spTree>
      <p:nvGrpSpPr>
        <p:cNvPr id="1" name=""/>
        <p:cNvGrpSpPr/>
        <p:nvPr/>
      </p:nvGrpSpPr>
      <p:grpSpPr>
        <a:xfrm>
          <a:off x="0" y="0"/>
          <a:ext cx="0" cy="0"/>
          <a:chOff x="0" y="0"/>
          <a:chExt cx="0" cy="0"/>
        </a:xfrm>
      </p:grpSpPr>
      <p:pic>
        <p:nvPicPr>
          <p:cNvPr id="90114" name="Picture 3" descr="backgrou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Rectangle 2"/>
          <p:cNvSpPr>
            <a:spLocks noGrp="1" noChangeArrowheads="1"/>
          </p:cNvSpPr>
          <p:nvPr>
            <p:ph type="title" idx="4294967295"/>
          </p:nvPr>
        </p:nvSpPr>
        <p:spPr>
          <a:xfrm>
            <a:off x="179388" y="315913"/>
            <a:ext cx="8542337" cy="481012"/>
          </a:xfrm>
        </p:spPr>
        <p:txBody>
          <a:bodyPr>
            <a:noAutofit/>
          </a:bodyPr>
          <a:lstStyle/>
          <a:p>
            <a:pPr eaLnBrk="1" hangingPunct="1"/>
            <a:r>
              <a:rPr lang="en-US" sz="3600" dirty="0">
                <a:solidFill>
                  <a:srgbClr val="002060"/>
                </a:solidFill>
                <a:latin typeface="Calibri" pitchFamily="34" charset="0"/>
                <a:cs typeface="Calibri" pitchFamily="34" charset="0"/>
              </a:rPr>
              <a:t>Changing The Network Architecture</a:t>
            </a:r>
          </a:p>
        </p:txBody>
      </p:sp>
      <p:sp>
        <p:nvSpPr>
          <p:cNvPr id="90116" name="Rectangle 3"/>
          <p:cNvSpPr>
            <a:spLocks noChangeArrowheads="1"/>
          </p:cNvSpPr>
          <p:nvPr/>
        </p:nvSpPr>
        <p:spPr bwMode="auto">
          <a:xfrm flipV="1">
            <a:off x="2513013" y="5945188"/>
            <a:ext cx="7142162" cy="506412"/>
          </a:xfrm>
          <a:prstGeom prst="rect">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1" rIns="73025" bIns="36511" anchor="ctr"/>
          <a:lstStyle/>
          <a:p>
            <a:endParaRPr lang="en-US" sz="1800" dirty="0">
              <a:ea typeface="ＭＳ Ｐゴシック" pitchFamily="34" charset="-128"/>
            </a:endParaRPr>
          </a:p>
        </p:txBody>
      </p:sp>
      <p:sp>
        <p:nvSpPr>
          <p:cNvPr id="48132" name="Rectangle 4"/>
          <p:cNvSpPr>
            <a:spLocks noChangeArrowheads="1"/>
          </p:cNvSpPr>
          <p:nvPr/>
        </p:nvSpPr>
        <p:spPr bwMode="auto">
          <a:xfrm>
            <a:off x="6216650" y="3709988"/>
            <a:ext cx="2628900" cy="330200"/>
          </a:xfrm>
          <a:prstGeom prst="rect">
            <a:avLst/>
          </a:prstGeom>
          <a:gradFill rotWithShape="1">
            <a:gsLst>
              <a:gs pos="0">
                <a:schemeClr val="accent1">
                  <a:alpha val="80000"/>
                </a:schemeClr>
              </a:gs>
              <a:gs pos="100000">
                <a:schemeClr val="accent1">
                  <a:gamma/>
                  <a:shade val="46275"/>
                  <a:invGamma/>
                  <a:alpha val="0"/>
                </a:schemeClr>
              </a:gs>
            </a:gsLst>
            <a:lin ang="5400000" scaled="1"/>
          </a:gradFill>
          <a:ln w="9525">
            <a:noFill/>
            <a:miter lim="800000"/>
            <a:headEnd/>
            <a:tailEnd/>
          </a:ln>
          <a:effectLst/>
        </p:spPr>
        <p:txBody>
          <a:bodyPr lIns="82124" tIns="41061" rIns="82124" bIns="41061" anchor="ctr">
            <a:spAutoFit/>
          </a:bodyPr>
          <a:lstStyle/>
          <a:p>
            <a:endParaRPr lang="en-US" sz="1800" dirty="0">
              <a:ea typeface="ＭＳ Ｐゴシック" pitchFamily="34" charset="-128"/>
            </a:endParaRPr>
          </a:p>
        </p:txBody>
      </p:sp>
      <p:sp>
        <p:nvSpPr>
          <p:cNvPr id="48133" name="Rectangle 5"/>
          <p:cNvSpPr>
            <a:spLocks noChangeArrowheads="1"/>
          </p:cNvSpPr>
          <p:nvPr/>
        </p:nvSpPr>
        <p:spPr bwMode="auto">
          <a:xfrm>
            <a:off x="6216650" y="1774825"/>
            <a:ext cx="2627313" cy="330200"/>
          </a:xfrm>
          <a:prstGeom prst="rect">
            <a:avLst/>
          </a:prstGeom>
          <a:gradFill rotWithShape="1">
            <a:gsLst>
              <a:gs pos="0">
                <a:schemeClr val="bg1">
                  <a:alpha val="50000"/>
                </a:schemeClr>
              </a:gs>
              <a:gs pos="100000">
                <a:schemeClr val="bg1">
                  <a:gamma/>
                  <a:tint val="0"/>
                  <a:invGamma/>
                  <a:alpha val="0"/>
                </a:schemeClr>
              </a:gs>
            </a:gsLst>
            <a:lin ang="5400000" scaled="1"/>
          </a:gradFill>
          <a:ln w="9525">
            <a:noFill/>
            <a:miter lim="800000"/>
            <a:headEnd/>
            <a:tailEnd/>
          </a:ln>
          <a:effectLst/>
        </p:spPr>
        <p:txBody>
          <a:bodyPr lIns="82124" tIns="41061" rIns="82124" bIns="41061" anchor="ctr">
            <a:spAutoFit/>
          </a:bodyPr>
          <a:lstStyle/>
          <a:p>
            <a:endParaRPr lang="en-US" sz="1800" dirty="0">
              <a:ea typeface="ＭＳ Ｐゴシック" pitchFamily="34" charset="-128"/>
            </a:endParaRPr>
          </a:p>
        </p:txBody>
      </p:sp>
      <p:sp>
        <p:nvSpPr>
          <p:cNvPr id="90119" name="Rectangle 6"/>
          <p:cNvSpPr>
            <a:spLocks noChangeArrowheads="1"/>
          </p:cNvSpPr>
          <p:nvPr/>
        </p:nvSpPr>
        <p:spPr bwMode="auto">
          <a:xfrm>
            <a:off x="6216650" y="971550"/>
            <a:ext cx="2627313" cy="8747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1" rIns="73025" bIns="36511" anchor="ctr"/>
          <a:lstStyle/>
          <a:p>
            <a:endParaRPr lang="en-US" sz="1800" dirty="0">
              <a:ea typeface="ＭＳ Ｐゴシック" pitchFamily="34" charset="-128"/>
            </a:endParaRPr>
          </a:p>
        </p:txBody>
      </p:sp>
      <p:sp>
        <p:nvSpPr>
          <p:cNvPr id="90120" name="AutoShape 7"/>
          <p:cNvSpPr>
            <a:spLocks noChangeArrowheads="1"/>
          </p:cNvSpPr>
          <p:nvPr/>
        </p:nvSpPr>
        <p:spPr bwMode="auto">
          <a:xfrm rot="10800000" flipH="1">
            <a:off x="5772150" y="1252538"/>
            <a:ext cx="592138" cy="330200"/>
          </a:xfrm>
          <a:prstGeom prst="homePlate">
            <a:avLst>
              <a:gd name="adj" fmla="val 33806"/>
            </a:avLst>
          </a:prstGeom>
          <a:gradFill rotWithShape="1">
            <a:gsLst>
              <a:gs pos="0">
                <a:srgbClr val="FFFFFF">
                  <a:alpha val="0"/>
                </a:srgbClr>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ctr">
            <a:spAutoFit/>
          </a:bodyPr>
          <a:lstStyle/>
          <a:p>
            <a:endParaRPr lang="en-US" sz="1800" dirty="0">
              <a:ea typeface="ＭＳ Ｐゴシック" pitchFamily="34" charset="-128"/>
            </a:endParaRPr>
          </a:p>
        </p:txBody>
      </p:sp>
      <p:sp>
        <p:nvSpPr>
          <p:cNvPr id="48136" name="Rectangle 8"/>
          <p:cNvSpPr>
            <a:spLocks noChangeArrowheads="1"/>
          </p:cNvSpPr>
          <p:nvPr/>
        </p:nvSpPr>
        <p:spPr bwMode="auto">
          <a:xfrm>
            <a:off x="3517900" y="3709988"/>
            <a:ext cx="2628900" cy="330200"/>
          </a:xfrm>
          <a:prstGeom prst="rect">
            <a:avLst/>
          </a:prstGeom>
          <a:gradFill rotWithShape="1">
            <a:gsLst>
              <a:gs pos="0">
                <a:schemeClr val="accent1">
                  <a:alpha val="80000"/>
                </a:schemeClr>
              </a:gs>
              <a:gs pos="100000">
                <a:schemeClr val="accent1">
                  <a:gamma/>
                  <a:shade val="46275"/>
                  <a:invGamma/>
                  <a:alpha val="0"/>
                </a:schemeClr>
              </a:gs>
            </a:gsLst>
            <a:lin ang="5400000" scaled="1"/>
          </a:gradFill>
          <a:ln w="9525">
            <a:noFill/>
            <a:miter lim="800000"/>
            <a:headEnd/>
            <a:tailEnd/>
          </a:ln>
          <a:effectLst/>
        </p:spPr>
        <p:txBody>
          <a:bodyPr lIns="82124" tIns="41061" rIns="82124" bIns="41061" anchor="ctr">
            <a:spAutoFit/>
          </a:bodyPr>
          <a:lstStyle/>
          <a:p>
            <a:endParaRPr lang="en-US" sz="1800" dirty="0">
              <a:ea typeface="ＭＳ Ｐゴシック" pitchFamily="34" charset="-128"/>
            </a:endParaRPr>
          </a:p>
        </p:txBody>
      </p:sp>
      <p:sp>
        <p:nvSpPr>
          <p:cNvPr id="48137" name="Rectangle 9"/>
          <p:cNvSpPr>
            <a:spLocks noChangeArrowheads="1"/>
          </p:cNvSpPr>
          <p:nvPr/>
        </p:nvSpPr>
        <p:spPr bwMode="auto">
          <a:xfrm>
            <a:off x="3517900" y="1774825"/>
            <a:ext cx="2627313" cy="330200"/>
          </a:xfrm>
          <a:prstGeom prst="rect">
            <a:avLst/>
          </a:prstGeom>
          <a:gradFill rotWithShape="1">
            <a:gsLst>
              <a:gs pos="0">
                <a:schemeClr val="bg1">
                  <a:alpha val="50000"/>
                </a:schemeClr>
              </a:gs>
              <a:gs pos="100000">
                <a:schemeClr val="bg1">
                  <a:gamma/>
                  <a:tint val="0"/>
                  <a:invGamma/>
                  <a:alpha val="0"/>
                </a:schemeClr>
              </a:gs>
            </a:gsLst>
            <a:lin ang="5400000" scaled="1"/>
          </a:gradFill>
          <a:ln w="9525">
            <a:noFill/>
            <a:miter lim="800000"/>
            <a:headEnd/>
            <a:tailEnd/>
          </a:ln>
          <a:effectLst/>
        </p:spPr>
        <p:txBody>
          <a:bodyPr lIns="82124" tIns="41061" rIns="82124" bIns="41061" anchor="ctr">
            <a:spAutoFit/>
          </a:bodyPr>
          <a:lstStyle/>
          <a:p>
            <a:endParaRPr lang="en-US" sz="1800" dirty="0">
              <a:ea typeface="ＭＳ Ｐゴシック" pitchFamily="34" charset="-128"/>
            </a:endParaRPr>
          </a:p>
        </p:txBody>
      </p:sp>
      <p:sp>
        <p:nvSpPr>
          <p:cNvPr id="90123" name="Rectangle 10"/>
          <p:cNvSpPr>
            <a:spLocks noChangeArrowheads="1"/>
          </p:cNvSpPr>
          <p:nvPr/>
        </p:nvSpPr>
        <p:spPr bwMode="auto">
          <a:xfrm>
            <a:off x="3517900" y="971550"/>
            <a:ext cx="2627313" cy="8747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1" rIns="73025" bIns="36511" anchor="ctr"/>
          <a:lstStyle/>
          <a:p>
            <a:endParaRPr lang="en-US" sz="1800" dirty="0">
              <a:ea typeface="ＭＳ Ｐゴシック" pitchFamily="34" charset="-128"/>
            </a:endParaRPr>
          </a:p>
        </p:txBody>
      </p:sp>
      <p:sp>
        <p:nvSpPr>
          <p:cNvPr id="90124" name="AutoShape 11"/>
          <p:cNvSpPr>
            <a:spLocks noChangeArrowheads="1"/>
          </p:cNvSpPr>
          <p:nvPr/>
        </p:nvSpPr>
        <p:spPr bwMode="auto">
          <a:xfrm rot="10800000" flipH="1">
            <a:off x="3074988" y="1252538"/>
            <a:ext cx="592137" cy="330200"/>
          </a:xfrm>
          <a:prstGeom prst="homePlate">
            <a:avLst>
              <a:gd name="adj" fmla="val 33806"/>
            </a:avLst>
          </a:prstGeom>
          <a:gradFill rotWithShape="1">
            <a:gsLst>
              <a:gs pos="0">
                <a:srgbClr val="FFFFFF">
                  <a:alpha val="0"/>
                </a:srgbClr>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ctr">
            <a:spAutoFit/>
          </a:bodyPr>
          <a:lstStyle/>
          <a:p>
            <a:endParaRPr lang="en-US" sz="1800" dirty="0">
              <a:ea typeface="ＭＳ Ｐゴシック" pitchFamily="34" charset="-128"/>
            </a:endParaRPr>
          </a:p>
        </p:txBody>
      </p:sp>
      <p:sp>
        <p:nvSpPr>
          <p:cNvPr id="48140" name="Rectangle 12"/>
          <p:cNvSpPr>
            <a:spLocks noChangeArrowheads="1"/>
          </p:cNvSpPr>
          <p:nvPr/>
        </p:nvSpPr>
        <p:spPr bwMode="auto">
          <a:xfrm>
            <a:off x="820738" y="3709988"/>
            <a:ext cx="2628900" cy="330200"/>
          </a:xfrm>
          <a:prstGeom prst="rect">
            <a:avLst/>
          </a:prstGeom>
          <a:gradFill rotWithShape="1">
            <a:gsLst>
              <a:gs pos="0">
                <a:schemeClr val="accent1">
                  <a:alpha val="80000"/>
                </a:schemeClr>
              </a:gs>
              <a:gs pos="100000">
                <a:schemeClr val="accent1">
                  <a:gamma/>
                  <a:shade val="46275"/>
                  <a:invGamma/>
                  <a:alpha val="0"/>
                </a:schemeClr>
              </a:gs>
            </a:gsLst>
            <a:lin ang="5400000" scaled="1"/>
          </a:gradFill>
          <a:ln w="9525">
            <a:noFill/>
            <a:miter lim="800000"/>
            <a:headEnd/>
            <a:tailEnd/>
          </a:ln>
          <a:effectLst/>
        </p:spPr>
        <p:txBody>
          <a:bodyPr lIns="82124" tIns="41061" rIns="82124" bIns="41061" anchor="ctr">
            <a:spAutoFit/>
          </a:bodyPr>
          <a:lstStyle/>
          <a:p>
            <a:endParaRPr lang="en-US" sz="1800" dirty="0">
              <a:ea typeface="ＭＳ Ｐゴシック" pitchFamily="34" charset="-128"/>
            </a:endParaRPr>
          </a:p>
        </p:txBody>
      </p:sp>
      <p:sp>
        <p:nvSpPr>
          <p:cNvPr id="48141" name="Rectangle 13"/>
          <p:cNvSpPr>
            <a:spLocks noChangeArrowheads="1"/>
          </p:cNvSpPr>
          <p:nvPr/>
        </p:nvSpPr>
        <p:spPr bwMode="auto">
          <a:xfrm>
            <a:off x="820738" y="1774825"/>
            <a:ext cx="2627312" cy="330200"/>
          </a:xfrm>
          <a:prstGeom prst="rect">
            <a:avLst/>
          </a:prstGeom>
          <a:gradFill rotWithShape="1">
            <a:gsLst>
              <a:gs pos="0">
                <a:schemeClr val="bg1">
                  <a:alpha val="50000"/>
                </a:schemeClr>
              </a:gs>
              <a:gs pos="100000">
                <a:schemeClr val="bg1">
                  <a:gamma/>
                  <a:tint val="0"/>
                  <a:invGamma/>
                  <a:alpha val="0"/>
                </a:schemeClr>
              </a:gs>
            </a:gsLst>
            <a:lin ang="5400000" scaled="1"/>
          </a:gradFill>
          <a:ln w="9525">
            <a:noFill/>
            <a:miter lim="800000"/>
            <a:headEnd/>
            <a:tailEnd/>
          </a:ln>
          <a:effectLst/>
        </p:spPr>
        <p:txBody>
          <a:bodyPr lIns="82124" tIns="41061" rIns="82124" bIns="41061" anchor="ctr">
            <a:spAutoFit/>
          </a:bodyPr>
          <a:lstStyle/>
          <a:p>
            <a:endParaRPr lang="en-US" sz="1800" dirty="0">
              <a:ea typeface="ＭＳ Ｐゴシック" pitchFamily="34" charset="-128"/>
            </a:endParaRPr>
          </a:p>
        </p:txBody>
      </p:sp>
      <p:sp>
        <p:nvSpPr>
          <p:cNvPr id="90127" name="Rectangle 14"/>
          <p:cNvSpPr>
            <a:spLocks noChangeArrowheads="1"/>
          </p:cNvSpPr>
          <p:nvPr/>
        </p:nvSpPr>
        <p:spPr bwMode="auto">
          <a:xfrm>
            <a:off x="820738" y="971550"/>
            <a:ext cx="2627312" cy="8747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1" rIns="73025" bIns="36511" anchor="ctr"/>
          <a:lstStyle/>
          <a:p>
            <a:endParaRPr lang="en-US" sz="1800" dirty="0">
              <a:ea typeface="ＭＳ Ｐゴシック" pitchFamily="34" charset="-128"/>
            </a:endParaRPr>
          </a:p>
        </p:txBody>
      </p:sp>
      <p:sp>
        <p:nvSpPr>
          <p:cNvPr id="90128" name="AutoShape 15"/>
          <p:cNvSpPr>
            <a:spLocks noChangeArrowheads="1"/>
          </p:cNvSpPr>
          <p:nvPr/>
        </p:nvSpPr>
        <p:spPr bwMode="auto">
          <a:xfrm rot="-5400000">
            <a:off x="-1841499" y="3052762"/>
            <a:ext cx="4629150" cy="473075"/>
          </a:xfrm>
          <a:prstGeom prst="rightArrow">
            <a:avLst>
              <a:gd name="adj1" fmla="val 63454"/>
              <a:gd name="adj2" fmla="val 74522"/>
            </a:avLst>
          </a:prstGeom>
          <a:gradFill rotWithShape="1">
            <a:gsLst>
              <a:gs pos="0">
                <a:schemeClr val="bg1">
                  <a:alpha val="0"/>
                </a:schemeClr>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ctr">
            <a:spAutoFit/>
          </a:bodyPr>
          <a:lstStyle/>
          <a:p>
            <a:endParaRPr lang="en-US" sz="1800" dirty="0">
              <a:ea typeface="ＭＳ Ｐゴシック" pitchFamily="34" charset="-128"/>
            </a:endParaRPr>
          </a:p>
        </p:txBody>
      </p:sp>
      <p:sp>
        <p:nvSpPr>
          <p:cNvPr id="90129" name="AutoShape 16"/>
          <p:cNvSpPr>
            <a:spLocks noChangeArrowheads="1"/>
          </p:cNvSpPr>
          <p:nvPr/>
        </p:nvSpPr>
        <p:spPr bwMode="auto">
          <a:xfrm>
            <a:off x="477838" y="5868988"/>
            <a:ext cx="8515350" cy="423862"/>
          </a:xfrm>
          <a:prstGeom prst="rightArrow">
            <a:avLst>
              <a:gd name="adj1" fmla="val 72417"/>
              <a:gd name="adj2" fmla="val 85847"/>
            </a:avLst>
          </a:prstGeom>
          <a:gradFill rotWithShape="1">
            <a:gsLst>
              <a:gs pos="0">
                <a:schemeClr val="bg1">
                  <a:alpha val="0"/>
                </a:schemeClr>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ctr">
            <a:spAutoFit/>
          </a:bodyPr>
          <a:lstStyle/>
          <a:p>
            <a:endParaRPr lang="en-US" sz="1800" dirty="0">
              <a:ea typeface="ＭＳ Ｐゴシック" pitchFamily="34" charset="-128"/>
            </a:endParaRPr>
          </a:p>
        </p:txBody>
      </p:sp>
      <p:sp>
        <p:nvSpPr>
          <p:cNvPr id="90130" name="Text Box 17"/>
          <p:cNvSpPr txBox="1">
            <a:spLocks noChangeArrowheads="1"/>
          </p:cNvSpPr>
          <p:nvPr/>
        </p:nvSpPr>
        <p:spPr bwMode="auto">
          <a:xfrm>
            <a:off x="0" y="3170238"/>
            <a:ext cx="955675"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spcBef>
                <a:spcPct val="50000"/>
              </a:spcBef>
            </a:pPr>
            <a:r>
              <a:rPr lang="en-US" sz="2000" dirty="0">
                <a:solidFill>
                  <a:srgbClr val="AEDCEC"/>
                </a:solidFill>
                <a:ea typeface="ＭＳ Ｐゴシック" pitchFamily="34" charset="-128"/>
                <a:cs typeface="Arial" charset="0"/>
              </a:rPr>
              <a:t>Agility</a:t>
            </a:r>
          </a:p>
        </p:txBody>
      </p:sp>
      <p:sp>
        <p:nvSpPr>
          <p:cNvPr id="48146" name="AutoShape 18"/>
          <p:cNvSpPr>
            <a:spLocks noChangeArrowheads="1"/>
          </p:cNvSpPr>
          <p:nvPr/>
        </p:nvSpPr>
        <p:spPr bwMode="auto">
          <a:xfrm rot="-23275878">
            <a:off x="-1433513" y="4313238"/>
            <a:ext cx="10615613" cy="330200"/>
          </a:xfrm>
          <a:prstGeom prst="homePlate">
            <a:avLst>
              <a:gd name="adj" fmla="val 33397"/>
            </a:avLst>
          </a:prstGeom>
          <a:gradFill rotWithShape="1">
            <a:gsLst>
              <a:gs pos="0">
                <a:schemeClr val="folHlink">
                  <a:gamma/>
                  <a:shade val="0"/>
                  <a:invGamma/>
                  <a:alpha val="0"/>
                </a:schemeClr>
              </a:gs>
              <a:gs pos="100000">
                <a:schemeClr val="folHlink"/>
              </a:gs>
            </a:gsLst>
            <a:lin ang="0" scaled="1"/>
          </a:gradFill>
          <a:ln w="9525">
            <a:noFill/>
            <a:miter lim="800000"/>
            <a:headEnd/>
            <a:tailEnd/>
          </a:ln>
          <a:effectLst/>
        </p:spPr>
        <p:txBody>
          <a:bodyPr lIns="82124" tIns="41061" rIns="82124" bIns="41061" anchor="ctr">
            <a:spAutoFit/>
          </a:bodyPr>
          <a:lstStyle/>
          <a:p>
            <a:endParaRPr lang="en-US" sz="1800" dirty="0">
              <a:ea typeface="ＭＳ Ｐゴシック" pitchFamily="34" charset="-128"/>
            </a:endParaRPr>
          </a:p>
        </p:txBody>
      </p:sp>
      <p:sp>
        <p:nvSpPr>
          <p:cNvPr id="90132" name="Rectangle 4"/>
          <p:cNvSpPr>
            <a:spLocks noChangeArrowheads="1"/>
          </p:cNvSpPr>
          <p:nvPr/>
        </p:nvSpPr>
        <p:spPr bwMode="auto">
          <a:xfrm>
            <a:off x="534988" y="4171950"/>
            <a:ext cx="27178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spcBef>
                <a:spcPct val="40000"/>
              </a:spcBef>
              <a:buFont typeface="Wingdings" pitchFamily="2" charset="2"/>
              <a:buChar char="§"/>
            </a:pPr>
            <a:endParaRPr lang="en-US" sz="1400" dirty="0">
              <a:solidFill>
                <a:schemeClr val="bg1"/>
              </a:solidFill>
              <a:ea typeface="ＭＳ Ｐゴシック" pitchFamily="34" charset="-128"/>
              <a:cs typeface="Arial" charset="0"/>
            </a:endParaRPr>
          </a:p>
        </p:txBody>
      </p:sp>
      <p:sp>
        <p:nvSpPr>
          <p:cNvPr id="90133" name="Text Box 20"/>
          <p:cNvSpPr txBox="1">
            <a:spLocks noChangeArrowheads="1"/>
          </p:cNvSpPr>
          <p:nvPr/>
        </p:nvSpPr>
        <p:spPr bwMode="auto">
          <a:xfrm>
            <a:off x="4616450" y="5916613"/>
            <a:ext cx="990600" cy="39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spcBef>
                <a:spcPct val="50000"/>
              </a:spcBef>
            </a:pPr>
            <a:r>
              <a:rPr lang="en-US" sz="2000" dirty="0">
                <a:solidFill>
                  <a:schemeClr val="bg1"/>
                </a:solidFill>
                <a:latin typeface="Calibri" pitchFamily="34" charset="0"/>
                <a:ea typeface="ＭＳ Ｐゴシック" pitchFamily="34" charset="-128"/>
                <a:cs typeface="Calibri" pitchFamily="34" charset="0"/>
              </a:rPr>
              <a:t>Time</a:t>
            </a:r>
          </a:p>
        </p:txBody>
      </p:sp>
      <p:grpSp>
        <p:nvGrpSpPr>
          <p:cNvPr id="2" name="Group 21"/>
          <p:cNvGrpSpPr>
            <a:grpSpLocks/>
          </p:cNvGrpSpPr>
          <p:nvPr/>
        </p:nvGrpSpPr>
        <p:grpSpPr bwMode="auto">
          <a:xfrm>
            <a:off x="2132013" y="3800477"/>
            <a:ext cx="1839912" cy="973138"/>
            <a:chOff x="1292" y="2496"/>
            <a:chExt cx="1159" cy="613"/>
          </a:xfrm>
        </p:grpSpPr>
        <p:sp>
          <p:nvSpPr>
            <p:cNvPr id="90189" name="Oval 22"/>
            <p:cNvSpPr>
              <a:spLocks noChangeArrowheads="1"/>
            </p:cNvSpPr>
            <p:nvPr/>
          </p:nvSpPr>
          <p:spPr bwMode="auto">
            <a:xfrm>
              <a:off x="2302" y="2790"/>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dirty="0">
                <a:solidFill>
                  <a:srgbClr val="002060"/>
                </a:solidFill>
                <a:latin typeface="Calibri" pitchFamily="34" charset="0"/>
                <a:ea typeface="ＭＳ Ｐゴシック" pitchFamily="34" charset="-128"/>
                <a:cs typeface="Calibri" pitchFamily="34" charset="0"/>
              </a:endParaRPr>
            </a:p>
          </p:txBody>
        </p:sp>
        <p:grpSp>
          <p:nvGrpSpPr>
            <p:cNvPr id="3" name="Group 23"/>
            <p:cNvGrpSpPr>
              <a:grpSpLocks/>
            </p:cNvGrpSpPr>
            <p:nvPr/>
          </p:nvGrpSpPr>
          <p:grpSpPr bwMode="auto">
            <a:xfrm>
              <a:off x="1292" y="2496"/>
              <a:ext cx="1159" cy="510"/>
              <a:chOff x="1372" y="2496"/>
              <a:chExt cx="1159" cy="510"/>
            </a:xfrm>
          </p:grpSpPr>
          <p:pic>
            <p:nvPicPr>
              <p:cNvPr id="90191"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6" y="2851"/>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92" name="Text Box 40"/>
              <p:cNvSpPr txBox="1">
                <a:spLocks noChangeArrowheads="1"/>
              </p:cNvSpPr>
              <p:nvPr/>
            </p:nvSpPr>
            <p:spPr bwMode="auto">
              <a:xfrm>
                <a:off x="1372" y="2496"/>
                <a:ext cx="1081"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r">
                  <a:spcBef>
                    <a:spcPct val="50000"/>
                  </a:spcBef>
                </a:pPr>
                <a:r>
                  <a:rPr lang="en-US" sz="1600" dirty="0">
                    <a:solidFill>
                      <a:srgbClr val="002060"/>
                    </a:solidFill>
                    <a:latin typeface="Calibri" pitchFamily="34" charset="0"/>
                    <a:ea typeface="ＭＳ Ｐゴシック" pitchFamily="34" charset="-128"/>
                    <a:cs typeface="Calibri" pitchFamily="34" charset="0"/>
                  </a:rPr>
                  <a:t>Network</a:t>
                </a:r>
                <a:br>
                  <a:rPr lang="en-US" sz="1600" dirty="0">
                    <a:solidFill>
                      <a:srgbClr val="002060"/>
                    </a:solidFill>
                    <a:latin typeface="Calibri" pitchFamily="34" charset="0"/>
                    <a:ea typeface="ＭＳ Ｐゴシック" pitchFamily="34" charset="-128"/>
                    <a:cs typeface="Calibri" pitchFamily="34" charset="0"/>
                  </a:rPr>
                </a:br>
                <a:r>
                  <a:rPr lang="en-US" sz="1600" dirty="0">
                    <a:solidFill>
                      <a:srgbClr val="002060"/>
                    </a:solidFill>
                    <a:latin typeface="Calibri" pitchFamily="34" charset="0"/>
                    <a:ea typeface="ＭＳ Ｐゴシック" pitchFamily="34" charset="-128"/>
                    <a:cs typeface="Calibri" pitchFamily="34" charset="0"/>
                  </a:rPr>
                  <a:t>Virtualization</a:t>
                </a:r>
              </a:p>
            </p:txBody>
          </p:sp>
        </p:grpSp>
      </p:grpSp>
      <p:sp>
        <p:nvSpPr>
          <p:cNvPr id="48154" name="Text Box 9"/>
          <p:cNvSpPr txBox="1">
            <a:spLocks noChangeArrowheads="1"/>
          </p:cNvSpPr>
          <p:nvPr/>
        </p:nvSpPr>
        <p:spPr bwMode="auto">
          <a:xfrm>
            <a:off x="1165225" y="993775"/>
            <a:ext cx="1798569" cy="8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eaLnBrk="1" hangingPunct="1">
              <a:spcBef>
                <a:spcPct val="30000"/>
              </a:spcBef>
            </a:pPr>
            <a:r>
              <a:rPr lang="en-US" sz="2000" b="1" dirty="0">
                <a:solidFill>
                  <a:srgbClr val="E7F4F9"/>
                </a:solidFill>
                <a:latin typeface="Calibri" pitchFamily="34" charset="0"/>
                <a:ea typeface="ＭＳ Ｐゴシック" pitchFamily="34" charset="-128"/>
                <a:cs typeface="Calibri" pitchFamily="34" charset="0"/>
              </a:rPr>
              <a:t>Consolidation</a:t>
            </a:r>
          </a:p>
          <a:p>
            <a:pPr eaLnBrk="1" hangingPunct="1">
              <a:spcBef>
                <a:spcPct val="30000"/>
              </a:spcBef>
            </a:pPr>
            <a:r>
              <a:rPr lang="en-US" sz="1400" b="1" dirty="0">
                <a:solidFill>
                  <a:srgbClr val="FFFF99"/>
                </a:solidFill>
                <a:latin typeface="Calibri" pitchFamily="34" charset="0"/>
                <a:ea typeface="ＭＳ Ｐゴシック" pitchFamily="34" charset="-128"/>
                <a:cs typeface="Calibri" pitchFamily="34" charset="0"/>
              </a:rPr>
              <a:t>Improved Utilization, </a:t>
            </a:r>
            <a:br>
              <a:rPr lang="en-US" sz="1400" b="1" dirty="0">
                <a:solidFill>
                  <a:srgbClr val="FFFF99"/>
                </a:solidFill>
                <a:latin typeface="Calibri" pitchFamily="34" charset="0"/>
                <a:ea typeface="ＭＳ Ｐゴシック" pitchFamily="34" charset="-128"/>
                <a:cs typeface="Calibri" pitchFamily="34" charset="0"/>
              </a:rPr>
            </a:br>
            <a:r>
              <a:rPr lang="en-US" sz="1400" b="1" dirty="0">
                <a:solidFill>
                  <a:srgbClr val="FFFF99"/>
                </a:solidFill>
                <a:latin typeface="Calibri" pitchFamily="34" charset="0"/>
                <a:ea typeface="ＭＳ Ｐゴシック" pitchFamily="34" charset="-128"/>
                <a:cs typeface="Calibri" pitchFamily="34" charset="0"/>
              </a:rPr>
              <a:t>Efficiency</a:t>
            </a:r>
          </a:p>
        </p:txBody>
      </p:sp>
      <p:sp>
        <p:nvSpPr>
          <p:cNvPr id="48155" name="Text Box 58"/>
          <p:cNvSpPr txBox="1">
            <a:spLocks noChangeArrowheads="1"/>
          </p:cNvSpPr>
          <p:nvPr/>
        </p:nvSpPr>
        <p:spPr bwMode="auto">
          <a:xfrm>
            <a:off x="6237288" y="1019175"/>
            <a:ext cx="2603500" cy="8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eaLnBrk="1" hangingPunct="1">
              <a:spcBef>
                <a:spcPct val="30000"/>
              </a:spcBef>
            </a:pPr>
            <a:r>
              <a:rPr lang="en-US" sz="2000" b="1" dirty="0">
                <a:solidFill>
                  <a:srgbClr val="E7F4F9"/>
                </a:solidFill>
                <a:latin typeface="Calibri" pitchFamily="34" charset="0"/>
                <a:ea typeface="ＭＳ Ｐゴシック" pitchFamily="34" charset="-128"/>
                <a:cs typeface="Calibri" pitchFamily="34" charset="0"/>
              </a:rPr>
              <a:t>Automation</a:t>
            </a:r>
          </a:p>
          <a:p>
            <a:pPr eaLnBrk="1" hangingPunct="1">
              <a:spcBef>
                <a:spcPct val="30000"/>
              </a:spcBef>
            </a:pPr>
            <a:r>
              <a:rPr lang="en-US" sz="1400" b="1" dirty="0">
                <a:solidFill>
                  <a:srgbClr val="FFFF99"/>
                </a:solidFill>
                <a:latin typeface="Calibri" pitchFamily="34" charset="0"/>
                <a:ea typeface="ＭＳ Ｐゴシック" pitchFamily="34" charset="-128"/>
                <a:cs typeface="Calibri" pitchFamily="34" charset="0"/>
              </a:rPr>
              <a:t>Policy-based Adaptive Infrastructure</a:t>
            </a:r>
            <a:r>
              <a:rPr lang="en-US" sz="1400" b="1" dirty="0">
                <a:solidFill>
                  <a:srgbClr val="FFFF00"/>
                </a:solidFill>
                <a:latin typeface="Calibri" pitchFamily="34" charset="0"/>
                <a:ea typeface="ＭＳ Ｐゴシック" pitchFamily="34" charset="-128"/>
                <a:cs typeface="Calibri" pitchFamily="34" charset="0"/>
              </a:rPr>
              <a:t> </a:t>
            </a:r>
          </a:p>
        </p:txBody>
      </p:sp>
      <p:sp>
        <p:nvSpPr>
          <p:cNvPr id="48156" name="Rectangle 55"/>
          <p:cNvSpPr>
            <a:spLocks noChangeArrowheads="1"/>
          </p:cNvSpPr>
          <p:nvPr/>
        </p:nvSpPr>
        <p:spPr bwMode="auto">
          <a:xfrm>
            <a:off x="3497263" y="1019175"/>
            <a:ext cx="2768600" cy="8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30000"/>
              </a:spcBef>
            </a:pPr>
            <a:r>
              <a:rPr lang="en-US" sz="2000" b="1" dirty="0">
                <a:solidFill>
                  <a:srgbClr val="E7F4F9"/>
                </a:solidFill>
                <a:latin typeface="Calibri" pitchFamily="34" charset="0"/>
                <a:ea typeface="ＭＳ Ｐゴシック" pitchFamily="34" charset="-128"/>
                <a:cs typeface="Calibri" pitchFamily="34" charset="0"/>
              </a:rPr>
              <a:t>Virtualization</a:t>
            </a:r>
          </a:p>
          <a:p>
            <a:pPr eaLnBrk="1" hangingPunct="1">
              <a:spcBef>
                <a:spcPct val="30000"/>
              </a:spcBef>
            </a:pPr>
            <a:r>
              <a:rPr lang="en-US" sz="1400" b="1" dirty="0">
                <a:solidFill>
                  <a:srgbClr val="FFFF99"/>
                </a:solidFill>
                <a:latin typeface="Calibri" pitchFamily="34" charset="0"/>
                <a:ea typeface="ＭＳ Ｐゴシック" pitchFamily="34" charset="-128"/>
                <a:cs typeface="Calibri" pitchFamily="34" charset="0"/>
              </a:rPr>
              <a:t>Improved Flexibility, Responsiveness</a:t>
            </a:r>
            <a:r>
              <a:rPr lang="en-US" sz="1400" b="1" dirty="0">
                <a:solidFill>
                  <a:srgbClr val="FFFF00"/>
                </a:solidFill>
                <a:latin typeface="Calibri" pitchFamily="34" charset="0"/>
                <a:ea typeface="ＭＳ Ｐゴシック" pitchFamily="34" charset="-128"/>
                <a:cs typeface="Calibri" pitchFamily="34" charset="0"/>
              </a:rPr>
              <a:t> </a:t>
            </a:r>
            <a:endParaRPr lang="en-US" sz="1400" dirty="0">
              <a:latin typeface="Calibri" pitchFamily="34" charset="0"/>
              <a:ea typeface="ＭＳ Ｐゴシック" pitchFamily="34" charset="-128"/>
              <a:cs typeface="Calibri" pitchFamily="34" charset="0"/>
            </a:endParaRPr>
          </a:p>
        </p:txBody>
      </p:sp>
      <p:grpSp>
        <p:nvGrpSpPr>
          <p:cNvPr id="4" name="Group 29"/>
          <p:cNvGrpSpPr>
            <a:grpSpLocks/>
          </p:cNvGrpSpPr>
          <p:nvPr/>
        </p:nvGrpSpPr>
        <p:grpSpPr bwMode="auto">
          <a:xfrm>
            <a:off x="5522913" y="3341690"/>
            <a:ext cx="1344612" cy="868363"/>
            <a:chOff x="3500" y="2207"/>
            <a:chExt cx="847" cy="547"/>
          </a:xfrm>
        </p:grpSpPr>
        <p:sp>
          <p:nvSpPr>
            <p:cNvPr id="90185" name="Text Box 40"/>
            <p:cNvSpPr txBox="1">
              <a:spLocks noChangeArrowheads="1"/>
            </p:cNvSpPr>
            <p:nvPr/>
          </p:nvSpPr>
          <p:spPr bwMode="auto">
            <a:xfrm>
              <a:off x="3506" y="2392"/>
              <a:ext cx="841"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dirty="0">
                  <a:solidFill>
                    <a:srgbClr val="002060"/>
                  </a:solidFill>
                  <a:latin typeface="Calibri" pitchFamily="34" charset="0"/>
                  <a:ea typeface="ＭＳ Ｐゴシック" pitchFamily="34" charset="-128"/>
                  <a:cs typeface="Calibri" pitchFamily="34" charset="0"/>
                </a:rPr>
                <a:t>Application</a:t>
              </a:r>
              <a:br>
                <a:rPr lang="en-US" sz="1600" dirty="0">
                  <a:solidFill>
                    <a:srgbClr val="002060"/>
                  </a:solidFill>
                  <a:latin typeface="Calibri" pitchFamily="34" charset="0"/>
                  <a:ea typeface="ＭＳ Ｐゴシック" pitchFamily="34" charset="-128"/>
                  <a:cs typeface="Calibri" pitchFamily="34" charset="0"/>
                </a:rPr>
              </a:br>
              <a:r>
                <a:rPr lang="en-US" sz="1600" dirty="0">
                  <a:solidFill>
                    <a:srgbClr val="002060"/>
                  </a:solidFill>
                  <a:latin typeface="Calibri" pitchFamily="34" charset="0"/>
                  <a:ea typeface="ＭＳ Ｐゴシック" pitchFamily="34" charset="-128"/>
                  <a:cs typeface="Calibri" pitchFamily="34" charset="0"/>
                </a:rPr>
                <a:t>Virtualization</a:t>
              </a:r>
            </a:p>
          </p:txBody>
        </p:sp>
        <p:grpSp>
          <p:nvGrpSpPr>
            <p:cNvPr id="5" name="Group 31"/>
            <p:cNvGrpSpPr>
              <a:grpSpLocks/>
            </p:cNvGrpSpPr>
            <p:nvPr/>
          </p:nvGrpSpPr>
          <p:grpSpPr bwMode="auto">
            <a:xfrm>
              <a:off x="3500" y="2207"/>
              <a:ext cx="157" cy="319"/>
              <a:chOff x="4074" y="1896"/>
              <a:chExt cx="157" cy="319"/>
            </a:xfrm>
          </p:grpSpPr>
          <p:sp>
            <p:nvSpPr>
              <p:cNvPr id="90187" name="Oval 32"/>
              <p:cNvSpPr>
                <a:spLocks noChangeArrowheads="1"/>
              </p:cNvSpPr>
              <p:nvPr/>
            </p:nvSpPr>
            <p:spPr bwMode="auto">
              <a:xfrm>
                <a:off x="4084" y="189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dirty="0">
                  <a:solidFill>
                    <a:srgbClr val="002060"/>
                  </a:solidFill>
                  <a:latin typeface="Calibri" pitchFamily="34" charset="0"/>
                  <a:ea typeface="ＭＳ Ｐゴシック" pitchFamily="34" charset="-128"/>
                  <a:cs typeface="Calibri" pitchFamily="34" charset="0"/>
                </a:endParaRPr>
              </a:p>
            </p:txBody>
          </p:sp>
          <p:pic>
            <p:nvPicPr>
              <p:cNvPr id="90188"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4" y="194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6" name="Group 34"/>
          <p:cNvGrpSpPr>
            <a:grpSpLocks/>
          </p:cNvGrpSpPr>
          <p:nvPr/>
        </p:nvGrpSpPr>
        <p:grpSpPr bwMode="auto">
          <a:xfrm>
            <a:off x="6970713" y="2581274"/>
            <a:ext cx="2139950" cy="876299"/>
            <a:chOff x="4412" y="1728"/>
            <a:chExt cx="1348" cy="552"/>
          </a:xfrm>
        </p:grpSpPr>
        <p:sp>
          <p:nvSpPr>
            <p:cNvPr id="90181" name="Text Box 40"/>
            <p:cNvSpPr txBox="1">
              <a:spLocks noChangeArrowheads="1"/>
            </p:cNvSpPr>
            <p:nvPr/>
          </p:nvSpPr>
          <p:spPr bwMode="auto">
            <a:xfrm>
              <a:off x="4412" y="1918"/>
              <a:ext cx="134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dirty="0">
                  <a:solidFill>
                    <a:srgbClr val="002060"/>
                  </a:solidFill>
                  <a:latin typeface="Calibri" pitchFamily="34" charset="0"/>
                  <a:ea typeface="ＭＳ Ｐゴシック" pitchFamily="34" charset="-128"/>
                  <a:cs typeface="Calibri" pitchFamily="34" charset="0"/>
                </a:rPr>
                <a:t>Semi-Automated</a:t>
              </a:r>
              <a:br>
                <a:rPr lang="en-US" sz="1600" dirty="0">
                  <a:solidFill>
                    <a:srgbClr val="002060"/>
                  </a:solidFill>
                  <a:latin typeface="Calibri" pitchFamily="34" charset="0"/>
                  <a:ea typeface="ＭＳ Ｐゴシック" pitchFamily="34" charset="-128"/>
                  <a:cs typeface="Calibri" pitchFamily="34" charset="0"/>
                </a:rPr>
              </a:br>
              <a:r>
                <a:rPr lang="en-US" sz="1600" dirty="0">
                  <a:solidFill>
                    <a:srgbClr val="002060"/>
                  </a:solidFill>
                  <a:latin typeface="Calibri" pitchFamily="34" charset="0"/>
                  <a:ea typeface="ＭＳ Ｐゴシック" pitchFamily="34" charset="-128"/>
                  <a:cs typeface="Calibri" pitchFamily="34" charset="0"/>
                </a:rPr>
                <a:t>Provisioning</a:t>
              </a:r>
            </a:p>
          </p:txBody>
        </p:sp>
        <p:grpSp>
          <p:nvGrpSpPr>
            <p:cNvPr id="7" name="Group 36"/>
            <p:cNvGrpSpPr>
              <a:grpSpLocks/>
            </p:cNvGrpSpPr>
            <p:nvPr/>
          </p:nvGrpSpPr>
          <p:grpSpPr bwMode="auto">
            <a:xfrm>
              <a:off x="4414" y="1728"/>
              <a:ext cx="157" cy="319"/>
              <a:chOff x="4074" y="1896"/>
              <a:chExt cx="157" cy="319"/>
            </a:xfrm>
          </p:grpSpPr>
          <p:sp>
            <p:nvSpPr>
              <p:cNvPr id="90183" name="Oval 37"/>
              <p:cNvSpPr>
                <a:spLocks noChangeArrowheads="1"/>
              </p:cNvSpPr>
              <p:nvPr/>
            </p:nvSpPr>
            <p:spPr bwMode="auto">
              <a:xfrm>
                <a:off x="4084" y="189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dirty="0">
                  <a:solidFill>
                    <a:srgbClr val="002060"/>
                  </a:solidFill>
                  <a:latin typeface="Calibri" pitchFamily="34" charset="0"/>
                  <a:ea typeface="ＭＳ Ｐゴシック" pitchFamily="34" charset="-128"/>
                  <a:cs typeface="Calibri" pitchFamily="34" charset="0"/>
                </a:endParaRPr>
              </a:p>
            </p:txBody>
          </p:sp>
          <p:pic>
            <p:nvPicPr>
              <p:cNvPr id="90184"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4" y="194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 name="Group 39"/>
          <p:cNvGrpSpPr>
            <a:grpSpLocks/>
          </p:cNvGrpSpPr>
          <p:nvPr/>
        </p:nvGrpSpPr>
        <p:grpSpPr bwMode="auto">
          <a:xfrm>
            <a:off x="3078163" y="4649790"/>
            <a:ext cx="2154237" cy="855663"/>
            <a:chOff x="3001" y="3046"/>
            <a:chExt cx="1357" cy="539"/>
          </a:xfrm>
        </p:grpSpPr>
        <p:sp>
          <p:nvSpPr>
            <p:cNvPr id="90177" name="Text Box 44"/>
            <p:cNvSpPr txBox="1">
              <a:spLocks noChangeArrowheads="1"/>
            </p:cNvSpPr>
            <p:nvPr/>
          </p:nvSpPr>
          <p:spPr bwMode="auto">
            <a:xfrm>
              <a:off x="3062" y="3223"/>
              <a:ext cx="1296"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dirty="0">
                  <a:solidFill>
                    <a:srgbClr val="002060"/>
                  </a:solidFill>
                  <a:latin typeface="Calibri" pitchFamily="34" charset="0"/>
                  <a:ea typeface="ＭＳ Ｐゴシック" pitchFamily="34" charset="-128"/>
                  <a:cs typeface="Calibri" pitchFamily="34" charset="0"/>
                </a:rPr>
                <a:t>Data Center Consolidation</a:t>
              </a:r>
            </a:p>
          </p:txBody>
        </p:sp>
        <p:grpSp>
          <p:nvGrpSpPr>
            <p:cNvPr id="9" name="Group 41"/>
            <p:cNvGrpSpPr>
              <a:grpSpLocks/>
            </p:cNvGrpSpPr>
            <p:nvPr/>
          </p:nvGrpSpPr>
          <p:grpSpPr bwMode="auto">
            <a:xfrm>
              <a:off x="3001" y="3046"/>
              <a:ext cx="157" cy="319"/>
              <a:chOff x="3001" y="3046"/>
              <a:chExt cx="157" cy="319"/>
            </a:xfrm>
          </p:grpSpPr>
          <p:sp>
            <p:nvSpPr>
              <p:cNvPr id="90179" name="Oval 42"/>
              <p:cNvSpPr>
                <a:spLocks noChangeArrowheads="1"/>
              </p:cNvSpPr>
              <p:nvPr/>
            </p:nvSpPr>
            <p:spPr bwMode="auto">
              <a:xfrm>
                <a:off x="3011" y="304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dirty="0">
                  <a:solidFill>
                    <a:srgbClr val="002060"/>
                  </a:solidFill>
                  <a:latin typeface="Calibri" pitchFamily="34" charset="0"/>
                  <a:ea typeface="ＭＳ Ｐゴシック" pitchFamily="34" charset="-128"/>
                  <a:cs typeface="Calibri" pitchFamily="34" charset="0"/>
                </a:endParaRPr>
              </a:p>
            </p:txBody>
          </p:sp>
          <p:pic>
            <p:nvPicPr>
              <p:cNvPr id="90180"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1" y="309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0" name="Group 44"/>
          <p:cNvGrpSpPr>
            <a:grpSpLocks/>
          </p:cNvGrpSpPr>
          <p:nvPr/>
        </p:nvGrpSpPr>
        <p:grpSpPr bwMode="auto">
          <a:xfrm>
            <a:off x="6303963" y="1974852"/>
            <a:ext cx="1735137" cy="658813"/>
            <a:chOff x="3992" y="1346"/>
            <a:chExt cx="1093" cy="415"/>
          </a:xfrm>
        </p:grpSpPr>
        <p:grpSp>
          <p:nvGrpSpPr>
            <p:cNvPr id="11" name="Group 45"/>
            <p:cNvGrpSpPr>
              <a:grpSpLocks/>
            </p:cNvGrpSpPr>
            <p:nvPr/>
          </p:nvGrpSpPr>
          <p:grpSpPr bwMode="auto">
            <a:xfrm>
              <a:off x="4928" y="1442"/>
              <a:ext cx="157" cy="319"/>
              <a:chOff x="4074" y="1896"/>
              <a:chExt cx="157" cy="319"/>
            </a:xfrm>
          </p:grpSpPr>
          <p:sp>
            <p:nvSpPr>
              <p:cNvPr id="90175" name="Oval 46"/>
              <p:cNvSpPr>
                <a:spLocks noChangeArrowheads="1"/>
              </p:cNvSpPr>
              <p:nvPr/>
            </p:nvSpPr>
            <p:spPr bwMode="auto">
              <a:xfrm>
                <a:off x="4084" y="189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dirty="0">
                  <a:solidFill>
                    <a:srgbClr val="002060"/>
                  </a:solidFill>
                  <a:latin typeface="Calibri" pitchFamily="34" charset="0"/>
                  <a:ea typeface="ＭＳ Ｐゴシック" pitchFamily="34" charset="-128"/>
                  <a:cs typeface="Calibri" pitchFamily="34" charset="0"/>
                </a:endParaRPr>
              </a:p>
            </p:txBody>
          </p:sp>
          <p:pic>
            <p:nvPicPr>
              <p:cNvPr id="90176"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4" y="194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0174" name="Text Box 40"/>
            <p:cNvSpPr txBox="1">
              <a:spLocks noChangeArrowheads="1"/>
            </p:cNvSpPr>
            <p:nvPr/>
          </p:nvSpPr>
          <p:spPr bwMode="auto">
            <a:xfrm>
              <a:off x="3992" y="1346"/>
              <a:ext cx="1081"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dirty="0">
                  <a:solidFill>
                    <a:srgbClr val="002060"/>
                  </a:solidFill>
                  <a:latin typeface="Calibri" pitchFamily="34" charset="0"/>
                  <a:ea typeface="ＭＳ Ｐゴシック" pitchFamily="34" charset="-128"/>
                  <a:cs typeface="Calibri" pitchFamily="34" charset="0"/>
                </a:rPr>
                <a:t>Dynamic Service</a:t>
              </a:r>
              <a:br>
                <a:rPr lang="en-US" sz="1600" dirty="0">
                  <a:solidFill>
                    <a:srgbClr val="002060"/>
                  </a:solidFill>
                  <a:latin typeface="Calibri" pitchFamily="34" charset="0"/>
                  <a:ea typeface="ＭＳ Ｐゴシック" pitchFamily="34" charset="-128"/>
                  <a:cs typeface="Calibri" pitchFamily="34" charset="0"/>
                </a:rPr>
              </a:br>
              <a:r>
                <a:rPr lang="en-US" sz="1600" dirty="0">
                  <a:solidFill>
                    <a:srgbClr val="002060"/>
                  </a:solidFill>
                  <a:latin typeface="Calibri" pitchFamily="34" charset="0"/>
                  <a:ea typeface="ＭＳ Ｐゴシック" pitchFamily="34" charset="-128"/>
                  <a:cs typeface="Calibri" pitchFamily="34" charset="0"/>
                </a:rPr>
                <a:t>Automation</a:t>
              </a:r>
            </a:p>
          </p:txBody>
        </p:sp>
      </p:grpSp>
      <p:grpSp>
        <p:nvGrpSpPr>
          <p:cNvPr id="12" name="Group 49"/>
          <p:cNvGrpSpPr>
            <a:grpSpLocks/>
          </p:cNvGrpSpPr>
          <p:nvPr/>
        </p:nvGrpSpPr>
        <p:grpSpPr bwMode="auto">
          <a:xfrm>
            <a:off x="3703638" y="3267077"/>
            <a:ext cx="1458912" cy="901701"/>
            <a:chOff x="2354" y="2160"/>
            <a:chExt cx="919" cy="568"/>
          </a:xfrm>
        </p:grpSpPr>
        <p:sp>
          <p:nvSpPr>
            <p:cNvPr id="90169" name="Text Box 40"/>
            <p:cNvSpPr txBox="1">
              <a:spLocks noChangeArrowheads="1"/>
            </p:cNvSpPr>
            <p:nvPr/>
          </p:nvSpPr>
          <p:spPr bwMode="auto">
            <a:xfrm>
              <a:off x="2354" y="2160"/>
              <a:ext cx="891"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dirty="0">
                  <a:solidFill>
                    <a:srgbClr val="002060"/>
                  </a:solidFill>
                  <a:latin typeface="Calibri" pitchFamily="34" charset="0"/>
                  <a:ea typeface="ＭＳ Ｐゴシック" pitchFamily="34" charset="-128"/>
                  <a:cs typeface="Calibri" pitchFamily="34" charset="0"/>
                </a:rPr>
                <a:t>Storage </a:t>
              </a:r>
              <a:br>
                <a:rPr lang="en-US" sz="1600" dirty="0">
                  <a:solidFill>
                    <a:srgbClr val="002060"/>
                  </a:solidFill>
                  <a:latin typeface="Calibri" pitchFamily="34" charset="0"/>
                  <a:ea typeface="ＭＳ Ｐゴシック" pitchFamily="34" charset="-128"/>
                  <a:cs typeface="Calibri" pitchFamily="34" charset="0"/>
                </a:rPr>
              </a:br>
              <a:r>
                <a:rPr lang="en-US" sz="1600" dirty="0">
                  <a:solidFill>
                    <a:srgbClr val="002060"/>
                  </a:solidFill>
                  <a:latin typeface="Calibri" pitchFamily="34" charset="0"/>
                  <a:ea typeface="ＭＳ Ｐゴシック" pitchFamily="34" charset="-128"/>
                  <a:cs typeface="Calibri" pitchFamily="34" charset="0"/>
                </a:rPr>
                <a:t>Virtualization</a:t>
              </a:r>
            </a:p>
          </p:txBody>
        </p:sp>
        <p:grpSp>
          <p:nvGrpSpPr>
            <p:cNvPr id="13" name="Group 51"/>
            <p:cNvGrpSpPr>
              <a:grpSpLocks/>
            </p:cNvGrpSpPr>
            <p:nvPr/>
          </p:nvGrpSpPr>
          <p:grpSpPr bwMode="auto">
            <a:xfrm>
              <a:off x="3116" y="2409"/>
              <a:ext cx="157" cy="319"/>
              <a:chOff x="4074" y="1896"/>
              <a:chExt cx="157" cy="319"/>
            </a:xfrm>
          </p:grpSpPr>
          <p:sp>
            <p:nvSpPr>
              <p:cNvPr id="90171" name="Oval 52"/>
              <p:cNvSpPr>
                <a:spLocks noChangeArrowheads="1"/>
              </p:cNvSpPr>
              <p:nvPr/>
            </p:nvSpPr>
            <p:spPr bwMode="auto">
              <a:xfrm>
                <a:off x="4084" y="189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dirty="0">
                  <a:solidFill>
                    <a:srgbClr val="002060"/>
                  </a:solidFill>
                  <a:latin typeface="Calibri" pitchFamily="34" charset="0"/>
                  <a:ea typeface="ＭＳ Ｐゴシック" pitchFamily="34" charset="-128"/>
                  <a:cs typeface="Calibri" pitchFamily="34" charset="0"/>
                </a:endParaRPr>
              </a:p>
            </p:txBody>
          </p:sp>
          <p:pic>
            <p:nvPicPr>
              <p:cNvPr id="90172"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4" y="194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4" name="Group 54"/>
          <p:cNvGrpSpPr>
            <a:grpSpLocks/>
          </p:cNvGrpSpPr>
          <p:nvPr/>
        </p:nvGrpSpPr>
        <p:grpSpPr bwMode="auto">
          <a:xfrm>
            <a:off x="4289425" y="3983040"/>
            <a:ext cx="1716088" cy="925513"/>
            <a:chOff x="2723" y="2611"/>
            <a:chExt cx="1081" cy="583"/>
          </a:xfrm>
        </p:grpSpPr>
        <p:grpSp>
          <p:nvGrpSpPr>
            <p:cNvPr id="15" name="Group 55"/>
            <p:cNvGrpSpPr>
              <a:grpSpLocks/>
            </p:cNvGrpSpPr>
            <p:nvPr/>
          </p:nvGrpSpPr>
          <p:grpSpPr bwMode="auto">
            <a:xfrm>
              <a:off x="2740" y="2611"/>
              <a:ext cx="157" cy="319"/>
              <a:chOff x="4074" y="1896"/>
              <a:chExt cx="157" cy="319"/>
            </a:xfrm>
          </p:grpSpPr>
          <p:sp>
            <p:nvSpPr>
              <p:cNvPr id="90167" name="Oval 56"/>
              <p:cNvSpPr>
                <a:spLocks noChangeArrowheads="1"/>
              </p:cNvSpPr>
              <p:nvPr/>
            </p:nvSpPr>
            <p:spPr bwMode="auto">
              <a:xfrm>
                <a:off x="4084" y="189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dirty="0">
                  <a:solidFill>
                    <a:srgbClr val="002060"/>
                  </a:solidFill>
                  <a:latin typeface="Calibri" pitchFamily="34" charset="0"/>
                  <a:ea typeface="ＭＳ Ｐゴシック" pitchFamily="34" charset="-128"/>
                  <a:cs typeface="Calibri" pitchFamily="34" charset="0"/>
                </a:endParaRPr>
              </a:p>
            </p:txBody>
          </p:sp>
          <p:pic>
            <p:nvPicPr>
              <p:cNvPr id="90168"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4" y="194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0166" name="Text Box 40"/>
            <p:cNvSpPr txBox="1">
              <a:spLocks noChangeArrowheads="1"/>
            </p:cNvSpPr>
            <p:nvPr/>
          </p:nvSpPr>
          <p:spPr bwMode="auto">
            <a:xfrm>
              <a:off x="2723" y="2832"/>
              <a:ext cx="1081"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dirty="0">
                  <a:solidFill>
                    <a:srgbClr val="002060"/>
                  </a:solidFill>
                  <a:latin typeface="Calibri" pitchFamily="34" charset="0"/>
                  <a:ea typeface="ＭＳ Ｐゴシック" pitchFamily="34" charset="-128"/>
                  <a:cs typeface="Calibri" pitchFamily="34" charset="0"/>
                </a:rPr>
                <a:t>Server</a:t>
              </a:r>
              <a:br>
                <a:rPr lang="en-US" sz="1600" dirty="0">
                  <a:solidFill>
                    <a:srgbClr val="002060"/>
                  </a:solidFill>
                  <a:latin typeface="Calibri" pitchFamily="34" charset="0"/>
                  <a:ea typeface="ＭＳ Ｐゴシック" pitchFamily="34" charset="-128"/>
                  <a:cs typeface="Calibri" pitchFamily="34" charset="0"/>
                </a:rPr>
              </a:br>
              <a:r>
                <a:rPr lang="en-US" sz="1600" dirty="0">
                  <a:solidFill>
                    <a:srgbClr val="002060"/>
                  </a:solidFill>
                  <a:latin typeface="Calibri" pitchFamily="34" charset="0"/>
                  <a:ea typeface="ＭＳ Ｐゴシック" pitchFamily="34" charset="-128"/>
                  <a:cs typeface="Calibri" pitchFamily="34" charset="0"/>
                </a:rPr>
                <a:t>Virtualization</a:t>
              </a:r>
            </a:p>
          </p:txBody>
        </p:sp>
      </p:grpSp>
      <p:grpSp>
        <p:nvGrpSpPr>
          <p:cNvPr id="16" name="Group 59"/>
          <p:cNvGrpSpPr>
            <a:grpSpLocks/>
          </p:cNvGrpSpPr>
          <p:nvPr/>
        </p:nvGrpSpPr>
        <p:grpSpPr bwMode="auto">
          <a:xfrm>
            <a:off x="4821238" y="2695577"/>
            <a:ext cx="1846262" cy="777876"/>
            <a:chOff x="3066" y="1800"/>
            <a:chExt cx="1163" cy="490"/>
          </a:xfrm>
        </p:grpSpPr>
        <p:grpSp>
          <p:nvGrpSpPr>
            <p:cNvPr id="17" name="Group 60"/>
            <p:cNvGrpSpPr>
              <a:grpSpLocks/>
            </p:cNvGrpSpPr>
            <p:nvPr/>
          </p:nvGrpSpPr>
          <p:grpSpPr bwMode="auto">
            <a:xfrm>
              <a:off x="3944" y="1971"/>
              <a:ext cx="157" cy="319"/>
              <a:chOff x="4074" y="1896"/>
              <a:chExt cx="157" cy="319"/>
            </a:xfrm>
          </p:grpSpPr>
          <p:sp>
            <p:nvSpPr>
              <p:cNvPr id="90163" name="Oval 61"/>
              <p:cNvSpPr>
                <a:spLocks noChangeArrowheads="1"/>
              </p:cNvSpPr>
              <p:nvPr/>
            </p:nvSpPr>
            <p:spPr bwMode="auto">
              <a:xfrm>
                <a:off x="4084" y="189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dirty="0">
                  <a:solidFill>
                    <a:srgbClr val="002060"/>
                  </a:solidFill>
                  <a:latin typeface="Calibri" pitchFamily="34" charset="0"/>
                  <a:ea typeface="ＭＳ Ｐゴシック" pitchFamily="34" charset="-128"/>
                  <a:cs typeface="Calibri" pitchFamily="34" charset="0"/>
                </a:endParaRPr>
              </a:p>
            </p:txBody>
          </p:sp>
          <p:pic>
            <p:nvPicPr>
              <p:cNvPr id="90164"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4" y="194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0162" name="Text Box 40"/>
            <p:cNvSpPr txBox="1">
              <a:spLocks noChangeArrowheads="1"/>
            </p:cNvSpPr>
            <p:nvPr/>
          </p:nvSpPr>
          <p:spPr bwMode="auto">
            <a:xfrm>
              <a:off x="3066" y="1800"/>
              <a:ext cx="1163"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dirty="0">
                  <a:solidFill>
                    <a:srgbClr val="002060"/>
                  </a:solidFill>
                  <a:latin typeface="Calibri" pitchFamily="34" charset="0"/>
                  <a:ea typeface="ＭＳ Ｐゴシック" pitchFamily="34" charset="-128"/>
                  <a:cs typeface="Calibri" pitchFamily="34" charset="0"/>
                </a:rPr>
                <a:t>Static </a:t>
              </a:r>
              <a:br>
                <a:rPr lang="en-US" sz="1600" dirty="0">
                  <a:solidFill>
                    <a:srgbClr val="002060"/>
                  </a:solidFill>
                  <a:latin typeface="Calibri" pitchFamily="34" charset="0"/>
                  <a:ea typeface="ＭＳ Ｐゴシック" pitchFamily="34" charset="-128"/>
                  <a:cs typeface="Calibri" pitchFamily="34" charset="0"/>
                </a:rPr>
              </a:br>
              <a:r>
                <a:rPr lang="en-US" sz="1600" dirty="0">
                  <a:solidFill>
                    <a:srgbClr val="002060"/>
                  </a:solidFill>
                  <a:latin typeface="Calibri" pitchFamily="34" charset="0"/>
                  <a:ea typeface="ＭＳ Ｐゴシック" pitchFamily="34" charset="-128"/>
                  <a:cs typeface="Calibri" pitchFamily="34" charset="0"/>
                </a:rPr>
                <a:t>Provisioning</a:t>
              </a:r>
            </a:p>
          </p:txBody>
        </p:sp>
      </p:grpSp>
      <p:pic>
        <p:nvPicPr>
          <p:cNvPr id="90145" name="Picture 64" descr="Incremental Peopl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50075" y="4645025"/>
            <a:ext cx="1652588"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65"/>
          <p:cNvGrpSpPr>
            <a:grpSpLocks/>
          </p:cNvGrpSpPr>
          <p:nvPr/>
        </p:nvGrpSpPr>
        <p:grpSpPr bwMode="auto">
          <a:xfrm>
            <a:off x="1038225" y="4587878"/>
            <a:ext cx="2540000" cy="858838"/>
            <a:chOff x="1716" y="3007"/>
            <a:chExt cx="1600" cy="541"/>
          </a:xfrm>
        </p:grpSpPr>
        <p:sp>
          <p:nvSpPr>
            <p:cNvPr id="90157" name="Text Box 42"/>
            <p:cNvSpPr txBox="1">
              <a:spLocks noChangeArrowheads="1"/>
            </p:cNvSpPr>
            <p:nvPr/>
          </p:nvSpPr>
          <p:spPr bwMode="auto">
            <a:xfrm>
              <a:off x="1716" y="3007"/>
              <a:ext cx="16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dirty="0">
                  <a:solidFill>
                    <a:srgbClr val="002060"/>
                  </a:solidFill>
                  <a:latin typeface="Calibri" pitchFamily="34" charset="0"/>
                  <a:ea typeface="ＭＳ Ｐゴシック" pitchFamily="34" charset="-128"/>
                  <a:cs typeface="Calibri" pitchFamily="34" charset="0"/>
                </a:rPr>
                <a:t>Branch Infrastructure Consolidation</a:t>
              </a:r>
            </a:p>
          </p:txBody>
        </p:sp>
        <p:grpSp>
          <p:nvGrpSpPr>
            <p:cNvPr id="19" name="Group 67"/>
            <p:cNvGrpSpPr>
              <a:grpSpLocks/>
            </p:cNvGrpSpPr>
            <p:nvPr/>
          </p:nvGrpSpPr>
          <p:grpSpPr bwMode="auto">
            <a:xfrm>
              <a:off x="2607" y="3229"/>
              <a:ext cx="157" cy="319"/>
              <a:chOff x="3001" y="3046"/>
              <a:chExt cx="157" cy="319"/>
            </a:xfrm>
          </p:grpSpPr>
          <p:sp>
            <p:nvSpPr>
              <p:cNvPr id="90159" name="Oval 68"/>
              <p:cNvSpPr>
                <a:spLocks noChangeArrowheads="1"/>
              </p:cNvSpPr>
              <p:nvPr/>
            </p:nvSpPr>
            <p:spPr bwMode="auto">
              <a:xfrm>
                <a:off x="3011" y="304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dirty="0">
                  <a:solidFill>
                    <a:srgbClr val="002060"/>
                  </a:solidFill>
                  <a:latin typeface="Calibri" pitchFamily="34" charset="0"/>
                  <a:ea typeface="ＭＳ Ｐゴシック" pitchFamily="34" charset="-128"/>
                  <a:cs typeface="Calibri" pitchFamily="34" charset="0"/>
                </a:endParaRPr>
              </a:p>
            </p:txBody>
          </p:sp>
          <p:pic>
            <p:nvPicPr>
              <p:cNvPr id="90160"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1" y="309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0" name="Group 70"/>
          <p:cNvGrpSpPr>
            <a:grpSpLocks/>
          </p:cNvGrpSpPr>
          <p:nvPr/>
        </p:nvGrpSpPr>
        <p:grpSpPr bwMode="auto">
          <a:xfrm>
            <a:off x="1885950" y="5259391"/>
            <a:ext cx="2192338" cy="857251"/>
            <a:chOff x="2250" y="3430"/>
            <a:chExt cx="1381" cy="540"/>
          </a:xfrm>
        </p:grpSpPr>
        <p:sp>
          <p:nvSpPr>
            <p:cNvPr id="90153" name="Text Box 44"/>
            <p:cNvSpPr txBox="1">
              <a:spLocks noChangeArrowheads="1"/>
            </p:cNvSpPr>
            <p:nvPr/>
          </p:nvSpPr>
          <p:spPr bwMode="auto">
            <a:xfrm>
              <a:off x="2335" y="3608"/>
              <a:ext cx="1296"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l">
                <a:spcBef>
                  <a:spcPct val="50000"/>
                </a:spcBef>
              </a:pPr>
              <a:r>
                <a:rPr lang="en-US" sz="1600" dirty="0">
                  <a:solidFill>
                    <a:srgbClr val="002060"/>
                  </a:solidFill>
                  <a:latin typeface="Calibri" pitchFamily="34" charset="0"/>
                  <a:ea typeface="ＭＳ Ｐゴシック" pitchFamily="34" charset="-128"/>
                  <a:cs typeface="Calibri" pitchFamily="34" charset="0"/>
                </a:rPr>
                <a:t>Server </a:t>
              </a:r>
              <a:br>
                <a:rPr lang="en-US" sz="1600" dirty="0">
                  <a:solidFill>
                    <a:srgbClr val="002060"/>
                  </a:solidFill>
                  <a:latin typeface="Calibri" pitchFamily="34" charset="0"/>
                  <a:ea typeface="ＭＳ Ｐゴシック" pitchFamily="34" charset="-128"/>
                  <a:cs typeface="Calibri" pitchFamily="34" charset="0"/>
                </a:rPr>
              </a:br>
              <a:r>
                <a:rPr lang="en-US" sz="1600" dirty="0">
                  <a:solidFill>
                    <a:srgbClr val="002060"/>
                  </a:solidFill>
                  <a:latin typeface="Calibri" pitchFamily="34" charset="0"/>
                  <a:ea typeface="ＭＳ Ｐゴシック" pitchFamily="34" charset="-128"/>
                  <a:cs typeface="Calibri" pitchFamily="34" charset="0"/>
                </a:rPr>
                <a:t>Consolidation</a:t>
              </a:r>
            </a:p>
          </p:txBody>
        </p:sp>
        <p:grpSp>
          <p:nvGrpSpPr>
            <p:cNvPr id="21" name="Group 72"/>
            <p:cNvGrpSpPr>
              <a:grpSpLocks/>
            </p:cNvGrpSpPr>
            <p:nvPr/>
          </p:nvGrpSpPr>
          <p:grpSpPr bwMode="auto">
            <a:xfrm>
              <a:off x="2250" y="3430"/>
              <a:ext cx="157" cy="319"/>
              <a:chOff x="3001" y="3046"/>
              <a:chExt cx="157" cy="319"/>
            </a:xfrm>
          </p:grpSpPr>
          <p:sp>
            <p:nvSpPr>
              <p:cNvPr id="90155" name="Oval 73"/>
              <p:cNvSpPr>
                <a:spLocks noChangeArrowheads="1"/>
              </p:cNvSpPr>
              <p:nvPr/>
            </p:nvSpPr>
            <p:spPr bwMode="auto">
              <a:xfrm>
                <a:off x="3011" y="304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dirty="0">
                  <a:solidFill>
                    <a:srgbClr val="002060"/>
                  </a:solidFill>
                  <a:latin typeface="Calibri" pitchFamily="34" charset="0"/>
                  <a:ea typeface="ＭＳ Ｐゴシック" pitchFamily="34" charset="-128"/>
                  <a:cs typeface="Calibri" pitchFamily="34" charset="0"/>
                </a:endParaRPr>
              </a:p>
            </p:txBody>
          </p:sp>
          <p:pic>
            <p:nvPicPr>
              <p:cNvPr id="90156"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1" y="309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2" name="Group 75"/>
          <p:cNvGrpSpPr>
            <a:grpSpLocks/>
          </p:cNvGrpSpPr>
          <p:nvPr/>
        </p:nvGrpSpPr>
        <p:grpSpPr bwMode="auto">
          <a:xfrm>
            <a:off x="174625" y="5216528"/>
            <a:ext cx="1436688" cy="898526"/>
            <a:chOff x="1172" y="3403"/>
            <a:chExt cx="905" cy="566"/>
          </a:xfrm>
        </p:grpSpPr>
        <p:sp>
          <p:nvSpPr>
            <p:cNvPr id="90149" name="Text Box 38"/>
            <p:cNvSpPr txBox="1">
              <a:spLocks noChangeArrowheads="1"/>
            </p:cNvSpPr>
            <p:nvPr/>
          </p:nvSpPr>
          <p:spPr bwMode="auto">
            <a:xfrm>
              <a:off x="1172" y="3403"/>
              <a:ext cx="905"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spAutoFit/>
            </a:bodyPr>
            <a:lstStyle>
              <a:lvl1pPr defTabSz="814388">
                <a:defRPr sz="2400">
                  <a:solidFill>
                    <a:schemeClr val="tx1"/>
                  </a:solidFill>
                  <a:latin typeface="Arial" charset="0"/>
                </a:defRPr>
              </a:lvl1pPr>
              <a:lvl2pPr marL="742950" indent="-285750" defTabSz="814388">
                <a:defRPr sz="2400">
                  <a:solidFill>
                    <a:schemeClr val="tx1"/>
                  </a:solidFill>
                  <a:latin typeface="Arial" charset="0"/>
                </a:defRPr>
              </a:lvl2pPr>
              <a:lvl3pPr marL="1143000" indent="-228600" defTabSz="814388">
                <a:defRPr sz="2400">
                  <a:solidFill>
                    <a:schemeClr val="tx1"/>
                  </a:solidFill>
                  <a:latin typeface="Arial" charset="0"/>
                </a:defRPr>
              </a:lvl3pPr>
              <a:lvl4pPr marL="1600200" indent="-228600" defTabSz="814388">
                <a:defRPr sz="2400">
                  <a:solidFill>
                    <a:schemeClr val="tx1"/>
                  </a:solidFill>
                  <a:latin typeface="Arial" charset="0"/>
                </a:defRPr>
              </a:lvl4pPr>
              <a:lvl5pPr marL="2057400" indent="-228600" defTabSz="814388">
                <a:defRPr sz="2400">
                  <a:solidFill>
                    <a:schemeClr val="tx1"/>
                  </a:solidFill>
                  <a:latin typeface="Arial" charset="0"/>
                </a:defRPr>
              </a:lvl5pPr>
              <a:lvl6pPr marL="2514600" indent="-228600" algn="ctr" defTabSz="8143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8143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8143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814388" eaLnBrk="0" fontAlgn="base" hangingPunct="0">
                <a:lnSpc>
                  <a:spcPct val="90000"/>
                </a:lnSpc>
                <a:spcBef>
                  <a:spcPct val="0"/>
                </a:spcBef>
                <a:spcAft>
                  <a:spcPct val="0"/>
                </a:spcAft>
                <a:defRPr sz="2400">
                  <a:solidFill>
                    <a:schemeClr val="tx1"/>
                  </a:solidFill>
                  <a:latin typeface="Arial" charset="0"/>
                </a:defRPr>
              </a:lvl9pPr>
            </a:lstStyle>
            <a:p>
              <a:pPr algn="r">
                <a:spcBef>
                  <a:spcPct val="50000"/>
                </a:spcBef>
              </a:pPr>
              <a:r>
                <a:rPr lang="en-US" sz="1600" dirty="0">
                  <a:solidFill>
                    <a:srgbClr val="002060"/>
                  </a:solidFill>
                  <a:latin typeface="Calibri" pitchFamily="34" charset="0"/>
                  <a:ea typeface="ＭＳ Ｐゴシック" pitchFamily="34" charset="-128"/>
                  <a:cs typeface="Calibri" pitchFamily="34" charset="0"/>
                </a:rPr>
                <a:t>Storage</a:t>
              </a:r>
              <a:br>
                <a:rPr lang="en-US" sz="1600" dirty="0">
                  <a:solidFill>
                    <a:srgbClr val="002060"/>
                  </a:solidFill>
                  <a:latin typeface="Calibri" pitchFamily="34" charset="0"/>
                  <a:ea typeface="ＭＳ Ｐゴシック" pitchFamily="34" charset="-128"/>
                  <a:cs typeface="Calibri" pitchFamily="34" charset="0"/>
                </a:rPr>
              </a:br>
              <a:r>
                <a:rPr lang="en-US" sz="1600" dirty="0">
                  <a:solidFill>
                    <a:srgbClr val="002060"/>
                  </a:solidFill>
                  <a:latin typeface="Calibri" pitchFamily="34" charset="0"/>
                  <a:ea typeface="ＭＳ Ｐゴシック" pitchFamily="34" charset="-128"/>
                  <a:cs typeface="Calibri" pitchFamily="34" charset="0"/>
                </a:rPr>
                <a:t>Consolidation</a:t>
              </a:r>
            </a:p>
          </p:txBody>
        </p:sp>
        <p:grpSp>
          <p:nvGrpSpPr>
            <p:cNvPr id="23" name="Group 77"/>
            <p:cNvGrpSpPr>
              <a:grpSpLocks/>
            </p:cNvGrpSpPr>
            <p:nvPr/>
          </p:nvGrpSpPr>
          <p:grpSpPr bwMode="auto">
            <a:xfrm>
              <a:off x="1830" y="3650"/>
              <a:ext cx="157" cy="319"/>
              <a:chOff x="3001" y="3046"/>
              <a:chExt cx="157" cy="319"/>
            </a:xfrm>
          </p:grpSpPr>
          <p:sp>
            <p:nvSpPr>
              <p:cNvPr id="90151" name="Oval 78"/>
              <p:cNvSpPr>
                <a:spLocks noChangeArrowheads="1"/>
              </p:cNvSpPr>
              <p:nvPr/>
            </p:nvSpPr>
            <p:spPr bwMode="auto">
              <a:xfrm>
                <a:off x="3011" y="3046"/>
                <a:ext cx="147" cy="319"/>
              </a:xfrm>
              <a:prstGeom prst="ellipse">
                <a:avLst/>
              </a:prstGeom>
              <a:gradFill rotWithShape="1">
                <a:gsLst>
                  <a:gs pos="0">
                    <a:srgbClr val="000000"/>
                  </a:gs>
                  <a:gs pos="100000">
                    <a:srgbClr val="000000">
                      <a:alpha val="0"/>
                    </a:srgbClr>
                  </a:gs>
                </a:gsLst>
                <a:path path="shape">
                  <a:fillToRect l="50000" t="50000" r="50000" b="50000"/>
                </a:path>
              </a:gradFill>
              <a:ln>
                <a:noFill/>
              </a:ln>
              <a:extLst>
                <a:ext uri="{91240B29-F687-4F45-9708-019B960494DF}">
                  <a14:hiddenLine xmlns:a14="http://schemas.microsoft.com/office/drawing/2010/main" w="19050">
                    <a:solidFill>
                      <a:srgbClr val="000000"/>
                    </a:solidFill>
                    <a:round/>
                    <a:headEnd/>
                    <a:tailEnd/>
                  </a14:hiddenLine>
                </a:ext>
              </a:extLst>
            </p:spPr>
            <p:txBody>
              <a:bodyPr wrap="none" lIns="82124" tIns="41061" rIns="82124" bIns="41061" anchor="ctr">
                <a:spAutoFit/>
              </a:bodyPr>
              <a:lstStyle/>
              <a:p>
                <a:endParaRPr lang="en-US" sz="1800" dirty="0">
                  <a:solidFill>
                    <a:srgbClr val="002060"/>
                  </a:solidFill>
                  <a:latin typeface="Calibri" pitchFamily="34" charset="0"/>
                  <a:ea typeface="ＭＳ Ｐゴシック" pitchFamily="34" charset="-128"/>
                  <a:cs typeface="Calibri" pitchFamily="34" charset="0"/>
                </a:endParaRPr>
              </a:p>
            </p:txBody>
          </p:sp>
          <p:pic>
            <p:nvPicPr>
              <p:cNvPr id="90152" name="Picture 49" descr="P+BallDataCenterEv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1" y="309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80283717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8154"/>
                                        </p:tgtEl>
                                        <p:attrNameLst>
                                          <p:attrName>style.visibility</p:attrName>
                                        </p:attrNameLst>
                                      </p:cBhvr>
                                      <p:to>
                                        <p:strVal val="visible"/>
                                      </p:to>
                                    </p:set>
                                    <p:animEffect transition="in" filter="fade">
                                      <p:cBhvr>
                                        <p:cTn id="7" dur="1000"/>
                                        <p:tgtEl>
                                          <p:spTgt spid="48154"/>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8156"/>
                                        </p:tgtEl>
                                        <p:attrNameLst>
                                          <p:attrName>style.visibility</p:attrName>
                                        </p:attrNameLst>
                                      </p:cBhvr>
                                      <p:to>
                                        <p:strVal val="visible"/>
                                      </p:to>
                                    </p:set>
                                    <p:animEffect transition="in" filter="fade">
                                      <p:cBhvr>
                                        <p:cTn id="11" dur="1000"/>
                                        <p:tgtEl>
                                          <p:spTgt spid="48156"/>
                                        </p:tgtEl>
                                      </p:cBhvr>
                                    </p:animEffect>
                                  </p:childTnLst>
                                </p:cTn>
                              </p:par>
                            </p:childTnLst>
                          </p:cTn>
                        </p:par>
                        <p:par>
                          <p:cTn id="12" fill="hold" nodeType="afterGroup">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48155"/>
                                        </p:tgtEl>
                                        <p:attrNameLst>
                                          <p:attrName>style.visibility</p:attrName>
                                        </p:attrNameLst>
                                      </p:cBhvr>
                                      <p:to>
                                        <p:strVal val="visible"/>
                                      </p:to>
                                    </p:set>
                                    <p:animEffect transition="in" filter="fade">
                                      <p:cBhvr>
                                        <p:cTn id="15" dur="1000"/>
                                        <p:tgtEl>
                                          <p:spTgt spid="48155"/>
                                        </p:tgtEl>
                                      </p:cBhvr>
                                    </p:animEffect>
                                  </p:childTnLst>
                                </p:cTn>
                              </p:par>
                            </p:childTnLst>
                          </p:cTn>
                        </p:par>
                        <p:par>
                          <p:cTn id="16" fill="hold" nodeType="afterGroup">
                            <p:stCondLst>
                              <p:cond delay="3000"/>
                            </p:stCondLst>
                            <p:childTnLst>
                              <p:par>
                                <p:cTn id="17" presetID="22" presetClass="entr" presetSubtype="4" fill="hold" grpId="0" nodeType="afterEffect">
                                  <p:stCondLst>
                                    <p:cond delay="0"/>
                                  </p:stCondLst>
                                  <p:childTnLst>
                                    <p:set>
                                      <p:cBhvr>
                                        <p:cTn id="18" dur="1" fill="hold">
                                          <p:stCondLst>
                                            <p:cond delay="0"/>
                                          </p:stCondLst>
                                        </p:cTn>
                                        <p:tgtEl>
                                          <p:spTgt spid="48146"/>
                                        </p:tgtEl>
                                        <p:attrNameLst>
                                          <p:attrName>style.visibility</p:attrName>
                                        </p:attrNameLst>
                                      </p:cBhvr>
                                      <p:to>
                                        <p:strVal val="visible"/>
                                      </p:to>
                                    </p:set>
                                    <p:animEffect transition="in" filter="wipe(down)">
                                      <p:cBhvr>
                                        <p:cTn id="19" dur="2000"/>
                                        <p:tgtEl>
                                          <p:spTgt spid="48146"/>
                                        </p:tgtEl>
                                      </p:cBhvr>
                                    </p:animEffect>
                                  </p:childTnLst>
                                </p:cTn>
                              </p:par>
                            </p:childTnLst>
                          </p:cTn>
                        </p:par>
                        <p:par>
                          <p:cTn id="20" fill="hold" nodeType="afterGroup">
                            <p:stCondLst>
                              <p:cond delay="5000"/>
                            </p:stCondLst>
                            <p:childTnLst>
                              <p:par>
                                <p:cTn id="21" presetID="55" presetClass="entr" presetSubtype="0"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500" fill="hold"/>
                                        <p:tgtEl>
                                          <p:spTgt spid="22"/>
                                        </p:tgtEl>
                                        <p:attrNameLst>
                                          <p:attrName>ppt_w</p:attrName>
                                        </p:attrNameLst>
                                      </p:cBhvr>
                                      <p:tavLst>
                                        <p:tav tm="0">
                                          <p:val>
                                            <p:strVal val="#ppt_w*0.70"/>
                                          </p:val>
                                        </p:tav>
                                        <p:tav tm="100000">
                                          <p:val>
                                            <p:strVal val="#ppt_w"/>
                                          </p:val>
                                        </p:tav>
                                      </p:tavLst>
                                    </p:anim>
                                    <p:anim calcmode="lin" valueType="num">
                                      <p:cBhvr>
                                        <p:cTn id="24" dur="500" fill="hold"/>
                                        <p:tgtEl>
                                          <p:spTgt spid="22"/>
                                        </p:tgtEl>
                                        <p:attrNameLst>
                                          <p:attrName>ppt_h</p:attrName>
                                        </p:attrNameLst>
                                      </p:cBhvr>
                                      <p:tavLst>
                                        <p:tav tm="0">
                                          <p:val>
                                            <p:strVal val="#ppt_h"/>
                                          </p:val>
                                        </p:tav>
                                        <p:tav tm="100000">
                                          <p:val>
                                            <p:strVal val="#ppt_h"/>
                                          </p:val>
                                        </p:tav>
                                      </p:tavLst>
                                    </p:anim>
                                    <p:animEffect transition="in" filter="fade">
                                      <p:cBhvr>
                                        <p:cTn id="25" dur="500"/>
                                        <p:tgtEl>
                                          <p:spTgt spid="22"/>
                                        </p:tgtEl>
                                      </p:cBhvr>
                                    </p:animEffect>
                                  </p:childTnLst>
                                </p:cTn>
                              </p:par>
                            </p:childTnLst>
                          </p:cTn>
                        </p:par>
                        <p:par>
                          <p:cTn id="26" fill="hold" nodeType="afterGroup">
                            <p:stCondLst>
                              <p:cond delay="5500"/>
                            </p:stCondLst>
                            <p:childTnLst>
                              <p:par>
                                <p:cTn id="27" presetID="55" presetClass="entr" presetSubtype="0"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strVal val="#ppt_w*0.70"/>
                                          </p:val>
                                        </p:tav>
                                        <p:tav tm="100000">
                                          <p:val>
                                            <p:strVal val="#ppt_w"/>
                                          </p:val>
                                        </p:tav>
                                      </p:tavLst>
                                    </p:anim>
                                    <p:anim calcmode="lin" valueType="num">
                                      <p:cBhvr>
                                        <p:cTn id="30" dur="500" fill="hold"/>
                                        <p:tgtEl>
                                          <p:spTgt spid="20"/>
                                        </p:tgtEl>
                                        <p:attrNameLst>
                                          <p:attrName>ppt_h</p:attrName>
                                        </p:attrNameLst>
                                      </p:cBhvr>
                                      <p:tavLst>
                                        <p:tav tm="0">
                                          <p:val>
                                            <p:strVal val="#ppt_h"/>
                                          </p:val>
                                        </p:tav>
                                        <p:tav tm="100000">
                                          <p:val>
                                            <p:strVal val="#ppt_h"/>
                                          </p:val>
                                        </p:tav>
                                      </p:tavLst>
                                    </p:anim>
                                    <p:animEffect transition="in" filter="fade">
                                      <p:cBhvr>
                                        <p:cTn id="31" dur="500"/>
                                        <p:tgtEl>
                                          <p:spTgt spid="20"/>
                                        </p:tgtEl>
                                      </p:cBhvr>
                                    </p:animEffect>
                                  </p:childTnLst>
                                </p:cTn>
                              </p:par>
                            </p:childTnLst>
                          </p:cTn>
                        </p:par>
                        <p:par>
                          <p:cTn id="32" fill="hold" nodeType="afterGroup">
                            <p:stCondLst>
                              <p:cond delay="6000"/>
                            </p:stCondLst>
                            <p:childTnLst>
                              <p:par>
                                <p:cTn id="33" presetID="55" presetClass="entr" presetSubtype="0"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ppt_w</p:attrName>
                                        </p:attrNameLst>
                                      </p:cBhvr>
                                      <p:tavLst>
                                        <p:tav tm="0">
                                          <p:val>
                                            <p:strVal val="#ppt_w*0.70"/>
                                          </p:val>
                                        </p:tav>
                                        <p:tav tm="100000">
                                          <p:val>
                                            <p:strVal val="#ppt_w"/>
                                          </p:val>
                                        </p:tav>
                                      </p:tavLst>
                                    </p:anim>
                                    <p:anim calcmode="lin" valueType="num">
                                      <p:cBhvr>
                                        <p:cTn id="36" dur="500" fill="hold"/>
                                        <p:tgtEl>
                                          <p:spTgt spid="18"/>
                                        </p:tgtEl>
                                        <p:attrNameLst>
                                          <p:attrName>ppt_h</p:attrName>
                                        </p:attrNameLst>
                                      </p:cBhvr>
                                      <p:tavLst>
                                        <p:tav tm="0">
                                          <p:val>
                                            <p:strVal val="#ppt_h"/>
                                          </p:val>
                                        </p:tav>
                                        <p:tav tm="100000">
                                          <p:val>
                                            <p:strVal val="#ppt_h"/>
                                          </p:val>
                                        </p:tav>
                                      </p:tavLst>
                                    </p:anim>
                                    <p:animEffect transition="in" filter="fade">
                                      <p:cBhvr>
                                        <p:cTn id="37" dur="500"/>
                                        <p:tgtEl>
                                          <p:spTgt spid="18"/>
                                        </p:tgtEl>
                                      </p:cBhvr>
                                    </p:animEffect>
                                  </p:childTnLst>
                                </p:cTn>
                              </p:par>
                            </p:childTnLst>
                          </p:cTn>
                        </p:par>
                        <p:par>
                          <p:cTn id="38" fill="hold" nodeType="afterGroup">
                            <p:stCondLst>
                              <p:cond delay="6500"/>
                            </p:stCondLst>
                            <p:childTnLst>
                              <p:par>
                                <p:cTn id="39" presetID="55" presetClass="entr" presetSubtype="0"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strVal val="#ppt_w*0.70"/>
                                          </p:val>
                                        </p:tav>
                                        <p:tav tm="100000">
                                          <p:val>
                                            <p:strVal val="#ppt_w"/>
                                          </p:val>
                                        </p:tav>
                                      </p:tavLst>
                                    </p:anim>
                                    <p:anim calcmode="lin" valueType="num">
                                      <p:cBhvr>
                                        <p:cTn id="42" dur="500" fill="hold"/>
                                        <p:tgtEl>
                                          <p:spTgt spid="8"/>
                                        </p:tgtEl>
                                        <p:attrNameLst>
                                          <p:attrName>ppt_h</p:attrName>
                                        </p:attrNameLst>
                                      </p:cBhvr>
                                      <p:tavLst>
                                        <p:tav tm="0">
                                          <p:val>
                                            <p:strVal val="#ppt_h"/>
                                          </p:val>
                                        </p:tav>
                                        <p:tav tm="100000">
                                          <p:val>
                                            <p:strVal val="#ppt_h"/>
                                          </p:val>
                                        </p:tav>
                                      </p:tavLst>
                                    </p:anim>
                                    <p:animEffect transition="in" filter="fade">
                                      <p:cBhvr>
                                        <p:cTn id="43" dur="500"/>
                                        <p:tgtEl>
                                          <p:spTgt spid="8"/>
                                        </p:tgtEl>
                                      </p:cBhvr>
                                    </p:animEffect>
                                  </p:childTnLst>
                                </p:cTn>
                              </p:par>
                            </p:childTnLst>
                          </p:cTn>
                        </p:par>
                        <p:par>
                          <p:cTn id="44" fill="hold" nodeType="afterGroup">
                            <p:stCondLst>
                              <p:cond delay="7000"/>
                            </p:stCondLst>
                            <p:childTnLst>
                              <p:par>
                                <p:cTn id="45" presetID="55" presetClass="entr" presetSubtype="0"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p:cTn id="47" dur="500" fill="hold"/>
                                        <p:tgtEl>
                                          <p:spTgt spid="2"/>
                                        </p:tgtEl>
                                        <p:attrNameLst>
                                          <p:attrName>ppt_w</p:attrName>
                                        </p:attrNameLst>
                                      </p:cBhvr>
                                      <p:tavLst>
                                        <p:tav tm="0">
                                          <p:val>
                                            <p:strVal val="#ppt_w*0.70"/>
                                          </p:val>
                                        </p:tav>
                                        <p:tav tm="100000">
                                          <p:val>
                                            <p:strVal val="#ppt_w"/>
                                          </p:val>
                                        </p:tav>
                                      </p:tavLst>
                                    </p:anim>
                                    <p:anim calcmode="lin" valueType="num">
                                      <p:cBhvr>
                                        <p:cTn id="48" dur="500" fill="hold"/>
                                        <p:tgtEl>
                                          <p:spTgt spid="2"/>
                                        </p:tgtEl>
                                        <p:attrNameLst>
                                          <p:attrName>ppt_h</p:attrName>
                                        </p:attrNameLst>
                                      </p:cBhvr>
                                      <p:tavLst>
                                        <p:tav tm="0">
                                          <p:val>
                                            <p:strVal val="#ppt_h"/>
                                          </p:val>
                                        </p:tav>
                                        <p:tav tm="100000">
                                          <p:val>
                                            <p:strVal val="#ppt_h"/>
                                          </p:val>
                                        </p:tav>
                                      </p:tavLst>
                                    </p:anim>
                                    <p:animEffect transition="in" filter="fade">
                                      <p:cBhvr>
                                        <p:cTn id="49" dur="500"/>
                                        <p:tgtEl>
                                          <p:spTgt spid="2"/>
                                        </p:tgtEl>
                                      </p:cBhvr>
                                    </p:animEffect>
                                  </p:childTnLst>
                                </p:cTn>
                              </p:par>
                            </p:childTnLst>
                          </p:cTn>
                        </p:par>
                        <p:par>
                          <p:cTn id="50" fill="hold" nodeType="afterGroup">
                            <p:stCondLst>
                              <p:cond delay="7500"/>
                            </p:stCondLst>
                            <p:childTnLst>
                              <p:par>
                                <p:cTn id="51" presetID="55" presetClass="entr" presetSubtype="0"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fill="hold"/>
                                        <p:tgtEl>
                                          <p:spTgt spid="14"/>
                                        </p:tgtEl>
                                        <p:attrNameLst>
                                          <p:attrName>ppt_w</p:attrName>
                                        </p:attrNameLst>
                                      </p:cBhvr>
                                      <p:tavLst>
                                        <p:tav tm="0">
                                          <p:val>
                                            <p:strVal val="#ppt_w*0.70"/>
                                          </p:val>
                                        </p:tav>
                                        <p:tav tm="100000">
                                          <p:val>
                                            <p:strVal val="#ppt_w"/>
                                          </p:val>
                                        </p:tav>
                                      </p:tavLst>
                                    </p:anim>
                                    <p:anim calcmode="lin" valueType="num">
                                      <p:cBhvr>
                                        <p:cTn id="54" dur="500" fill="hold"/>
                                        <p:tgtEl>
                                          <p:spTgt spid="14"/>
                                        </p:tgtEl>
                                        <p:attrNameLst>
                                          <p:attrName>ppt_h</p:attrName>
                                        </p:attrNameLst>
                                      </p:cBhvr>
                                      <p:tavLst>
                                        <p:tav tm="0">
                                          <p:val>
                                            <p:strVal val="#ppt_h"/>
                                          </p:val>
                                        </p:tav>
                                        <p:tav tm="100000">
                                          <p:val>
                                            <p:strVal val="#ppt_h"/>
                                          </p:val>
                                        </p:tav>
                                      </p:tavLst>
                                    </p:anim>
                                    <p:animEffect transition="in" filter="fade">
                                      <p:cBhvr>
                                        <p:cTn id="55" dur="500"/>
                                        <p:tgtEl>
                                          <p:spTgt spid="14"/>
                                        </p:tgtEl>
                                      </p:cBhvr>
                                    </p:animEffect>
                                  </p:childTnLst>
                                </p:cTn>
                              </p:par>
                            </p:childTnLst>
                          </p:cTn>
                        </p:par>
                        <p:par>
                          <p:cTn id="56" fill="hold" nodeType="afterGroup">
                            <p:stCondLst>
                              <p:cond delay="8000"/>
                            </p:stCondLst>
                            <p:childTnLst>
                              <p:par>
                                <p:cTn id="57" presetID="55" presetClass="entr" presetSubtype="0" fill="hold"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500" fill="hold"/>
                                        <p:tgtEl>
                                          <p:spTgt spid="12"/>
                                        </p:tgtEl>
                                        <p:attrNameLst>
                                          <p:attrName>ppt_w</p:attrName>
                                        </p:attrNameLst>
                                      </p:cBhvr>
                                      <p:tavLst>
                                        <p:tav tm="0">
                                          <p:val>
                                            <p:strVal val="#ppt_w*0.70"/>
                                          </p:val>
                                        </p:tav>
                                        <p:tav tm="100000">
                                          <p:val>
                                            <p:strVal val="#ppt_w"/>
                                          </p:val>
                                        </p:tav>
                                      </p:tavLst>
                                    </p:anim>
                                    <p:anim calcmode="lin" valueType="num">
                                      <p:cBhvr>
                                        <p:cTn id="60" dur="500" fill="hold"/>
                                        <p:tgtEl>
                                          <p:spTgt spid="12"/>
                                        </p:tgtEl>
                                        <p:attrNameLst>
                                          <p:attrName>ppt_h</p:attrName>
                                        </p:attrNameLst>
                                      </p:cBhvr>
                                      <p:tavLst>
                                        <p:tav tm="0">
                                          <p:val>
                                            <p:strVal val="#ppt_h"/>
                                          </p:val>
                                        </p:tav>
                                        <p:tav tm="100000">
                                          <p:val>
                                            <p:strVal val="#ppt_h"/>
                                          </p:val>
                                        </p:tav>
                                      </p:tavLst>
                                    </p:anim>
                                    <p:animEffect transition="in" filter="fade">
                                      <p:cBhvr>
                                        <p:cTn id="61" dur="500"/>
                                        <p:tgtEl>
                                          <p:spTgt spid="12"/>
                                        </p:tgtEl>
                                      </p:cBhvr>
                                    </p:animEffect>
                                  </p:childTnLst>
                                </p:cTn>
                              </p:par>
                            </p:childTnLst>
                          </p:cTn>
                        </p:par>
                        <p:par>
                          <p:cTn id="62" fill="hold" nodeType="afterGroup">
                            <p:stCondLst>
                              <p:cond delay="8500"/>
                            </p:stCondLst>
                            <p:childTnLst>
                              <p:par>
                                <p:cTn id="63" presetID="55" presetClass="entr" presetSubtype="0" fill="hold" nodeType="afterEffect">
                                  <p:stCondLst>
                                    <p:cond delay="0"/>
                                  </p:stCondLst>
                                  <p:childTnLst>
                                    <p:set>
                                      <p:cBhvr>
                                        <p:cTn id="64" dur="1" fill="hold">
                                          <p:stCondLst>
                                            <p:cond delay="0"/>
                                          </p:stCondLst>
                                        </p:cTn>
                                        <p:tgtEl>
                                          <p:spTgt spid="4"/>
                                        </p:tgtEl>
                                        <p:attrNameLst>
                                          <p:attrName>style.visibility</p:attrName>
                                        </p:attrNameLst>
                                      </p:cBhvr>
                                      <p:to>
                                        <p:strVal val="visible"/>
                                      </p:to>
                                    </p:set>
                                    <p:anim calcmode="lin" valueType="num">
                                      <p:cBhvr>
                                        <p:cTn id="65" dur="500" fill="hold"/>
                                        <p:tgtEl>
                                          <p:spTgt spid="4"/>
                                        </p:tgtEl>
                                        <p:attrNameLst>
                                          <p:attrName>ppt_w</p:attrName>
                                        </p:attrNameLst>
                                      </p:cBhvr>
                                      <p:tavLst>
                                        <p:tav tm="0">
                                          <p:val>
                                            <p:strVal val="#ppt_w*0.70"/>
                                          </p:val>
                                        </p:tav>
                                        <p:tav tm="100000">
                                          <p:val>
                                            <p:strVal val="#ppt_w"/>
                                          </p:val>
                                        </p:tav>
                                      </p:tavLst>
                                    </p:anim>
                                    <p:anim calcmode="lin" valueType="num">
                                      <p:cBhvr>
                                        <p:cTn id="66" dur="500" fill="hold"/>
                                        <p:tgtEl>
                                          <p:spTgt spid="4"/>
                                        </p:tgtEl>
                                        <p:attrNameLst>
                                          <p:attrName>ppt_h</p:attrName>
                                        </p:attrNameLst>
                                      </p:cBhvr>
                                      <p:tavLst>
                                        <p:tav tm="0">
                                          <p:val>
                                            <p:strVal val="#ppt_h"/>
                                          </p:val>
                                        </p:tav>
                                        <p:tav tm="100000">
                                          <p:val>
                                            <p:strVal val="#ppt_h"/>
                                          </p:val>
                                        </p:tav>
                                      </p:tavLst>
                                    </p:anim>
                                    <p:animEffect transition="in" filter="fade">
                                      <p:cBhvr>
                                        <p:cTn id="67" dur="500"/>
                                        <p:tgtEl>
                                          <p:spTgt spid="4"/>
                                        </p:tgtEl>
                                      </p:cBhvr>
                                    </p:animEffect>
                                  </p:childTnLst>
                                </p:cTn>
                              </p:par>
                            </p:childTnLst>
                          </p:cTn>
                        </p:par>
                        <p:par>
                          <p:cTn id="68" fill="hold" nodeType="afterGroup">
                            <p:stCondLst>
                              <p:cond delay="9000"/>
                            </p:stCondLst>
                            <p:childTnLst>
                              <p:par>
                                <p:cTn id="69" presetID="55" presetClass="entr" presetSubtype="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p:cTn id="71" dur="500" fill="hold"/>
                                        <p:tgtEl>
                                          <p:spTgt spid="16"/>
                                        </p:tgtEl>
                                        <p:attrNameLst>
                                          <p:attrName>ppt_w</p:attrName>
                                        </p:attrNameLst>
                                      </p:cBhvr>
                                      <p:tavLst>
                                        <p:tav tm="0">
                                          <p:val>
                                            <p:strVal val="#ppt_w*0.70"/>
                                          </p:val>
                                        </p:tav>
                                        <p:tav tm="100000">
                                          <p:val>
                                            <p:strVal val="#ppt_w"/>
                                          </p:val>
                                        </p:tav>
                                      </p:tavLst>
                                    </p:anim>
                                    <p:anim calcmode="lin" valueType="num">
                                      <p:cBhvr>
                                        <p:cTn id="72" dur="500" fill="hold"/>
                                        <p:tgtEl>
                                          <p:spTgt spid="16"/>
                                        </p:tgtEl>
                                        <p:attrNameLst>
                                          <p:attrName>ppt_h</p:attrName>
                                        </p:attrNameLst>
                                      </p:cBhvr>
                                      <p:tavLst>
                                        <p:tav tm="0">
                                          <p:val>
                                            <p:strVal val="#ppt_h"/>
                                          </p:val>
                                        </p:tav>
                                        <p:tav tm="100000">
                                          <p:val>
                                            <p:strVal val="#ppt_h"/>
                                          </p:val>
                                        </p:tav>
                                      </p:tavLst>
                                    </p:anim>
                                    <p:animEffect transition="in" filter="fade">
                                      <p:cBhvr>
                                        <p:cTn id="73" dur="500"/>
                                        <p:tgtEl>
                                          <p:spTgt spid="16"/>
                                        </p:tgtEl>
                                      </p:cBhvr>
                                    </p:animEffect>
                                  </p:childTnLst>
                                </p:cTn>
                              </p:par>
                            </p:childTnLst>
                          </p:cTn>
                        </p:par>
                        <p:par>
                          <p:cTn id="74" fill="hold" nodeType="afterGroup">
                            <p:stCondLst>
                              <p:cond delay="9500"/>
                            </p:stCondLst>
                            <p:childTnLst>
                              <p:par>
                                <p:cTn id="75" presetID="55" presetClass="entr" presetSubtype="0" fill="hold" nodeType="after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500" fill="hold"/>
                                        <p:tgtEl>
                                          <p:spTgt spid="6"/>
                                        </p:tgtEl>
                                        <p:attrNameLst>
                                          <p:attrName>ppt_w</p:attrName>
                                        </p:attrNameLst>
                                      </p:cBhvr>
                                      <p:tavLst>
                                        <p:tav tm="0">
                                          <p:val>
                                            <p:strVal val="#ppt_w*0.70"/>
                                          </p:val>
                                        </p:tav>
                                        <p:tav tm="100000">
                                          <p:val>
                                            <p:strVal val="#ppt_w"/>
                                          </p:val>
                                        </p:tav>
                                      </p:tavLst>
                                    </p:anim>
                                    <p:anim calcmode="lin" valueType="num">
                                      <p:cBhvr>
                                        <p:cTn id="78" dur="500" fill="hold"/>
                                        <p:tgtEl>
                                          <p:spTgt spid="6"/>
                                        </p:tgtEl>
                                        <p:attrNameLst>
                                          <p:attrName>ppt_h</p:attrName>
                                        </p:attrNameLst>
                                      </p:cBhvr>
                                      <p:tavLst>
                                        <p:tav tm="0">
                                          <p:val>
                                            <p:strVal val="#ppt_h"/>
                                          </p:val>
                                        </p:tav>
                                        <p:tav tm="100000">
                                          <p:val>
                                            <p:strVal val="#ppt_h"/>
                                          </p:val>
                                        </p:tav>
                                      </p:tavLst>
                                    </p:anim>
                                    <p:animEffect transition="in" filter="fade">
                                      <p:cBhvr>
                                        <p:cTn id="79" dur="500"/>
                                        <p:tgtEl>
                                          <p:spTgt spid="6"/>
                                        </p:tgtEl>
                                      </p:cBhvr>
                                    </p:animEffect>
                                  </p:childTnLst>
                                </p:cTn>
                              </p:par>
                            </p:childTnLst>
                          </p:cTn>
                        </p:par>
                        <p:par>
                          <p:cTn id="80" fill="hold" nodeType="afterGroup">
                            <p:stCondLst>
                              <p:cond delay="10000"/>
                            </p:stCondLst>
                            <p:childTnLst>
                              <p:par>
                                <p:cTn id="81" presetID="55" presetClass="entr" presetSubtype="0" fill="hold" nodeType="after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p:cTn id="83" dur="500" fill="hold"/>
                                        <p:tgtEl>
                                          <p:spTgt spid="10"/>
                                        </p:tgtEl>
                                        <p:attrNameLst>
                                          <p:attrName>ppt_w</p:attrName>
                                        </p:attrNameLst>
                                      </p:cBhvr>
                                      <p:tavLst>
                                        <p:tav tm="0">
                                          <p:val>
                                            <p:strVal val="#ppt_w*0.70"/>
                                          </p:val>
                                        </p:tav>
                                        <p:tav tm="100000">
                                          <p:val>
                                            <p:strVal val="#ppt_w"/>
                                          </p:val>
                                        </p:tav>
                                      </p:tavLst>
                                    </p:anim>
                                    <p:anim calcmode="lin" valueType="num">
                                      <p:cBhvr>
                                        <p:cTn id="84" dur="500" fill="hold"/>
                                        <p:tgtEl>
                                          <p:spTgt spid="10"/>
                                        </p:tgtEl>
                                        <p:attrNameLst>
                                          <p:attrName>ppt_h</p:attrName>
                                        </p:attrNameLst>
                                      </p:cBhvr>
                                      <p:tavLst>
                                        <p:tav tm="0">
                                          <p:val>
                                            <p:strVal val="#ppt_h"/>
                                          </p:val>
                                        </p:tav>
                                        <p:tav tm="100000">
                                          <p:val>
                                            <p:strVal val="#ppt_h"/>
                                          </p:val>
                                        </p:tav>
                                      </p:tavLst>
                                    </p:anim>
                                    <p:animEffect transition="in" filter="fade">
                                      <p:cBhvr>
                                        <p:cTn id="8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6" grpId="0" animBg="1"/>
      <p:bldP spid="48154" grpId="0"/>
      <p:bldP spid="48155" grpId="0"/>
      <p:bldP spid="48156"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2000" r="-12000"/>
          </a:stretch>
        </a:blipFill>
        <a:effectLst/>
      </p:bgPr>
    </p:bg>
    <p:spTree>
      <p:nvGrpSpPr>
        <p:cNvPr id="1" name=""/>
        <p:cNvGrpSpPr/>
        <p:nvPr/>
      </p:nvGrpSpPr>
      <p:grpSpPr>
        <a:xfrm>
          <a:off x="0" y="0"/>
          <a:ext cx="0" cy="0"/>
          <a:chOff x="0" y="0"/>
          <a:chExt cx="0" cy="0"/>
        </a:xfrm>
      </p:grpSpPr>
      <p:sp>
        <p:nvSpPr>
          <p:cNvPr id="36866" name="Rectangle 8"/>
          <p:cNvSpPr>
            <a:spLocks noChangeArrowheads="1"/>
          </p:cNvSpPr>
          <p:nvPr/>
        </p:nvSpPr>
        <p:spPr bwMode="auto">
          <a:xfrm>
            <a:off x="1371600" y="2254250"/>
            <a:ext cx="6172200" cy="1981200"/>
          </a:xfrm>
          <a:prstGeom prst="rect">
            <a:avLst/>
          </a:prstGeom>
          <a:solidFill>
            <a:srgbClr val="D2D2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867" name="Rectangle 15"/>
          <p:cNvSpPr>
            <a:spLocks noChangeArrowheads="1"/>
          </p:cNvSpPr>
          <p:nvPr/>
        </p:nvSpPr>
        <p:spPr bwMode="auto">
          <a:xfrm>
            <a:off x="1371600" y="4365625"/>
            <a:ext cx="6172200" cy="1981200"/>
          </a:xfrm>
          <a:prstGeom prst="rect">
            <a:avLst/>
          </a:prstGeom>
          <a:solidFill>
            <a:srgbClr val="D2D2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868" name="Rectangle 61"/>
          <p:cNvSpPr>
            <a:spLocks noGrp="1" noChangeArrowheads="1"/>
          </p:cNvSpPr>
          <p:nvPr>
            <p:ph type="title"/>
          </p:nvPr>
        </p:nvSpPr>
        <p:spPr>
          <a:xfrm>
            <a:off x="251520" y="260648"/>
            <a:ext cx="8588861" cy="838200"/>
          </a:xfrm>
        </p:spPr>
        <p:txBody>
          <a:bodyPr>
            <a:normAutofit fontScale="90000"/>
          </a:bodyPr>
          <a:lstStyle/>
          <a:p>
            <a:pPr eaLnBrk="1" hangingPunct="1"/>
            <a:r>
              <a:rPr lang="en-US" sz="4000" dirty="0">
                <a:solidFill>
                  <a:srgbClr val="002060"/>
                </a:solidFill>
                <a:latin typeface="Calibri" pitchFamily="34" charset="0"/>
                <a:cs typeface="Calibri" pitchFamily="34" charset="0"/>
              </a:rPr>
              <a:t>Virtual Switch Architecture</a:t>
            </a:r>
            <a:br>
              <a:rPr lang="en-US" dirty="0">
                <a:solidFill>
                  <a:srgbClr val="002060"/>
                </a:solidFill>
                <a:latin typeface="Calibri" pitchFamily="34" charset="0"/>
                <a:cs typeface="Calibri" pitchFamily="34" charset="0"/>
              </a:rPr>
            </a:br>
            <a:r>
              <a:rPr lang="en-US" sz="2400" b="0" dirty="0">
                <a:solidFill>
                  <a:srgbClr val="002060"/>
                </a:solidFill>
                <a:latin typeface="Calibri" pitchFamily="34" charset="0"/>
                <a:cs typeface="Calibri" pitchFamily="34" charset="0"/>
              </a:rPr>
              <a:t>Forwarding Operation</a:t>
            </a:r>
          </a:p>
        </p:txBody>
      </p:sp>
      <p:pic>
        <p:nvPicPr>
          <p:cNvPr id="36869" name="Picture 3" descr="6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5800" y="2741613"/>
            <a:ext cx="2438400"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4" descr="sup720-10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52600" y="2711450"/>
            <a:ext cx="240665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Rectangle 6"/>
          <p:cNvSpPr>
            <a:spLocks noChangeArrowheads="1"/>
          </p:cNvSpPr>
          <p:nvPr/>
        </p:nvSpPr>
        <p:spPr bwMode="auto">
          <a:xfrm>
            <a:off x="1676400" y="2406650"/>
            <a:ext cx="2590800" cy="1524000"/>
          </a:xfrm>
          <a:prstGeom prst="rect">
            <a:avLst/>
          </a:prstGeom>
          <a:noFill/>
          <a:ln w="9525">
            <a:solidFill>
              <a:schemeClr val="tx1"/>
            </a:solidFill>
            <a:prstDash val="lgDashDot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2" name="Rectangle 7"/>
          <p:cNvSpPr>
            <a:spLocks noChangeArrowheads="1"/>
          </p:cNvSpPr>
          <p:nvPr/>
        </p:nvSpPr>
        <p:spPr bwMode="auto">
          <a:xfrm>
            <a:off x="4419600" y="2406650"/>
            <a:ext cx="2819400" cy="1524000"/>
          </a:xfrm>
          <a:prstGeom prst="rect">
            <a:avLst/>
          </a:prstGeom>
          <a:noFill/>
          <a:ln w="9525">
            <a:solidFill>
              <a:schemeClr val="tx1"/>
            </a:solidFill>
            <a:prstDash val="lgDashDot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3" name="Text Box 9"/>
          <p:cNvSpPr txBox="1">
            <a:spLocks noChangeArrowheads="1"/>
          </p:cNvSpPr>
          <p:nvPr/>
        </p:nvSpPr>
        <p:spPr bwMode="auto">
          <a:xfrm>
            <a:off x="1371600" y="3900488"/>
            <a:ext cx="17954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1" baseline="0">
                <a:ea typeface="ＭＳ Ｐゴシック" pitchFamily="34" charset="-128"/>
              </a:rPr>
              <a:t>Virtual Switch Domain</a:t>
            </a:r>
          </a:p>
        </p:txBody>
      </p:sp>
      <p:sp>
        <p:nvSpPr>
          <p:cNvPr id="36874" name="Text Box 10"/>
          <p:cNvSpPr txBox="1">
            <a:spLocks noChangeArrowheads="1"/>
          </p:cNvSpPr>
          <p:nvPr/>
        </p:nvSpPr>
        <p:spPr bwMode="auto">
          <a:xfrm>
            <a:off x="1676400" y="2451100"/>
            <a:ext cx="24463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1" baseline="0">
                <a:ea typeface="ＭＳ Ｐゴシック" pitchFamily="34" charset="-128"/>
              </a:rPr>
              <a:t>Switch 1—Control Plane </a:t>
            </a:r>
            <a:r>
              <a:rPr lang="en-US" sz="1200" b="1" baseline="0">
                <a:solidFill>
                  <a:srgbClr val="89A424"/>
                </a:solidFill>
                <a:ea typeface="ＭＳ Ｐゴシック" pitchFamily="34" charset="-128"/>
              </a:rPr>
              <a:t>Active</a:t>
            </a:r>
          </a:p>
        </p:txBody>
      </p:sp>
      <p:sp>
        <p:nvSpPr>
          <p:cNvPr id="36875" name="Text Box 11"/>
          <p:cNvSpPr txBox="1">
            <a:spLocks noChangeArrowheads="1"/>
          </p:cNvSpPr>
          <p:nvPr/>
        </p:nvSpPr>
        <p:spPr bwMode="auto">
          <a:xfrm>
            <a:off x="4419600" y="2451100"/>
            <a:ext cx="2889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1" baseline="0">
                <a:ea typeface="ＭＳ Ｐゴシック" pitchFamily="34" charset="-128"/>
              </a:rPr>
              <a:t>Switch 2—Control Plane </a:t>
            </a:r>
            <a:r>
              <a:rPr lang="en-US" sz="1200" b="1" baseline="0">
                <a:solidFill>
                  <a:srgbClr val="9D0101"/>
                </a:solidFill>
                <a:ea typeface="ＭＳ Ｐゴシック" pitchFamily="34" charset="-128"/>
              </a:rPr>
              <a:t>Hot Standby</a:t>
            </a:r>
            <a:endParaRPr lang="en-US" sz="1200" b="1" baseline="0">
              <a:ea typeface="ＭＳ Ｐゴシック" pitchFamily="34" charset="-128"/>
            </a:endParaRPr>
          </a:p>
        </p:txBody>
      </p:sp>
      <p:pic>
        <p:nvPicPr>
          <p:cNvPr id="36876" name="Picture 12" descr="sup720-10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52600" y="4822825"/>
            <a:ext cx="240665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7" name="Rectangle 13"/>
          <p:cNvSpPr>
            <a:spLocks noChangeArrowheads="1"/>
          </p:cNvSpPr>
          <p:nvPr/>
        </p:nvSpPr>
        <p:spPr bwMode="auto">
          <a:xfrm>
            <a:off x="1676400" y="4518025"/>
            <a:ext cx="2590800" cy="1524000"/>
          </a:xfrm>
          <a:prstGeom prst="rect">
            <a:avLst/>
          </a:prstGeom>
          <a:noFill/>
          <a:ln w="9525">
            <a:solidFill>
              <a:schemeClr val="tx1"/>
            </a:solidFill>
            <a:prstDash val="lgDashDot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8" name="Rectangle 14"/>
          <p:cNvSpPr>
            <a:spLocks noChangeArrowheads="1"/>
          </p:cNvSpPr>
          <p:nvPr/>
        </p:nvSpPr>
        <p:spPr bwMode="auto">
          <a:xfrm>
            <a:off x="4419600" y="4518025"/>
            <a:ext cx="2819400" cy="1524000"/>
          </a:xfrm>
          <a:prstGeom prst="rect">
            <a:avLst/>
          </a:prstGeom>
          <a:noFill/>
          <a:ln w="9525">
            <a:solidFill>
              <a:schemeClr val="tx1"/>
            </a:solidFill>
            <a:prstDash val="lgDashDot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9" name="Text Box 16"/>
          <p:cNvSpPr txBox="1">
            <a:spLocks noChangeArrowheads="1"/>
          </p:cNvSpPr>
          <p:nvPr/>
        </p:nvSpPr>
        <p:spPr bwMode="auto">
          <a:xfrm>
            <a:off x="1371600" y="6065838"/>
            <a:ext cx="17954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1" baseline="0">
                <a:ea typeface="ＭＳ Ｐゴシック" pitchFamily="34" charset="-128"/>
              </a:rPr>
              <a:t>Virtual Switch Domain</a:t>
            </a:r>
          </a:p>
        </p:txBody>
      </p:sp>
      <p:sp>
        <p:nvSpPr>
          <p:cNvPr id="36880" name="Text Box 17"/>
          <p:cNvSpPr txBox="1">
            <a:spLocks noChangeArrowheads="1"/>
          </p:cNvSpPr>
          <p:nvPr/>
        </p:nvSpPr>
        <p:spPr bwMode="auto">
          <a:xfrm>
            <a:off x="1676400" y="4562475"/>
            <a:ext cx="2232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1" baseline="0">
                <a:ea typeface="ＭＳ Ｐゴシック" pitchFamily="34" charset="-128"/>
              </a:rPr>
              <a:t>Switch 1—Data Plane </a:t>
            </a:r>
            <a:r>
              <a:rPr lang="en-US" sz="1200" b="1" baseline="0">
                <a:solidFill>
                  <a:srgbClr val="89A424"/>
                </a:solidFill>
                <a:ea typeface="ＭＳ Ｐゴシック" pitchFamily="34" charset="-128"/>
              </a:rPr>
              <a:t>Active</a:t>
            </a:r>
          </a:p>
        </p:txBody>
      </p:sp>
      <p:sp>
        <p:nvSpPr>
          <p:cNvPr id="36881" name="Text Box 18"/>
          <p:cNvSpPr txBox="1">
            <a:spLocks noChangeArrowheads="1"/>
          </p:cNvSpPr>
          <p:nvPr/>
        </p:nvSpPr>
        <p:spPr bwMode="auto">
          <a:xfrm>
            <a:off x="4419600" y="4562475"/>
            <a:ext cx="2232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200" b="1" baseline="0">
                <a:ea typeface="ＭＳ Ｐゴシック" pitchFamily="34" charset="-128"/>
              </a:rPr>
              <a:t>Switch 2—Data Plane </a:t>
            </a:r>
            <a:r>
              <a:rPr lang="en-US" sz="1200" b="1" baseline="0">
                <a:solidFill>
                  <a:srgbClr val="89A424"/>
                </a:solidFill>
                <a:ea typeface="ＭＳ Ｐゴシック" pitchFamily="34" charset="-128"/>
              </a:rPr>
              <a:t>Active</a:t>
            </a:r>
          </a:p>
        </p:txBody>
      </p:sp>
      <p:pic>
        <p:nvPicPr>
          <p:cNvPr id="36882" name="Picture 19" descr="sup720-10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95800" y="4899025"/>
            <a:ext cx="240665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3" name="AutoShape 20"/>
          <p:cNvSpPr>
            <a:spLocks noChangeArrowheads="1"/>
          </p:cNvSpPr>
          <p:nvPr/>
        </p:nvSpPr>
        <p:spPr bwMode="auto">
          <a:xfrm rot="5400000">
            <a:off x="990600" y="5203825"/>
            <a:ext cx="152400" cy="152400"/>
          </a:xfrm>
          <a:prstGeom prst="triangle">
            <a:avLst>
              <a:gd name="adj" fmla="val 50000"/>
            </a:avLst>
          </a:prstGeom>
          <a:solidFill>
            <a:srgbClr val="EE68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884" name="AutoShape 21"/>
          <p:cNvSpPr>
            <a:spLocks noChangeArrowheads="1"/>
          </p:cNvSpPr>
          <p:nvPr/>
        </p:nvSpPr>
        <p:spPr bwMode="auto">
          <a:xfrm rot="5400000">
            <a:off x="1295400" y="5203825"/>
            <a:ext cx="152400" cy="152400"/>
          </a:xfrm>
          <a:prstGeom prst="triangle">
            <a:avLst>
              <a:gd name="adj" fmla="val 50000"/>
            </a:avLst>
          </a:prstGeom>
          <a:solidFill>
            <a:srgbClr val="EE68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885" name="AutoShape 22"/>
          <p:cNvSpPr>
            <a:spLocks noChangeArrowheads="1"/>
          </p:cNvSpPr>
          <p:nvPr/>
        </p:nvSpPr>
        <p:spPr bwMode="auto">
          <a:xfrm rot="5400000">
            <a:off x="1600200" y="5203825"/>
            <a:ext cx="152400" cy="152400"/>
          </a:xfrm>
          <a:prstGeom prst="triangle">
            <a:avLst>
              <a:gd name="adj" fmla="val 50000"/>
            </a:avLst>
          </a:prstGeom>
          <a:solidFill>
            <a:srgbClr val="EE68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886" name="AutoShape 23"/>
          <p:cNvSpPr>
            <a:spLocks noChangeArrowheads="1"/>
          </p:cNvSpPr>
          <p:nvPr/>
        </p:nvSpPr>
        <p:spPr bwMode="auto">
          <a:xfrm rot="5400000">
            <a:off x="1905000" y="5203825"/>
            <a:ext cx="152400" cy="152400"/>
          </a:xfrm>
          <a:prstGeom prst="triangle">
            <a:avLst>
              <a:gd name="adj" fmla="val 50000"/>
            </a:avLst>
          </a:prstGeom>
          <a:solidFill>
            <a:srgbClr val="EE68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887" name="AutoShape 24"/>
          <p:cNvSpPr>
            <a:spLocks noChangeArrowheads="1"/>
          </p:cNvSpPr>
          <p:nvPr/>
        </p:nvSpPr>
        <p:spPr bwMode="auto">
          <a:xfrm rot="5400000">
            <a:off x="2209800" y="5203825"/>
            <a:ext cx="152400" cy="152400"/>
          </a:xfrm>
          <a:prstGeom prst="triangle">
            <a:avLst>
              <a:gd name="adj" fmla="val 50000"/>
            </a:avLst>
          </a:prstGeom>
          <a:solidFill>
            <a:srgbClr val="EE68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888" name="AutoShape 25"/>
          <p:cNvSpPr>
            <a:spLocks noChangeArrowheads="1"/>
          </p:cNvSpPr>
          <p:nvPr/>
        </p:nvSpPr>
        <p:spPr bwMode="auto">
          <a:xfrm rot="5400000">
            <a:off x="2514600" y="5203825"/>
            <a:ext cx="152400" cy="152400"/>
          </a:xfrm>
          <a:prstGeom prst="triangle">
            <a:avLst>
              <a:gd name="adj" fmla="val 50000"/>
            </a:avLst>
          </a:prstGeom>
          <a:solidFill>
            <a:srgbClr val="EE68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889" name="AutoShape 26"/>
          <p:cNvSpPr>
            <a:spLocks noChangeArrowheads="1"/>
          </p:cNvSpPr>
          <p:nvPr/>
        </p:nvSpPr>
        <p:spPr bwMode="auto">
          <a:xfrm rot="5400000">
            <a:off x="2819400" y="5203825"/>
            <a:ext cx="152400" cy="152400"/>
          </a:xfrm>
          <a:prstGeom prst="triangle">
            <a:avLst>
              <a:gd name="adj" fmla="val 50000"/>
            </a:avLst>
          </a:prstGeom>
          <a:solidFill>
            <a:srgbClr val="EE68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890" name="AutoShape 27"/>
          <p:cNvSpPr>
            <a:spLocks noChangeArrowheads="1"/>
          </p:cNvSpPr>
          <p:nvPr/>
        </p:nvSpPr>
        <p:spPr bwMode="auto">
          <a:xfrm rot="5400000">
            <a:off x="3124200" y="5203825"/>
            <a:ext cx="152400" cy="152400"/>
          </a:xfrm>
          <a:prstGeom prst="triangle">
            <a:avLst>
              <a:gd name="adj" fmla="val 50000"/>
            </a:avLst>
          </a:prstGeom>
          <a:solidFill>
            <a:srgbClr val="EE68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891" name="AutoShape 28"/>
          <p:cNvSpPr>
            <a:spLocks noChangeArrowheads="1"/>
          </p:cNvSpPr>
          <p:nvPr/>
        </p:nvSpPr>
        <p:spPr bwMode="auto">
          <a:xfrm rot="10800000">
            <a:off x="3352800" y="5432425"/>
            <a:ext cx="152400" cy="152400"/>
          </a:xfrm>
          <a:prstGeom prst="triangle">
            <a:avLst>
              <a:gd name="adj" fmla="val 50000"/>
            </a:avLst>
          </a:prstGeom>
          <a:solidFill>
            <a:srgbClr val="EE68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892" name="AutoShape 29"/>
          <p:cNvSpPr>
            <a:spLocks noChangeArrowheads="1"/>
          </p:cNvSpPr>
          <p:nvPr/>
        </p:nvSpPr>
        <p:spPr bwMode="auto">
          <a:xfrm rot="10800000">
            <a:off x="3352800" y="5737225"/>
            <a:ext cx="152400" cy="152400"/>
          </a:xfrm>
          <a:prstGeom prst="triangle">
            <a:avLst>
              <a:gd name="adj" fmla="val 50000"/>
            </a:avLst>
          </a:prstGeom>
          <a:solidFill>
            <a:srgbClr val="EE68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893" name="AutoShape 30"/>
          <p:cNvSpPr>
            <a:spLocks noChangeArrowheads="1"/>
          </p:cNvSpPr>
          <p:nvPr/>
        </p:nvSpPr>
        <p:spPr bwMode="auto">
          <a:xfrm rot="10800000">
            <a:off x="3352800" y="6042025"/>
            <a:ext cx="152400" cy="152400"/>
          </a:xfrm>
          <a:prstGeom prst="triangle">
            <a:avLst>
              <a:gd name="adj" fmla="val 50000"/>
            </a:avLst>
          </a:prstGeom>
          <a:solidFill>
            <a:srgbClr val="EE68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894" name="AutoShape 31"/>
          <p:cNvSpPr>
            <a:spLocks noChangeArrowheads="1"/>
          </p:cNvSpPr>
          <p:nvPr/>
        </p:nvSpPr>
        <p:spPr bwMode="auto">
          <a:xfrm rot="10800000">
            <a:off x="3352800" y="6292850"/>
            <a:ext cx="152400" cy="152400"/>
          </a:xfrm>
          <a:prstGeom prst="triangle">
            <a:avLst>
              <a:gd name="adj" fmla="val 50000"/>
            </a:avLst>
          </a:prstGeom>
          <a:solidFill>
            <a:srgbClr val="EE68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895" name="AutoShape 32"/>
          <p:cNvSpPr>
            <a:spLocks noChangeArrowheads="1"/>
          </p:cNvSpPr>
          <p:nvPr/>
        </p:nvSpPr>
        <p:spPr bwMode="auto">
          <a:xfrm rot="16200000" flipH="1">
            <a:off x="5486400" y="5203825"/>
            <a:ext cx="152400" cy="152400"/>
          </a:xfrm>
          <a:prstGeom prst="triangle">
            <a:avLst>
              <a:gd name="adj" fmla="val 50000"/>
            </a:avLst>
          </a:prstGeom>
          <a:solidFill>
            <a:srgbClr val="EE68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896" name="AutoShape 33"/>
          <p:cNvSpPr>
            <a:spLocks noChangeArrowheads="1"/>
          </p:cNvSpPr>
          <p:nvPr/>
        </p:nvSpPr>
        <p:spPr bwMode="auto">
          <a:xfrm rot="16200000" flipH="1">
            <a:off x="5791200" y="5203825"/>
            <a:ext cx="152400" cy="152400"/>
          </a:xfrm>
          <a:prstGeom prst="triangle">
            <a:avLst>
              <a:gd name="adj" fmla="val 50000"/>
            </a:avLst>
          </a:prstGeom>
          <a:solidFill>
            <a:srgbClr val="EE68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897" name="AutoShape 34"/>
          <p:cNvSpPr>
            <a:spLocks noChangeArrowheads="1"/>
          </p:cNvSpPr>
          <p:nvPr/>
        </p:nvSpPr>
        <p:spPr bwMode="auto">
          <a:xfrm rot="16200000" flipH="1">
            <a:off x="6096000" y="5203825"/>
            <a:ext cx="152400" cy="152400"/>
          </a:xfrm>
          <a:prstGeom prst="triangle">
            <a:avLst>
              <a:gd name="adj" fmla="val 50000"/>
            </a:avLst>
          </a:prstGeom>
          <a:solidFill>
            <a:srgbClr val="EE68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898" name="AutoShape 35"/>
          <p:cNvSpPr>
            <a:spLocks noChangeArrowheads="1"/>
          </p:cNvSpPr>
          <p:nvPr/>
        </p:nvSpPr>
        <p:spPr bwMode="auto">
          <a:xfrm rot="16200000" flipH="1">
            <a:off x="6400800" y="5203825"/>
            <a:ext cx="152400" cy="152400"/>
          </a:xfrm>
          <a:prstGeom prst="triangle">
            <a:avLst>
              <a:gd name="adj" fmla="val 50000"/>
            </a:avLst>
          </a:prstGeom>
          <a:solidFill>
            <a:srgbClr val="EE68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899" name="AutoShape 36"/>
          <p:cNvSpPr>
            <a:spLocks noChangeArrowheads="1"/>
          </p:cNvSpPr>
          <p:nvPr/>
        </p:nvSpPr>
        <p:spPr bwMode="auto">
          <a:xfrm rot="16200000" flipH="1">
            <a:off x="6705600" y="5203825"/>
            <a:ext cx="152400" cy="152400"/>
          </a:xfrm>
          <a:prstGeom prst="triangle">
            <a:avLst>
              <a:gd name="adj" fmla="val 50000"/>
            </a:avLst>
          </a:prstGeom>
          <a:solidFill>
            <a:srgbClr val="EE68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900" name="AutoShape 37"/>
          <p:cNvSpPr>
            <a:spLocks noChangeArrowheads="1"/>
          </p:cNvSpPr>
          <p:nvPr/>
        </p:nvSpPr>
        <p:spPr bwMode="auto">
          <a:xfrm rot="16200000" flipH="1">
            <a:off x="7010400" y="5203825"/>
            <a:ext cx="152400" cy="152400"/>
          </a:xfrm>
          <a:prstGeom prst="triangle">
            <a:avLst>
              <a:gd name="adj" fmla="val 50000"/>
            </a:avLst>
          </a:prstGeom>
          <a:solidFill>
            <a:srgbClr val="EE68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901" name="AutoShape 38"/>
          <p:cNvSpPr>
            <a:spLocks noChangeArrowheads="1"/>
          </p:cNvSpPr>
          <p:nvPr/>
        </p:nvSpPr>
        <p:spPr bwMode="auto">
          <a:xfrm rot="16200000" flipH="1">
            <a:off x="7315200" y="5203825"/>
            <a:ext cx="152400" cy="152400"/>
          </a:xfrm>
          <a:prstGeom prst="triangle">
            <a:avLst>
              <a:gd name="adj" fmla="val 50000"/>
            </a:avLst>
          </a:prstGeom>
          <a:solidFill>
            <a:srgbClr val="EE68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902" name="AutoShape 39"/>
          <p:cNvSpPr>
            <a:spLocks noChangeArrowheads="1"/>
          </p:cNvSpPr>
          <p:nvPr/>
        </p:nvSpPr>
        <p:spPr bwMode="auto">
          <a:xfrm rot="16200000" flipH="1">
            <a:off x="7620000" y="5203825"/>
            <a:ext cx="152400" cy="152400"/>
          </a:xfrm>
          <a:prstGeom prst="triangle">
            <a:avLst>
              <a:gd name="adj" fmla="val 50000"/>
            </a:avLst>
          </a:prstGeom>
          <a:solidFill>
            <a:srgbClr val="EE68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903" name="AutoShape 40"/>
          <p:cNvSpPr>
            <a:spLocks noChangeArrowheads="1"/>
          </p:cNvSpPr>
          <p:nvPr/>
        </p:nvSpPr>
        <p:spPr bwMode="auto">
          <a:xfrm rot="10800000">
            <a:off x="5334000" y="5432425"/>
            <a:ext cx="152400" cy="152400"/>
          </a:xfrm>
          <a:prstGeom prst="triangle">
            <a:avLst>
              <a:gd name="adj" fmla="val 50000"/>
            </a:avLst>
          </a:prstGeom>
          <a:solidFill>
            <a:srgbClr val="EE68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904" name="AutoShape 41"/>
          <p:cNvSpPr>
            <a:spLocks noChangeArrowheads="1"/>
          </p:cNvSpPr>
          <p:nvPr/>
        </p:nvSpPr>
        <p:spPr bwMode="auto">
          <a:xfrm rot="10800000">
            <a:off x="5334000" y="5737225"/>
            <a:ext cx="152400" cy="152400"/>
          </a:xfrm>
          <a:prstGeom prst="triangle">
            <a:avLst>
              <a:gd name="adj" fmla="val 50000"/>
            </a:avLst>
          </a:prstGeom>
          <a:solidFill>
            <a:srgbClr val="EE68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905" name="AutoShape 42"/>
          <p:cNvSpPr>
            <a:spLocks noChangeArrowheads="1"/>
          </p:cNvSpPr>
          <p:nvPr/>
        </p:nvSpPr>
        <p:spPr bwMode="auto">
          <a:xfrm rot="10800000">
            <a:off x="5334000" y="6042025"/>
            <a:ext cx="152400" cy="152400"/>
          </a:xfrm>
          <a:prstGeom prst="triangle">
            <a:avLst>
              <a:gd name="adj" fmla="val 50000"/>
            </a:avLst>
          </a:prstGeom>
          <a:solidFill>
            <a:srgbClr val="EE68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906" name="AutoShape 43"/>
          <p:cNvSpPr>
            <a:spLocks noChangeArrowheads="1"/>
          </p:cNvSpPr>
          <p:nvPr/>
        </p:nvSpPr>
        <p:spPr bwMode="auto">
          <a:xfrm rot="10800000">
            <a:off x="5334000" y="6292850"/>
            <a:ext cx="152400" cy="152400"/>
          </a:xfrm>
          <a:prstGeom prst="triangle">
            <a:avLst>
              <a:gd name="adj" fmla="val 50000"/>
            </a:avLst>
          </a:prstGeom>
          <a:solidFill>
            <a:srgbClr val="EE680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907" name="Text Box 62"/>
          <p:cNvSpPr txBox="1">
            <a:spLocks noChangeArrowheads="1"/>
          </p:cNvSpPr>
          <p:nvPr/>
        </p:nvSpPr>
        <p:spPr bwMode="auto">
          <a:xfrm>
            <a:off x="657225" y="1268760"/>
            <a:ext cx="8029575" cy="881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95000"/>
              </a:lnSpc>
              <a:spcBef>
                <a:spcPct val="50000"/>
              </a:spcBef>
            </a:pPr>
            <a:r>
              <a:rPr lang="en-US" sz="1800" baseline="0" dirty="0">
                <a:latin typeface="Calibri" pitchFamily="34" charset="0"/>
                <a:ea typeface="ＭＳ Ｐゴシック" pitchFamily="34" charset="-128"/>
                <a:cs typeface="Calibri" pitchFamily="34" charset="0"/>
              </a:rPr>
              <a:t>In Virtual Switch Mode, While Only One Control Plane Is Active, </a:t>
            </a:r>
            <a:br>
              <a:rPr lang="en-US" sz="1800" baseline="0" dirty="0">
                <a:latin typeface="Calibri" pitchFamily="34" charset="0"/>
                <a:ea typeface="ＭＳ Ｐゴシック" pitchFamily="34" charset="-128"/>
                <a:cs typeface="Calibri" pitchFamily="34" charset="0"/>
              </a:rPr>
            </a:br>
            <a:r>
              <a:rPr lang="en-US" sz="1800" baseline="0" dirty="0">
                <a:latin typeface="Calibri" pitchFamily="34" charset="0"/>
                <a:ea typeface="ＭＳ Ｐゴシック" pitchFamily="34" charset="-128"/>
                <a:cs typeface="Calibri" pitchFamily="34" charset="0"/>
              </a:rPr>
              <a:t>Both Data Planes (Switch Fabrics) Are Active, and as Such, Each </a:t>
            </a:r>
            <a:br>
              <a:rPr lang="en-US" sz="1800" baseline="0" dirty="0">
                <a:latin typeface="Calibri" pitchFamily="34" charset="0"/>
                <a:ea typeface="ＭＳ Ｐゴシック" pitchFamily="34" charset="-128"/>
                <a:cs typeface="Calibri" pitchFamily="34" charset="0"/>
              </a:rPr>
            </a:br>
            <a:r>
              <a:rPr lang="en-US" sz="1800" baseline="0" dirty="0">
                <a:latin typeface="Calibri" pitchFamily="34" charset="0"/>
                <a:ea typeface="ＭＳ Ｐゴシック" pitchFamily="34" charset="-128"/>
                <a:cs typeface="Calibri" pitchFamily="34" charset="0"/>
              </a:rPr>
              <a:t>Can Actively Participate in the Forwarding of Data</a:t>
            </a:r>
          </a:p>
        </p:txBody>
      </p:sp>
    </p:spTree>
    <p:extLst>
      <p:ext uri="{BB962C8B-B14F-4D97-AF65-F5344CB8AC3E}">
        <p14:creationId xmlns:p14="http://schemas.microsoft.com/office/powerpoint/2010/main" val="622813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2000" r="-12000"/>
          </a:stretch>
        </a:blip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a:bodyPr>
          <a:lstStyle/>
          <a:p>
            <a:r>
              <a:rPr lang="en-US" sz="3600" dirty="0">
                <a:solidFill>
                  <a:srgbClr val="002060"/>
                </a:solidFill>
                <a:latin typeface="Calibri" pitchFamily="34" charset="0"/>
                <a:cs typeface="Calibri" pitchFamily="34" charset="0"/>
              </a:rPr>
              <a:t>Summary</a:t>
            </a:r>
          </a:p>
        </p:txBody>
      </p:sp>
      <p:sp>
        <p:nvSpPr>
          <p:cNvPr id="2" name="Text Placeholder 1"/>
          <p:cNvSpPr>
            <a:spLocks noGrp="1"/>
          </p:cNvSpPr>
          <p:nvPr>
            <p:ph type="body" sz="half" idx="1"/>
          </p:nvPr>
        </p:nvSpPr>
        <p:spPr>
          <a:xfrm>
            <a:off x="611561" y="1268761"/>
            <a:ext cx="7776863" cy="2664296"/>
          </a:xfrm>
        </p:spPr>
        <p:txBody>
          <a:bodyPr>
            <a:normAutofit/>
          </a:bodyPr>
          <a:lstStyle/>
          <a:p>
            <a:pPr>
              <a:buClrTx/>
              <a:buSzPct val="100000"/>
            </a:pPr>
            <a:r>
              <a:rPr lang="en-SG" sz="3600" dirty="0">
                <a:latin typeface="Calibri" pitchFamily="34" charset="0"/>
                <a:cs typeface="Calibri" pitchFamily="34" charset="0"/>
              </a:rPr>
              <a:t>Roles of Network Virtualization</a:t>
            </a:r>
          </a:p>
          <a:p>
            <a:pPr>
              <a:buClrTx/>
              <a:buSzPct val="100000"/>
            </a:pPr>
            <a:r>
              <a:rPr lang="en-US" sz="3600" dirty="0">
                <a:latin typeface="Calibri" pitchFamily="34" charset="0"/>
                <a:cs typeface="Calibri" pitchFamily="34" charset="0"/>
              </a:rPr>
              <a:t>Benefits of VDC </a:t>
            </a:r>
          </a:p>
          <a:p>
            <a:pPr>
              <a:buClrTx/>
              <a:buSzPct val="100000"/>
            </a:pPr>
            <a:r>
              <a:rPr lang="en-US" sz="3600" dirty="0">
                <a:latin typeface="Calibri" pitchFamily="34" charset="0"/>
                <a:cs typeface="Calibri" pitchFamily="34" charset="0"/>
              </a:rPr>
              <a:t>Benefits and configuration of </a:t>
            </a:r>
            <a:r>
              <a:rPr lang="en-GB" sz="3600" dirty="0">
                <a:latin typeface="Calibri" pitchFamily="34" charset="0"/>
                <a:cs typeface="Calibri" pitchFamily="34" charset="0"/>
              </a:rPr>
              <a:t>VRF </a:t>
            </a:r>
            <a:endParaRPr lang="en-SG" sz="3600" dirty="0">
              <a:latin typeface="Calibri" pitchFamily="34" charset="0"/>
              <a:cs typeface="Calibri" pitchFamily="34" charset="0"/>
            </a:endParaRPr>
          </a:p>
          <a:p>
            <a:pPr>
              <a:buClrTx/>
              <a:buSzPct val="100000"/>
            </a:pPr>
            <a:endParaRPr lang="en-SG" sz="2400" dirty="0">
              <a:latin typeface="Calibri" pitchFamily="34" charset="0"/>
              <a:cs typeface="Calibri" pitchFamily="34" charset="0"/>
            </a:endParaRPr>
          </a:p>
        </p:txBody>
      </p:sp>
    </p:spTree>
    <p:extLst>
      <p:ext uri="{BB962C8B-B14F-4D97-AF65-F5344CB8AC3E}">
        <p14:creationId xmlns:p14="http://schemas.microsoft.com/office/powerpoint/2010/main" val="4224839422"/>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 r="-2000"/>
          </a:stretch>
        </a:blipFill>
        <a:effectLst/>
      </p:bgPr>
    </p:bg>
    <p:spTree>
      <p:nvGrpSpPr>
        <p:cNvPr id="1" name=""/>
        <p:cNvGrpSpPr/>
        <p:nvPr/>
      </p:nvGrpSpPr>
      <p:grpSpPr>
        <a:xfrm>
          <a:off x="0" y="0"/>
          <a:ext cx="0" cy="0"/>
          <a:chOff x="0" y="0"/>
          <a:chExt cx="0" cy="0"/>
        </a:xfrm>
      </p:grpSpPr>
      <p:sp>
        <p:nvSpPr>
          <p:cNvPr id="7171" name="Rectangle 22"/>
          <p:cNvSpPr>
            <a:spLocks noGrp="1" noChangeArrowheads="1"/>
          </p:cNvSpPr>
          <p:nvPr>
            <p:ph type="title"/>
          </p:nvPr>
        </p:nvSpPr>
        <p:spPr/>
        <p:txBody>
          <a:bodyPr>
            <a:noAutofit/>
          </a:bodyPr>
          <a:lstStyle/>
          <a:p>
            <a:pPr eaLnBrk="1" hangingPunct="1"/>
            <a:r>
              <a:rPr lang="en-US" sz="3600" dirty="0">
                <a:solidFill>
                  <a:srgbClr val="002060"/>
                </a:solidFill>
                <a:latin typeface="Calibri" pitchFamily="34" charset="0"/>
                <a:cs typeface="Calibri" pitchFamily="34" charset="0"/>
              </a:rPr>
              <a:t>Virtualization—Definition </a:t>
            </a:r>
            <a:br>
              <a:rPr lang="en-US" sz="3600" dirty="0">
                <a:solidFill>
                  <a:srgbClr val="002060"/>
                </a:solidFill>
                <a:latin typeface="Calibri" pitchFamily="34" charset="0"/>
                <a:cs typeface="Calibri" pitchFamily="34" charset="0"/>
              </a:rPr>
            </a:br>
            <a:r>
              <a:rPr lang="en-US" sz="3600" dirty="0">
                <a:solidFill>
                  <a:srgbClr val="002060"/>
                </a:solidFill>
                <a:latin typeface="Calibri" pitchFamily="34" charset="0"/>
                <a:cs typeface="Calibri" pitchFamily="34" charset="0"/>
              </a:rPr>
              <a:t>(Well, One of Them</a:t>
            </a:r>
            <a:r>
              <a:rPr lang="en-US" sz="3600" dirty="0">
                <a:solidFill>
                  <a:srgbClr val="002060"/>
                </a:solidFill>
                <a:latin typeface="Calibri" pitchFamily="34" charset="0"/>
                <a:cs typeface="Calibri" pitchFamily="34" charset="0"/>
                <a:sym typeface="Wingdings" pitchFamily="2" charset="2"/>
              </a:rPr>
              <a:t>)</a:t>
            </a:r>
            <a:endParaRPr lang="en-US" sz="3600" dirty="0">
              <a:solidFill>
                <a:srgbClr val="002060"/>
              </a:solidFill>
              <a:latin typeface="Calibri" pitchFamily="34" charset="0"/>
              <a:cs typeface="Calibri" pitchFamily="34" charset="0"/>
            </a:endParaRPr>
          </a:p>
        </p:txBody>
      </p:sp>
      <p:sp>
        <p:nvSpPr>
          <p:cNvPr id="7172" name="Rectangle 4"/>
          <p:cNvSpPr>
            <a:spLocks noChangeArrowheads="1"/>
          </p:cNvSpPr>
          <p:nvPr/>
        </p:nvSpPr>
        <p:spPr bwMode="auto">
          <a:xfrm>
            <a:off x="931863" y="2002523"/>
            <a:ext cx="7278687"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3200" b="1" baseline="0" dirty="0">
                <a:solidFill>
                  <a:srgbClr val="002060"/>
                </a:solidFill>
                <a:latin typeface="Calibri" pitchFamily="34" charset="0"/>
                <a:cs typeface="Calibri" pitchFamily="34" charset="0"/>
              </a:rPr>
              <a:t>Virtualization</a:t>
            </a:r>
          </a:p>
          <a:p>
            <a:r>
              <a:rPr lang="en-US" sz="3200" baseline="0" dirty="0">
                <a:latin typeface="Calibri" pitchFamily="34" charset="0"/>
                <a:cs typeface="Calibri" pitchFamily="34" charset="0"/>
              </a:rPr>
              <a:t>Is the Pooling and Abstraction of Resources and Services in a Way </a:t>
            </a:r>
            <a:br>
              <a:rPr lang="en-US" sz="3200" baseline="0" dirty="0">
                <a:latin typeface="Calibri" pitchFamily="34" charset="0"/>
                <a:cs typeface="Calibri" pitchFamily="34" charset="0"/>
              </a:rPr>
            </a:br>
            <a:r>
              <a:rPr lang="en-US" sz="3200" baseline="0" dirty="0">
                <a:latin typeface="Calibri" pitchFamily="34" charset="0"/>
                <a:cs typeface="Calibri" pitchFamily="34" charset="0"/>
              </a:rPr>
              <a:t>That Masks the Physical Nature and Boundaries of Those Resources and Services from Their Users</a:t>
            </a:r>
          </a:p>
        </p:txBody>
      </p:sp>
    </p:spTree>
    <p:extLst>
      <p:ext uri="{BB962C8B-B14F-4D97-AF65-F5344CB8AC3E}">
        <p14:creationId xmlns:p14="http://schemas.microsoft.com/office/powerpoint/2010/main" val="2987800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 r="-2000"/>
          </a:stretch>
        </a:blip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67544" y="116632"/>
            <a:ext cx="8371725" cy="838200"/>
          </a:xfrm>
        </p:spPr>
        <p:txBody>
          <a:bodyPr>
            <a:normAutofit/>
          </a:bodyPr>
          <a:lstStyle/>
          <a:p>
            <a:r>
              <a:rPr lang="en-US" sz="3600" dirty="0">
                <a:solidFill>
                  <a:srgbClr val="002060"/>
                </a:solidFill>
                <a:latin typeface="Calibri" pitchFamily="34" charset="0"/>
                <a:cs typeface="Calibri" pitchFamily="34" charset="0"/>
              </a:rPr>
              <a:t>Objective</a:t>
            </a:r>
          </a:p>
        </p:txBody>
      </p:sp>
      <p:sp>
        <p:nvSpPr>
          <p:cNvPr id="2" name="Text Placeholder 1"/>
          <p:cNvSpPr>
            <a:spLocks noGrp="1"/>
          </p:cNvSpPr>
          <p:nvPr>
            <p:ph type="body" sz="half" idx="1"/>
          </p:nvPr>
        </p:nvSpPr>
        <p:spPr>
          <a:xfrm>
            <a:off x="611561" y="1196753"/>
            <a:ext cx="8532439" cy="2880320"/>
          </a:xfrm>
        </p:spPr>
        <p:txBody>
          <a:bodyPr>
            <a:normAutofit/>
          </a:bodyPr>
          <a:lstStyle/>
          <a:p>
            <a:pPr>
              <a:buClrTx/>
            </a:pPr>
            <a:r>
              <a:rPr lang="en-SG" sz="2400" dirty="0">
                <a:latin typeface="Calibri" pitchFamily="34" charset="0"/>
                <a:cs typeface="Calibri" pitchFamily="34" charset="0"/>
              </a:rPr>
              <a:t>Identify the roles of Network Virtualization</a:t>
            </a:r>
          </a:p>
          <a:p>
            <a:pPr>
              <a:buClrTx/>
            </a:pPr>
            <a:r>
              <a:rPr lang="en-US" sz="2400" dirty="0">
                <a:latin typeface="Calibri" pitchFamily="34" charset="0"/>
                <a:cs typeface="Calibri" pitchFamily="34" charset="0"/>
              </a:rPr>
              <a:t>State the benefits of VDC and VRF </a:t>
            </a:r>
          </a:p>
          <a:p>
            <a:pPr>
              <a:buClrTx/>
            </a:pPr>
            <a:r>
              <a:rPr lang="en-US" sz="2400" dirty="0">
                <a:latin typeface="Calibri" pitchFamily="34" charset="0"/>
                <a:cs typeface="Calibri" pitchFamily="34" charset="0"/>
              </a:rPr>
              <a:t>Describe the steps to configure </a:t>
            </a:r>
            <a:r>
              <a:rPr lang="en-GB" sz="2400" dirty="0">
                <a:latin typeface="Calibri" pitchFamily="34" charset="0"/>
                <a:cs typeface="Calibri" pitchFamily="34" charset="0"/>
              </a:rPr>
              <a:t>VRF </a:t>
            </a:r>
            <a:endParaRPr lang="en-SG" sz="2400" dirty="0">
              <a:latin typeface="Calibri" pitchFamily="34" charset="0"/>
              <a:cs typeface="Calibri" pitchFamily="34" charset="0"/>
            </a:endParaRPr>
          </a:p>
          <a:p>
            <a:pPr>
              <a:buClrTx/>
            </a:pPr>
            <a:r>
              <a:rPr lang="en-US" sz="2400" dirty="0">
                <a:latin typeface="Calibri" pitchFamily="34" charset="0"/>
                <a:cs typeface="Calibri" pitchFamily="34" charset="0"/>
              </a:rPr>
              <a:t>Describe the similarities and differences between VSS and </a:t>
            </a:r>
            <a:r>
              <a:rPr lang="en-US" sz="2400" dirty="0" err="1">
                <a:latin typeface="Calibri" pitchFamily="34" charset="0"/>
                <a:cs typeface="Calibri" pitchFamily="34" charset="0"/>
              </a:rPr>
              <a:t>vPC</a:t>
            </a:r>
            <a:endParaRPr lang="en-SG" sz="2400" dirty="0">
              <a:latin typeface="Calibri" pitchFamily="34" charset="0"/>
              <a:cs typeface="Calibri" pitchFamily="34" charset="0"/>
            </a:endParaRPr>
          </a:p>
          <a:p>
            <a:pPr>
              <a:buClrTx/>
            </a:pPr>
            <a:r>
              <a:rPr lang="en-SG" sz="2400" dirty="0">
                <a:latin typeface="Calibri" pitchFamily="34" charset="0"/>
                <a:cs typeface="Calibri" pitchFamily="34" charset="0"/>
              </a:rPr>
              <a:t>Describe the terminologies, forwarding behaviour and failure scenarios of a </a:t>
            </a:r>
            <a:r>
              <a:rPr lang="en-SG" sz="2400" dirty="0" err="1">
                <a:latin typeface="Calibri" pitchFamily="34" charset="0"/>
                <a:cs typeface="Calibri" pitchFamily="34" charset="0"/>
              </a:rPr>
              <a:t>vPC</a:t>
            </a:r>
            <a:r>
              <a:rPr lang="en-SG" sz="2400" dirty="0">
                <a:latin typeface="Calibri" pitchFamily="34" charset="0"/>
                <a:cs typeface="Calibri" pitchFamily="34" charset="0"/>
              </a:rPr>
              <a:t> system</a:t>
            </a:r>
          </a:p>
        </p:txBody>
      </p:sp>
    </p:spTree>
    <p:extLst>
      <p:ext uri="{BB962C8B-B14F-4D97-AF65-F5344CB8AC3E}">
        <p14:creationId xmlns:p14="http://schemas.microsoft.com/office/powerpoint/2010/main" val="3209662743"/>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 r="-2000"/>
          </a:stretch>
        </a:blip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23528" y="260648"/>
            <a:ext cx="8145462" cy="838200"/>
          </a:xfrm>
        </p:spPr>
        <p:txBody>
          <a:bodyPr>
            <a:normAutofit/>
          </a:bodyPr>
          <a:lstStyle/>
          <a:p>
            <a:r>
              <a:rPr lang="en-US" sz="3600" dirty="0">
                <a:solidFill>
                  <a:srgbClr val="002060"/>
                </a:solidFill>
                <a:latin typeface="Calibri" pitchFamily="34" charset="0"/>
                <a:cs typeface="Calibri" pitchFamily="34" charset="0"/>
              </a:rPr>
              <a:t>Role of Network Virtualization</a:t>
            </a:r>
          </a:p>
        </p:txBody>
      </p:sp>
      <p:grpSp>
        <p:nvGrpSpPr>
          <p:cNvPr id="3" name="Group 2"/>
          <p:cNvGrpSpPr/>
          <p:nvPr/>
        </p:nvGrpSpPr>
        <p:grpSpPr>
          <a:xfrm>
            <a:off x="3815211" y="1223932"/>
            <a:ext cx="5026627" cy="4968552"/>
            <a:chOff x="3886200" y="1600200"/>
            <a:chExt cx="5086351" cy="4419600"/>
          </a:xfrm>
        </p:grpSpPr>
        <p:sp>
          <p:nvSpPr>
            <p:cNvPr id="84998" name="Rectangle 23"/>
            <p:cNvSpPr>
              <a:spLocks noChangeArrowheads="1"/>
            </p:cNvSpPr>
            <p:nvPr/>
          </p:nvSpPr>
          <p:spPr bwMode="auto">
            <a:xfrm>
              <a:off x="3886200" y="3886200"/>
              <a:ext cx="5086350" cy="2133600"/>
            </a:xfrm>
            <a:prstGeom prst="rect">
              <a:avLst/>
            </a:prstGeom>
            <a:solidFill>
              <a:srgbClr val="C0C0C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3025" tIns="36512" rIns="73025" bIns="36512" anchor="ctr"/>
            <a:lstStyle/>
            <a:p>
              <a:endParaRPr lang="en-US"/>
            </a:p>
          </p:txBody>
        </p:sp>
        <p:sp>
          <p:nvSpPr>
            <p:cNvPr id="84999" name="Freeform 24"/>
            <p:cNvSpPr>
              <a:spLocks/>
            </p:cNvSpPr>
            <p:nvPr/>
          </p:nvSpPr>
          <p:spPr bwMode="auto">
            <a:xfrm flipH="1">
              <a:off x="4267200" y="3886200"/>
              <a:ext cx="152400" cy="609600"/>
            </a:xfrm>
            <a:custGeom>
              <a:avLst/>
              <a:gdLst>
                <a:gd name="T0" fmla="*/ 0 w 258"/>
                <a:gd name="T1" fmla="*/ 895 h 895"/>
                <a:gd name="T2" fmla="*/ 3 w 258"/>
                <a:gd name="T3" fmla="*/ 265 h 895"/>
                <a:gd name="T4" fmla="*/ 258 w 258"/>
                <a:gd name="T5" fmla="*/ 0 h 895"/>
                <a:gd name="T6" fmla="*/ 0 60000 65536"/>
                <a:gd name="T7" fmla="*/ 0 60000 65536"/>
                <a:gd name="T8" fmla="*/ 0 60000 65536"/>
                <a:gd name="T9" fmla="*/ 0 w 258"/>
                <a:gd name="T10" fmla="*/ 0 h 895"/>
                <a:gd name="T11" fmla="*/ 258 w 258"/>
                <a:gd name="T12" fmla="*/ 895 h 895"/>
              </a:gdLst>
              <a:ahLst/>
              <a:cxnLst>
                <a:cxn ang="T6">
                  <a:pos x="T0" y="T1"/>
                </a:cxn>
                <a:cxn ang="T7">
                  <a:pos x="T2" y="T3"/>
                </a:cxn>
                <a:cxn ang="T8">
                  <a:pos x="T4" y="T5"/>
                </a:cxn>
              </a:cxnLst>
              <a:rect l="T9" t="T10" r="T11" b="T12"/>
              <a:pathLst>
                <a:path w="258" h="895">
                  <a:moveTo>
                    <a:pt x="0" y="895"/>
                  </a:moveTo>
                  <a:lnTo>
                    <a:pt x="3" y="265"/>
                  </a:lnTo>
                  <a:lnTo>
                    <a:pt x="258" y="0"/>
                  </a:lnTo>
                </a:path>
              </a:pathLst>
            </a:cu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85000" name="Freeform 25"/>
            <p:cNvSpPr>
              <a:spLocks/>
            </p:cNvSpPr>
            <p:nvPr/>
          </p:nvSpPr>
          <p:spPr bwMode="auto">
            <a:xfrm>
              <a:off x="4495800" y="3886200"/>
              <a:ext cx="381000" cy="1066800"/>
            </a:xfrm>
            <a:custGeom>
              <a:avLst/>
              <a:gdLst>
                <a:gd name="T0" fmla="*/ 0 w 258"/>
                <a:gd name="T1" fmla="*/ 895 h 895"/>
                <a:gd name="T2" fmla="*/ 3 w 258"/>
                <a:gd name="T3" fmla="*/ 265 h 895"/>
                <a:gd name="T4" fmla="*/ 258 w 258"/>
                <a:gd name="T5" fmla="*/ 0 h 895"/>
                <a:gd name="T6" fmla="*/ 0 60000 65536"/>
                <a:gd name="T7" fmla="*/ 0 60000 65536"/>
                <a:gd name="T8" fmla="*/ 0 60000 65536"/>
                <a:gd name="T9" fmla="*/ 0 w 258"/>
                <a:gd name="T10" fmla="*/ 0 h 895"/>
                <a:gd name="T11" fmla="*/ 258 w 258"/>
                <a:gd name="T12" fmla="*/ 895 h 895"/>
              </a:gdLst>
              <a:ahLst/>
              <a:cxnLst>
                <a:cxn ang="T6">
                  <a:pos x="T0" y="T1"/>
                </a:cxn>
                <a:cxn ang="T7">
                  <a:pos x="T2" y="T3"/>
                </a:cxn>
                <a:cxn ang="T8">
                  <a:pos x="T4" y="T5"/>
                </a:cxn>
              </a:cxnLst>
              <a:rect l="T9" t="T10" r="T11" b="T12"/>
              <a:pathLst>
                <a:path w="258" h="895">
                  <a:moveTo>
                    <a:pt x="0" y="895"/>
                  </a:moveTo>
                  <a:lnTo>
                    <a:pt x="3" y="265"/>
                  </a:lnTo>
                  <a:lnTo>
                    <a:pt x="258" y="0"/>
                  </a:lnTo>
                </a:path>
              </a:pathLst>
            </a:cu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85001" name="Rectangle 26"/>
            <p:cNvSpPr>
              <a:spLocks noChangeArrowheads="1"/>
            </p:cNvSpPr>
            <p:nvPr/>
          </p:nvSpPr>
          <p:spPr bwMode="auto">
            <a:xfrm>
              <a:off x="3886200" y="1600200"/>
              <a:ext cx="5086350" cy="2057400"/>
            </a:xfrm>
            <a:prstGeom prst="rect">
              <a:avLst/>
            </a:prstGeom>
            <a:solidFill>
              <a:srgbClr val="C0C0C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3025" tIns="36512" rIns="73025" bIns="36512" anchor="ctr"/>
            <a:lstStyle/>
            <a:p>
              <a:endParaRPr lang="en-US"/>
            </a:p>
          </p:txBody>
        </p:sp>
        <p:sp>
          <p:nvSpPr>
            <p:cNvPr id="85002" name="Freeform 27"/>
            <p:cNvSpPr>
              <a:spLocks/>
            </p:cNvSpPr>
            <p:nvPr/>
          </p:nvSpPr>
          <p:spPr bwMode="auto">
            <a:xfrm>
              <a:off x="4343400" y="2667000"/>
              <a:ext cx="406400" cy="1189038"/>
            </a:xfrm>
            <a:custGeom>
              <a:avLst/>
              <a:gdLst>
                <a:gd name="T0" fmla="*/ 256 w 256"/>
                <a:gd name="T1" fmla="*/ 0 h 674"/>
                <a:gd name="T2" fmla="*/ 255 w 256"/>
                <a:gd name="T3" fmla="*/ 424 h 674"/>
                <a:gd name="T4" fmla="*/ 0 w 256"/>
                <a:gd name="T5" fmla="*/ 674 h 674"/>
                <a:gd name="T6" fmla="*/ 0 60000 65536"/>
                <a:gd name="T7" fmla="*/ 0 60000 65536"/>
                <a:gd name="T8" fmla="*/ 0 60000 65536"/>
                <a:gd name="T9" fmla="*/ 0 w 256"/>
                <a:gd name="T10" fmla="*/ 0 h 674"/>
                <a:gd name="T11" fmla="*/ 256 w 256"/>
                <a:gd name="T12" fmla="*/ 674 h 674"/>
              </a:gdLst>
              <a:ahLst/>
              <a:cxnLst>
                <a:cxn ang="T6">
                  <a:pos x="T0" y="T1"/>
                </a:cxn>
                <a:cxn ang="T7">
                  <a:pos x="T2" y="T3"/>
                </a:cxn>
                <a:cxn ang="T8">
                  <a:pos x="T4" y="T5"/>
                </a:cxn>
              </a:cxnLst>
              <a:rect l="T9" t="T10" r="T11" b="T12"/>
              <a:pathLst>
                <a:path w="256" h="674">
                  <a:moveTo>
                    <a:pt x="256" y="0"/>
                  </a:moveTo>
                  <a:lnTo>
                    <a:pt x="255" y="424"/>
                  </a:lnTo>
                  <a:lnTo>
                    <a:pt x="0" y="674"/>
                  </a:ln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85003" name="Freeform 28"/>
            <p:cNvSpPr>
              <a:spLocks/>
            </p:cNvSpPr>
            <p:nvPr/>
          </p:nvSpPr>
          <p:spPr bwMode="auto">
            <a:xfrm flipH="1">
              <a:off x="4572000" y="2743200"/>
              <a:ext cx="406400" cy="1158875"/>
            </a:xfrm>
            <a:custGeom>
              <a:avLst/>
              <a:gdLst>
                <a:gd name="T0" fmla="*/ 256 w 256"/>
                <a:gd name="T1" fmla="*/ 0 h 674"/>
                <a:gd name="T2" fmla="*/ 255 w 256"/>
                <a:gd name="T3" fmla="*/ 424 h 674"/>
                <a:gd name="T4" fmla="*/ 0 w 256"/>
                <a:gd name="T5" fmla="*/ 674 h 674"/>
                <a:gd name="T6" fmla="*/ 0 60000 65536"/>
                <a:gd name="T7" fmla="*/ 0 60000 65536"/>
                <a:gd name="T8" fmla="*/ 0 60000 65536"/>
                <a:gd name="T9" fmla="*/ 0 w 256"/>
                <a:gd name="T10" fmla="*/ 0 h 674"/>
                <a:gd name="T11" fmla="*/ 256 w 256"/>
                <a:gd name="T12" fmla="*/ 674 h 674"/>
              </a:gdLst>
              <a:ahLst/>
              <a:cxnLst>
                <a:cxn ang="T6">
                  <a:pos x="T0" y="T1"/>
                </a:cxn>
                <a:cxn ang="T7">
                  <a:pos x="T2" y="T3"/>
                </a:cxn>
                <a:cxn ang="T8">
                  <a:pos x="T4" y="T5"/>
                </a:cxn>
              </a:cxnLst>
              <a:rect l="T9" t="T10" r="T11" b="T12"/>
              <a:pathLst>
                <a:path w="256" h="674">
                  <a:moveTo>
                    <a:pt x="256" y="0"/>
                  </a:moveTo>
                  <a:lnTo>
                    <a:pt x="255" y="424"/>
                  </a:lnTo>
                  <a:lnTo>
                    <a:pt x="0" y="674"/>
                  </a:ln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85004" name="Freeform 29"/>
            <p:cNvSpPr>
              <a:spLocks/>
            </p:cNvSpPr>
            <p:nvPr/>
          </p:nvSpPr>
          <p:spPr bwMode="auto">
            <a:xfrm>
              <a:off x="4038600" y="2667000"/>
              <a:ext cx="406400" cy="1189038"/>
            </a:xfrm>
            <a:custGeom>
              <a:avLst/>
              <a:gdLst>
                <a:gd name="T0" fmla="*/ 256 w 256"/>
                <a:gd name="T1" fmla="*/ 0 h 674"/>
                <a:gd name="T2" fmla="*/ 255 w 256"/>
                <a:gd name="T3" fmla="*/ 424 h 674"/>
                <a:gd name="T4" fmla="*/ 0 w 256"/>
                <a:gd name="T5" fmla="*/ 674 h 674"/>
                <a:gd name="T6" fmla="*/ 0 60000 65536"/>
                <a:gd name="T7" fmla="*/ 0 60000 65536"/>
                <a:gd name="T8" fmla="*/ 0 60000 65536"/>
                <a:gd name="T9" fmla="*/ 0 w 256"/>
                <a:gd name="T10" fmla="*/ 0 h 674"/>
                <a:gd name="T11" fmla="*/ 256 w 256"/>
                <a:gd name="T12" fmla="*/ 674 h 674"/>
              </a:gdLst>
              <a:ahLst/>
              <a:cxnLst>
                <a:cxn ang="T6">
                  <a:pos x="T0" y="T1"/>
                </a:cxn>
                <a:cxn ang="T7">
                  <a:pos x="T2" y="T3"/>
                </a:cxn>
                <a:cxn ang="T8">
                  <a:pos x="T4" y="T5"/>
                </a:cxn>
              </a:cxnLst>
              <a:rect l="T9" t="T10" r="T11" b="T12"/>
              <a:pathLst>
                <a:path w="256" h="674">
                  <a:moveTo>
                    <a:pt x="256" y="0"/>
                  </a:moveTo>
                  <a:lnTo>
                    <a:pt x="255" y="424"/>
                  </a:lnTo>
                  <a:lnTo>
                    <a:pt x="0" y="674"/>
                  </a:ln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85005" name="Line 30"/>
            <p:cNvSpPr>
              <a:spLocks noChangeShapeType="1"/>
            </p:cNvSpPr>
            <p:nvPr/>
          </p:nvSpPr>
          <p:spPr bwMode="auto">
            <a:xfrm rot="5400000">
              <a:off x="4171950" y="5203825"/>
              <a:ext cx="711200" cy="19050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85006" name="Line 31"/>
            <p:cNvSpPr>
              <a:spLocks noChangeShapeType="1"/>
            </p:cNvSpPr>
            <p:nvPr/>
          </p:nvSpPr>
          <p:spPr bwMode="auto">
            <a:xfrm rot="16200000" flipH="1">
              <a:off x="4470400" y="5203825"/>
              <a:ext cx="665163" cy="29845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85007" name="Freeform 32"/>
            <p:cNvSpPr>
              <a:spLocks/>
            </p:cNvSpPr>
            <p:nvPr/>
          </p:nvSpPr>
          <p:spPr bwMode="auto">
            <a:xfrm flipH="1">
              <a:off x="4800600" y="2667000"/>
              <a:ext cx="406400" cy="1158875"/>
            </a:xfrm>
            <a:custGeom>
              <a:avLst/>
              <a:gdLst>
                <a:gd name="T0" fmla="*/ 256 w 256"/>
                <a:gd name="T1" fmla="*/ 0 h 674"/>
                <a:gd name="T2" fmla="*/ 255 w 256"/>
                <a:gd name="T3" fmla="*/ 424 h 674"/>
                <a:gd name="T4" fmla="*/ 0 w 256"/>
                <a:gd name="T5" fmla="*/ 674 h 674"/>
                <a:gd name="T6" fmla="*/ 0 60000 65536"/>
                <a:gd name="T7" fmla="*/ 0 60000 65536"/>
                <a:gd name="T8" fmla="*/ 0 60000 65536"/>
                <a:gd name="T9" fmla="*/ 0 w 256"/>
                <a:gd name="T10" fmla="*/ 0 h 674"/>
                <a:gd name="T11" fmla="*/ 256 w 256"/>
                <a:gd name="T12" fmla="*/ 674 h 674"/>
              </a:gdLst>
              <a:ahLst/>
              <a:cxnLst>
                <a:cxn ang="T6">
                  <a:pos x="T0" y="T1"/>
                </a:cxn>
                <a:cxn ang="T7">
                  <a:pos x="T2" y="T3"/>
                </a:cxn>
                <a:cxn ang="T8">
                  <a:pos x="T4" y="T5"/>
                </a:cxn>
              </a:cxnLst>
              <a:rect l="T9" t="T10" r="T11" b="T12"/>
              <a:pathLst>
                <a:path w="256" h="674">
                  <a:moveTo>
                    <a:pt x="256" y="0"/>
                  </a:moveTo>
                  <a:lnTo>
                    <a:pt x="255" y="424"/>
                  </a:lnTo>
                  <a:lnTo>
                    <a:pt x="0" y="674"/>
                  </a:ln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85008" name="Freeform 33"/>
            <p:cNvSpPr>
              <a:spLocks/>
            </p:cNvSpPr>
            <p:nvPr/>
          </p:nvSpPr>
          <p:spPr bwMode="auto">
            <a:xfrm>
              <a:off x="4800600" y="3733800"/>
              <a:ext cx="381000" cy="1338263"/>
            </a:xfrm>
            <a:custGeom>
              <a:avLst/>
              <a:gdLst>
                <a:gd name="T0" fmla="*/ 0 w 258"/>
                <a:gd name="T1" fmla="*/ 895 h 895"/>
                <a:gd name="T2" fmla="*/ 3 w 258"/>
                <a:gd name="T3" fmla="*/ 265 h 895"/>
                <a:gd name="T4" fmla="*/ 258 w 258"/>
                <a:gd name="T5" fmla="*/ 0 h 895"/>
                <a:gd name="T6" fmla="*/ 0 60000 65536"/>
                <a:gd name="T7" fmla="*/ 0 60000 65536"/>
                <a:gd name="T8" fmla="*/ 0 60000 65536"/>
                <a:gd name="T9" fmla="*/ 0 w 258"/>
                <a:gd name="T10" fmla="*/ 0 h 895"/>
                <a:gd name="T11" fmla="*/ 258 w 258"/>
                <a:gd name="T12" fmla="*/ 895 h 895"/>
              </a:gdLst>
              <a:ahLst/>
              <a:cxnLst>
                <a:cxn ang="T6">
                  <a:pos x="T0" y="T1"/>
                </a:cxn>
                <a:cxn ang="T7">
                  <a:pos x="T2" y="T3"/>
                </a:cxn>
                <a:cxn ang="T8">
                  <a:pos x="T4" y="T5"/>
                </a:cxn>
              </a:cxnLst>
              <a:rect l="T9" t="T10" r="T11" b="T12"/>
              <a:pathLst>
                <a:path w="258" h="895">
                  <a:moveTo>
                    <a:pt x="0" y="895"/>
                  </a:moveTo>
                  <a:lnTo>
                    <a:pt x="3" y="265"/>
                  </a:lnTo>
                  <a:lnTo>
                    <a:pt x="258" y="0"/>
                  </a:lnTo>
                </a:path>
              </a:pathLst>
            </a:cu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85009" name="Rectangle 34"/>
            <p:cNvSpPr>
              <a:spLocks noChangeArrowheads="1"/>
            </p:cNvSpPr>
            <p:nvPr/>
          </p:nvSpPr>
          <p:spPr bwMode="auto">
            <a:xfrm>
              <a:off x="5248275" y="1671638"/>
              <a:ext cx="523875" cy="1781175"/>
            </a:xfrm>
            <a:prstGeom prst="rect">
              <a:avLst/>
            </a:prstGeom>
            <a:noFill/>
            <a:ln w="2540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82124" tIns="41061" rIns="82124" bIns="41061" anchor="ctr"/>
            <a:lstStyle/>
            <a:p>
              <a:endParaRPr lang="en-US"/>
            </a:p>
          </p:txBody>
        </p:sp>
        <p:sp>
          <p:nvSpPr>
            <p:cNvPr id="85010" name="Line 35"/>
            <p:cNvSpPr>
              <a:spLocks noChangeShapeType="1"/>
            </p:cNvSpPr>
            <p:nvPr/>
          </p:nvSpPr>
          <p:spPr bwMode="auto">
            <a:xfrm flipV="1">
              <a:off x="4843463" y="1670050"/>
              <a:ext cx="412750" cy="658813"/>
            </a:xfrm>
            <a:prstGeom prst="line">
              <a:avLst/>
            </a:prstGeom>
            <a:noFill/>
            <a:ln w="25400">
              <a:solidFill>
                <a:schemeClr val="bg1"/>
              </a:solidFill>
              <a:prstDash val="sysDot"/>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sp>
          <p:nvSpPr>
            <p:cNvPr id="85011" name="Line 36"/>
            <p:cNvSpPr>
              <a:spLocks noChangeShapeType="1"/>
            </p:cNvSpPr>
            <p:nvPr/>
          </p:nvSpPr>
          <p:spPr bwMode="auto">
            <a:xfrm>
              <a:off x="4800600" y="2819400"/>
              <a:ext cx="447675" cy="623888"/>
            </a:xfrm>
            <a:prstGeom prst="line">
              <a:avLst/>
            </a:prstGeom>
            <a:noFill/>
            <a:ln w="25400">
              <a:solidFill>
                <a:schemeClr val="bg1"/>
              </a:solidFill>
              <a:prstDash val="sysDot"/>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sp>
          <p:nvSpPr>
            <p:cNvPr id="85012" name="Rectangle 37"/>
            <p:cNvSpPr>
              <a:spLocks noChangeArrowheads="1"/>
            </p:cNvSpPr>
            <p:nvPr/>
          </p:nvSpPr>
          <p:spPr bwMode="auto">
            <a:xfrm rot="16200000">
              <a:off x="3278188" y="2415124"/>
              <a:ext cx="1543050" cy="218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4" tIns="0" rIns="9144" bIns="0">
              <a:spAutoFit/>
            </a:bodyPr>
            <a:lstStyle/>
            <a:p>
              <a:pPr>
                <a:lnSpc>
                  <a:spcPct val="100000"/>
                </a:lnSpc>
              </a:pPr>
              <a:r>
                <a:rPr lang="en-US" altLang="en-US" sz="1400" b="1" baseline="0" dirty="0">
                  <a:solidFill>
                    <a:schemeClr val="bg1"/>
                  </a:solidFill>
                  <a:latin typeface="Calibri" pitchFamily="34" charset="0"/>
                  <a:cs typeface="Calibri" pitchFamily="34" charset="0"/>
                </a:rPr>
                <a:t>Front-End</a:t>
              </a:r>
            </a:p>
          </p:txBody>
        </p:sp>
        <p:pic>
          <p:nvPicPr>
            <p:cNvPr id="85013" name="Picture 38" descr="NetRang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18125" y="3167063"/>
              <a:ext cx="3841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14" name="Picture 3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41938" y="2562225"/>
              <a:ext cx="33496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15" name="Picture 40" descr="VPNConcentratorAug200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76863" y="1989138"/>
              <a:ext cx="266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16" name="Picture 41" descr="SSL Terminato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75275" y="2278063"/>
              <a:ext cx="2698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17" name="Picture 4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45113" y="2860675"/>
              <a:ext cx="330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18" name="Picture 43"/>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0825" y="1722438"/>
              <a:ext cx="357188"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19" name="Rectangle 44"/>
            <p:cNvSpPr>
              <a:spLocks noChangeArrowheads="1"/>
            </p:cNvSpPr>
            <p:nvPr/>
          </p:nvSpPr>
          <p:spPr bwMode="auto">
            <a:xfrm>
              <a:off x="5248275" y="4159250"/>
              <a:ext cx="523875" cy="1774825"/>
            </a:xfrm>
            <a:prstGeom prst="rect">
              <a:avLst/>
            </a:prstGeom>
            <a:noFill/>
            <a:ln w="2540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82124" tIns="41061" rIns="82124" bIns="41061" anchor="ctr"/>
            <a:lstStyle/>
            <a:p>
              <a:endParaRPr lang="en-US"/>
            </a:p>
          </p:txBody>
        </p:sp>
        <p:sp>
          <p:nvSpPr>
            <p:cNvPr id="85020" name="Line 45"/>
            <p:cNvSpPr>
              <a:spLocks noChangeShapeType="1"/>
            </p:cNvSpPr>
            <p:nvPr/>
          </p:nvSpPr>
          <p:spPr bwMode="auto">
            <a:xfrm>
              <a:off x="4843463" y="5089525"/>
              <a:ext cx="404813" cy="849313"/>
            </a:xfrm>
            <a:prstGeom prst="line">
              <a:avLst/>
            </a:prstGeom>
            <a:noFill/>
            <a:ln w="25400">
              <a:solidFill>
                <a:schemeClr val="bg1"/>
              </a:solidFill>
              <a:prstDash val="sysDot"/>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sp>
          <p:nvSpPr>
            <p:cNvPr id="85021" name="Line 46"/>
            <p:cNvSpPr>
              <a:spLocks noChangeShapeType="1"/>
            </p:cNvSpPr>
            <p:nvPr/>
          </p:nvSpPr>
          <p:spPr bwMode="auto">
            <a:xfrm flipV="1">
              <a:off x="4843463" y="4179888"/>
              <a:ext cx="404813" cy="293688"/>
            </a:xfrm>
            <a:prstGeom prst="line">
              <a:avLst/>
            </a:prstGeom>
            <a:noFill/>
            <a:ln w="25400">
              <a:solidFill>
                <a:schemeClr val="bg1"/>
              </a:solidFill>
              <a:prstDash val="sysDot"/>
              <a:round/>
              <a:headEnd/>
              <a:tailEnd/>
            </a:ln>
            <a:extLst>
              <a:ext uri="{909E8E84-426E-40DD-AFC4-6F175D3DCCD1}">
                <a14:hiddenFill xmlns:a14="http://schemas.microsoft.com/office/drawing/2010/main">
                  <a:noFill/>
                </a14:hiddenFill>
              </a:ext>
            </a:extLst>
          </p:spPr>
          <p:txBody>
            <a:bodyPr lIns="82124" tIns="41061" rIns="82124" bIns="41061"/>
            <a:lstStyle/>
            <a:p>
              <a:endParaRPr lang="en-SG"/>
            </a:p>
          </p:txBody>
        </p:sp>
        <p:grpSp>
          <p:nvGrpSpPr>
            <p:cNvPr id="4" name="Group 47"/>
            <p:cNvGrpSpPr>
              <a:grpSpLocks/>
            </p:cNvGrpSpPr>
            <p:nvPr/>
          </p:nvGrpSpPr>
          <p:grpSpPr bwMode="auto">
            <a:xfrm>
              <a:off x="5316538" y="5634038"/>
              <a:ext cx="401638" cy="273050"/>
              <a:chOff x="3817" y="3358"/>
              <a:chExt cx="253" cy="172"/>
            </a:xfrm>
          </p:grpSpPr>
          <p:sp>
            <p:nvSpPr>
              <p:cNvPr id="85559" name="Freeform 48"/>
              <p:cNvSpPr>
                <a:spLocks/>
              </p:cNvSpPr>
              <p:nvPr/>
            </p:nvSpPr>
            <p:spPr bwMode="auto">
              <a:xfrm>
                <a:off x="3819" y="3358"/>
                <a:ext cx="251" cy="24"/>
              </a:xfrm>
              <a:custGeom>
                <a:avLst/>
                <a:gdLst>
                  <a:gd name="T0" fmla="*/ 0 w 1250"/>
                  <a:gd name="T1" fmla="*/ 121 h 121"/>
                  <a:gd name="T2" fmla="*/ 1129 w 1250"/>
                  <a:gd name="T3" fmla="*/ 121 h 121"/>
                  <a:gd name="T4" fmla="*/ 1250 w 1250"/>
                  <a:gd name="T5" fmla="*/ 0 h 121"/>
                  <a:gd name="T6" fmla="*/ 122 w 1250"/>
                  <a:gd name="T7" fmla="*/ 0 h 121"/>
                  <a:gd name="T8" fmla="*/ 0 w 1250"/>
                  <a:gd name="T9" fmla="*/ 121 h 121"/>
                  <a:gd name="T10" fmla="*/ 0 60000 65536"/>
                  <a:gd name="T11" fmla="*/ 0 60000 65536"/>
                  <a:gd name="T12" fmla="*/ 0 60000 65536"/>
                  <a:gd name="T13" fmla="*/ 0 60000 65536"/>
                  <a:gd name="T14" fmla="*/ 0 60000 65536"/>
                  <a:gd name="T15" fmla="*/ 0 w 1250"/>
                  <a:gd name="T16" fmla="*/ 0 h 121"/>
                  <a:gd name="T17" fmla="*/ 1250 w 1250"/>
                  <a:gd name="T18" fmla="*/ 121 h 121"/>
                </a:gdLst>
                <a:ahLst/>
                <a:cxnLst>
                  <a:cxn ang="T10">
                    <a:pos x="T0" y="T1"/>
                  </a:cxn>
                  <a:cxn ang="T11">
                    <a:pos x="T2" y="T3"/>
                  </a:cxn>
                  <a:cxn ang="T12">
                    <a:pos x="T4" y="T5"/>
                  </a:cxn>
                  <a:cxn ang="T13">
                    <a:pos x="T6" y="T7"/>
                  </a:cxn>
                  <a:cxn ang="T14">
                    <a:pos x="T8" y="T9"/>
                  </a:cxn>
                </a:cxnLst>
                <a:rect l="T15" t="T16" r="T17" b="T18"/>
                <a:pathLst>
                  <a:path w="1250" h="121">
                    <a:moveTo>
                      <a:pt x="0" y="121"/>
                    </a:moveTo>
                    <a:lnTo>
                      <a:pt x="1129" y="121"/>
                    </a:lnTo>
                    <a:lnTo>
                      <a:pt x="1250" y="0"/>
                    </a:lnTo>
                    <a:lnTo>
                      <a:pt x="122" y="0"/>
                    </a:lnTo>
                    <a:lnTo>
                      <a:pt x="0" y="121"/>
                    </a:lnTo>
                    <a:close/>
                  </a:path>
                </a:pathLst>
              </a:custGeom>
              <a:solidFill>
                <a:srgbClr val="99FF99"/>
              </a:solidFill>
              <a:ln w="3175">
                <a:solidFill>
                  <a:srgbClr val="99FF99"/>
                </a:solidFill>
                <a:prstDash val="solid"/>
                <a:round/>
                <a:headEnd/>
                <a:tailEnd/>
              </a:ln>
            </p:spPr>
            <p:txBody>
              <a:bodyPr/>
              <a:lstStyle/>
              <a:p>
                <a:endParaRPr lang="en-SG"/>
              </a:p>
            </p:txBody>
          </p:sp>
          <p:sp>
            <p:nvSpPr>
              <p:cNvPr id="85560" name="Rectangle 49"/>
              <p:cNvSpPr>
                <a:spLocks noChangeArrowheads="1"/>
              </p:cNvSpPr>
              <p:nvPr/>
            </p:nvSpPr>
            <p:spPr bwMode="auto">
              <a:xfrm>
                <a:off x="3817" y="3382"/>
                <a:ext cx="227" cy="146"/>
              </a:xfrm>
              <a:prstGeom prst="rect">
                <a:avLst/>
              </a:prstGeom>
              <a:solidFill>
                <a:srgbClr val="00CC00"/>
              </a:solidFill>
              <a:ln w="3175">
                <a:solidFill>
                  <a:srgbClr val="00CC00"/>
                </a:solidFill>
                <a:miter lim="800000"/>
                <a:headEnd/>
                <a:tailEnd/>
              </a:ln>
            </p:spPr>
            <p:txBody>
              <a:bodyPr/>
              <a:lstStyle/>
              <a:p>
                <a:endParaRPr lang="en-US"/>
              </a:p>
            </p:txBody>
          </p:sp>
          <p:grpSp>
            <p:nvGrpSpPr>
              <p:cNvPr id="5" name="Group 50"/>
              <p:cNvGrpSpPr>
                <a:grpSpLocks/>
              </p:cNvGrpSpPr>
              <p:nvPr/>
            </p:nvGrpSpPr>
            <p:grpSpPr bwMode="auto">
              <a:xfrm flipH="1">
                <a:off x="3836" y="3429"/>
                <a:ext cx="50" cy="50"/>
                <a:chOff x="3075" y="1305"/>
                <a:chExt cx="161" cy="161"/>
              </a:xfrm>
            </p:grpSpPr>
            <p:sp>
              <p:nvSpPr>
                <p:cNvPr id="85569" name="Rectangle 51"/>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570" name="Oval 52"/>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571" name="Oval 53"/>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sp>
            <p:nvSpPr>
              <p:cNvPr id="85562" name="AutoShape 54"/>
              <p:cNvSpPr>
                <a:spLocks noChangeArrowheads="1"/>
              </p:cNvSpPr>
              <p:nvPr/>
            </p:nvSpPr>
            <p:spPr bwMode="auto">
              <a:xfrm>
                <a:off x="3903" y="3421"/>
                <a:ext cx="54" cy="27"/>
              </a:xfrm>
              <a:prstGeom prst="rightArrow">
                <a:avLst>
                  <a:gd name="adj1" fmla="val 47056"/>
                  <a:gd name="adj2" fmla="val 81481"/>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nchor="ctr"/>
              <a:lstStyle/>
              <a:p>
                <a:endParaRPr lang="en-US"/>
              </a:p>
            </p:txBody>
          </p:sp>
          <p:sp>
            <p:nvSpPr>
              <p:cNvPr id="85563" name="AutoShape 55"/>
              <p:cNvSpPr>
                <a:spLocks noChangeArrowheads="1"/>
              </p:cNvSpPr>
              <p:nvPr/>
            </p:nvSpPr>
            <p:spPr bwMode="auto">
              <a:xfrm flipH="1">
                <a:off x="3901" y="3467"/>
                <a:ext cx="54" cy="27"/>
              </a:xfrm>
              <a:prstGeom prst="rightArrow">
                <a:avLst>
                  <a:gd name="adj1" fmla="val 47056"/>
                  <a:gd name="adj2" fmla="val 81481"/>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nchor="ctr"/>
              <a:lstStyle/>
              <a:p>
                <a:endParaRPr lang="en-US"/>
              </a:p>
            </p:txBody>
          </p:sp>
          <p:grpSp>
            <p:nvGrpSpPr>
              <p:cNvPr id="6" name="Group 56"/>
              <p:cNvGrpSpPr>
                <a:grpSpLocks/>
              </p:cNvGrpSpPr>
              <p:nvPr/>
            </p:nvGrpSpPr>
            <p:grpSpPr bwMode="auto">
              <a:xfrm flipH="1">
                <a:off x="3972" y="3429"/>
                <a:ext cx="50" cy="50"/>
                <a:chOff x="3075" y="1305"/>
                <a:chExt cx="161" cy="161"/>
              </a:xfrm>
            </p:grpSpPr>
            <p:sp>
              <p:nvSpPr>
                <p:cNvPr id="85566" name="Rectangle 57"/>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567" name="Oval 58"/>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568" name="Oval 59"/>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sp>
            <p:nvSpPr>
              <p:cNvPr id="85565" name="Freeform 60"/>
              <p:cNvSpPr>
                <a:spLocks/>
              </p:cNvSpPr>
              <p:nvPr/>
            </p:nvSpPr>
            <p:spPr bwMode="auto">
              <a:xfrm>
                <a:off x="4043" y="3360"/>
                <a:ext cx="24" cy="170"/>
              </a:xfrm>
              <a:custGeom>
                <a:avLst/>
                <a:gdLst>
                  <a:gd name="T0" fmla="*/ 121 w 121"/>
                  <a:gd name="T1" fmla="*/ 0 h 851"/>
                  <a:gd name="T2" fmla="*/ 121 w 121"/>
                  <a:gd name="T3" fmla="*/ 729 h 851"/>
                  <a:gd name="T4" fmla="*/ 0 w 121"/>
                  <a:gd name="T5" fmla="*/ 851 h 851"/>
                  <a:gd name="T6" fmla="*/ 0 w 121"/>
                  <a:gd name="T7" fmla="*/ 121 h 851"/>
                  <a:gd name="T8" fmla="*/ 121 w 121"/>
                  <a:gd name="T9" fmla="*/ 0 h 851"/>
                  <a:gd name="T10" fmla="*/ 0 60000 65536"/>
                  <a:gd name="T11" fmla="*/ 0 60000 65536"/>
                  <a:gd name="T12" fmla="*/ 0 60000 65536"/>
                  <a:gd name="T13" fmla="*/ 0 60000 65536"/>
                  <a:gd name="T14" fmla="*/ 0 60000 65536"/>
                  <a:gd name="T15" fmla="*/ 0 w 121"/>
                  <a:gd name="T16" fmla="*/ 0 h 851"/>
                  <a:gd name="T17" fmla="*/ 121 w 121"/>
                  <a:gd name="T18" fmla="*/ 851 h 851"/>
                </a:gdLst>
                <a:ahLst/>
                <a:cxnLst>
                  <a:cxn ang="T10">
                    <a:pos x="T0" y="T1"/>
                  </a:cxn>
                  <a:cxn ang="T11">
                    <a:pos x="T2" y="T3"/>
                  </a:cxn>
                  <a:cxn ang="T12">
                    <a:pos x="T4" y="T5"/>
                  </a:cxn>
                  <a:cxn ang="T13">
                    <a:pos x="T6" y="T7"/>
                  </a:cxn>
                  <a:cxn ang="T14">
                    <a:pos x="T8" y="T9"/>
                  </a:cxn>
                </a:cxnLst>
                <a:rect l="T15" t="T16" r="T17" b="T18"/>
                <a:pathLst>
                  <a:path w="121" h="851">
                    <a:moveTo>
                      <a:pt x="121" y="0"/>
                    </a:moveTo>
                    <a:lnTo>
                      <a:pt x="121" y="729"/>
                    </a:lnTo>
                    <a:lnTo>
                      <a:pt x="0" y="851"/>
                    </a:lnTo>
                    <a:lnTo>
                      <a:pt x="0" y="121"/>
                    </a:lnTo>
                    <a:lnTo>
                      <a:pt x="121" y="0"/>
                    </a:lnTo>
                    <a:close/>
                  </a:path>
                </a:pathLst>
              </a:custGeom>
              <a:solidFill>
                <a:srgbClr val="0099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grpSp>
        <p:grpSp>
          <p:nvGrpSpPr>
            <p:cNvPr id="7" name="Group 61"/>
            <p:cNvGrpSpPr>
              <a:grpSpLocks/>
            </p:cNvGrpSpPr>
            <p:nvPr/>
          </p:nvGrpSpPr>
          <p:grpSpPr bwMode="auto">
            <a:xfrm>
              <a:off x="5316538" y="5332413"/>
              <a:ext cx="398463" cy="268288"/>
              <a:chOff x="2876" y="3025"/>
              <a:chExt cx="251" cy="169"/>
            </a:xfrm>
          </p:grpSpPr>
          <p:sp>
            <p:nvSpPr>
              <p:cNvPr id="85537" name="Freeform 62"/>
              <p:cNvSpPr>
                <a:spLocks/>
              </p:cNvSpPr>
              <p:nvPr/>
            </p:nvSpPr>
            <p:spPr bwMode="auto">
              <a:xfrm>
                <a:off x="2876" y="3025"/>
                <a:ext cx="251" cy="24"/>
              </a:xfrm>
              <a:custGeom>
                <a:avLst/>
                <a:gdLst>
                  <a:gd name="T0" fmla="*/ 0 w 1250"/>
                  <a:gd name="T1" fmla="*/ 121 h 121"/>
                  <a:gd name="T2" fmla="*/ 1129 w 1250"/>
                  <a:gd name="T3" fmla="*/ 121 h 121"/>
                  <a:gd name="T4" fmla="*/ 1250 w 1250"/>
                  <a:gd name="T5" fmla="*/ 0 h 121"/>
                  <a:gd name="T6" fmla="*/ 122 w 1250"/>
                  <a:gd name="T7" fmla="*/ 0 h 121"/>
                  <a:gd name="T8" fmla="*/ 0 w 1250"/>
                  <a:gd name="T9" fmla="*/ 121 h 121"/>
                  <a:gd name="T10" fmla="*/ 0 60000 65536"/>
                  <a:gd name="T11" fmla="*/ 0 60000 65536"/>
                  <a:gd name="T12" fmla="*/ 0 60000 65536"/>
                  <a:gd name="T13" fmla="*/ 0 60000 65536"/>
                  <a:gd name="T14" fmla="*/ 0 60000 65536"/>
                  <a:gd name="T15" fmla="*/ 0 w 1250"/>
                  <a:gd name="T16" fmla="*/ 0 h 121"/>
                  <a:gd name="T17" fmla="*/ 1250 w 1250"/>
                  <a:gd name="T18" fmla="*/ 121 h 121"/>
                </a:gdLst>
                <a:ahLst/>
                <a:cxnLst>
                  <a:cxn ang="T10">
                    <a:pos x="T0" y="T1"/>
                  </a:cxn>
                  <a:cxn ang="T11">
                    <a:pos x="T2" y="T3"/>
                  </a:cxn>
                  <a:cxn ang="T12">
                    <a:pos x="T4" y="T5"/>
                  </a:cxn>
                  <a:cxn ang="T13">
                    <a:pos x="T6" y="T7"/>
                  </a:cxn>
                  <a:cxn ang="T14">
                    <a:pos x="T8" y="T9"/>
                  </a:cxn>
                </a:cxnLst>
                <a:rect l="T15" t="T16" r="T17" b="T18"/>
                <a:pathLst>
                  <a:path w="1250" h="121">
                    <a:moveTo>
                      <a:pt x="0" y="121"/>
                    </a:moveTo>
                    <a:lnTo>
                      <a:pt x="1129" y="121"/>
                    </a:lnTo>
                    <a:lnTo>
                      <a:pt x="1250" y="0"/>
                    </a:lnTo>
                    <a:lnTo>
                      <a:pt x="122" y="0"/>
                    </a:lnTo>
                    <a:lnTo>
                      <a:pt x="0" y="121"/>
                    </a:lnTo>
                    <a:close/>
                  </a:path>
                </a:pathLst>
              </a:custGeom>
              <a:solidFill>
                <a:srgbClr val="99FF99"/>
              </a:solidFill>
              <a:ln w="3175">
                <a:solidFill>
                  <a:srgbClr val="99FF99"/>
                </a:solidFill>
                <a:prstDash val="solid"/>
                <a:round/>
                <a:headEnd/>
                <a:tailEnd/>
              </a:ln>
            </p:spPr>
            <p:txBody>
              <a:bodyPr/>
              <a:lstStyle/>
              <a:p>
                <a:endParaRPr lang="en-SG"/>
              </a:p>
            </p:txBody>
          </p:sp>
          <p:sp>
            <p:nvSpPr>
              <p:cNvPr id="85538" name="Rectangle 63"/>
              <p:cNvSpPr>
                <a:spLocks noChangeArrowheads="1"/>
              </p:cNvSpPr>
              <p:nvPr/>
            </p:nvSpPr>
            <p:spPr bwMode="auto">
              <a:xfrm>
                <a:off x="2876" y="3049"/>
                <a:ext cx="227" cy="145"/>
              </a:xfrm>
              <a:prstGeom prst="rect">
                <a:avLst/>
              </a:prstGeom>
              <a:solidFill>
                <a:srgbClr val="00CC00"/>
              </a:solidFill>
              <a:ln w="3175">
                <a:solidFill>
                  <a:srgbClr val="00CC00"/>
                </a:solidFill>
                <a:miter lim="800000"/>
                <a:headEnd/>
                <a:tailEnd/>
              </a:ln>
            </p:spPr>
            <p:txBody>
              <a:bodyPr/>
              <a:lstStyle/>
              <a:p>
                <a:endParaRPr lang="en-US"/>
              </a:p>
            </p:txBody>
          </p:sp>
          <p:sp>
            <p:nvSpPr>
              <p:cNvPr id="85539" name="Freeform 64"/>
              <p:cNvSpPr>
                <a:spLocks/>
              </p:cNvSpPr>
              <p:nvPr/>
            </p:nvSpPr>
            <p:spPr bwMode="auto">
              <a:xfrm>
                <a:off x="3100" y="3025"/>
                <a:ext cx="24" cy="169"/>
              </a:xfrm>
              <a:custGeom>
                <a:avLst/>
                <a:gdLst>
                  <a:gd name="T0" fmla="*/ 121 w 121"/>
                  <a:gd name="T1" fmla="*/ 0 h 851"/>
                  <a:gd name="T2" fmla="*/ 121 w 121"/>
                  <a:gd name="T3" fmla="*/ 729 h 851"/>
                  <a:gd name="T4" fmla="*/ 0 w 121"/>
                  <a:gd name="T5" fmla="*/ 851 h 851"/>
                  <a:gd name="T6" fmla="*/ 0 w 121"/>
                  <a:gd name="T7" fmla="*/ 121 h 851"/>
                  <a:gd name="T8" fmla="*/ 121 w 121"/>
                  <a:gd name="T9" fmla="*/ 0 h 851"/>
                  <a:gd name="T10" fmla="*/ 0 60000 65536"/>
                  <a:gd name="T11" fmla="*/ 0 60000 65536"/>
                  <a:gd name="T12" fmla="*/ 0 60000 65536"/>
                  <a:gd name="T13" fmla="*/ 0 60000 65536"/>
                  <a:gd name="T14" fmla="*/ 0 60000 65536"/>
                  <a:gd name="T15" fmla="*/ 0 w 121"/>
                  <a:gd name="T16" fmla="*/ 0 h 851"/>
                  <a:gd name="T17" fmla="*/ 121 w 121"/>
                  <a:gd name="T18" fmla="*/ 851 h 851"/>
                </a:gdLst>
                <a:ahLst/>
                <a:cxnLst>
                  <a:cxn ang="T10">
                    <a:pos x="T0" y="T1"/>
                  </a:cxn>
                  <a:cxn ang="T11">
                    <a:pos x="T2" y="T3"/>
                  </a:cxn>
                  <a:cxn ang="T12">
                    <a:pos x="T4" y="T5"/>
                  </a:cxn>
                  <a:cxn ang="T13">
                    <a:pos x="T6" y="T7"/>
                  </a:cxn>
                  <a:cxn ang="T14">
                    <a:pos x="T8" y="T9"/>
                  </a:cxn>
                </a:cxnLst>
                <a:rect l="T15" t="T16" r="T17" b="T18"/>
                <a:pathLst>
                  <a:path w="121" h="851">
                    <a:moveTo>
                      <a:pt x="121" y="0"/>
                    </a:moveTo>
                    <a:lnTo>
                      <a:pt x="121" y="729"/>
                    </a:lnTo>
                    <a:lnTo>
                      <a:pt x="0" y="851"/>
                    </a:lnTo>
                    <a:lnTo>
                      <a:pt x="0" y="121"/>
                    </a:lnTo>
                    <a:lnTo>
                      <a:pt x="121" y="0"/>
                    </a:lnTo>
                    <a:close/>
                  </a:path>
                </a:pathLst>
              </a:custGeom>
              <a:solidFill>
                <a:srgbClr val="009900"/>
              </a:solidFill>
              <a:ln w="3175">
                <a:solidFill>
                  <a:srgbClr val="009900"/>
                </a:solidFill>
                <a:prstDash val="solid"/>
                <a:round/>
                <a:headEnd/>
                <a:tailEnd/>
              </a:ln>
            </p:spPr>
            <p:txBody>
              <a:bodyPr/>
              <a:lstStyle/>
              <a:p>
                <a:endParaRPr lang="en-SG"/>
              </a:p>
            </p:txBody>
          </p:sp>
          <p:grpSp>
            <p:nvGrpSpPr>
              <p:cNvPr id="8" name="Group 65"/>
              <p:cNvGrpSpPr>
                <a:grpSpLocks/>
              </p:cNvGrpSpPr>
              <p:nvPr/>
            </p:nvGrpSpPr>
            <p:grpSpPr bwMode="auto">
              <a:xfrm flipH="1">
                <a:off x="2893" y="3098"/>
                <a:ext cx="50" cy="50"/>
                <a:chOff x="3075" y="1305"/>
                <a:chExt cx="161" cy="161"/>
              </a:xfrm>
            </p:grpSpPr>
            <p:sp>
              <p:nvSpPr>
                <p:cNvPr id="85556" name="Rectangle 66"/>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557" name="Oval 67"/>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558" name="Oval 68"/>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sp>
            <p:nvSpPr>
              <p:cNvPr id="85541" name="AutoShape 69"/>
              <p:cNvSpPr>
                <a:spLocks noChangeArrowheads="1"/>
              </p:cNvSpPr>
              <p:nvPr/>
            </p:nvSpPr>
            <p:spPr bwMode="auto">
              <a:xfrm>
                <a:off x="2960" y="3110"/>
                <a:ext cx="54" cy="27"/>
              </a:xfrm>
              <a:prstGeom prst="rightArrow">
                <a:avLst>
                  <a:gd name="adj1" fmla="val 47056"/>
                  <a:gd name="adj2" fmla="val 81481"/>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nchor="ctr"/>
              <a:lstStyle/>
              <a:p>
                <a:endParaRPr lang="en-US"/>
              </a:p>
            </p:txBody>
          </p:sp>
          <p:sp>
            <p:nvSpPr>
              <p:cNvPr id="85542" name="AutoShape 70"/>
              <p:cNvSpPr>
                <a:spLocks noChangeArrowheads="1"/>
              </p:cNvSpPr>
              <p:nvPr/>
            </p:nvSpPr>
            <p:spPr bwMode="auto">
              <a:xfrm>
                <a:off x="2960" y="3146"/>
                <a:ext cx="54" cy="27"/>
              </a:xfrm>
              <a:prstGeom prst="rightArrow">
                <a:avLst>
                  <a:gd name="adj1" fmla="val 47056"/>
                  <a:gd name="adj2" fmla="val 81481"/>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nchor="ctr"/>
              <a:lstStyle/>
              <a:p>
                <a:endParaRPr lang="en-US"/>
              </a:p>
            </p:txBody>
          </p:sp>
          <p:sp>
            <p:nvSpPr>
              <p:cNvPr id="85543" name="AutoShape 71"/>
              <p:cNvSpPr>
                <a:spLocks noChangeArrowheads="1"/>
              </p:cNvSpPr>
              <p:nvPr/>
            </p:nvSpPr>
            <p:spPr bwMode="auto">
              <a:xfrm>
                <a:off x="2960" y="3070"/>
                <a:ext cx="54" cy="27"/>
              </a:xfrm>
              <a:prstGeom prst="rightArrow">
                <a:avLst>
                  <a:gd name="adj1" fmla="val 47056"/>
                  <a:gd name="adj2" fmla="val 81481"/>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nchor="ctr"/>
              <a:lstStyle/>
              <a:p>
                <a:endParaRPr lang="en-US"/>
              </a:p>
            </p:txBody>
          </p:sp>
          <p:grpSp>
            <p:nvGrpSpPr>
              <p:cNvPr id="9" name="Group 72"/>
              <p:cNvGrpSpPr>
                <a:grpSpLocks/>
              </p:cNvGrpSpPr>
              <p:nvPr/>
            </p:nvGrpSpPr>
            <p:grpSpPr bwMode="auto">
              <a:xfrm flipH="1">
                <a:off x="3031" y="3144"/>
                <a:ext cx="30" cy="30"/>
                <a:chOff x="3075" y="1305"/>
                <a:chExt cx="161" cy="161"/>
              </a:xfrm>
            </p:grpSpPr>
            <p:sp>
              <p:nvSpPr>
                <p:cNvPr id="85553" name="Rectangle 73"/>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554" name="Oval 74"/>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555" name="Oval 75"/>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grpSp>
            <p:nvGrpSpPr>
              <p:cNvPr id="10" name="Group 76"/>
              <p:cNvGrpSpPr>
                <a:grpSpLocks/>
              </p:cNvGrpSpPr>
              <p:nvPr/>
            </p:nvGrpSpPr>
            <p:grpSpPr bwMode="auto">
              <a:xfrm flipH="1">
                <a:off x="3031" y="3106"/>
                <a:ext cx="30" cy="30"/>
                <a:chOff x="3075" y="1305"/>
                <a:chExt cx="161" cy="161"/>
              </a:xfrm>
            </p:grpSpPr>
            <p:sp>
              <p:nvSpPr>
                <p:cNvPr id="85550" name="Rectangle 77"/>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551" name="Oval 78"/>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552" name="Oval 79"/>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grpSp>
            <p:nvGrpSpPr>
              <p:cNvPr id="11" name="Group 80"/>
              <p:cNvGrpSpPr>
                <a:grpSpLocks/>
              </p:cNvGrpSpPr>
              <p:nvPr/>
            </p:nvGrpSpPr>
            <p:grpSpPr bwMode="auto">
              <a:xfrm flipH="1">
                <a:off x="3031" y="3068"/>
                <a:ext cx="30" cy="30"/>
                <a:chOff x="3075" y="1305"/>
                <a:chExt cx="161" cy="161"/>
              </a:xfrm>
            </p:grpSpPr>
            <p:sp>
              <p:nvSpPr>
                <p:cNvPr id="85547" name="Rectangle 81"/>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548" name="Oval 82"/>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549" name="Oval 83"/>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grpSp>
        <p:grpSp>
          <p:nvGrpSpPr>
            <p:cNvPr id="12" name="Group 84"/>
            <p:cNvGrpSpPr>
              <a:grpSpLocks/>
            </p:cNvGrpSpPr>
            <p:nvPr/>
          </p:nvGrpSpPr>
          <p:grpSpPr bwMode="auto">
            <a:xfrm>
              <a:off x="5316538" y="5024438"/>
              <a:ext cx="401638" cy="273050"/>
              <a:chOff x="5167" y="3304"/>
              <a:chExt cx="253" cy="172"/>
            </a:xfrm>
          </p:grpSpPr>
          <p:sp>
            <p:nvSpPr>
              <p:cNvPr id="85521" name="Freeform 85"/>
              <p:cNvSpPr>
                <a:spLocks/>
              </p:cNvSpPr>
              <p:nvPr/>
            </p:nvSpPr>
            <p:spPr bwMode="auto">
              <a:xfrm>
                <a:off x="5169" y="3304"/>
                <a:ext cx="251" cy="24"/>
              </a:xfrm>
              <a:custGeom>
                <a:avLst/>
                <a:gdLst>
                  <a:gd name="T0" fmla="*/ 0 w 1250"/>
                  <a:gd name="T1" fmla="*/ 121 h 121"/>
                  <a:gd name="T2" fmla="*/ 1129 w 1250"/>
                  <a:gd name="T3" fmla="*/ 121 h 121"/>
                  <a:gd name="T4" fmla="*/ 1250 w 1250"/>
                  <a:gd name="T5" fmla="*/ 0 h 121"/>
                  <a:gd name="T6" fmla="*/ 122 w 1250"/>
                  <a:gd name="T7" fmla="*/ 0 h 121"/>
                  <a:gd name="T8" fmla="*/ 0 w 1250"/>
                  <a:gd name="T9" fmla="*/ 121 h 121"/>
                  <a:gd name="T10" fmla="*/ 0 60000 65536"/>
                  <a:gd name="T11" fmla="*/ 0 60000 65536"/>
                  <a:gd name="T12" fmla="*/ 0 60000 65536"/>
                  <a:gd name="T13" fmla="*/ 0 60000 65536"/>
                  <a:gd name="T14" fmla="*/ 0 60000 65536"/>
                  <a:gd name="T15" fmla="*/ 0 w 1250"/>
                  <a:gd name="T16" fmla="*/ 0 h 121"/>
                  <a:gd name="T17" fmla="*/ 1250 w 1250"/>
                  <a:gd name="T18" fmla="*/ 121 h 121"/>
                </a:gdLst>
                <a:ahLst/>
                <a:cxnLst>
                  <a:cxn ang="T10">
                    <a:pos x="T0" y="T1"/>
                  </a:cxn>
                  <a:cxn ang="T11">
                    <a:pos x="T2" y="T3"/>
                  </a:cxn>
                  <a:cxn ang="T12">
                    <a:pos x="T4" y="T5"/>
                  </a:cxn>
                  <a:cxn ang="T13">
                    <a:pos x="T6" y="T7"/>
                  </a:cxn>
                  <a:cxn ang="T14">
                    <a:pos x="T8" y="T9"/>
                  </a:cxn>
                </a:cxnLst>
                <a:rect l="T15" t="T16" r="T17" b="T18"/>
                <a:pathLst>
                  <a:path w="1250" h="121">
                    <a:moveTo>
                      <a:pt x="0" y="121"/>
                    </a:moveTo>
                    <a:lnTo>
                      <a:pt x="1129" y="121"/>
                    </a:lnTo>
                    <a:lnTo>
                      <a:pt x="1250" y="0"/>
                    </a:lnTo>
                    <a:lnTo>
                      <a:pt x="122" y="0"/>
                    </a:lnTo>
                    <a:lnTo>
                      <a:pt x="0" y="121"/>
                    </a:lnTo>
                    <a:close/>
                  </a:path>
                </a:pathLst>
              </a:custGeom>
              <a:solidFill>
                <a:srgbClr val="99FF99"/>
              </a:solidFill>
              <a:ln w="3175">
                <a:solidFill>
                  <a:srgbClr val="99FF99"/>
                </a:solidFill>
                <a:prstDash val="solid"/>
                <a:round/>
                <a:headEnd/>
                <a:tailEnd/>
              </a:ln>
            </p:spPr>
            <p:txBody>
              <a:bodyPr/>
              <a:lstStyle/>
              <a:p>
                <a:endParaRPr lang="en-SG"/>
              </a:p>
            </p:txBody>
          </p:sp>
          <p:sp>
            <p:nvSpPr>
              <p:cNvPr id="85522" name="Rectangle 86"/>
              <p:cNvSpPr>
                <a:spLocks noChangeArrowheads="1"/>
              </p:cNvSpPr>
              <p:nvPr/>
            </p:nvSpPr>
            <p:spPr bwMode="auto">
              <a:xfrm>
                <a:off x="5167" y="3328"/>
                <a:ext cx="227" cy="146"/>
              </a:xfrm>
              <a:prstGeom prst="rect">
                <a:avLst/>
              </a:prstGeom>
              <a:solidFill>
                <a:srgbClr val="00CC00"/>
              </a:solidFill>
              <a:ln w="3175">
                <a:solidFill>
                  <a:srgbClr val="00CC00"/>
                </a:solidFill>
                <a:miter lim="800000"/>
                <a:headEnd/>
                <a:tailEnd/>
              </a:ln>
            </p:spPr>
            <p:txBody>
              <a:bodyPr/>
              <a:lstStyle/>
              <a:p>
                <a:endParaRPr lang="en-US"/>
              </a:p>
            </p:txBody>
          </p:sp>
          <p:sp>
            <p:nvSpPr>
              <p:cNvPr id="85523" name="Freeform 87"/>
              <p:cNvSpPr>
                <a:spLocks/>
              </p:cNvSpPr>
              <p:nvPr/>
            </p:nvSpPr>
            <p:spPr bwMode="auto">
              <a:xfrm>
                <a:off x="5393" y="3306"/>
                <a:ext cx="24" cy="170"/>
              </a:xfrm>
              <a:custGeom>
                <a:avLst/>
                <a:gdLst>
                  <a:gd name="T0" fmla="*/ 121 w 121"/>
                  <a:gd name="T1" fmla="*/ 0 h 851"/>
                  <a:gd name="T2" fmla="*/ 121 w 121"/>
                  <a:gd name="T3" fmla="*/ 729 h 851"/>
                  <a:gd name="T4" fmla="*/ 0 w 121"/>
                  <a:gd name="T5" fmla="*/ 851 h 851"/>
                  <a:gd name="T6" fmla="*/ 0 w 121"/>
                  <a:gd name="T7" fmla="*/ 121 h 851"/>
                  <a:gd name="T8" fmla="*/ 121 w 121"/>
                  <a:gd name="T9" fmla="*/ 0 h 851"/>
                  <a:gd name="T10" fmla="*/ 0 60000 65536"/>
                  <a:gd name="T11" fmla="*/ 0 60000 65536"/>
                  <a:gd name="T12" fmla="*/ 0 60000 65536"/>
                  <a:gd name="T13" fmla="*/ 0 60000 65536"/>
                  <a:gd name="T14" fmla="*/ 0 60000 65536"/>
                  <a:gd name="T15" fmla="*/ 0 w 121"/>
                  <a:gd name="T16" fmla="*/ 0 h 851"/>
                  <a:gd name="T17" fmla="*/ 121 w 121"/>
                  <a:gd name="T18" fmla="*/ 851 h 851"/>
                </a:gdLst>
                <a:ahLst/>
                <a:cxnLst>
                  <a:cxn ang="T10">
                    <a:pos x="T0" y="T1"/>
                  </a:cxn>
                  <a:cxn ang="T11">
                    <a:pos x="T2" y="T3"/>
                  </a:cxn>
                  <a:cxn ang="T12">
                    <a:pos x="T4" y="T5"/>
                  </a:cxn>
                  <a:cxn ang="T13">
                    <a:pos x="T6" y="T7"/>
                  </a:cxn>
                  <a:cxn ang="T14">
                    <a:pos x="T8" y="T9"/>
                  </a:cxn>
                </a:cxnLst>
                <a:rect l="T15" t="T16" r="T17" b="T18"/>
                <a:pathLst>
                  <a:path w="121" h="851">
                    <a:moveTo>
                      <a:pt x="121" y="0"/>
                    </a:moveTo>
                    <a:lnTo>
                      <a:pt x="121" y="729"/>
                    </a:lnTo>
                    <a:lnTo>
                      <a:pt x="0" y="851"/>
                    </a:lnTo>
                    <a:lnTo>
                      <a:pt x="0" y="121"/>
                    </a:lnTo>
                    <a:lnTo>
                      <a:pt x="121" y="0"/>
                    </a:lnTo>
                    <a:close/>
                  </a:path>
                </a:pathLst>
              </a:custGeom>
              <a:solidFill>
                <a:srgbClr val="0099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grpSp>
            <p:nvGrpSpPr>
              <p:cNvPr id="13" name="Group 88"/>
              <p:cNvGrpSpPr>
                <a:grpSpLocks/>
              </p:cNvGrpSpPr>
              <p:nvPr/>
            </p:nvGrpSpPr>
            <p:grpSpPr bwMode="auto">
              <a:xfrm>
                <a:off x="5214" y="3338"/>
                <a:ext cx="134" cy="132"/>
                <a:chOff x="5808" y="3338"/>
                <a:chExt cx="134" cy="132"/>
              </a:xfrm>
            </p:grpSpPr>
            <p:grpSp>
              <p:nvGrpSpPr>
                <p:cNvPr id="14" name="Group 89"/>
                <p:cNvGrpSpPr>
                  <a:grpSpLocks/>
                </p:cNvGrpSpPr>
                <p:nvPr/>
              </p:nvGrpSpPr>
              <p:grpSpPr bwMode="auto">
                <a:xfrm>
                  <a:off x="5808" y="3338"/>
                  <a:ext cx="134" cy="132"/>
                  <a:chOff x="5862" y="3132"/>
                  <a:chExt cx="206" cy="204"/>
                </a:xfrm>
              </p:grpSpPr>
              <p:sp>
                <p:nvSpPr>
                  <p:cNvPr id="85530" name="Freeform 90"/>
                  <p:cNvSpPr>
                    <a:spLocks/>
                  </p:cNvSpPr>
                  <p:nvPr/>
                </p:nvSpPr>
                <p:spPr bwMode="auto">
                  <a:xfrm>
                    <a:off x="5862" y="3213"/>
                    <a:ext cx="81" cy="35"/>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531" name="Freeform 91"/>
                  <p:cNvSpPr>
                    <a:spLocks/>
                  </p:cNvSpPr>
                  <p:nvPr/>
                </p:nvSpPr>
                <p:spPr bwMode="auto">
                  <a:xfrm>
                    <a:off x="5946" y="3132"/>
                    <a:ext cx="37" cy="77"/>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532" name="Freeform 92"/>
                  <p:cNvSpPr>
                    <a:spLocks/>
                  </p:cNvSpPr>
                  <p:nvPr/>
                </p:nvSpPr>
                <p:spPr bwMode="auto">
                  <a:xfrm>
                    <a:off x="5987" y="3213"/>
                    <a:ext cx="81" cy="35"/>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533" name="Freeform 93"/>
                  <p:cNvSpPr>
                    <a:spLocks/>
                  </p:cNvSpPr>
                  <p:nvPr/>
                </p:nvSpPr>
                <p:spPr bwMode="auto">
                  <a:xfrm>
                    <a:off x="5946" y="3252"/>
                    <a:ext cx="37" cy="77"/>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534" name="Oval 94"/>
                  <p:cNvSpPr>
                    <a:spLocks noChangeArrowheads="1"/>
                  </p:cNvSpPr>
                  <p:nvPr/>
                </p:nvSpPr>
                <p:spPr bwMode="auto">
                  <a:xfrm rot="-2599510">
                    <a:off x="5948" y="3135"/>
                    <a:ext cx="36" cy="199"/>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535" name="Oval 95"/>
                  <p:cNvSpPr>
                    <a:spLocks noChangeArrowheads="1"/>
                  </p:cNvSpPr>
                  <p:nvPr/>
                </p:nvSpPr>
                <p:spPr bwMode="auto">
                  <a:xfrm rot="2599510" flipV="1">
                    <a:off x="5948" y="3133"/>
                    <a:ext cx="36" cy="203"/>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536" name="Oval 96"/>
                  <p:cNvSpPr>
                    <a:spLocks noChangeArrowheads="1"/>
                  </p:cNvSpPr>
                  <p:nvPr/>
                </p:nvSpPr>
                <p:spPr bwMode="auto">
                  <a:xfrm>
                    <a:off x="5930" y="3200"/>
                    <a:ext cx="70" cy="67"/>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 name="Group 97"/>
                <p:cNvGrpSpPr>
                  <a:grpSpLocks/>
                </p:cNvGrpSpPr>
                <p:nvPr/>
              </p:nvGrpSpPr>
              <p:grpSpPr bwMode="auto">
                <a:xfrm>
                  <a:off x="5867" y="3388"/>
                  <a:ext cx="18" cy="29"/>
                  <a:chOff x="5817" y="3244"/>
                  <a:chExt cx="18" cy="29"/>
                </a:xfrm>
              </p:grpSpPr>
              <p:sp>
                <p:nvSpPr>
                  <p:cNvPr id="85527" name="Line 98"/>
                  <p:cNvSpPr>
                    <a:spLocks noChangeShapeType="1"/>
                  </p:cNvSpPr>
                  <p:nvPr/>
                </p:nvSpPr>
                <p:spPr bwMode="auto">
                  <a:xfrm flipV="1">
                    <a:off x="5817" y="3244"/>
                    <a:ext cx="0" cy="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85528" name="Line 99"/>
                  <p:cNvSpPr>
                    <a:spLocks noChangeShapeType="1"/>
                  </p:cNvSpPr>
                  <p:nvPr/>
                </p:nvSpPr>
                <p:spPr bwMode="auto">
                  <a:xfrm rot="5400000" flipV="1">
                    <a:off x="5826" y="3236"/>
                    <a:ext cx="0" cy="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85529" name="Line 100"/>
                  <p:cNvSpPr>
                    <a:spLocks noChangeShapeType="1"/>
                  </p:cNvSpPr>
                  <p:nvPr/>
                </p:nvSpPr>
                <p:spPr bwMode="auto">
                  <a:xfrm rot="5400000" flipV="1">
                    <a:off x="5823" y="3253"/>
                    <a:ext cx="0" cy="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grpSp>
          </p:grpSp>
        </p:grpSp>
        <p:grpSp>
          <p:nvGrpSpPr>
            <p:cNvPr id="16" name="Group 101"/>
            <p:cNvGrpSpPr>
              <a:grpSpLocks/>
            </p:cNvGrpSpPr>
            <p:nvPr/>
          </p:nvGrpSpPr>
          <p:grpSpPr bwMode="auto">
            <a:xfrm>
              <a:off x="4724400" y="5486400"/>
              <a:ext cx="285750" cy="450850"/>
              <a:chOff x="4794" y="3620"/>
              <a:chExt cx="158" cy="244"/>
            </a:xfrm>
          </p:grpSpPr>
          <p:grpSp>
            <p:nvGrpSpPr>
              <p:cNvPr id="17" name="Group 102"/>
              <p:cNvGrpSpPr>
                <a:grpSpLocks/>
              </p:cNvGrpSpPr>
              <p:nvPr/>
            </p:nvGrpSpPr>
            <p:grpSpPr bwMode="auto">
              <a:xfrm>
                <a:off x="4794" y="3620"/>
                <a:ext cx="158" cy="244"/>
                <a:chOff x="3027" y="2398"/>
                <a:chExt cx="342" cy="527"/>
              </a:xfrm>
            </p:grpSpPr>
            <p:sp>
              <p:nvSpPr>
                <p:cNvPr id="85492" name="Rectangle 103"/>
                <p:cNvSpPr>
                  <a:spLocks noChangeArrowheads="1"/>
                </p:cNvSpPr>
                <p:nvPr/>
              </p:nvSpPr>
              <p:spPr bwMode="auto">
                <a:xfrm>
                  <a:off x="3029" y="2438"/>
                  <a:ext cx="300" cy="487"/>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en-US"/>
                </a:p>
              </p:txBody>
            </p:sp>
            <p:sp>
              <p:nvSpPr>
                <p:cNvPr id="85493" name="Freeform 104"/>
                <p:cNvSpPr>
                  <a:spLocks/>
                </p:cNvSpPr>
                <p:nvPr/>
              </p:nvSpPr>
              <p:spPr bwMode="auto">
                <a:xfrm>
                  <a:off x="3322" y="2398"/>
                  <a:ext cx="44" cy="525"/>
                </a:xfrm>
                <a:custGeom>
                  <a:avLst/>
                  <a:gdLst>
                    <a:gd name="T0" fmla="*/ 0 w 36"/>
                    <a:gd name="T1" fmla="*/ 489 h 489"/>
                    <a:gd name="T2" fmla="*/ 36 w 36"/>
                    <a:gd name="T3" fmla="*/ 452 h 489"/>
                    <a:gd name="T4" fmla="*/ 36 w 36"/>
                    <a:gd name="T5" fmla="*/ 0 h 489"/>
                    <a:gd name="T6" fmla="*/ 0 w 36"/>
                    <a:gd name="T7" fmla="*/ 37 h 489"/>
                    <a:gd name="T8" fmla="*/ 0 w 36"/>
                    <a:gd name="T9" fmla="*/ 489 h 489"/>
                    <a:gd name="T10" fmla="*/ 0 60000 65536"/>
                    <a:gd name="T11" fmla="*/ 0 60000 65536"/>
                    <a:gd name="T12" fmla="*/ 0 60000 65536"/>
                    <a:gd name="T13" fmla="*/ 0 60000 65536"/>
                    <a:gd name="T14" fmla="*/ 0 60000 65536"/>
                    <a:gd name="T15" fmla="*/ 0 w 36"/>
                    <a:gd name="T16" fmla="*/ 0 h 489"/>
                    <a:gd name="T17" fmla="*/ 36 w 36"/>
                    <a:gd name="T18" fmla="*/ 489 h 489"/>
                  </a:gdLst>
                  <a:ahLst/>
                  <a:cxnLst>
                    <a:cxn ang="T10">
                      <a:pos x="T0" y="T1"/>
                    </a:cxn>
                    <a:cxn ang="T11">
                      <a:pos x="T2" y="T3"/>
                    </a:cxn>
                    <a:cxn ang="T12">
                      <a:pos x="T4" y="T5"/>
                    </a:cxn>
                    <a:cxn ang="T13">
                      <a:pos x="T6" y="T7"/>
                    </a:cxn>
                    <a:cxn ang="T14">
                      <a:pos x="T8" y="T9"/>
                    </a:cxn>
                  </a:cxnLst>
                  <a:rect l="T15" t="T16" r="T17" b="T18"/>
                  <a:pathLst>
                    <a:path w="36" h="489">
                      <a:moveTo>
                        <a:pt x="0" y="489"/>
                      </a:moveTo>
                      <a:lnTo>
                        <a:pt x="36" y="452"/>
                      </a:lnTo>
                      <a:lnTo>
                        <a:pt x="36" y="0"/>
                      </a:lnTo>
                      <a:lnTo>
                        <a:pt x="0" y="37"/>
                      </a:lnTo>
                      <a:lnTo>
                        <a:pt x="0" y="489"/>
                      </a:lnTo>
                      <a:close/>
                    </a:path>
                  </a:pathLst>
                </a:custGeom>
                <a:solidFill>
                  <a:srgbClr val="969696"/>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494" name="Freeform 105"/>
                <p:cNvSpPr>
                  <a:spLocks/>
                </p:cNvSpPr>
                <p:nvPr/>
              </p:nvSpPr>
              <p:spPr bwMode="auto">
                <a:xfrm>
                  <a:off x="3042" y="2865"/>
                  <a:ext cx="259" cy="25"/>
                </a:xfrm>
                <a:custGeom>
                  <a:avLst/>
                  <a:gdLst>
                    <a:gd name="T0" fmla="*/ 0 w 247"/>
                    <a:gd name="T1" fmla="*/ 26 h 26"/>
                    <a:gd name="T2" fmla="*/ 29 w 247"/>
                    <a:gd name="T3" fmla="*/ 0 h 26"/>
                    <a:gd name="T4" fmla="*/ 247 w 247"/>
                    <a:gd name="T5" fmla="*/ 1 h 26"/>
                    <a:gd name="T6" fmla="*/ 247 w 247"/>
                    <a:gd name="T7" fmla="*/ 26 h 26"/>
                    <a:gd name="T8" fmla="*/ 0 w 247"/>
                    <a:gd name="T9" fmla="*/ 26 h 26"/>
                    <a:gd name="T10" fmla="*/ 0 60000 65536"/>
                    <a:gd name="T11" fmla="*/ 0 60000 65536"/>
                    <a:gd name="T12" fmla="*/ 0 60000 65536"/>
                    <a:gd name="T13" fmla="*/ 0 60000 65536"/>
                    <a:gd name="T14" fmla="*/ 0 60000 65536"/>
                    <a:gd name="T15" fmla="*/ 0 w 247"/>
                    <a:gd name="T16" fmla="*/ 0 h 26"/>
                    <a:gd name="T17" fmla="*/ 247 w 247"/>
                    <a:gd name="T18" fmla="*/ 26 h 26"/>
                  </a:gdLst>
                  <a:ahLst/>
                  <a:cxnLst>
                    <a:cxn ang="T10">
                      <a:pos x="T0" y="T1"/>
                    </a:cxn>
                    <a:cxn ang="T11">
                      <a:pos x="T2" y="T3"/>
                    </a:cxn>
                    <a:cxn ang="T12">
                      <a:pos x="T4" y="T5"/>
                    </a:cxn>
                    <a:cxn ang="T13">
                      <a:pos x="T6" y="T7"/>
                    </a:cxn>
                    <a:cxn ang="T14">
                      <a:pos x="T8" y="T9"/>
                    </a:cxn>
                  </a:cxnLst>
                  <a:rect l="T15" t="T16" r="T17" b="T18"/>
                  <a:pathLst>
                    <a:path w="247" h="26">
                      <a:moveTo>
                        <a:pt x="0" y="26"/>
                      </a:moveTo>
                      <a:lnTo>
                        <a:pt x="29" y="0"/>
                      </a:lnTo>
                      <a:lnTo>
                        <a:pt x="247" y="1"/>
                      </a:lnTo>
                      <a:lnTo>
                        <a:pt x="247" y="26"/>
                      </a:lnTo>
                      <a:lnTo>
                        <a:pt x="0" y="26"/>
                      </a:lnTo>
                      <a:close/>
                    </a:path>
                  </a:pathLst>
                </a:custGeom>
                <a:solidFill>
                  <a:srgbClr val="808080"/>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495" name="Freeform 106"/>
                <p:cNvSpPr>
                  <a:spLocks/>
                </p:cNvSpPr>
                <p:nvPr/>
              </p:nvSpPr>
              <p:spPr bwMode="auto">
                <a:xfrm>
                  <a:off x="3043" y="2528"/>
                  <a:ext cx="32" cy="362"/>
                </a:xfrm>
                <a:custGeom>
                  <a:avLst/>
                  <a:gdLst>
                    <a:gd name="T0" fmla="*/ 0 w 131"/>
                    <a:gd name="T1" fmla="*/ 1418 h 1418"/>
                    <a:gd name="T2" fmla="*/ 131 w 131"/>
                    <a:gd name="T3" fmla="*/ 1314 h 1418"/>
                    <a:gd name="T4" fmla="*/ 131 w 131"/>
                    <a:gd name="T5" fmla="*/ 0 h 1418"/>
                    <a:gd name="T6" fmla="*/ 1 w 131"/>
                    <a:gd name="T7" fmla="*/ 0 h 1418"/>
                    <a:gd name="T8" fmla="*/ 0 w 131"/>
                    <a:gd name="T9" fmla="*/ 1418 h 1418"/>
                    <a:gd name="T10" fmla="*/ 0 60000 65536"/>
                    <a:gd name="T11" fmla="*/ 0 60000 65536"/>
                    <a:gd name="T12" fmla="*/ 0 60000 65536"/>
                    <a:gd name="T13" fmla="*/ 0 60000 65536"/>
                    <a:gd name="T14" fmla="*/ 0 60000 65536"/>
                    <a:gd name="T15" fmla="*/ 0 w 131"/>
                    <a:gd name="T16" fmla="*/ 0 h 1418"/>
                    <a:gd name="T17" fmla="*/ 131 w 131"/>
                    <a:gd name="T18" fmla="*/ 1418 h 1418"/>
                  </a:gdLst>
                  <a:ahLst/>
                  <a:cxnLst>
                    <a:cxn ang="T10">
                      <a:pos x="T0" y="T1"/>
                    </a:cxn>
                    <a:cxn ang="T11">
                      <a:pos x="T2" y="T3"/>
                    </a:cxn>
                    <a:cxn ang="T12">
                      <a:pos x="T4" y="T5"/>
                    </a:cxn>
                    <a:cxn ang="T13">
                      <a:pos x="T6" y="T7"/>
                    </a:cxn>
                    <a:cxn ang="T14">
                      <a:pos x="T8" y="T9"/>
                    </a:cxn>
                  </a:cxnLst>
                  <a:rect l="T15" t="T16" r="T17" b="T18"/>
                  <a:pathLst>
                    <a:path w="131" h="1418">
                      <a:moveTo>
                        <a:pt x="0" y="1418"/>
                      </a:moveTo>
                      <a:lnTo>
                        <a:pt x="131" y="1314"/>
                      </a:lnTo>
                      <a:lnTo>
                        <a:pt x="131" y="0"/>
                      </a:lnTo>
                      <a:lnTo>
                        <a:pt x="1" y="0"/>
                      </a:lnTo>
                      <a:lnTo>
                        <a:pt x="0" y="1418"/>
                      </a:lnTo>
                      <a:close/>
                    </a:path>
                  </a:pathLst>
                </a:custGeom>
                <a:solidFill>
                  <a:srgbClr val="4D4D4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496" name="Freeform 107"/>
                <p:cNvSpPr>
                  <a:spLocks/>
                </p:cNvSpPr>
                <p:nvPr/>
              </p:nvSpPr>
              <p:spPr bwMode="auto">
                <a:xfrm>
                  <a:off x="3027" y="2400"/>
                  <a:ext cx="342" cy="38"/>
                </a:xfrm>
                <a:custGeom>
                  <a:avLst/>
                  <a:gdLst>
                    <a:gd name="T0" fmla="*/ 0 w 301"/>
                    <a:gd name="T1" fmla="*/ 37 h 37"/>
                    <a:gd name="T2" fmla="*/ 36 w 301"/>
                    <a:gd name="T3" fmla="*/ 0 h 37"/>
                    <a:gd name="T4" fmla="*/ 301 w 301"/>
                    <a:gd name="T5" fmla="*/ 0 h 37"/>
                    <a:gd name="T6" fmla="*/ 265 w 301"/>
                    <a:gd name="T7" fmla="*/ 37 h 37"/>
                    <a:gd name="T8" fmla="*/ 0 w 301"/>
                    <a:gd name="T9" fmla="*/ 37 h 37"/>
                    <a:gd name="T10" fmla="*/ 0 60000 65536"/>
                    <a:gd name="T11" fmla="*/ 0 60000 65536"/>
                    <a:gd name="T12" fmla="*/ 0 60000 65536"/>
                    <a:gd name="T13" fmla="*/ 0 60000 65536"/>
                    <a:gd name="T14" fmla="*/ 0 60000 65536"/>
                    <a:gd name="T15" fmla="*/ 0 w 301"/>
                    <a:gd name="T16" fmla="*/ 0 h 37"/>
                    <a:gd name="T17" fmla="*/ 301 w 301"/>
                    <a:gd name="T18" fmla="*/ 37 h 37"/>
                  </a:gdLst>
                  <a:ahLst/>
                  <a:cxnLst>
                    <a:cxn ang="T10">
                      <a:pos x="T0" y="T1"/>
                    </a:cxn>
                    <a:cxn ang="T11">
                      <a:pos x="T2" y="T3"/>
                    </a:cxn>
                    <a:cxn ang="T12">
                      <a:pos x="T4" y="T5"/>
                    </a:cxn>
                    <a:cxn ang="T13">
                      <a:pos x="T6" y="T7"/>
                    </a:cxn>
                    <a:cxn ang="T14">
                      <a:pos x="T8" y="T9"/>
                    </a:cxn>
                  </a:cxnLst>
                  <a:rect l="T15" t="T16" r="T17" b="T18"/>
                  <a:pathLst>
                    <a:path w="301" h="37">
                      <a:moveTo>
                        <a:pt x="0" y="37"/>
                      </a:moveTo>
                      <a:lnTo>
                        <a:pt x="36" y="0"/>
                      </a:lnTo>
                      <a:lnTo>
                        <a:pt x="301" y="0"/>
                      </a:lnTo>
                      <a:lnTo>
                        <a:pt x="265" y="37"/>
                      </a:lnTo>
                      <a:lnTo>
                        <a:pt x="0" y="37"/>
                      </a:lnTo>
                      <a:close/>
                    </a:path>
                  </a:pathLst>
                </a:custGeom>
                <a:solidFill>
                  <a:srgbClr val="DDDDD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497" name="Rectangle 108"/>
                <p:cNvSpPr>
                  <a:spLocks noChangeArrowheads="1"/>
                </p:cNvSpPr>
                <p:nvPr/>
              </p:nvSpPr>
              <p:spPr bwMode="auto">
                <a:xfrm>
                  <a:off x="3075" y="2530"/>
                  <a:ext cx="225" cy="336"/>
                </a:xfrm>
                <a:prstGeom prst="rect">
                  <a:avLst/>
                </a:prstGeom>
                <a:solidFill>
                  <a:srgbClr val="969696"/>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85498" name="Rectangle 109"/>
                <p:cNvSpPr>
                  <a:spLocks noChangeArrowheads="1"/>
                </p:cNvSpPr>
                <p:nvPr/>
              </p:nvSpPr>
              <p:spPr bwMode="auto">
                <a:xfrm>
                  <a:off x="3301" y="2508"/>
                  <a:ext cx="17" cy="390"/>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nchorCtr="1"/>
                <a:lstStyle/>
                <a:p>
                  <a:pPr>
                    <a:lnSpc>
                      <a:spcPct val="100000"/>
                    </a:lnSpc>
                  </a:pPr>
                  <a:endParaRPr lang="en-US" altLang="en-US" sz="800" b="1" baseline="0"/>
                </a:p>
              </p:txBody>
            </p:sp>
            <p:sp>
              <p:nvSpPr>
                <p:cNvPr id="85499" name="Rectangle 110"/>
                <p:cNvSpPr>
                  <a:spLocks noChangeArrowheads="1"/>
                </p:cNvSpPr>
                <p:nvPr/>
              </p:nvSpPr>
              <p:spPr bwMode="auto">
                <a:xfrm>
                  <a:off x="3082" y="2486"/>
                  <a:ext cx="221" cy="44"/>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nchorCtr="1"/>
                <a:lstStyle/>
                <a:p>
                  <a:pPr>
                    <a:lnSpc>
                      <a:spcPct val="100000"/>
                    </a:lnSpc>
                  </a:pPr>
                  <a:endParaRPr lang="en-US" altLang="en-US" sz="800" b="1" baseline="0"/>
                </a:p>
              </p:txBody>
            </p:sp>
            <p:grpSp>
              <p:nvGrpSpPr>
                <p:cNvPr id="18" name="Group 111"/>
                <p:cNvGrpSpPr>
                  <a:grpSpLocks/>
                </p:cNvGrpSpPr>
                <p:nvPr/>
              </p:nvGrpSpPr>
              <p:grpSpPr bwMode="auto">
                <a:xfrm>
                  <a:off x="3067" y="2782"/>
                  <a:ext cx="223" cy="97"/>
                  <a:chOff x="3461" y="2782"/>
                  <a:chExt cx="223" cy="97"/>
                </a:xfrm>
              </p:grpSpPr>
              <p:sp>
                <p:nvSpPr>
                  <p:cNvPr id="85515" name="Rectangle 112"/>
                  <p:cNvSpPr>
                    <a:spLocks noChangeArrowheads="1"/>
                  </p:cNvSpPr>
                  <p:nvPr/>
                </p:nvSpPr>
                <p:spPr bwMode="auto">
                  <a:xfrm>
                    <a:off x="3461" y="2806"/>
                    <a:ext cx="199" cy="73"/>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5516" name="AutoShape 113"/>
                  <p:cNvSpPr>
                    <a:spLocks noChangeArrowheads="1"/>
                  </p:cNvSpPr>
                  <p:nvPr/>
                </p:nvSpPr>
                <p:spPr bwMode="auto">
                  <a:xfrm>
                    <a:off x="3463" y="2782"/>
                    <a:ext cx="221" cy="22"/>
                  </a:xfrm>
                  <a:prstGeom prst="parallelogram">
                    <a:avLst>
                      <a:gd name="adj" fmla="val 116220"/>
                    </a:avLst>
                  </a:prstGeom>
                  <a:solidFill>
                    <a:srgbClr val="6699FF"/>
                  </a:solidFill>
                  <a:ln w="3175">
                    <a:solidFill>
                      <a:srgbClr val="6699FF"/>
                    </a:solidFill>
                    <a:miter lim="800000"/>
                    <a:headEnd/>
                    <a:tailEnd/>
                  </a:ln>
                </p:spPr>
                <p:txBody>
                  <a:bodyPr wrap="none" anchor="ctr"/>
                  <a:lstStyle/>
                  <a:p>
                    <a:endParaRPr lang="en-US"/>
                  </a:p>
                </p:txBody>
              </p:sp>
              <p:sp>
                <p:nvSpPr>
                  <p:cNvPr id="85517" name="AutoShape 114"/>
                  <p:cNvSpPr>
                    <a:spLocks noChangeArrowheads="1"/>
                  </p:cNvSpPr>
                  <p:nvPr/>
                </p:nvSpPr>
                <p:spPr bwMode="auto">
                  <a:xfrm rot="16200000" flipH="1">
                    <a:off x="3623" y="2821"/>
                    <a:ext cx="95" cy="22"/>
                  </a:xfrm>
                  <a:prstGeom prst="parallelogram">
                    <a:avLst>
                      <a:gd name="adj" fmla="val 91342"/>
                    </a:avLst>
                  </a:prstGeom>
                  <a:solidFill>
                    <a:srgbClr val="003399"/>
                  </a:solidFill>
                  <a:ln w="3175">
                    <a:solidFill>
                      <a:srgbClr val="003399"/>
                    </a:solidFill>
                    <a:miter lim="800000"/>
                    <a:headEnd/>
                    <a:tailEnd/>
                  </a:ln>
                </p:spPr>
                <p:txBody>
                  <a:bodyPr wrap="none" anchor="ctr"/>
                  <a:lstStyle/>
                  <a:p>
                    <a:endParaRPr lang="en-US"/>
                  </a:p>
                </p:txBody>
              </p:sp>
              <p:sp>
                <p:nvSpPr>
                  <p:cNvPr id="85518" name="Oval 115"/>
                  <p:cNvSpPr>
                    <a:spLocks noChangeArrowheads="1"/>
                  </p:cNvSpPr>
                  <p:nvPr/>
                </p:nvSpPr>
                <p:spPr bwMode="auto">
                  <a:xfrm>
                    <a:off x="3485" y="2824"/>
                    <a:ext cx="44" cy="39"/>
                  </a:xfrm>
                  <a:prstGeom prst="ellipse">
                    <a:avLst/>
                  </a:prstGeom>
                  <a:solidFill>
                    <a:schemeClr val="tx1"/>
                  </a:solidFill>
                  <a:ln w="6350">
                    <a:solidFill>
                      <a:schemeClr val="tx1"/>
                    </a:solidFill>
                    <a:round/>
                    <a:headEnd/>
                    <a:tailEnd/>
                  </a:ln>
                </p:spPr>
                <p:txBody>
                  <a:bodyPr wrap="none" anchor="ctr"/>
                  <a:lstStyle/>
                  <a:p>
                    <a:endParaRPr lang="en-US"/>
                  </a:p>
                </p:txBody>
              </p:sp>
              <p:sp>
                <p:nvSpPr>
                  <p:cNvPr id="85519" name="Oval 116"/>
                  <p:cNvSpPr>
                    <a:spLocks noChangeArrowheads="1"/>
                  </p:cNvSpPr>
                  <p:nvPr/>
                </p:nvSpPr>
                <p:spPr bwMode="auto">
                  <a:xfrm>
                    <a:off x="3591" y="2824"/>
                    <a:ext cx="44" cy="39"/>
                  </a:xfrm>
                  <a:prstGeom prst="ellipse">
                    <a:avLst/>
                  </a:prstGeom>
                  <a:solidFill>
                    <a:schemeClr val="tx1"/>
                  </a:solidFill>
                  <a:ln w="6350">
                    <a:solidFill>
                      <a:schemeClr val="tx1"/>
                    </a:solidFill>
                    <a:round/>
                    <a:headEnd/>
                    <a:tailEnd/>
                  </a:ln>
                </p:spPr>
                <p:txBody>
                  <a:bodyPr wrap="none" anchor="ctr"/>
                  <a:lstStyle/>
                  <a:p>
                    <a:endParaRPr lang="en-US"/>
                  </a:p>
                </p:txBody>
              </p:sp>
              <p:sp>
                <p:nvSpPr>
                  <p:cNvPr id="85520" name="Line 117"/>
                  <p:cNvSpPr>
                    <a:spLocks noChangeShapeType="1"/>
                  </p:cNvSpPr>
                  <p:nvPr/>
                </p:nvSpPr>
                <p:spPr bwMode="auto">
                  <a:xfrm>
                    <a:off x="3505" y="2828"/>
                    <a:ext cx="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19" name="Group 118"/>
                <p:cNvGrpSpPr>
                  <a:grpSpLocks/>
                </p:cNvGrpSpPr>
                <p:nvPr/>
              </p:nvGrpSpPr>
              <p:grpSpPr bwMode="auto">
                <a:xfrm>
                  <a:off x="3067" y="2667"/>
                  <a:ext cx="223" cy="97"/>
                  <a:chOff x="3461" y="2667"/>
                  <a:chExt cx="223" cy="97"/>
                </a:xfrm>
              </p:grpSpPr>
              <p:sp>
                <p:nvSpPr>
                  <p:cNvPr id="85509" name="Rectangle 119"/>
                  <p:cNvSpPr>
                    <a:spLocks noChangeArrowheads="1"/>
                  </p:cNvSpPr>
                  <p:nvPr/>
                </p:nvSpPr>
                <p:spPr bwMode="auto">
                  <a:xfrm>
                    <a:off x="3461" y="2691"/>
                    <a:ext cx="199" cy="73"/>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5510" name="AutoShape 120"/>
                  <p:cNvSpPr>
                    <a:spLocks noChangeArrowheads="1"/>
                  </p:cNvSpPr>
                  <p:nvPr/>
                </p:nvSpPr>
                <p:spPr bwMode="auto">
                  <a:xfrm>
                    <a:off x="3463" y="2667"/>
                    <a:ext cx="221" cy="22"/>
                  </a:xfrm>
                  <a:prstGeom prst="parallelogram">
                    <a:avLst>
                      <a:gd name="adj" fmla="val 116220"/>
                    </a:avLst>
                  </a:prstGeom>
                  <a:solidFill>
                    <a:srgbClr val="6699FF"/>
                  </a:solidFill>
                  <a:ln w="3175">
                    <a:solidFill>
                      <a:srgbClr val="6699FF"/>
                    </a:solidFill>
                    <a:miter lim="800000"/>
                    <a:headEnd/>
                    <a:tailEnd/>
                  </a:ln>
                </p:spPr>
                <p:txBody>
                  <a:bodyPr wrap="none" anchor="ctr"/>
                  <a:lstStyle/>
                  <a:p>
                    <a:endParaRPr lang="en-US"/>
                  </a:p>
                </p:txBody>
              </p:sp>
              <p:sp>
                <p:nvSpPr>
                  <p:cNvPr id="85511" name="AutoShape 121"/>
                  <p:cNvSpPr>
                    <a:spLocks noChangeArrowheads="1"/>
                  </p:cNvSpPr>
                  <p:nvPr/>
                </p:nvSpPr>
                <p:spPr bwMode="auto">
                  <a:xfrm rot="16200000" flipH="1">
                    <a:off x="3623" y="2706"/>
                    <a:ext cx="95" cy="22"/>
                  </a:xfrm>
                  <a:prstGeom prst="parallelogram">
                    <a:avLst>
                      <a:gd name="adj" fmla="val 91342"/>
                    </a:avLst>
                  </a:prstGeom>
                  <a:solidFill>
                    <a:srgbClr val="003399"/>
                  </a:solidFill>
                  <a:ln w="3175">
                    <a:solidFill>
                      <a:srgbClr val="003399"/>
                    </a:solidFill>
                    <a:miter lim="800000"/>
                    <a:headEnd/>
                    <a:tailEnd/>
                  </a:ln>
                </p:spPr>
                <p:txBody>
                  <a:bodyPr wrap="none" anchor="ctr"/>
                  <a:lstStyle/>
                  <a:p>
                    <a:endParaRPr lang="en-US"/>
                  </a:p>
                </p:txBody>
              </p:sp>
              <p:sp>
                <p:nvSpPr>
                  <p:cNvPr id="85512" name="Oval 122"/>
                  <p:cNvSpPr>
                    <a:spLocks noChangeArrowheads="1"/>
                  </p:cNvSpPr>
                  <p:nvPr/>
                </p:nvSpPr>
                <p:spPr bwMode="auto">
                  <a:xfrm>
                    <a:off x="3485" y="2709"/>
                    <a:ext cx="44" cy="39"/>
                  </a:xfrm>
                  <a:prstGeom prst="ellipse">
                    <a:avLst/>
                  </a:prstGeom>
                  <a:solidFill>
                    <a:schemeClr val="tx1"/>
                  </a:solidFill>
                  <a:ln w="6350">
                    <a:solidFill>
                      <a:schemeClr val="tx1"/>
                    </a:solidFill>
                    <a:round/>
                    <a:headEnd/>
                    <a:tailEnd/>
                  </a:ln>
                </p:spPr>
                <p:txBody>
                  <a:bodyPr wrap="none" anchor="ctr"/>
                  <a:lstStyle/>
                  <a:p>
                    <a:endParaRPr lang="en-US"/>
                  </a:p>
                </p:txBody>
              </p:sp>
              <p:sp>
                <p:nvSpPr>
                  <p:cNvPr id="85513" name="Oval 123"/>
                  <p:cNvSpPr>
                    <a:spLocks noChangeArrowheads="1"/>
                  </p:cNvSpPr>
                  <p:nvPr/>
                </p:nvSpPr>
                <p:spPr bwMode="auto">
                  <a:xfrm>
                    <a:off x="3591" y="2709"/>
                    <a:ext cx="44" cy="39"/>
                  </a:xfrm>
                  <a:prstGeom prst="ellipse">
                    <a:avLst/>
                  </a:prstGeom>
                  <a:solidFill>
                    <a:schemeClr val="tx1"/>
                  </a:solidFill>
                  <a:ln w="6350">
                    <a:solidFill>
                      <a:schemeClr val="tx1"/>
                    </a:solidFill>
                    <a:round/>
                    <a:headEnd/>
                    <a:tailEnd/>
                  </a:ln>
                </p:spPr>
                <p:txBody>
                  <a:bodyPr wrap="none" anchor="ctr"/>
                  <a:lstStyle/>
                  <a:p>
                    <a:endParaRPr lang="en-US"/>
                  </a:p>
                </p:txBody>
              </p:sp>
              <p:sp>
                <p:nvSpPr>
                  <p:cNvPr id="85514" name="Line 124"/>
                  <p:cNvSpPr>
                    <a:spLocks noChangeShapeType="1"/>
                  </p:cNvSpPr>
                  <p:nvPr/>
                </p:nvSpPr>
                <p:spPr bwMode="auto">
                  <a:xfrm>
                    <a:off x="3505" y="2713"/>
                    <a:ext cx="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20" name="Group 125"/>
                <p:cNvGrpSpPr>
                  <a:grpSpLocks/>
                </p:cNvGrpSpPr>
                <p:nvPr/>
              </p:nvGrpSpPr>
              <p:grpSpPr bwMode="auto">
                <a:xfrm>
                  <a:off x="3067" y="2552"/>
                  <a:ext cx="223" cy="97"/>
                  <a:chOff x="3461" y="2552"/>
                  <a:chExt cx="223" cy="97"/>
                </a:xfrm>
              </p:grpSpPr>
              <p:sp>
                <p:nvSpPr>
                  <p:cNvPr id="85503" name="Rectangle 126"/>
                  <p:cNvSpPr>
                    <a:spLocks noChangeArrowheads="1"/>
                  </p:cNvSpPr>
                  <p:nvPr/>
                </p:nvSpPr>
                <p:spPr bwMode="auto">
                  <a:xfrm>
                    <a:off x="3461" y="2576"/>
                    <a:ext cx="199" cy="73"/>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5504" name="AutoShape 127"/>
                  <p:cNvSpPr>
                    <a:spLocks noChangeArrowheads="1"/>
                  </p:cNvSpPr>
                  <p:nvPr/>
                </p:nvSpPr>
                <p:spPr bwMode="auto">
                  <a:xfrm>
                    <a:off x="3463" y="2552"/>
                    <a:ext cx="221" cy="22"/>
                  </a:xfrm>
                  <a:prstGeom prst="parallelogram">
                    <a:avLst>
                      <a:gd name="adj" fmla="val 116220"/>
                    </a:avLst>
                  </a:prstGeom>
                  <a:solidFill>
                    <a:srgbClr val="6699FF"/>
                  </a:solidFill>
                  <a:ln w="3175">
                    <a:solidFill>
                      <a:srgbClr val="6699FF"/>
                    </a:solidFill>
                    <a:miter lim="800000"/>
                    <a:headEnd/>
                    <a:tailEnd/>
                  </a:ln>
                </p:spPr>
                <p:txBody>
                  <a:bodyPr wrap="none" anchor="ctr"/>
                  <a:lstStyle/>
                  <a:p>
                    <a:endParaRPr lang="en-US"/>
                  </a:p>
                </p:txBody>
              </p:sp>
              <p:sp>
                <p:nvSpPr>
                  <p:cNvPr id="85505" name="AutoShape 128"/>
                  <p:cNvSpPr>
                    <a:spLocks noChangeArrowheads="1"/>
                  </p:cNvSpPr>
                  <p:nvPr/>
                </p:nvSpPr>
                <p:spPr bwMode="auto">
                  <a:xfrm rot="16200000" flipH="1">
                    <a:off x="3623" y="2591"/>
                    <a:ext cx="95" cy="22"/>
                  </a:xfrm>
                  <a:prstGeom prst="parallelogram">
                    <a:avLst>
                      <a:gd name="adj" fmla="val 91342"/>
                    </a:avLst>
                  </a:prstGeom>
                  <a:solidFill>
                    <a:srgbClr val="003399"/>
                  </a:solidFill>
                  <a:ln w="3175">
                    <a:solidFill>
                      <a:srgbClr val="003399"/>
                    </a:solidFill>
                    <a:miter lim="800000"/>
                    <a:headEnd/>
                    <a:tailEnd/>
                  </a:ln>
                </p:spPr>
                <p:txBody>
                  <a:bodyPr wrap="none" anchor="ctr"/>
                  <a:lstStyle/>
                  <a:p>
                    <a:endParaRPr lang="en-US"/>
                  </a:p>
                </p:txBody>
              </p:sp>
              <p:sp>
                <p:nvSpPr>
                  <p:cNvPr id="85506" name="Oval 129"/>
                  <p:cNvSpPr>
                    <a:spLocks noChangeArrowheads="1"/>
                  </p:cNvSpPr>
                  <p:nvPr/>
                </p:nvSpPr>
                <p:spPr bwMode="auto">
                  <a:xfrm>
                    <a:off x="3485" y="2594"/>
                    <a:ext cx="44" cy="39"/>
                  </a:xfrm>
                  <a:prstGeom prst="ellipse">
                    <a:avLst/>
                  </a:prstGeom>
                  <a:solidFill>
                    <a:schemeClr val="tx1"/>
                  </a:solidFill>
                  <a:ln w="6350">
                    <a:solidFill>
                      <a:schemeClr val="tx1"/>
                    </a:solidFill>
                    <a:round/>
                    <a:headEnd/>
                    <a:tailEnd/>
                  </a:ln>
                </p:spPr>
                <p:txBody>
                  <a:bodyPr wrap="none" anchor="ctr"/>
                  <a:lstStyle/>
                  <a:p>
                    <a:endParaRPr lang="en-US"/>
                  </a:p>
                </p:txBody>
              </p:sp>
              <p:sp>
                <p:nvSpPr>
                  <p:cNvPr id="85507" name="Oval 130"/>
                  <p:cNvSpPr>
                    <a:spLocks noChangeArrowheads="1"/>
                  </p:cNvSpPr>
                  <p:nvPr/>
                </p:nvSpPr>
                <p:spPr bwMode="auto">
                  <a:xfrm>
                    <a:off x="3591" y="2594"/>
                    <a:ext cx="44" cy="39"/>
                  </a:xfrm>
                  <a:prstGeom prst="ellipse">
                    <a:avLst/>
                  </a:prstGeom>
                  <a:solidFill>
                    <a:schemeClr val="tx1"/>
                  </a:solidFill>
                  <a:ln w="6350">
                    <a:solidFill>
                      <a:schemeClr val="tx1"/>
                    </a:solidFill>
                    <a:round/>
                    <a:headEnd/>
                    <a:tailEnd/>
                  </a:ln>
                </p:spPr>
                <p:txBody>
                  <a:bodyPr wrap="none" anchor="ctr"/>
                  <a:lstStyle/>
                  <a:p>
                    <a:endParaRPr lang="en-US"/>
                  </a:p>
                </p:txBody>
              </p:sp>
              <p:sp>
                <p:nvSpPr>
                  <p:cNvPr id="85508" name="Line 131"/>
                  <p:cNvSpPr>
                    <a:spLocks noChangeShapeType="1"/>
                  </p:cNvSpPr>
                  <p:nvPr/>
                </p:nvSpPr>
                <p:spPr bwMode="auto">
                  <a:xfrm>
                    <a:off x="3505" y="2598"/>
                    <a:ext cx="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grpSp>
          </p:grpSp>
          <p:sp>
            <p:nvSpPr>
              <p:cNvPr id="85491" name="Rectangle 132" descr="10%"/>
              <p:cNvSpPr>
                <a:spLocks noChangeArrowheads="1"/>
              </p:cNvSpPr>
              <p:nvPr/>
            </p:nvSpPr>
            <p:spPr bwMode="auto">
              <a:xfrm>
                <a:off x="4810" y="3797"/>
                <a:ext cx="99" cy="54"/>
              </a:xfrm>
              <a:prstGeom prst="rect">
                <a:avLst/>
              </a:prstGeom>
              <a:pattFill prst="pct10">
                <a:fgClr>
                  <a:schemeClr val="tx2">
                    <a:alpha val="49019"/>
                  </a:schemeClr>
                </a:fgClr>
                <a:bgClr>
                  <a:schemeClr val="accent2">
                    <a:alpha val="49019"/>
                  </a:schemeClr>
                </a:bgClr>
              </a:pattFill>
              <a:ln w="9525" algn="ctr">
                <a:solidFill>
                  <a:schemeClr val="bg1"/>
                </a:solidFill>
                <a:miter lim="800000"/>
                <a:headEnd/>
                <a:tailEnd/>
              </a:ln>
            </p:spPr>
            <p:txBody>
              <a:bodyPr wrap="none" lIns="73025" tIns="36512" rIns="73025" bIns="36512" anchor="ctr"/>
              <a:lstStyle/>
              <a:p>
                <a:endParaRPr lang="en-US"/>
              </a:p>
            </p:txBody>
          </p:sp>
        </p:grpSp>
        <p:pic>
          <p:nvPicPr>
            <p:cNvPr id="85026" name="Picture 133" descr="Router_Stor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27650" y="4208463"/>
              <a:ext cx="37782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Group 134"/>
            <p:cNvGrpSpPr>
              <a:grpSpLocks/>
            </p:cNvGrpSpPr>
            <p:nvPr/>
          </p:nvGrpSpPr>
          <p:grpSpPr bwMode="auto">
            <a:xfrm>
              <a:off x="5316538" y="4732338"/>
              <a:ext cx="398463" cy="268288"/>
              <a:chOff x="3817" y="3120"/>
              <a:chExt cx="251" cy="169"/>
            </a:xfrm>
          </p:grpSpPr>
          <p:sp>
            <p:nvSpPr>
              <p:cNvPr id="85479" name="Freeform 135"/>
              <p:cNvSpPr>
                <a:spLocks/>
              </p:cNvSpPr>
              <p:nvPr/>
            </p:nvSpPr>
            <p:spPr bwMode="auto">
              <a:xfrm>
                <a:off x="3817" y="3120"/>
                <a:ext cx="251" cy="24"/>
              </a:xfrm>
              <a:custGeom>
                <a:avLst/>
                <a:gdLst>
                  <a:gd name="T0" fmla="*/ 0 w 1250"/>
                  <a:gd name="T1" fmla="*/ 121 h 121"/>
                  <a:gd name="T2" fmla="*/ 1129 w 1250"/>
                  <a:gd name="T3" fmla="*/ 121 h 121"/>
                  <a:gd name="T4" fmla="*/ 1250 w 1250"/>
                  <a:gd name="T5" fmla="*/ 0 h 121"/>
                  <a:gd name="T6" fmla="*/ 122 w 1250"/>
                  <a:gd name="T7" fmla="*/ 0 h 121"/>
                  <a:gd name="T8" fmla="*/ 0 w 1250"/>
                  <a:gd name="T9" fmla="*/ 121 h 121"/>
                  <a:gd name="T10" fmla="*/ 0 60000 65536"/>
                  <a:gd name="T11" fmla="*/ 0 60000 65536"/>
                  <a:gd name="T12" fmla="*/ 0 60000 65536"/>
                  <a:gd name="T13" fmla="*/ 0 60000 65536"/>
                  <a:gd name="T14" fmla="*/ 0 60000 65536"/>
                  <a:gd name="T15" fmla="*/ 0 w 1250"/>
                  <a:gd name="T16" fmla="*/ 0 h 121"/>
                  <a:gd name="T17" fmla="*/ 1250 w 1250"/>
                  <a:gd name="T18" fmla="*/ 121 h 121"/>
                </a:gdLst>
                <a:ahLst/>
                <a:cxnLst>
                  <a:cxn ang="T10">
                    <a:pos x="T0" y="T1"/>
                  </a:cxn>
                  <a:cxn ang="T11">
                    <a:pos x="T2" y="T3"/>
                  </a:cxn>
                  <a:cxn ang="T12">
                    <a:pos x="T4" y="T5"/>
                  </a:cxn>
                  <a:cxn ang="T13">
                    <a:pos x="T6" y="T7"/>
                  </a:cxn>
                  <a:cxn ang="T14">
                    <a:pos x="T8" y="T9"/>
                  </a:cxn>
                </a:cxnLst>
                <a:rect l="T15" t="T16" r="T17" b="T18"/>
                <a:pathLst>
                  <a:path w="1250" h="121">
                    <a:moveTo>
                      <a:pt x="0" y="121"/>
                    </a:moveTo>
                    <a:lnTo>
                      <a:pt x="1129" y="121"/>
                    </a:lnTo>
                    <a:lnTo>
                      <a:pt x="1250" y="0"/>
                    </a:lnTo>
                    <a:lnTo>
                      <a:pt x="122" y="0"/>
                    </a:lnTo>
                    <a:lnTo>
                      <a:pt x="0" y="121"/>
                    </a:lnTo>
                    <a:close/>
                  </a:path>
                </a:pathLst>
              </a:custGeom>
              <a:solidFill>
                <a:srgbClr val="99FF99"/>
              </a:solidFill>
              <a:ln w="3175">
                <a:solidFill>
                  <a:srgbClr val="99FF99"/>
                </a:solidFill>
                <a:prstDash val="solid"/>
                <a:round/>
                <a:headEnd/>
                <a:tailEnd/>
              </a:ln>
            </p:spPr>
            <p:txBody>
              <a:bodyPr/>
              <a:lstStyle/>
              <a:p>
                <a:endParaRPr lang="en-SG"/>
              </a:p>
            </p:txBody>
          </p:sp>
          <p:sp>
            <p:nvSpPr>
              <p:cNvPr id="85480" name="Rectangle 136"/>
              <p:cNvSpPr>
                <a:spLocks noChangeArrowheads="1"/>
              </p:cNvSpPr>
              <p:nvPr/>
            </p:nvSpPr>
            <p:spPr bwMode="auto">
              <a:xfrm>
                <a:off x="3817" y="3144"/>
                <a:ext cx="227" cy="145"/>
              </a:xfrm>
              <a:prstGeom prst="rect">
                <a:avLst/>
              </a:prstGeom>
              <a:solidFill>
                <a:srgbClr val="00CC00"/>
              </a:solidFill>
              <a:ln w="3175">
                <a:solidFill>
                  <a:srgbClr val="00CC00"/>
                </a:solidFill>
                <a:miter lim="800000"/>
                <a:headEnd/>
                <a:tailEnd/>
              </a:ln>
            </p:spPr>
            <p:txBody>
              <a:bodyPr/>
              <a:lstStyle/>
              <a:p>
                <a:endParaRPr lang="en-US"/>
              </a:p>
            </p:txBody>
          </p:sp>
          <p:sp>
            <p:nvSpPr>
              <p:cNvPr id="85481" name="Freeform 137"/>
              <p:cNvSpPr>
                <a:spLocks/>
              </p:cNvSpPr>
              <p:nvPr/>
            </p:nvSpPr>
            <p:spPr bwMode="auto">
              <a:xfrm>
                <a:off x="4041" y="3120"/>
                <a:ext cx="24" cy="169"/>
              </a:xfrm>
              <a:custGeom>
                <a:avLst/>
                <a:gdLst>
                  <a:gd name="T0" fmla="*/ 121 w 121"/>
                  <a:gd name="T1" fmla="*/ 0 h 851"/>
                  <a:gd name="T2" fmla="*/ 121 w 121"/>
                  <a:gd name="T3" fmla="*/ 729 h 851"/>
                  <a:gd name="T4" fmla="*/ 0 w 121"/>
                  <a:gd name="T5" fmla="*/ 851 h 851"/>
                  <a:gd name="T6" fmla="*/ 0 w 121"/>
                  <a:gd name="T7" fmla="*/ 121 h 851"/>
                  <a:gd name="T8" fmla="*/ 121 w 121"/>
                  <a:gd name="T9" fmla="*/ 0 h 851"/>
                  <a:gd name="T10" fmla="*/ 0 60000 65536"/>
                  <a:gd name="T11" fmla="*/ 0 60000 65536"/>
                  <a:gd name="T12" fmla="*/ 0 60000 65536"/>
                  <a:gd name="T13" fmla="*/ 0 60000 65536"/>
                  <a:gd name="T14" fmla="*/ 0 60000 65536"/>
                  <a:gd name="T15" fmla="*/ 0 w 121"/>
                  <a:gd name="T16" fmla="*/ 0 h 851"/>
                  <a:gd name="T17" fmla="*/ 121 w 121"/>
                  <a:gd name="T18" fmla="*/ 851 h 851"/>
                </a:gdLst>
                <a:ahLst/>
                <a:cxnLst>
                  <a:cxn ang="T10">
                    <a:pos x="T0" y="T1"/>
                  </a:cxn>
                  <a:cxn ang="T11">
                    <a:pos x="T2" y="T3"/>
                  </a:cxn>
                  <a:cxn ang="T12">
                    <a:pos x="T4" y="T5"/>
                  </a:cxn>
                  <a:cxn ang="T13">
                    <a:pos x="T6" y="T7"/>
                  </a:cxn>
                  <a:cxn ang="T14">
                    <a:pos x="T8" y="T9"/>
                  </a:cxn>
                </a:cxnLst>
                <a:rect l="T15" t="T16" r="T17" b="T18"/>
                <a:pathLst>
                  <a:path w="121" h="851">
                    <a:moveTo>
                      <a:pt x="121" y="0"/>
                    </a:moveTo>
                    <a:lnTo>
                      <a:pt x="121" y="729"/>
                    </a:lnTo>
                    <a:lnTo>
                      <a:pt x="0" y="851"/>
                    </a:lnTo>
                    <a:lnTo>
                      <a:pt x="0" y="121"/>
                    </a:lnTo>
                    <a:lnTo>
                      <a:pt x="121" y="0"/>
                    </a:lnTo>
                    <a:close/>
                  </a:path>
                </a:pathLst>
              </a:custGeom>
              <a:solidFill>
                <a:srgbClr val="009900"/>
              </a:solidFill>
              <a:ln w="3175">
                <a:solidFill>
                  <a:srgbClr val="009900"/>
                </a:solidFill>
                <a:prstDash val="solid"/>
                <a:round/>
                <a:headEnd/>
                <a:tailEnd/>
              </a:ln>
            </p:spPr>
            <p:txBody>
              <a:bodyPr/>
              <a:lstStyle/>
              <a:p>
                <a:endParaRPr lang="en-SG"/>
              </a:p>
            </p:txBody>
          </p:sp>
          <p:grpSp>
            <p:nvGrpSpPr>
              <p:cNvPr id="22" name="Group 138"/>
              <p:cNvGrpSpPr>
                <a:grpSpLocks/>
              </p:cNvGrpSpPr>
              <p:nvPr/>
            </p:nvGrpSpPr>
            <p:grpSpPr bwMode="auto">
              <a:xfrm>
                <a:off x="3864" y="3152"/>
                <a:ext cx="134" cy="132"/>
                <a:chOff x="5862" y="3132"/>
                <a:chExt cx="206" cy="204"/>
              </a:xfrm>
            </p:grpSpPr>
            <p:sp>
              <p:nvSpPr>
                <p:cNvPr id="85483" name="Freeform 139"/>
                <p:cNvSpPr>
                  <a:spLocks/>
                </p:cNvSpPr>
                <p:nvPr/>
              </p:nvSpPr>
              <p:spPr bwMode="auto">
                <a:xfrm>
                  <a:off x="5862" y="3213"/>
                  <a:ext cx="81" cy="35"/>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84" name="Freeform 140"/>
                <p:cNvSpPr>
                  <a:spLocks/>
                </p:cNvSpPr>
                <p:nvPr/>
              </p:nvSpPr>
              <p:spPr bwMode="auto">
                <a:xfrm>
                  <a:off x="5946" y="3132"/>
                  <a:ext cx="37" cy="77"/>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85" name="Freeform 141"/>
                <p:cNvSpPr>
                  <a:spLocks/>
                </p:cNvSpPr>
                <p:nvPr/>
              </p:nvSpPr>
              <p:spPr bwMode="auto">
                <a:xfrm>
                  <a:off x="5987" y="3213"/>
                  <a:ext cx="81" cy="35"/>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86" name="Freeform 142"/>
                <p:cNvSpPr>
                  <a:spLocks/>
                </p:cNvSpPr>
                <p:nvPr/>
              </p:nvSpPr>
              <p:spPr bwMode="auto">
                <a:xfrm>
                  <a:off x="5946" y="3252"/>
                  <a:ext cx="37" cy="77"/>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87" name="Oval 143"/>
                <p:cNvSpPr>
                  <a:spLocks noChangeArrowheads="1"/>
                </p:cNvSpPr>
                <p:nvPr/>
              </p:nvSpPr>
              <p:spPr bwMode="auto">
                <a:xfrm rot="-2599510">
                  <a:off x="5948" y="3135"/>
                  <a:ext cx="36" cy="199"/>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488" name="Oval 144"/>
                <p:cNvSpPr>
                  <a:spLocks noChangeArrowheads="1"/>
                </p:cNvSpPr>
                <p:nvPr/>
              </p:nvSpPr>
              <p:spPr bwMode="auto">
                <a:xfrm rot="2599510" flipV="1">
                  <a:off x="5948" y="3133"/>
                  <a:ext cx="36" cy="203"/>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489" name="Oval 145"/>
                <p:cNvSpPr>
                  <a:spLocks noChangeArrowheads="1"/>
                </p:cNvSpPr>
                <p:nvPr/>
              </p:nvSpPr>
              <p:spPr bwMode="auto">
                <a:xfrm>
                  <a:off x="5930" y="3200"/>
                  <a:ext cx="70" cy="6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23" name="Group 146"/>
            <p:cNvGrpSpPr>
              <a:grpSpLocks/>
            </p:cNvGrpSpPr>
            <p:nvPr/>
          </p:nvGrpSpPr>
          <p:grpSpPr bwMode="auto">
            <a:xfrm>
              <a:off x="5316538" y="4440238"/>
              <a:ext cx="401638" cy="273050"/>
              <a:chOff x="5167" y="2936"/>
              <a:chExt cx="253" cy="172"/>
            </a:xfrm>
          </p:grpSpPr>
          <p:sp>
            <p:nvSpPr>
              <p:cNvPr id="85454" name="Freeform 147"/>
              <p:cNvSpPr>
                <a:spLocks/>
              </p:cNvSpPr>
              <p:nvPr/>
            </p:nvSpPr>
            <p:spPr bwMode="auto">
              <a:xfrm>
                <a:off x="5169" y="2936"/>
                <a:ext cx="251" cy="24"/>
              </a:xfrm>
              <a:custGeom>
                <a:avLst/>
                <a:gdLst>
                  <a:gd name="T0" fmla="*/ 0 w 1250"/>
                  <a:gd name="T1" fmla="*/ 121 h 121"/>
                  <a:gd name="T2" fmla="*/ 1129 w 1250"/>
                  <a:gd name="T3" fmla="*/ 121 h 121"/>
                  <a:gd name="T4" fmla="*/ 1250 w 1250"/>
                  <a:gd name="T5" fmla="*/ 0 h 121"/>
                  <a:gd name="T6" fmla="*/ 122 w 1250"/>
                  <a:gd name="T7" fmla="*/ 0 h 121"/>
                  <a:gd name="T8" fmla="*/ 0 w 1250"/>
                  <a:gd name="T9" fmla="*/ 121 h 121"/>
                  <a:gd name="T10" fmla="*/ 0 60000 65536"/>
                  <a:gd name="T11" fmla="*/ 0 60000 65536"/>
                  <a:gd name="T12" fmla="*/ 0 60000 65536"/>
                  <a:gd name="T13" fmla="*/ 0 60000 65536"/>
                  <a:gd name="T14" fmla="*/ 0 60000 65536"/>
                  <a:gd name="T15" fmla="*/ 0 w 1250"/>
                  <a:gd name="T16" fmla="*/ 0 h 121"/>
                  <a:gd name="T17" fmla="*/ 1250 w 1250"/>
                  <a:gd name="T18" fmla="*/ 121 h 121"/>
                </a:gdLst>
                <a:ahLst/>
                <a:cxnLst>
                  <a:cxn ang="T10">
                    <a:pos x="T0" y="T1"/>
                  </a:cxn>
                  <a:cxn ang="T11">
                    <a:pos x="T2" y="T3"/>
                  </a:cxn>
                  <a:cxn ang="T12">
                    <a:pos x="T4" y="T5"/>
                  </a:cxn>
                  <a:cxn ang="T13">
                    <a:pos x="T6" y="T7"/>
                  </a:cxn>
                  <a:cxn ang="T14">
                    <a:pos x="T8" y="T9"/>
                  </a:cxn>
                </a:cxnLst>
                <a:rect l="T15" t="T16" r="T17" b="T18"/>
                <a:pathLst>
                  <a:path w="1250" h="121">
                    <a:moveTo>
                      <a:pt x="0" y="121"/>
                    </a:moveTo>
                    <a:lnTo>
                      <a:pt x="1129" y="121"/>
                    </a:lnTo>
                    <a:lnTo>
                      <a:pt x="1250" y="0"/>
                    </a:lnTo>
                    <a:lnTo>
                      <a:pt x="122" y="0"/>
                    </a:lnTo>
                    <a:lnTo>
                      <a:pt x="0" y="121"/>
                    </a:lnTo>
                    <a:close/>
                  </a:path>
                </a:pathLst>
              </a:custGeom>
              <a:solidFill>
                <a:srgbClr val="99CCFF"/>
              </a:solidFill>
              <a:ln w="3175">
                <a:solidFill>
                  <a:srgbClr val="99CCFF"/>
                </a:solidFill>
                <a:prstDash val="solid"/>
                <a:round/>
                <a:headEnd/>
                <a:tailEnd/>
              </a:ln>
            </p:spPr>
            <p:txBody>
              <a:bodyPr/>
              <a:lstStyle/>
              <a:p>
                <a:endParaRPr lang="en-SG"/>
              </a:p>
            </p:txBody>
          </p:sp>
          <p:sp>
            <p:nvSpPr>
              <p:cNvPr id="85455" name="Rectangle 148"/>
              <p:cNvSpPr>
                <a:spLocks noChangeArrowheads="1"/>
              </p:cNvSpPr>
              <p:nvPr/>
            </p:nvSpPr>
            <p:spPr bwMode="auto">
              <a:xfrm>
                <a:off x="5167" y="2960"/>
                <a:ext cx="227" cy="146"/>
              </a:xfrm>
              <a:prstGeom prst="rect">
                <a:avLst/>
              </a:prstGeom>
              <a:solidFill>
                <a:srgbClr val="0066FF"/>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p>
                <a:endParaRPr lang="en-US"/>
              </a:p>
            </p:txBody>
          </p:sp>
          <p:grpSp>
            <p:nvGrpSpPr>
              <p:cNvPr id="24" name="Group 149"/>
              <p:cNvGrpSpPr>
                <a:grpSpLocks/>
              </p:cNvGrpSpPr>
              <p:nvPr/>
            </p:nvGrpSpPr>
            <p:grpSpPr bwMode="auto">
              <a:xfrm flipH="1">
                <a:off x="5338" y="3013"/>
                <a:ext cx="38" cy="38"/>
                <a:chOff x="3075" y="1305"/>
                <a:chExt cx="161" cy="161"/>
              </a:xfrm>
            </p:grpSpPr>
            <p:sp>
              <p:nvSpPr>
                <p:cNvPr id="85476" name="Rectangle 150"/>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477" name="Oval 151"/>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478" name="Oval 152"/>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sp>
            <p:nvSpPr>
              <p:cNvPr id="85457" name="Freeform 153"/>
              <p:cNvSpPr>
                <a:spLocks/>
              </p:cNvSpPr>
              <p:nvPr/>
            </p:nvSpPr>
            <p:spPr bwMode="auto">
              <a:xfrm>
                <a:off x="5391" y="2938"/>
                <a:ext cx="24" cy="170"/>
              </a:xfrm>
              <a:custGeom>
                <a:avLst/>
                <a:gdLst>
                  <a:gd name="T0" fmla="*/ 121 w 121"/>
                  <a:gd name="T1" fmla="*/ 0 h 851"/>
                  <a:gd name="T2" fmla="*/ 121 w 121"/>
                  <a:gd name="T3" fmla="*/ 729 h 851"/>
                  <a:gd name="T4" fmla="*/ 0 w 121"/>
                  <a:gd name="T5" fmla="*/ 851 h 851"/>
                  <a:gd name="T6" fmla="*/ 0 w 121"/>
                  <a:gd name="T7" fmla="*/ 121 h 851"/>
                  <a:gd name="T8" fmla="*/ 121 w 121"/>
                  <a:gd name="T9" fmla="*/ 0 h 851"/>
                  <a:gd name="T10" fmla="*/ 0 60000 65536"/>
                  <a:gd name="T11" fmla="*/ 0 60000 65536"/>
                  <a:gd name="T12" fmla="*/ 0 60000 65536"/>
                  <a:gd name="T13" fmla="*/ 0 60000 65536"/>
                  <a:gd name="T14" fmla="*/ 0 60000 65536"/>
                  <a:gd name="T15" fmla="*/ 0 w 121"/>
                  <a:gd name="T16" fmla="*/ 0 h 851"/>
                  <a:gd name="T17" fmla="*/ 121 w 121"/>
                  <a:gd name="T18" fmla="*/ 851 h 851"/>
                </a:gdLst>
                <a:ahLst/>
                <a:cxnLst>
                  <a:cxn ang="T10">
                    <a:pos x="T0" y="T1"/>
                  </a:cxn>
                  <a:cxn ang="T11">
                    <a:pos x="T2" y="T3"/>
                  </a:cxn>
                  <a:cxn ang="T12">
                    <a:pos x="T4" y="T5"/>
                  </a:cxn>
                  <a:cxn ang="T13">
                    <a:pos x="T6" y="T7"/>
                  </a:cxn>
                  <a:cxn ang="T14">
                    <a:pos x="T8" y="T9"/>
                  </a:cxn>
                </a:cxnLst>
                <a:rect l="T15" t="T16" r="T17" b="T18"/>
                <a:pathLst>
                  <a:path w="121" h="851">
                    <a:moveTo>
                      <a:pt x="121" y="0"/>
                    </a:moveTo>
                    <a:lnTo>
                      <a:pt x="121" y="729"/>
                    </a:lnTo>
                    <a:lnTo>
                      <a:pt x="0" y="851"/>
                    </a:lnTo>
                    <a:lnTo>
                      <a:pt x="0" y="121"/>
                    </a:lnTo>
                    <a:lnTo>
                      <a:pt x="121" y="0"/>
                    </a:lnTo>
                    <a:close/>
                  </a:path>
                </a:pathLst>
              </a:custGeom>
              <a:solidFill>
                <a:srgbClr val="0033CC"/>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grpSp>
            <p:nvGrpSpPr>
              <p:cNvPr id="25" name="Group 154"/>
              <p:cNvGrpSpPr>
                <a:grpSpLocks/>
              </p:cNvGrpSpPr>
              <p:nvPr/>
            </p:nvGrpSpPr>
            <p:grpSpPr bwMode="auto">
              <a:xfrm flipH="1">
                <a:off x="5180" y="3013"/>
                <a:ext cx="38" cy="38"/>
                <a:chOff x="3075" y="1305"/>
                <a:chExt cx="161" cy="161"/>
              </a:xfrm>
            </p:grpSpPr>
            <p:sp>
              <p:nvSpPr>
                <p:cNvPr id="85473" name="Rectangle 155"/>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474" name="Oval 156"/>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475" name="Oval 157"/>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sp>
            <p:nvSpPr>
              <p:cNvPr id="85459" name="Oval 158"/>
              <p:cNvSpPr>
                <a:spLocks noChangeArrowheads="1"/>
              </p:cNvSpPr>
              <p:nvPr/>
            </p:nvSpPr>
            <p:spPr bwMode="auto">
              <a:xfrm>
                <a:off x="5233" y="2983"/>
                <a:ext cx="96" cy="96"/>
              </a:xfrm>
              <a:prstGeom prst="ellipse">
                <a:avLst/>
              </a:prstGeom>
              <a:solidFill>
                <a:srgbClr val="99CC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73025" tIns="36512" rIns="73025" bIns="36512" anchor="ctr"/>
              <a:lstStyle/>
              <a:p>
                <a:endParaRPr lang="en-US"/>
              </a:p>
            </p:txBody>
          </p:sp>
          <p:grpSp>
            <p:nvGrpSpPr>
              <p:cNvPr id="26" name="Group 159"/>
              <p:cNvGrpSpPr>
                <a:grpSpLocks/>
              </p:cNvGrpSpPr>
              <p:nvPr/>
            </p:nvGrpSpPr>
            <p:grpSpPr bwMode="auto">
              <a:xfrm>
                <a:off x="5244" y="2999"/>
                <a:ext cx="74" cy="64"/>
                <a:chOff x="2778" y="1804"/>
                <a:chExt cx="391" cy="145"/>
              </a:xfrm>
            </p:grpSpPr>
            <p:sp>
              <p:nvSpPr>
                <p:cNvPr id="85465" name="Freeform 160"/>
                <p:cNvSpPr>
                  <a:spLocks/>
                </p:cNvSpPr>
                <p:nvPr/>
              </p:nvSpPr>
              <p:spPr bwMode="auto">
                <a:xfrm>
                  <a:off x="2982" y="1807"/>
                  <a:ext cx="187" cy="63"/>
                </a:xfrm>
                <a:custGeom>
                  <a:avLst/>
                  <a:gdLst>
                    <a:gd name="T0" fmla="*/ 0 w 187"/>
                    <a:gd name="T1" fmla="*/ 49 h 63"/>
                    <a:gd name="T2" fmla="*/ 42 w 187"/>
                    <a:gd name="T3" fmla="*/ 63 h 63"/>
                    <a:gd name="T4" fmla="*/ 142 w 187"/>
                    <a:gd name="T5" fmla="*/ 21 h 63"/>
                    <a:gd name="T6" fmla="*/ 187 w 187"/>
                    <a:gd name="T7" fmla="*/ 35 h 63"/>
                    <a:gd name="T8" fmla="*/ 163 w 187"/>
                    <a:gd name="T9" fmla="*/ 0 h 63"/>
                    <a:gd name="T10" fmla="*/ 45 w 187"/>
                    <a:gd name="T11" fmla="*/ 0 h 63"/>
                    <a:gd name="T12" fmla="*/ 94 w 187"/>
                    <a:gd name="T13" fmla="*/ 11 h 63"/>
                    <a:gd name="T14" fmla="*/ 0 w 187"/>
                    <a:gd name="T15" fmla="*/ 49 h 63"/>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3"/>
                    <a:gd name="T26" fmla="*/ 187 w 187"/>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3">
                      <a:moveTo>
                        <a:pt x="0" y="49"/>
                      </a:moveTo>
                      <a:lnTo>
                        <a:pt x="42" y="63"/>
                      </a:lnTo>
                      <a:lnTo>
                        <a:pt x="142" y="21"/>
                      </a:lnTo>
                      <a:lnTo>
                        <a:pt x="187" y="35"/>
                      </a:lnTo>
                      <a:lnTo>
                        <a:pt x="163" y="0"/>
                      </a:lnTo>
                      <a:lnTo>
                        <a:pt x="45" y="0"/>
                      </a:lnTo>
                      <a:lnTo>
                        <a:pt x="94" y="11"/>
                      </a:lnTo>
                      <a:lnTo>
                        <a:pt x="0"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66" name="Freeform 161"/>
                <p:cNvSpPr>
                  <a:spLocks/>
                </p:cNvSpPr>
                <p:nvPr/>
              </p:nvSpPr>
              <p:spPr bwMode="auto">
                <a:xfrm>
                  <a:off x="2982" y="1807"/>
                  <a:ext cx="187" cy="63"/>
                </a:xfrm>
                <a:custGeom>
                  <a:avLst/>
                  <a:gdLst>
                    <a:gd name="T0" fmla="*/ 0 w 187"/>
                    <a:gd name="T1" fmla="*/ 49 h 63"/>
                    <a:gd name="T2" fmla="*/ 42 w 187"/>
                    <a:gd name="T3" fmla="*/ 63 h 63"/>
                    <a:gd name="T4" fmla="*/ 142 w 187"/>
                    <a:gd name="T5" fmla="*/ 21 h 63"/>
                    <a:gd name="T6" fmla="*/ 187 w 187"/>
                    <a:gd name="T7" fmla="*/ 35 h 63"/>
                    <a:gd name="T8" fmla="*/ 163 w 187"/>
                    <a:gd name="T9" fmla="*/ 0 h 63"/>
                    <a:gd name="T10" fmla="*/ 45 w 187"/>
                    <a:gd name="T11" fmla="*/ 0 h 63"/>
                    <a:gd name="T12" fmla="*/ 94 w 187"/>
                    <a:gd name="T13" fmla="*/ 11 h 63"/>
                    <a:gd name="T14" fmla="*/ 0 w 187"/>
                    <a:gd name="T15" fmla="*/ 49 h 63"/>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3"/>
                    <a:gd name="T26" fmla="*/ 187 w 187"/>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3">
                      <a:moveTo>
                        <a:pt x="0" y="49"/>
                      </a:moveTo>
                      <a:lnTo>
                        <a:pt x="42" y="63"/>
                      </a:lnTo>
                      <a:lnTo>
                        <a:pt x="142" y="21"/>
                      </a:lnTo>
                      <a:lnTo>
                        <a:pt x="187" y="35"/>
                      </a:lnTo>
                      <a:lnTo>
                        <a:pt x="163" y="0"/>
                      </a:lnTo>
                      <a:lnTo>
                        <a:pt x="45" y="0"/>
                      </a:lnTo>
                      <a:lnTo>
                        <a:pt x="94" y="11"/>
                      </a:lnTo>
                      <a:lnTo>
                        <a:pt x="0"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67" name="Freeform 162"/>
                <p:cNvSpPr>
                  <a:spLocks/>
                </p:cNvSpPr>
                <p:nvPr/>
              </p:nvSpPr>
              <p:spPr bwMode="auto">
                <a:xfrm>
                  <a:off x="2778" y="1880"/>
                  <a:ext cx="187" cy="66"/>
                </a:xfrm>
                <a:custGeom>
                  <a:avLst/>
                  <a:gdLst>
                    <a:gd name="T0" fmla="*/ 187 w 187"/>
                    <a:gd name="T1" fmla="*/ 14 h 66"/>
                    <a:gd name="T2" fmla="*/ 145 w 187"/>
                    <a:gd name="T3" fmla="*/ 0 h 66"/>
                    <a:gd name="T4" fmla="*/ 48 w 187"/>
                    <a:gd name="T5" fmla="*/ 41 h 66"/>
                    <a:gd name="T6" fmla="*/ 0 w 187"/>
                    <a:gd name="T7" fmla="*/ 28 h 66"/>
                    <a:gd name="T8" fmla="*/ 24 w 187"/>
                    <a:gd name="T9" fmla="*/ 66 h 66"/>
                    <a:gd name="T10" fmla="*/ 145 w 187"/>
                    <a:gd name="T11" fmla="*/ 66 h 66"/>
                    <a:gd name="T12" fmla="*/ 93 w 187"/>
                    <a:gd name="T13" fmla="*/ 52 h 66"/>
                    <a:gd name="T14" fmla="*/ 187 w 187"/>
                    <a:gd name="T15" fmla="*/ 14 h 66"/>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6"/>
                    <a:gd name="T26" fmla="*/ 187 w 187"/>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6">
                      <a:moveTo>
                        <a:pt x="187" y="14"/>
                      </a:moveTo>
                      <a:lnTo>
                        <a:pt x="145" y="0"/>
                      </a:lnTo>
                      <a:lnTo>
                        <a:pt x="48" y="41"/>
                      </a:lnTo>
                      <a:lnTo>
                        <a:pt x="0" y="28"/>
                      </a:lnTo>
                      <a:lnTo>
                        <a:pt x="24" y="66"/>
                      </a:lnTo>
                      <a:lnTo>
                        <a:pt x="145" y="66"/>
                      </a:lnTo>
                      <a:lnTo>
                        <a:pt x="93" y="52"/>
                      </a:lnTo>
                      <a:lnTo>
                        <a:pt x="18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68" name="Freeform 163"/>
                <p:cNvSpPr>
                  <a:spLocks/>
                </p:cNvSpPr>
                <p:nvPr/>
              </p:nvSpPr>
              <p:spPr bwMode="auto">
                <a:xfrm>
                  <a:off x="2778" y="1880"/>
                  <a:ext cx="187" cy="66"/>
                </a:xfrm>
                <a:custGeom>
                  <a:avLst/>
                  <a:gdLst>
                    <a:gd name="T0" fmla="*/ 187 w 187"/>
                    <a:gd name="T1" fmla="*/ 14 h 66"/>
                    <a:gd name="T2" fmla="*/ 145 w 187"/>
                    <a:gd name="T3" fmla="*/ 0 h 66"/>
                    <a:gd name="T4" fmla="*/ 48 w 187"/>
                    <a:gd name="T5" fmla="*/ 41 h 66"/>
                    <a:gd name="T6" fmla="*/ 0 w 187"/>
                    <a:gd name="T7" fmla="*/ 28 h 66"/>
                    <a:gd name="T8" fmla="*/ 24 w 187"/>
                    <a:gd name="T9" fmla="*/ 66 h 66"/>
                    <a:gd name="T10" fmla="*/ 145 w 187"/>
                    <a:gd name="T11" fmla="*/ 66 h 66"/>
                    <a:gd name="T12" fmla="*/ 93 w 187"/>
                    <a:gd name="T13" fmla="*/ 52 h 66"/>
                    <a:gd name="T14" fmla="*/ 187 w 187"/>
                    <a:gd name="T15" fmla="*/ 14 h 66"/>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6"/>
                    <a:gd name="T26" fmla="*/ 187 w 187"/>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6">
                      <a:moveTo>
                        <a:pt x="187" y="14"/>
                      </a:moveTo>
                      <a:lnTo>
                        <a:pt x="145" y="0"/>
                      </a:lnTo>
                      <a:lnTo>
                        <a:pt x="48" y="41"/>
                      </a:lnTo>
                      <a:lnTo>
                        <a:pt x="0" y="28"/>
                      </a:lnTo>
                      <a:lnTo>
                        <a:pt x="24" y="66"/>
                      </a:lnTo>
                      <a:lnTo>
                        <a:pt x="145" y="66"/>
                      </a:lnTo>
                      <a:lnTo>
                        <a:pt x="93" y="52"/>
                      </a:lnTo>
                      <a:lnTo>
                        <a:pt x="18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69" name="Freeform 164"/>
                <p:cNvSpPr>
                  <a:spLocks/>
                </p:cNvSpPr>
                <p:nvPr/>
              </p:nvSpPr>
              <p:spPr bwMode="auto">
                <a:xfrm>
                  <a:off x="2788" y="1804"/>
                  <a:ext cx="187" cy="62"/>
                </a:xfrm>
                <a:custGeom>
                  <a:avLst/>
                  <a:gdLst>
                    <a:gd name="T0" fmla="*/ 0 w 187"/>
                    <a:gd name="T1" fmla="*/ 14 h 62"/>
                    <a:gd name="T2" fmla="*/ 42 w 187"/>
                    <a:gd name="T3" fmla="*/ 0 h 62"/>
                    <a:gd name="T4" fmla="*/ 142 w 187"/>
                    <a:gd name="T5" fmla="*/ 38 h 62"/>
                    <a:gd name="T6" fmla="*/ 187 w 187"/>
                    <a:gd name="T7" fmla="*/ 27 h 62"/>
                    <a:gd name="T8" fmla="*/ 163 w 187"/>
                    <a:gd name="T9" fmla="*/ 62 h 62"/>
                    <a:gd name="T10" fmla="*/ 45 w 187"/>
                    <a:gd name="T11" fmla="*/ 62 h 62"/>
                    <a:gd name="T12" fmla="*/ 94 w 187"/>
                    <a:gd name="T13" fmla="*/ 52 h 62"/>
                    <a:gd name="T14" fmla="*/ 0 w 187"/>
                    <a:gd name="T15" fmla="*/ 14 h 62"/>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2"/>
                    <a:gd name="T26" fmla="*/ 187 w 187"/>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2">
                      <a:moveTo>
                        <a:pt x="0" y="14"/>
                      </a:moveTo>
                      <a:lnTo>
                        <a:pt x="42" y="0"/>
                      </a:lnTo>
                      <a:lnTo>
                        <a:pt x="142" y="38"/>
                      </a:lnTo>
                      <a:lnTo>
                        <a:pt x="187" y="27"/>
                      </a:lnTo>
                      <a:lnTo>
                        <a:pt x="163" y="62"/>
                      </a:lnTo>
                      <a:lnTo>
                        <a:pt x="45" y="62"/>
                      </a:lnTo>
                      <a:lnTo>
                        <a:pt x="94" y="52"/>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70" name="Freeform 165"/>
                <p:cNvSpPr>
                  <a:spLocks/>
                </p:cNvSpPr>
                <p:nvPr/>
              </p:nvSpPr>
              <p:spPr bwMode="auto">
                <a:xfrm>
                  <a:off x="2788" y="1804"/>
                  <a:ext cx="187" cy="62"/>
                </a:xfrm>
                <a:custGeom>
                  <a:avLst/>
                  <a:gdLst>
                    <a:gd name="T0" fmla="*/ 0 w 187"/>
                    <a:gd name="T1" fmla="*/ 14 h 62"/>
                    <a:gd name="T2" fmla="*/ 42 w 187"/>
                    <a:gd name="T3" fmla="*/ 0 h 62"/>
                    <a:gd name="T4" fmla="*/ 142 w 187"/>
                    <a:gd name="T5" fmla="*/ 38 h 62"/>
                    <a:gd name="T6" fmla="*/ 187 w 187"/>
                    <a:gd name="T7" fmla="*/ 27 h 62"/>
                    <a:gd name="T8" fmla="*/ 163 w 187"/>
                    <a:gd name="T9" fmla="*/ 62 h 62"/>
                    <a:gd name="T10" fmla="*/ 45 w 187"/>
                    <a:gd name="T11" fmla="*/ 62 h 62"/>
                    <a:gd name="T12" fmla="*/ 94 w 187"/>
                    <a:gd name="T13" fmla="*/ 52 h 62"/>
                    <a:gd name="T14" fmla="*/ 0 w 187"/>
                    <a:gd name="T15" fmla="*/ 14 h 62"/>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2"/>
                    <a:gd name="T26" fmla="*/ 187 w 187"/>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2">
                      <a:moveTo>
                        <a:pt x="0" y="14"/>
                      </a:moveTo>
                      <a:lnTo>
                        <a:pt x="42" y="0"/>
                      </a:lnTo>
                      <a:lnTo>
                        <a:pt x="142" y="38"/>
                      </a:lnTo>
                      <a:lnTo>
                        <a:pt x="187" y="27"/>
                      </a:lnTo>
                      <a:lnTo>
                        <a:pt x="163" y="62"/>
                      </a:lnTo>
                      <a:lnTo>
                        <a:pt x="45" y="62"/>
                      </a:lnTo>
                      <a:lnTo>
                        <a:pt x="94" y="52"/>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71" name="Freeform 166"/>
                <p:cNvSpPr>
                  <a:spLocks/>
                </p:cNvSpPr>
                <p:nvPr/>
              </p:nvSpPr>
              <p:spPr bwMode="auto">
                <a:xfrm>
                  <a:off x="2975" y="1887"/>
                  <a:ext cx="187" cy="62"/>
                </a:xfrm>
                <a:custGeom>
                  <a:avLst/>
                  <a:gdLst>
                    <a:gd name="T0" fmla="*/ 187 w 187"/>
                    <a:gd name="T1" fmla="*/ 48 h 62"/>
                    <a:gd name="T2" fmla="*/ 146 w 187"/>
                    <a:gd name="T3" fmla="*/ 62 h 62"/>
                    <a:gd name="T4" fmla="*/ 49 w 187"/>
                    <a:gd name="T5" fmla="*/ 21 h 62"/>
                    <a:gd name="T6" fmla="*/ 0 w 187"/>
                    <a:gd name="T7" fmla="*/ 34 h 62"/>
                    <a:gd name="T8" fmla="*/ 24 w 187"/>
                    <a:gd name="T9" fmla="*/ 0 h 62"/>
                    <a:gd name="T10" fmla="*/ 146 w 187"/>
                    <a:gd name="T11" fmla="*/ 0 h 62"/>
                    <a:gd name="T12" fmla="*/ 94 w 187"/>
                    <a:gd name="T13" fmla="*/ 10 h 62"/>
                    <a:gd name="T14" fmla="*/ 187 w 187"/>
                    <a:gd name="T15" fmla="*/ 48 h 62"/>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2"/>
                    <a:gd name="T26" fmla="*/ 187 w 187"/>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2">
                      <a:moveTo>
                        <a:pt x="187" y="48"/>
                      </a:moveTo>
                      <a:lnTo>
                        <a:pt x="146" y="62"/>
                      </a:lnTo>
                      <a:lnTo>
                        <a:pt x="49" y="21"/>
                      </a:lnTo>
                      <a:lnTo>
                        <a:pt x="0" y="34"/>
                      </a:lnTo>
                      <a:lnTo>
                        <a:pt x="24" y="0"/>
                      </a:lnTo>
                      <a:lnTo>
                        <a:pt x="146" y="0"/>
                      </a:lnTo>
                      <a:lnTo>
                        <a:pt x="94" y="10"/>
                      </a:lnTo>
                      <a:lnTo>
                        <a:pt x="187"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72" name="Freeform 167"/>
                <p:cNvSpPr>
                  <a:spLocks/>
                </p:cNvSpPr>
                <p:nvPr/>
              </p:nvSpPr>
              <p:spPr bwMode="auto">
                <a:xfrm>
                  <a:off x="2975" y="1887"/>
                  <a:ext cx="187" cy="62"/>
                </a:xfrm>
                <a:custGeom>
                  <a:avLst/>
                  <a:gdLst>
                    <a:gd name="T0" fmla="*/ 187 w 187"/>
                    <a:gd name="T1" fmla="*/ 48 h 62"/>
                    <a:gd name="T2" fmla="*/ 146 w 187"/>
                    <a:gd name="T3" fmla="*/ 62 h 62"/>
                    <a:gd name="T4" fmla="*/ 49 w 187"/>
                    <a:gd name="T5" fmla="*/ 21 h 62"/>
                    <a:gd name="T6" fmla="*/ 0 w 187"/>
                    <a:gd name="T7" fmla="*/ 34 h 62"/>
                    <a:gd name="T8" fmla="*/ 24 w 187"/>
                    <a:gd name="T9" fmla="*/ 0 h 62"/>
                    <a:gd name="T10" fmla="*/ 146 w 187"/>
                    <a:gd name="T11" fmla="*/ 0 h 62"/>
                    <a:gd name="T12" fmla="*/ 94 w 187"/>
                    <a:gd name="T13" fmla="*/ 10 h 62"/>
                    <a:gd name="T14" fmla="*/ 187 w 187"/>
                    <a:gd name="T15" fmla="*/ 48 h 62"/>
                    <a:gd name="T16" fmla="*/ 0 60000 65536"/>
                    <a:gd name="T17" fmla="*/ 0 60000 65536"/>
                    <a:gd name="T18" fmla="*/ 0 60000 65536"/>
                    <a:gd name="T19" fmla="*/ 0 60000 65536"/>
                    <a:gd name="T20" fmla="*/ 0 60000 65536"/>
                    <a:gd name="T21" fmla="*/ 0 60000 65536"/>
                    <a:gd name="T22" fmla="*/ 0 60000 65536"/>
                    <a:gd name="T23" fmla="*/ 0 60000 65536"/>
                    <a:gd name="T24" fmla="*/ 0 w 187"/>
                    <a:gd name="T25" fmla="*/ 0 h 62"/>
                    <a:gd name="T26" fmla="*/ 187 w 187"/>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7" h="62">
                      <a:moveTo>
                        <a:pt x="187" y="48"/>
                      </a:moveTo>
                      <a:lnTo>
                        <a:pt x="146" y="62"/>
                      </a:lnTo>
                      <a:lnTo>
                        <a:pt x="49" y="21"/>
                      </a:lnTo>
                      <a:lnTo>
                        <a:pt x="0" y="34"/>
                      </a:lnTo>
                      <a:lnTo>
                        <a:pt x="24" y="0"/>
                      </a:lnTo>
                      <a:lnTo>
                        <a:pt x="146" y="0"/>
                      </a:lnTo>
                      <a:lnTo>
                        <a:pt x="94" y="10"/>
                      </a:lnTo>
                      <a:lnTo>
                        <a:pt x="187"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grpSp>
          <p:grpSp>
            <p:nvGrpSpPr>
              <p:cNvPr id="27" name="Group 168"/>
              <p:cNvGrpSpPr>
                <a:grpSpLocks/>
              </p:cNvGrpSpPr>
              <p:nvPr/>
            </p:nvGrpSpPr>
            <p:grpSpPr bwMode="auto">
              <a:xfrm flipH="1">
                <a:off x="5318" y="3067"/>
                <a:ext cx="38" cy="38"/>
                <a:chOff x="3075" y="1305"/>
                <a:chExt cx="161" cy="161"/>
              </a:xfrm>
            </p:grpSpPr>
            <p:sp>
              <p:nvSpPr>
                <p:cNvPr id="85462" name="Rectangle 169"/>
                <p:cNvSpPr>
                  <a:spLocks noChangeArrowheads="1"/>
                </p:cNvSpPr>
                <p:nvPr/>
              </p:nvSpPr>
              <p:spPr bwMode="auto">
                <a:xfrm>
                  <a:off x="3075" y="1333"/>
                  <a:ext cx="161"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463" name="Oval 170"/>
                <p:cNvSpPr>
                  <a:spLocks noChangeArrowheads="1"/>
                </p:cNvSpPr>
                <p:nvPr/>
              </p:nvSpPr>
              <p:spPr bwMode="auto">
                <a:xfrm>
                  <a:off x="3076" y="1305"/>
                  <a:ext cx="160" cy="46"/>
                </a:xfrm>
                <a:prstGeom prst="ellipse">
                  <a:avLst/>
                </a:prstGeom>
                <a:solidFill>
                  <a:schemeClr val="tx1"/>
                </a:solidFill>
                <a:ln w="3175">
                  <a:solidFill>
                    <a:srgbClr val="FFFFFF"/>
                  </a:solidFill>
                  <a:round/>
                  <a:headEnd/>
                  <a:tailEnd/>
                </a:ln>
              </p:spPr>
              <p:txBody>
                <a:bodyPr/>
                <a:lstStyle/>
                <a:p>
                  <a:endParaRPr lang="en-US"/>
                </a:p>
              </p:txBody>
            </p:sp>
            <p:sp>
              <p:nvSpPr>
                <p:cNvPr id="85464" name="Oval 171"/>
                <p:cNvSpPr>
                  <a:spLocks noChangeArrowheads="1"/>
                </p:cNvSpPr>
                <p:nvPr/>
              </p:nvSpPr>
              <p:spPr bwMode="auto">
                <a:xfrm>
                  <a:off x="3076" y="1420"/>
                  <a:ext cx="160" cy="46"/>
                </a:xfrm>
                <a:prstGeom prst="ellipse">
                  <a:avLst/>
                </a:prstGeom>
                <a:solidFill>
                  <a:srgbClr val="FFFFFF"/>
                </a:solidFill>
                <a:ln w="3175">
                  <a:solidFill>
                    <a:srgbClr val="FFFFFF"/>
                  </a:solidFill>
                  <a:round/>
                  <a:headEnd/>
                  <a:tailEnd/>
                </a:ln>
              </p:spPr>
              <p:txBody>
                <a:bodyPr/>
                <a:lstStyle/>
                <a:p>
                  <a:endParaRPr lang="en-US"/>
                </a:p>
              </p:txBody>
            </p:sp>
          </p:grpSp>
        </p:grpSp>
        <p:sp>
          <p:nvSpPr>
            <p:cNvPr id="85029" name="Rectangle 172"/>
            <p:cNvSpPr>
              <a:spLocks noChangeArrowheads="1"/>
            </p:cNvSpPr>
            <p:nvPr/>
          </p:nvSpPr>
          <p:spPr bwMode="auto">
            <a:xfrm>
              <a:off x="5799138" y="4338638"/>
              <a:ext cx="3173413" cy="766763"/>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85030" name="Rectangle 173"/>
            <p:cNvSpPr>
              <a:spLocks noChangeArrowheads="1"/>
            </p:cNvSpPr>
            <p:nvPr/>
          </p:nvSpPr>
          <p:spPr bwMode="auto">
            <a:xfrm>
              <a:off x="5845175" y="4522788"/>
              <a:ext cx="3046413" cy="554038"/>
            </a:xfrm>
            <a:prstGeom prst="rect">
              <a:avLst/>
            </a:prstGeom>
            <a:solidFill>
              <a:schemeClr val="bg1"/>
            </a:solidFill>
            <a:ln w="9525" algn="ctr">
              <a:solidFill>
                <a:schemeClr val="tx2"/>
              </a:solidFill>
              <a:miter lim="800000"/>
              <a:headEnd/>
              <a:tailEnd/>
            </a:ln>
          </p:spPr>
          <p:txBody>
            <a:bodyPr lIns="82124" tIns="41061" rIns="82124" bIns="41061" anchor="ctr">
              <a:spAutoFit/>
            </a:bodyPr>
            <a:lstStyle/>
            <a:p>
              <a:endParaRPr lang="en-US"/>
            </a:p>
          </p:txBody>
        </p:sp>
        <p:sp>
          <p:nvSpPr>
            <p:cNvPr id="85031" name="Text Box 174"/>
            <p:cNvSpPr txBox="1">
              <a:spLocks noChangeArrowheads="1"/>
            </p:cNvSpPr>
            <p:nvPr/>
          </p:nvSpPr>
          <p:spPr bwMode="auto">
            <a:xfrm>
              <a:off x="6611938" y="4333875"/>
              <a:ext cx="15652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000" b="1" baseline="0">
                  <a:solidFill>
                    <a:schemeClr val="bg1"/>
                  </a:solidFill>
                </a:rPr>
                <a:t>Virtual SANs/Unified IO</a:t>
              </a:r>
            </a:p>
          </p:txBody>
        </p:sp>
        <p:sp>
          <p:nvSpPr>
            <p:cNvPr id="85032" name="Rectangle 175"/>
            <p:cNvSpPr>
              <a:spLocks noChangeArrowheads="1"/>
            </p:cNvSpPr>
            <p:nvPr/>
          </p:nvSpPr>
          <p:spPr bwMode="auto">
            <a:xfrm>
              <a:off x="5799138" y="5254625"/>
              <a:ext cx="3173413" cy="765175"/>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85033" name="Rectangle 176"/>
            <p:cNvSpPr>
              <a:spLocks noChangeArrowheads="1"/>
            </p:cNvSpPr>
            <p:nvPr/>
          </p:nvSpPr>
          <p:spPr bwMode="auto">
            <a:xfrm>
              <a:off x="5845175" y="5437188"/>
              <a:ext cx="3046413" cy="554038"/>
            </a:xfrm>
            <a:prstGeom prst="rect">
              <a:avLst/>
            </a:prstGeom>
            <a:solidFill>
              <a:schemeClr val="bg1"/>
            </a:solidFill>
            <a:ln w="9525" algn="ctr">
              <a:solidFill>
                <a:schemeClr val="tx2"/>
              </a:solidFill>
              <a:miter lim="800000"/>
              <a:headEnd/>
              <a:tailEnd/>
            </a:ln>
          </p:spPr>
          <p:txBody>
            <a:bodyPr lIns="82124" tIns="41061" rIns="82124" bIns="41061" anchor="ctr">
              <a:spAutoFit/>
            </a:bodyPr>
            <a:lstStyle/>
            <a:p>
              <a:endParaRPr lang="en-US"/>
            </a:p>
          </p:txBody>
        </p:sp>
        <p:sp>
          <p:nvSpPr>
            <p:cNvPr id="85034" name="Text Box 177"/>
            <p:cNvSpPr txBox="1">
              <a:spLocks noChangeArrowheads="1"/>
            </p:cNvSpPr>
            <p:nvPr/>
          </p:nvSpPr>
          <p:spPr bwMode="auto">
            <a:xfrm>
              <a:off x="6853238" y="5238750"/>
              <a:ext cx="106521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000" b="1" baseline="0">
                  <a:solidFill>
                    <a:schemeClr val="bg1"/>
                  </a:solidFill>
                </a:rPr>
                <a:t>Virtual Storage</a:t>
              </a:r>
            </a:p>
          </p:txBody>
        </p:sp>
        <p:grpSp>
          <p:nvGrpSpPr>
            <p:cNvPr id="28" name="Group 178"/>
            <p:cNvGrpSpPr>
              <a:grpSpLocks/>
            </p:cNvGrpSpPr>
            <p:nvPr/>
          </p:nvGrpSpPr>
          <p:grpSpPr bwMode="auto">
            <a:xfrm>
              <a:off x="6080125" y="5562600"/>
              <a:ext cx="377825" cy="363538"/>
              <a:chOff x="3504" y="3552"/>
              <a:chExt cx="224" cy="269"/>
            </a:xfrm>
          </p:grpSpPr>
          <p:sp>
            <p:nvSpPr>
              <p:cNvPr id="85451" name="AutoShape 179"/>
              <p:cNvSpPr>
                <a:spLocks noChangeArrowheads="1"/>
              </p:cNvSpPr>
              <p:nvPr/>
            </p:nvSpPr>
            <p:spPr bwMode="auto">
              <a:xfrm>
                <a:off x="3504" y="3600"/>
                <a:ext cx="128" cy="172"/>
              </a:xfrm>
              <a:prstGeom prst="can">
                <a:avLst>
                  <a:gd name="adj" fmla="val 33594"/>
                </a:avLst>
              </a:prstGeom>
              <a:solidFill>
                <a:srgbClr val="EE6804">
                  <a:alpha val="52156"/>
                </a:srgbClr>
              </a:solidFill>
              <a:ln w="9525">
                <a:solidFill>
                  <a:schemeClr val="tx1"/>
                </a:solidFill>
                <a:prstDash val="dash"/>
                <a:round/>
                <a:headEnd/>
                <a:tailEnd/>
              </a:ln>
            </p:spPr>
            <p:txBody>
              <a:bodyPr lIns="82124" tIns="41061" rIns="82124" bIns="41061" anchor="ctr">
                <a:spAutoFit/>
              </a:bodyPr>
              <a:lstStyle/>
              <a:p>
                <a:endParaRPr lang="en-US"/>
              </a:p>
            </p:txBody>
          </p:sp>
          <p:sp>
            <p:nvSpPr>
              <p:cNvPr id="85452" name="AutoShape 180"/>
              <p:cNvSpPr>
                <a:spLocks noChangeArrowheads="1"/>
              </p:cNvSpPr>
              <p:nvPr/>
            </p:nvSpPr>
            <p:spPr bwMode="auto">
              <a:xfrm>
                <a:off x="3600" y="3552"/>
                <a:ext cx="128" cy="173"/>
              </a:xfrm>
              <a:prstGeom prst="can">
                <a:avLst>
                  <a:gd name="adj" fmla="val 33789"/>
                </a:avLst>
              </a:prstGeom>
              <a:solidFill>
                <a:srgbClr val="EE6804">
                  <a:alpha val="52156"/>
                </a:srgbClr>
              </a:solidFill>
              <a:ln w="9525">
                <a:solidFill>
                  <a:schemeClr val="tx1"/>
                </a:solidFill>
                <a:prstDash val="dash"/>
                <a:round/>
                <a:headEnd/>
                <a:tailEnd/>
              </a:ln>
            </p:spPr>
            <p:txBody>
              <a:bodyPr lIns="82124" tIns="41061" rIns="82124" bIns="41061" anchor="ctr">
                <a:spAutoFit/>
              </a:bodyPr>
              <a:lstStyle/>
              <a:p>
                <a:endParaRPr lang="en-US"/>
              </a:p>
            </p:txBody>
          </p:sp>
          <p:sp>
            <p:nvSpPr>
              <p:cNvPr id="85453" name="AutoShape 181"/>
              <p:cNvSpPr>
                <a:spLocks noChangeArrowheads="1"/>
              </p:cNvSpPr>
              <p:nvPr/>
            </p:nvSpPr>
            <p:spPr bwMode="auto">
              <a:xfrm>
                <a:off x="3552" y="3648"/>
                <a:ext cx="128" cy="173"/>
              </a:xfrm>
              <a:prstGeom prst="can">
                <a:avLst>
                  <a:gd name="adj" fmla="val 33789"/>
                </a:avLst>
              </a:prstGeom>
              <a:solidFill>
                <a:srgbClr val="EE6804">
                  <a:alpha val="52156"/>
                </a:srgbClr>
              </a:solidFill>
              <a:ln w="9525">
                <a:solidFill>
                  <a:schemeClr val="tx1"/>
                </a:solidFill>
                <a:prstDash val="dash"/>
                <a:round/>
                <a:headEnd/>
                <a:tailEnd/>
              </a:ln>
            </p:spPr>
            <p:txBody>
              <a:bodyPr lIns="82124" tIns="41061" rIns="82124" bIns="41061" anchor="ctr">
                <a:spAutoFit/>
              </a:bodyPr>
              <a:lstStyle/>
              <a:p>
                <a:endParaRPr lang="en-US"/>
              </a:p>
            </p:txBody>
          </p:sp>
        </p:grpSp>
        <p:sp>
          <p:nvSpPr>
            <p:cNvPr id="85036" name="Rectangle 182"/>
            <p:cNvSpPr>
              <a:spLocks noChangeArrowheads="1"/>
            </p:cNvSpPr>
            <p:nvPr/>
          </p:nvSpPr>
          <p:spPr bwMode="auto">
            <a:xfrm>
              <a:off x="5791200" y="2514600"/>
              <a:ext cx="3173413" cy="763588"/>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85037" name="Rectangle 183"/>
            <p:cNvSpPr>
              <a:spLocks noChangeArrowheads="1"/>
            </p:cNvSpPr>
            <p:nvPr/>
          </p:nvSpPr>
          <p:spPr bwMode="auto">
            <a:xfrm>
              <a:off x="5837238" y="2697163"/>
              <a:ext cx="3046413" cy="552450"/>
            </a:xfrm>
            <a:prstGeom prst="rect">
              <a:avLst/>
            </a:prstGeom>
            <a:solidFill>
              <a:schemeClr val="bg1"/>
            </a:solidFill>
            <a:ln w="9525" algn="ctr">
              <a:solidFill>
                <a:schemeClr val="tx2"/>
              </a:solidFill>
              <a:miter lim="800000"/>
              <a:headEnd/>
              <a:tailEnd/>
            </a:ln>
          </p:spPr>
          <p:txBody>
            <a:bodyPr lIns="82124" tIns="41061" rIns="82124" bIns="41061" anchor="ctr">
              <a:spAutoFit/>
            </a:bodyPr>
            <a:lstStyle/>
            <a:p>
              <a:endParaRPr lang="en-US"/>
            </a:p>
          </p:txBody>
        </p:sp>
        <p:sp>
          <p:nvSpPr>
            <p:cNvPr id="85038" name="Text Box 184"/>
            <p:cNvSpPr txBox="1">
              <a:spLocks noChangeArrowheads="1"/>
            </p:cNvSpPr>
            <p:nvPr/>
          </p:nvSpPr>
          <p:spPr bwMode="auto">
            <a:xfrm>
              <a:off x="6556375" y="2508250"/>
              <a:ext cx="1646238"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000" b="1" baseline="0">
                  <a:solidFill>
                    <a:schemeClr val="bg1"/>
                  </a:solidFill>
                </a:rPr>
                <a:t>Virtual Network Services</a:t>
              </a:r>
            </a:p>
          </p:txBody>
        </p:sp>
        <p:sp>
          <p:nvSpPr>
            <p:cNvPr id="85039" name="AutoShape 185"/>
            <p:cNvSpPr>
              <a:spLocks noChangeArrowheads="1"/>
            </p:cNvSpPr>
            <p:nvPr/>
          </p:nvSpPr>
          <p:spPr bwMode="auto">
            <a:xfrm rot="16200000">
              <a:off x="6080125" y="2654300"/>
              <a:ext cx="493713" cy="652463"/>
            </a:xfrm>
            <a:prstGeom prst="roundRect">
              <a:avLst>
                <a:gd name="adj" fmla="val 16667"/>
              </a:avLst>
            </a:prstGeom>
            <a:solidFill>
              <a:srgbClr val="F0C566"/>
            </a:solidFill>
            <a:ln w="9525" algn="ctr">
              <a:solidFill>
                <a:srgbClr val="D28700"/>
              </a:solidFill>
              <a:round/>
              <a:headEnd/>
              <a:tailEnd/>
            </a:ln>
          </p:spPr>
          <p:txBody>
            <a:bodyPr vert="eaVert" wrap="none" lIns="82124" tIns="41061" rIns="82124" bIns="41061" anchor="ctr"/>
            <a:lstStyle/>
            <a:p>
              <a:pPr defTabSz="814388"/>
              <a:r>
                <a:rPr lang="en-US" sz="700" baseline="0"/>
                <a:t>Virtual </a:t>
              </a:r>
              <a:br>
                <a:rPr lang="en-US" sz="700" baseline="0"/>
              </a:br>
              <a:r>
                <a:rPr lang="en-US" sz="700" baseline="0"/>
                <a:t>Firewall </a:t>
              </a:r>
              <a:br>
                <a:rPr lang="en-US" sz="700" baseline="0"/>
              </a:br>
              <a:r>
                <a:rPr lang="en-US" sz="700" baseline="0"/>
                <a:t>Context </a:t>
              </a:r>
            </a:p>
            <a:p>
              <a:pPr defTabSz="814388"/>
              <a:r>
                <a:rPr lang="en-US" sz="700" baseline="0"/>
                <a:t>1</a:t>
              </a:r>
            </a:p>
          </p:txBody>
        </p:sp>
        <p:sp>
          <p:nvSpPr>
            <p:cNvPr id="85040" name="AutoShape 186"/>
            <p:cNvSpPr>
              <a:spLocks noChangeArrowheads="1"/>
            </p:cNvSpPr>
            <p:nvPr/>
          </p:nvSpPr>
          <p:spPr bwMode="auto">
            <a:xfrm rot="16200000">
              <a:off x="7145338" y="2655888"/>
              <a:ext cx="493713" cy="650875"/>
            </a:xfrm>
            <a:prstGeom prst="roundRect">
              <a:avLst>
                <a:gd name="adj" fmla="val 16667"/>
              </a:avLst>
            </a:prstGeom>
            <a:solidFill>
              <a:srgbClr val="D03434"/>
            </a:solidFill>
            <a:ln w="9525" algn="ctr">
              <a:solidFill>
                <a:schemeClr val="accent2"/>
              </a:solidFill>
              <a:round/>
              <a:headEnd/>
              <a:tailEnd/>
            </a:ln>
          </p:spPr>
          <p:txBody>
            <a:bodyPr rot="10800000" wrap="none" lIns="82124" tIns="41061" rIns="82124" bIns="41061" anchor="ctr"/>
            <a:lstStyle/>
            <a:p>
              <a:pPr defTabSz="814388"/>
              <a:endParaRPr lang="en-US" sz="700" baseline="0">
                <a:solidFill>
                  <a:schemeClr val="bg1"/>
                </a:solidFill>
              </a:endParaRPr>
            </a:p>
          </p:txBody>
        </p:sp>
        <p:sp>
          <p:nvSpPr>
            <p:cNvPr id="85041" name="AutoShape 187"/>
            <p:cNvSpPr>
              <a:spLocks noChangeArrowheads="1"/>
            </p:cNvSpPr>
            <p:nvPr/>
          </p:nvSpPr>
          <p:spPr bwMode="auto">
            <a:xfrm rot="16200000">
              <a:off x="8113713" y="2655888"/>
              <a:ext cx="493713" cy="650875"/>
            </a:xfrm>
            <a:prstGeom prst="roundRect">
              <a:avLst>
                <a:gd name="adj" fmla="val 16667"/>
              </a:avLst>
            </a:prstGeom>
            <a:solidFill>
              <a:srgbClr val="A0C02A"/>
            </a:solidFill>
            <a:ln w="9525" algn="ctr">
              <a:solidFill>
                <a:srgbClr val="697E1C"/>
              </a:solidFill>
              <a:round/>
              <a:headEnd/>
              <a:tailEnd/>
            </a:ln>
          </p:spPr>
          <p:txBody>
            <a:bodyPr vert="eaVert" wrap="none" lIns="82124" tIns="41061" rIns="82124" bIns="41061" anchor="ctr"/>
            <a:lstStyle/>
            <a:p>
              <a:pPr defTabSz="814388"/>
              <a:r>
                <a:rPr lang="en-US" sz="700" baseline="0">
                  <a:solidFill>
                    <a:schemeClr val="bg1"/>
                  </a:solidFill>
                </a:rPr>
                <a:t>Virtual </a:t>
              </a:r>
            </a:p>
            <a:p>
              <a:pPr defTabSz="814388"/>
              <a:r>
                <a:rPr lang="en-US" sz="700" baseline="0">
                  <a:solidFill>
                    <a:schemeClr val="bg1"/>
                  </a:solidFill>
                </a:rPr>
                <a:t>SSL</a:t>
              </a:r>
              <a:br>
                <a:rPr lang="en-US" sz="700" baseline="0">
                  <a:solidFill>
                    <a:schemeClr val="bg1"/>
                  </a:solidFill>
                </a:rPr>
              </a:br>
              <a:r>
                <a:rPr lang="en-US" sz="700" baseline="0">
                  <a:solidFill>
                    <a:schemeClr val="bg1"/>
                  </a:solidFill>
                </a:rPr>
                <a:t>Context </a:t>
              </a:r>
            </a:p>
            <a:p>
              <a:pPr defTabSz="814388"/>
              <a:r>
                <a:rPr lang="en-US" sz="700" baseline="0">
                  <a:solidFill>
                    <a:schemeClr val="bg1"/>
                  </a:solidFill>
                </a:rPr>
                <a:t>3</a:t>
              </a:r>
            </a:p>
          </p:txBody>
        </p:sp>
        <p:sp>
          <p:nvSpPr>
            <p:cNvPr id="85042" name="Rectangle 188"/>
            <p:cNvSpPr>
              <a:spLocks noChangeArrowheads="1"/>
            </p:cNvSpPr>
            <p:nvPr/>
          </p:nvSpPr>
          <p:spPr bwMode="auto">
            <a:xfrm>
              <a:off x="5791200" y="3352800"/>
              <a:ext cx="3173413" cy="765175"/>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85043" name="Rectangle 189"/>
            <p:cNvSpPr>
              <a:spLocks noChangeArrowheads="1"/>
            </p:cNvSpPr>
            <p:nvPr/>
          </p:nvSpPr>
          <p:spPr bwMode="auto">
            <a:xfrm>
              <a:off x="5837238" y="3535363"/>
              <a:ext cx="3046413" cy="554038"/>
            </a:xfrm>
            <a:prstGeom prst="rect">
              <a:avLst/>
            </a:prstGeom>
            <a:solidFill>
              <a:schemeClr val="bg1"/>
            </a:solidFill>
            <a:ln w="9525" algn="ctr">
              <a:solidFill>
                <a:schemeClr val="tx2"/>
              </a:solidFill>
              <a:miter lim="800000"/>
              <a:headEnd/>
              <a:tailEnd/>
            </a:ln>
          </p:spPr>
          <p:txBody>
            <a:bodyPr lIns="82124" tIns="41061" rIns="82124" bIns="41061" anchor="ctr">
              <a:spAutoFit/>
            </a:bodyPr>
            <a:lstStyle/>
            <a:p>
              <a:endParaRPr lang="en-US"/>
            </a:p>
          </p:txBody>
        </p:sp>
        <p:sp>
          <p:nvSpPr>
            <p:cNvPr id="85044" name="Text Box 190"/>
            <p:cNvSpPr txBox="1">
              <a:spLocks noChangeArrowheads="1"/>
            </p:cNvSpPr>
            <p:nvPr/>
          </p:nvSpPr>
          <p:spPr bwMode="auto">
            <a:xfrm>
              <a:off x="6797675" y="3346450"/>
              <a:ext cx="1169988"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000" b="1" baseline="0">
                  <a:solidFill>
                    <a:schemeClr val="bg1"/>
                  </a:solidFill>
                </a:rPr>
                <a:t>Virtual Machines</a:t>
              </a:r>
            </a:p>
          </p:txBody>
        </p:sp>
        <p:pic>
          <p:nvPicPr>
            <p:cNvPr id="85045" name="Picture 191" descr="vmware-virtual-smp"/>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3600" y="3581400"/>
              <a:ext cx="3603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Group 192"/>
            <p:cNvGrpSpPr>
              <a:grpSpLocks/>
            </p:cNvGrpSpPr>
            <p:nvPr/>
          </p:nvGrpSpPr>
          <p:grpSpPr bwMode="auto">
            <a:xfrm>
              <a:off x="6764338" y="5521325"/>
              <a:ext cx="379413" cy="361950"/>
              <a:chOff x="3504" y="3552"/>
              <a:chExt cx="224" cy="269"/>
            </a:xfrm>
          </p:grpSpPr>
          <p:sp>
            <p:nvSpPr>
              <p:cNvPr id="85448" name="AutoShape 193"/>
              <p:cNvSpPr>
                <a:spLocks noChangeArrowheads="1"/>
              </p:cNvSpPr>
              <p:nvPr/>
            </p:nvSpPr>
            <p:spPr bwMode="auto">
              <a:xfrm>
                <a:off x="3504" y="3600"/>
                <a:ext cx="128" cy="172"/>
              </a:xfrm>
              <a:prstGeom prst="can">
                <a:avLst>
                  <a:gd name="adj" fmla="val 33594"/>
                </a:avLst>
              </a:prstGeom>
              <a:solidFill>
                <a:srgbClr val="89A424">
                  <a:alpha val="52156"/>
                </a:srgbClr>
              </a:solidFill>
              <a:ln w="9525">
                <a:solidFill>
                  <a:schemeClr val="tx1"/>
                </a:solidFill>
                <a:prstDash val="dash"/>
                <a:round/>
                <a:headEnd/>
                <a:tailEnd/>
              </a:ln>
            </p:spPr>
            <p:txBody>
              <a:bodyPr lIns="82124" tIns="41061" rIns="82124" bIns="41061" anchor="ctr">
                <a:spAutoFit/>
              </a:bodyPr>
              <a:lstStyle/>
              <a:p>
                <a:endParaRPr lang="en-US"/>
              </a:p>
            </p:txBody>
          </p:sp>
          <p:sp>
            <p:nvSpPr>
              <p:cNvPr id="85449" name="AutoShape 194"/>
              <p:cNvSpPr>
                <a:spLocks noChangeArrowheads="1"/>
              </p:cNvSpPr>
              <p:nvPr/>
            </p:nvSpPr>
            <p:spPr bwMode="auto">
              <a:xfrm>
                <a:off x="3600" y="3552"/>
                <a:ext cx="128" cy="173"/>
              </a:xfrm>
              <a:prstGeom prst="can">
                <a:avLst>
                  <a:gd name="adj" fmla="val 33789"/>
                </a:avLst>
              </a:prstGeom>
              <a:solidFill>
                <a:srgbClr val="89A424">
                  <a:alpha val="52156"/>
                </a:srgbClr>
              </a:solidFill>
              <a:ln w="9525">
                <a:solidFill>
                  <a:schemeClr val="tx1"/>
                </a:solidFill>
                <a:prstDash val="dash"/>
                <a:round/>
                <a:headEnd/>
                <a:tailEnd/>
              </a:ln>
            </p:spPr>
            <p:txBody>
              <a:bodyPr lIns="82124" tIns="41061" rIns="82124" bIns="41061" anchor="ctr">
                <a:spAutoFit/>
              </a:bodyPr>
              <a:lstStyle/>
              <a:p>
                <a:endParaRPr lang="en-US"/>
              </a:p>
            </p:txBody>
          </p:sp>
          <p:sp>
            <p:nvSpPr>
              <p:cNvPr id="85450" name="AutoShape 195"/>
              <p:cNvSpPr>
                <a:spLocks noChangeArrowheads="1"/>
              </p:cNvSpPr>
              <p:nvPr/>
            </p:nvSpPr>
            <p:spPr bwMode="auto">
              <a:xfrm>
                <a:off x="3552" y="3648"/>
                <a:ext cx="128" cy="173"/>
              </a:xfrm>
              <a:prstGeom prst="can">
                <a:avLst>
                  <a:gd name="adj" fmla="val 33789"/>
                </a:avLst>
              </a:prstGeom>
              <a:solidFill>
                <a:srgbClr val="89A424">
                  <a:alpha val="52156"/>
                </a:srgbClr>
              </a:solidFill>
              <a:ln w="9525">
                <a:solidFill>
                  <a:schemeClr val="tx1"/>
                </a:solidFill>
                <a:prstDash val="dash"/>
                <a:round/>
                <a:headEnd/>
                <a:tailEnd/>
              </a:ln>
            </p:spPr>
            <p:txBody>
              <a:bodyPr lIns="82124" tIns="41061" rIns="82124" bIns="41061" anchor="ctr">
                <a:spAutoFit/>
              </a:bodyPr>
              <a:lstStyle/>
              <a:p>
                <a:endParaRPr lang="en-US"/>
              </a:p>
            </p:txBody>
          </p:sp>
        </p:grpSp>
        <p:grpSp>
          <p:nvGrpSpPr>
            <p:cNvPr id="30" name="Group 196"/>
            <p:cNvGrpSpPr>
              <a:grpSpLocks/>
            </p:cNvGrpSpPr>
            <p:nvPr/>
          </p:nvGrpSpPr>
          <p:grpSpPr bwMode="auto">
            <a:xfrm>
              <a:off x="8221663" y="5521325"/>
              <a:ext cx="379413" cy="361950"/>
              <a:chOff x="3504" y="3552"/>
              <a:chExt cx="224" cy="269"/>
            </a:xfrm>
          </p:grpSpPr>
          <p:sp>
            <p:nvSpPr>
              <p:cNvPr id="85445" name="AutoShape 197"/>
              <p:cNvSpPr>
                <a:spLocks noChangeArrowheads="1"/>
              </p:cNvSpPr>
              <p:nvPr/>
            </p:nvSpPr>
            <p:spPr bwMode="auto">
              <a:xfrm>
                <a:off x="3504" y="3600"/>
                <a:ext cx="128" cy="172"/>
              </a:xfrm>
              <a:prstGeom prst="can">
                <a:avLst>
                  <a:gd name="adj" fmla="val 33594"/>
                </a:avLst>
              </a:prstGeom>
              <a:solidFill>
                <a:schemeClr val="accent1">
                  <a:alpha val="52156"/>
                </a:schemeClr>
              </a:solidFill>
              <a:ln w="9525">
                <a:solidFill>
                  <a:schemeClr val="tx1"/>
                </a:solidFill>
                <a:prstDash val="dash"/>
                <a:round/>
                <a:headEnd/>
                <a:tailEnd/>
              </a:ln>
            </p:spPr>
            <p:txBody>
              <a:bodyPr lIns="82124" tIns="41061" rIns="82124" bIns="41061" anchor="ctr">
                <a:spAutoFit/>
              </a:bodyPr>
              <a:lstStyle/>
              <a:p>
                <a:endParaRPr lang="en-US"/>
              </a:p>
            </p:txBody>
          </p:sp>
          <p:sp>
            <p:nvSpPr>
              <p:cNvPr id="85446" name="AutoShape 198"/>
              <p:cNvSpPr>
                <a:spLocks noChangeArrowheads="1"/>
              </p:cNvSpPr>
              <p:nvPr/>
            </p:nvSpPr>
            <p:spPr bwMode="auto">
              <a:xfrm>
                <a:off x="3600" y="3552"/>
                <a:ext cx="128" cy="173"/>
              </a:xfrm>
              <a:prstGeom prst="can">
                <a:avLst>
                  <a:gd name="adj" fmla="val 33789"/>
                </a:avLst>
              </a:prstGeom>
              <a:solidFill>
                <a:schemeClr val="accent1">
                  <a:alpha val="52156"/>
                </a:schemeClr>
              </a:solidFill>
              <a:ln w="9525">
                <a:solidFill>
                  <a:schemeClr val="tx1"/>
                </a:solidFill>
                <a:prstDash val="dash"/>
                <a:round/>
                <a:headEnd/>
                <a:tailEnd/>
              </a:ln>
            </p:spPr>
            <p:txBody>
              <a:bodyPr lIns="82124" tIns="41061" rIns="82124" bIns="41061" anchor="ctr">
                <a:spAutoFit/>
              </a:bodyPr>
              <a:lstStyle/>
              <a:p>
                <a:endParaRPr lang="en-US"/>
              </a:p>
            </p:txBody>
          </p:sp>
          <p:sp>
            <p:nvSpPr>
              <p:cNvPr id="85447" name="AutoShape 199"/>
              <p:cNvSpPr>
                <a:spLocks noChangeArrowheads="1"/>
              </p:cNvSpPr>
              <p:nvPr/>
            </p:nvSpPr>
            <p:spPr bwMode="auto">
              <a:xfrm>
                <a:off x="3552" y="3648"/>
                <a:ext cx="128" cy="173"/>
              </a:xfrm>
              <a:prstGeom prst="can">
                <a:avLst>
                  <a:gd name="adj" fmla="val 33789"/>
                </a:avLst>
              </a:prstGeom>
              <a:solidFill>
                <a:schemeClr val="accent1">
                  <a:alpha val="52156"/>
                </a:schemeClr>
              </a:solidFill>
              <a:ln w="9525">
                <a:solidFill>
                  <a:schemeClr val="tx1"/>
                </a:solidFill>
                <a:prstDash val="dash"/>
                <a:round/>
                <a:headEnd/>
                <a:tailEnd/>
              </a:ln>
            </p:spPr>
            <p:txBody>
              <a:bodyPr lIns="82124" tIns="41061" rIns="82124" bIns="41061" anchor="ctr">
                <a:spAutoFit/>
              </a:bodyPr>
              <a:lstStyle/>
              <a:p>
                <a:endParaRPr lang="en-US"/>
              </a:p>
            </p:txBody>
          </p:sp>
        </p:grpSp>
        <p:sp>
          <p:nvSpPr>
            <p:cNvPr id="85048" name="Rectangle 200"/>
            <p:cNvSpPr>
              <a:spLocks noChangeArrowheads="1"/>
            </p:cNvSpPr>
            <p:nvPr/>
          </p:nvSpPr>
          <p:spPr bwMode="auto">
            <a:xfrm>
              <a:off x="5791200" y="1600200"/>
              <a:ext cx="3173413" cy="765175"/>
            </a:xfrm>
            <a:prstGeom prst="rect">
              <a:avLst/>
            </a:prstGeom>
            <a:solidFill>
              <a:schemeClr val="accent1"/>
            </a:solidFill>
            <a:ln w="9525" algn="ctr">
              <a:solidFill>
                <a:schemeClr val="tx2"/>
              </a:solidFill>
              <a:miter lim="800000"/>
              <a:headEnd/>
              <a:tailEnd/>
            </a:ln>
          </p:spPr>
          <p:txBody>
            <a:bodyPr lIns="82124" tIns="41061" rIns="82124" bIns="41061" anchor="ctr">
              <a:spAutoFit/>
            </a:bodyPr>
            <a:lstStyle/>
            <a:p>
              <a:endParaRPr lang="en-US"/>
            </a:p>
          </p:txBody>
        </p:sp>
        <p:sp>
          <p:nvSpPr>
            <p:cNvPr id="85049" name="Rectangle 201"/>
            <p:cNvSpPr>
              <a:spLocks noChangeArrowheads="1"/>
            </p:cNvSpPr>
            <p:nvPr/>
          </p:nvSpPr>
          <p:spPr bwMode="auto">
            <a:xfrm>
              <a:off x="5837238" y="1782763"/>
              <a:ext cx="3046413" cy="554038"/>
            </a:xfrm>
            <a:prstGeom prst="rect">
              <a:avLst/>
            </a:prstGeom>
            <a:solidFill>
              <a:schemeClr val="bg1"/>
            </a:solidFill>
            <a:ln w="9525" algn="ctr">
              <a:solidFill>
                <a:schemeClr val="tx2"/>
              </a:solidFill>
              <a:miter lim="800000"/>
              <a:headEnd/>
              <a:tailEnd/>
            </a:ln>
          </p:spPr>
          <p:txBody>
            <a:bodyPr lIns="82124" tIns="41061" rIns="82124" bIns="41061" anchor="ctr">
              <a:spAutoFit/>
            </a:bodyPr>
            <a:lstStyle/>
            <a:p>
              <a:endParaRPr lang="en-US"/>
            </a:p>
          </p:txBody>
        </p:sp>
        <p:sp>
          <p:nvSpPr>
            <p:cNvPr id="85050" name="Text Box 202"/>
            <p:cNvSpPr txBox="1">
              <a:spLocks noChangeArrowheads="1"/>
            </p:cNvSpPr>
            <p:nvPr/>
          </p:nvSpPr>
          <p:spPr bwMode="auto">
            <a:xfrm>
              <a:off x="6554788" y="1603375"/>
              <a:ext cx="16383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spAutoFit/>
            </a:bodyPr>
            <a:lstStyle>
              <a:lvl1pPr defTabSz="814388">
                <a:defRPr sz="2400" baseline="-25000">
                  <a:solidFill>
                    <a:schemeClr val="tx1"/>
                  </a:solidFill>
                  <a:latin typeface="Arial" pitchFamily="34" charset="0"/>
                </a:defRPr>
              </a:lvl1pPr>
              <a:lvl2pPr marL="742950" indent="-285750" defTabSz="814388">
                <a:defRPr sz="2400" baseline="-25000">
                  <a:solidFill>
                    <a:schemeClr val="tx1"/>
                  </a:solidFill>
                  <a:latin typeface="Arial" pitchFamily="34" charset="0"/>
                </a:defRPr>
              </a:lvl2pPr>
              <a:lvl3pPr marL="1143000" indent="-228600" defTabSz="814388">
                <a:defRPr sz="2400" baseline="-25000">
                  <a:solidFill>
                    <a:schemeClr val="tx1"/>
                  </a:solidFill>
                  <a:latin typeface="Arial" pitchFamily="34" charset="0"/>
                </a:defRPr>
              </a:lvl3pPr>
              <a:lvl4pPr marL="1600200" indent="-228600" defTabSz="814388">
                <a:defRPr sz="2400" baseline="-25000">
                  <a:solidFill>
                    <a:schemeClr val="tx1"/>
                  </a:solidFill>
                  <a:latin typeface="Arial" pitchFamily="34" charset="0"/>
                </a:defRPr>
              </a:lvl4pPr>
              <a:lvl5pPr marL="2057400" indent="-228600" defTabSz="814388">
                <a:defRPr sz="2400" baseline="-25000">
                  <a:solidFill>
                    <a:schemeClr val="tx1"/>
                  </a:solidFill>
                  <a:latin typeface="Arial" pitchFamily="34" charset="0"/>
                </a:defRPr>
              </a:lvl5pPr>
              <a:lvl6pPr marL="25146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defTabSz="814388" eaLnBrk="0" fontAlgn="base" hangingPunct="0">
                <a:lnSpc>
                  <a:spcPct val="90000"/>
                </a:lnSpc>
                <a:spcBef>
                  <a:spcPct val="0"/>
                </a:spcBef>
                <a:spcAft>
                  <a:spcPct val="0"/>
                </a:spcAft>
                <a:defRPr sz="2400" baseline="-25000">
                  <a:solidFill>
                    <a:schemeClr val="tx1"/>
                  </a:solidFill>
                  <a:latin typeface="Arial" pitchFamily="34" charset="0"/>
                </a:defRPr>
              </a:lvl9pPr>
            </a:lstStyle>
            <a:p>
              <a:r>
                <a:rPr lang="en-US" sz="1000" b="1" baseline="0">
                  <a:solidFill>
                    <a:schemeClr val="bg1"/>
                  </a:solidFill>
                </a:rPr>
                <a:t>Front-End Virtualization </a:t>
              </a:r>
            </a:p>
          </p:txBody>
        </p:sp>
        <p:pic>
          <p:nvPicPr>
            <p:cNvPr id="85051" name="Picture 203" descr="VMware">
              <a:hlinkClick r:id="rId12" action="ppaction://hlinkfile"/>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867400" y="3833813"/>
              <a:ext cx="6858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52" name="Picture 204" descr="XenSource">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553200" y="3886200"/>
              <a:ext cx="3810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53" name="Picture 205" descr="Virtual Iron Software"/>
            <p:cNvPicPr>
              <a:picLocks noChangeAspect="1" noChangeArrowheads="1"/>
            </p:cNvPicPr>
            <p:nvPr/>
          </p:nvPicPr>
          <p:blipFill>
            <a:blip r:embed="rId16" cstate="print">
              <a:extLst>
                <a:ext uri="{28A0092B-C50C-407E-A947-70E740481C1C}">
                  <a14:useLocalDpi xmlns:a14="http://schemas.microsoft.com/office/drawing/2010/main" val="0"/>
                </a:ext>
              </a:extLst>
            </a:blip>
            <a:srcRect r="46031" b="27580"/>
            <a:stretch>
              <a:fillRect/>
            </a:stretch>
          </p:blipFill>
          <p:spPr bwMode="auto">
            <a:xfrm>
              <a:off x="7620000" y="3886200"/>
              <a:ext cx="5334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54" name="Picture 206" descr="vmware-virtual-smp"/>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3581400"/>
              <a:ext cx="3603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55" name="Picture 207" descr="vmware-virtual-smp"/>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6600" y="3581400"/>
              <a:ext cx="3603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56" name="Picture 208" descr="vmware-virtual-smp"/>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82000" y="3581400"/>
              <a:ext cx="3603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57" name="Picture 209" descr="WS08-HypeV_h_rgb"/>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53400" y="3886200"/>
              <a:ext cx="685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58" name="Picture 210"/>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010400" y="3962400"/>
              <a:ext cx="55721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5059" name="Picture 211" descr="vmware-virtual-smp"/>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96200" y="3581400"/>
              <a:ext cx="3603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60" name="AutoShape 212"/>
            <p:cNvSpPr>
              <a:spLocks noChangeArrowheads="1"/>
            </p:cNvSpPr>
            <p:nvPr/>
          </p:nvSpPr>
          <p:spPr bwMode="auto">
            <a:xfrm rot="16200000">
              <a:off x="6142038" y="2663825"/>
              <a:ext cx="493713" cy="652463"/>
            </a:xfrm>
            <a:prstGeom prst="roundRect">
              <a:avLst>
                <a:gd name="adj" fmla="val 16667"/>
              </a:avLst>
            </a:prstGeom>
            <a:solidFill>
              <a:srgbClr val="F0C566"/>
            </a:solidFill>
            <a:ln w="9525" algn="ctr">
              <a:solidFill>
                <a:srgbClr val="D28700"/>
              </a:solidFill>
              <a:round/>
              <a:headEnd/>
              <a:tailEnd/>
            </a:ln>
          </p:spPr>
          <p:txBody>
            <a:bodyPr vert="eaVert" wrap="none" lIns="82124" tIns="41061" rIns="82124" bIns="41061" anchor="ctr"/>
            <a:lstStyle/>
            <a:p>
              <a:pPr defTabSz="814388"/>
              <a:r>
                <a:rPr lang="en-US" sz="700" baseline="0"/>
                <a:t>Virtual </a:t>
              </a:r>
              <a:br>
                <a:rPr lang="en-US" sz="700" baseline="0"/>
              </a:br>
              <a:r>
                <a:rPr lang="en-US" sz="700" baseline="0"/>
                <a:t>Firewall </a:t>
              </a:r>
              <a:br>
                <a:rPr lang="en-US" sz="700" baseline="0"/>
              </a:br>
              <a:r>
                <a:rPr lang="en-US" sz="700" baseline="0"/>
                <a:t>Context </a:t>
              </a:r>
            </a:p>
            <a:p>
              <a:pPr defTabSz="814388"/>
              <a:r>
                <a:rPr lang="en-US" sz="700" baseline="0"/>
                <a:t>1</a:t>
              </a:r>
            </a:p>
          </p:txBody>
        </p:sp>
        <p:sp>
          <p:nvSpPr>
            <p:cNvPr id="85061" name="AutoShape 213"/>
            <p:cNvSpPr>
              <a:spLocks noChangeArrowheads="1"/>
            </p:cNvSpPr>
            <p:nvPr/>
          </p:nvSpPr>
          <p:spPr bwMode="auto">
            <a:xfrm rot="16200000">
              <a:off x="6218238" y="2663825"/>
              <a:ext cx="493713" cy="652463"/>
            </a:xfrm>
            <a:prstGeom prst="roundRect">
              <a:avLst>
                <a:gd name="adj" fmla="val 16667"/>
              </a:avLst>
            </a:prstGeom>
            <a:solidFill>
              <a:srgbClr val="F0C566"/>
            </a:solidFill>
            <a:ln w="9525" algn="ctr">
              <a:solidFill>
                <a:srgbClr val="D28700"/>
              </a:solidFill>
              <a:round/>
              <a:headEnd/>
              <a:tailEnd/>
            </a:ln>
          </p:spPr>
          <p:txBody>
            <a:bodyPr vert="eaVert" wrap="none" lIns="82124" tIns="41061" rIns="82124" bIns="41061" anchor="ctr"/>
            <a:lstStyle/>
            <a:p>
              <a:pPr defTabSz="814388"/>
              <a:r>
                <a:rPr lang="en-US" sz="700" baseline="0"/>
                <a:t>Virtual </a:t>
              </a:r>
              <a:br>
                <a:rPr lang="en-US" sz="700" baseline="0"/>
              </a:br>
              <a:r>
                <a:rPr lang="en-US" sz="700" baseline="0"/>
                <a:t>Firewall </a:t>
              </a:r>
              <a:br>
                <a:rPr lang="en-US" sz="700" baseline="0"/>
              </a:br>
              <a:r>
                <a:rPr lang="en-US" sz="700" baseline="0"/>
                <a:t>Context </a:t>
              </a:r>
            </a:p>
            <a:p>
              <a:pPr defTabSz="814388"/>
              <a:r>
                <a:rPr lang="en-US" sz="700" baseline="0"/>
                <a:t>1</a:t>
              </a:r>
            </a:p>
          </p:txBody>
        </p:sp>
        <p:sp>
          <p:nvSpPr>
            <p:cNvPr id="85062" name="AutoShape 214"/>
            <p:cNvSpPr>
              <a:spLocks noChangeArrowheads="1"/>
            </p:cNvSpPr>
            <p:nvPr/>
          </p:nvSpPr>
          <p:spPr bwMode="auto">
            <a:xfrm rot="16200000">
              <a:off x="7221538" y="2665413"/>
              <a:ext cx="493713" cy="650875"/>
            </a:xfrm>
            <a:prstGeom prst="roundRect">
              <a:avLst>
                <a:gd name="adj" fmla="val 16667"/>
              </a:avLst>
            </a:prstGeom>
            <a:solidFill>
              <a:srgbClr val="D03434"/>
            </a:solidFill>
            <a:ln w="9525" algn="ctr">
              <a:solidFill>
                <a:schemeClr val="accent2"/>
              </a:solidFill>
              <a:round/>
              <a:headEnd/>
              <a:tailEnd/>
            </a:ln>
          </p:spPr>
          <p:txBody>
            <a:bodyPr rot="10800000" wrap="none" lIns="82124" tIns="41061" rIns="82124" bIns="41061" anchor="ctr"/>
            <a:lstStyle/>
            <a:p>
              <a:pPr defTabSz="814388"/>
              <a:endParaRPr lang="en-US" sz="700" baseline="0">
                <a:solidFill>
                  <a:schemeClr val="bg1"/>
                </a:solidFill>
              </a:endParaRPr>
            </a:p>
          </p:txBody>
        </p:sp>
        <p:sp>
          <p:nvSpPr>
            <p:cNvPr id="85063" name="AutoShape 215"/>
            <p:cNvSpPr>
              <a:spLocks noChangeArrowheads="1"/>
            </p:cNvSpPr>
            <p:nvPr/>
          </p:nvSpPr>
          <p:spPr bwMode="auto">
            <a:xfrm rot="16200000">
              <a:off x="7297738" y="2665413"/>
              <a:ext cx="493713" cy="650875"/>
            </a:xfrm>
            <a:prstGeom prst="roundRect">
              <a:avLst>
                <a:gd name="adj" fmla="val 16667"/>
              </a:avLst>
            </a:prstGeom>
            <a:solidFill>
              <a:srgbClr val="D03434"/>
            </a:solidFill>
            <a:ln w="9525" algn="ctr">
              <a:solidFill>
                <a:schemeClr val="accent2"/>
              </a:solidFill>
              <a:round/>
              <a:headEnd/>
              <a:tailEnd/>
            </a:ln>
          </p:spPr>
          <p:txBody>
            <a:bodyPr vert="eaVert" wrap="none" lIns="82124" tIns="41061" rIns="82124" bIns="41061" anchor="ctr"/>
            <a:lstStyle/>
            <a:p>
              <a:pPr defTabSz="814388"/>
              <a:r>
                <a:rPr lang="en-US" sz="700" baseline="0">
                  <a:solidFill>
                    <a:schemeClr val="bg1"/>
                  </a:solidFill>
                </a:rPr>
                <a:t>Virtual </a:t>
              </a:r>
            </a:p>
            <a:p>
              <a:pPr defTabSz="814388"/>
              <a:r>
                <a:rPr lang="en-US" sz="700" baseline="0">
                  <a:solidFill>
                    <a:schemeClr val="bg1"/>
                  </a:solidFill>
                </a:rPr>
                <a:t>SLB</a:t>
              </a:r>
              <a:br>
                <a:rPr lang="en-US" sz="700" baseline="0">
                  <a:solidFill>
                    <a:schemeClr val="bg1"/>
                  </a:solidFill>
                </a:rPr>
              </a:br>
              <a:r>
                <a:rPr lang="en-US" sz="700" baseline="0">
                  <a:solidFill>
                    <a:schemeClr val="bg1"/>
                  </a:solidFill>
                </a:rPr>
                <a:t>Context </a:t>
              </a:r>
            </a:p>
            <a:p>
              <a:pPr defTabSz="814388"/>
              <a:r>
                <a:rPr lang="en-US" sz="700" baseline="0">
                  <a:solidFill>
                    <a:schemeClr val="bg1"/>
                  </a:solidFill>
                </a:rPr>
                <a:t>29</a:t>
              </a:r>
            </a:p>
          </p:txBody>
        </p:sp>
        <p:sp>
          <p:nvSpPr>
            <p:cNvPr id="85064" name="AutoShape 216"/>
            <p:cNvSpPr>
              <a:spLocks noChangeArrowheads="1"/>
            </p:cNvSpPr>
            <p:nvPr/>
          </p:nvSpPr>
          <p:spPr bwMode="auto">
            <a:xfrm rot="16200000">
              <a:off x="8154988" y="2665413"/>
              <a:ext cx="493713" cy="650875"/>
            </a:xfrm>
            <a:prstGeom prst="roundRect">
              <a:avLst>
                <a:gd name="adj" fmla="val 16667"/>
              </a:avLst>
            </a:prstGeom>
            <a:solidFill>
              <a:srgbClr val="A0C02A"/>
            </a:solidFill>
            <a:ln w="9525" algn="ctr">
              <a:solidFill>
                <a:srgbClr val="697E1C"/>
              </a:solidFill>
              <a:round/>
              <a:headEnd/>
              <a:tailEnd/>
            </a:ln>
          </p:spPr>
          <p:txBody>
            <a:bodyPr vert="eaVert" wrap="none" lIns="82124" tIns="41061" rIns="82124" bIns="41061" anchor="ctr"/>
            <a:lstStyle/>
            <a:p>
              <a:pPr defTabSz="814388"/>
              <a:r>
                <a:rPr lang="en-US" sz="700" baseline="0">
                  <a:solidFill>
                    <a:schemeClr val="bg1"/>
                  </a:solidFill>
                </a:rPr>
                <a:t>Virtual </a:t>
              </a:r>
            </a:p>
            <a:p>
              <a:pPr defTabSz="814388"/>
              <a:r>
                <a:rPr lang="en-US" sz="700" baseline="0">
                  <a:solidFill>
                    <a:schemeClr val="bg1"/>
                  </a:solidFill>
                </a:rPr>
                <a:t>SSL</a:t>
              </a:r>
              <a:br>
                <a:rPr lang="en-US" sz="700" baseline="0">
                  <a:solidFill>
                    <a:schemeClr val="bg1"/>
                  </a:solidFill>
                </a:rPr>
              </a:br>
              <a:r>
                <a:rPr lang="en-US" sz="700" baseline="0">
                  <a:solidFill>
                    <a:schemeClr val="bg1"/>
                  </a:solidFill>
                </a:rPr>
                <a:t>Context </a:t>
              </a:r>
            </a:p>
            <a:p>
              <a:pPr defTabSz="814388"/>
              <a:r>
                <a:rPr lang="en-US" sz="700" baseline="0">
                  <a:solidFill>
                    <a:schemeClr val="bg1"/>
                  </a:solidFill>
                </a:rPr>
                <a:t>3</a:t>
              </a:r>
            </a:p>
          </p:txBody>
        </p:sp>
        <p:sp>
          <p:nvSpPr>
            <p:cNvPr id="85065" name="AutoShape 217"/>
            <p:cNvSpPr>
              <a:spLocks noChangeArrowheads="1"/>
            </p:cNvSpPr>
            <p:nvPr/>
          </p:nvSpPr>
          <p:spPr bwMode="auto">
            <a:xfrm rot="16200000">
              <a:off x="8231188" y="2665413"/>
              <a:ext cx="493713" cy="650875"/>
            </a:xfrm>
            <a:prstGeom prst="roundRect">
              <a:avLst>
                <a:gd name="adj" fmla="val 16667"/>
              </a:avLst>
            </a:prstGeom>
            <a:solidFill>
              <a:srgbClr val="A0C02A"/>
            </a:solidFill>
            <a:ln w="9525" algn="ctr">
              <a:solidFill>
                <a:srgbClr val="697E1C"/>
              </a:solidFill>
              <a:round/>
              <a:headEnd/>
              <a:tailEnd/>
            </a:ln>
          </p:spPr>
          <p:txBody>
            <a:bodyPr vert="eaVert" wrap="none" lIns="82124" tIns="41061" rIns="82124" bIns="41061" anchor="ctr"/>
            <a:lstStyle/>
            <a:p>
              <a:pPr defTabSz="814388"/>
              <a:r>
                <a:rPr lang="en-US" sz="700" baseline="0">
                  <a:solidFill>
                    <a:schemeClr val="bg1"/>
                  </a:solidFill>
                </a:rPr>
                <a:t>Virtual </a:t>
              </a:r>
            </a:p>
            <a:p>
              <a:pPr defTabSz="814388"/>
              <a:r>
                <a:rPr lang="en-US" sz="700" baseline="0">
                  <a:solidFill>
                    <a:schemeClr val="bg1"/>
                  </a:solidFill>
                </a:rPr>
                <a:t>SSL</a:t>
              </a:r>
              <a:br>
                <a:rPr lang="en-US" sz="700" baseline="0">
                  <a:solidFill>
                    <a:schemeClr val="bg1"/>
                  </a:solidFill>
                </a:rPr>
              </a:br>
              <a:r>
                <a:rPr lang="en-US" sz="700" baseline="0">
                  <a:solidFill>
                    <a:schemeClr val="bg1"/>
                  </a:solidFill>
                </a:rPr>
                <a:t>Context </a:t>
              </a:r>
            </a:p>
            <a:p>
              <a:pPr defTabSz="814388"/>
              <a:r>
                <a:rPr lang="en-US" sz="700" baseline="0">
                  <a:solidFill>
                    <a:schemeClr val="bg1"/>
                  </a:solidFill>
                </a:rPr>
                <a:t>175</a:t>
              </a:r>
            </a:p>
          </p:txBody>
        </p:sp>
        <p:sp>
          <p:nvSpPr>
            <p:cNvPr id="85066" name="Line 218"/>
            <p:cNvSpPr>
              <a:spLocks noChangeShapeType="1"/>
            </p:cNvSpPr>
            <p:nvPr/>
          </p:nvSpPr>
          <p:spPr bwMode="auto">
            <a:xfrm rot="5400000">
              <a:off x="4076700" y="5067300"/>
              <a:ext cx="533400" cy="45720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grpSp>
          <p:nvGrpSpPr>
            <p:cNvPr id="31" name="Group 219"/>
            <p:cNvGrpSpPr>
              <a:grpSpLocks/>
            </p:cNvGrpSpPr>
            <p:nvPr/>
          </p:nvGrpSpPr>
          <p:grpSpPr bwMode="auto">
            <a:xfrm>
              <a:off x="4470400" y="4538663"/>
              <a:ext cx="406400" cy="620713"/>
              <a:chOff x="2832" y="3216"/>
              <a:chExt cx="344" cy="548"/>
            </a:xfrm>
          </p:grpSpPr>
          <p:sp>
            <p:nvSpPr>
              <p:cNvPr id="85433" name="Freeform 220"/>
              <p:cNvSpPr>
                <a:spLocks/>
              </p:cNvSpPr>
              <p:nvPr/>
            </p:nvSpPr>
            <p:spPr bwMode="auto">
              <a:xfrm>
                <a:off x="3141" y="3525"/>
                <a:ext cx="35" cy="239"/>
              </a:xfrm>
              <a:custGeom>
                <a:avLst/>
                <a:gdLst>
                  <a:gd name="T0" fmla="*/ 60 w 60"/>
                  <a:gd name="T1" fmla="*/ 0 h 425"/>
                  <a:gd name="T2" fmla="*/ 60 w 60"/>
                  <a:gd name="T3" fmla="*/ 364 h 425"/>
                  <a:gd name="T4" fmla="*/ 0 w 60"/>
                  <a:gd name="T5" fmla="*/ 425 h 425"/>
                  <a:gd name="T6" fmla="*/ 1 w 60"/>
                  <a:gd name="T7" fmla="*/ 58 h 425"/>
                  <a:gd name="T8" fmla="*/ 60 w 60"/>
                  <a:gd name="T9" fmla="*/ 0 h 425"/>
                  <a:gd name="T10" fmla="*/ 0 60000 65536"/>
                  <a:gd name="T11" fmla="*/ 0 60000 65536"/>
                  <a:gd name="T12" fmla="*/ 0 60000 65536"/>
                  <a:gd name="T13" fmla="*/ 0 60000 65536"/>
                  <a:gd name="T14" fmla="*/ 0 60000 65536"/>
                  <a:gd name="T15" fmla="*/ 0 w 60"/>
                  <a:gd name="T16" fmla="*/ 0 h 425"/>
                  <a:gd name="T17" fmla="*/ 60 w 60"/>
                  <a:gd name="T18" fmla="*/ 425 h 425"/>
                </a:gdLst>
                <a:ahLst/>
                <a:cxnLst>
                  <a:cxn ang="T10">
                    <a:pos x="T0" y="T1"/>
                  </a:cxn>
                  <a:cxn ang="T11">
                    <a:pos x="T2" y="T3"/>
                  </a:cxn>
                  <a:cxn ang="T12">
                    <a:pos x="T4" y="T5"/>
                  </a:cxn>
                  <a:cxn ang="T13">
                    <a:pos x="T6" y="T7"/>
                  </a:cxn>
                  <a:cxn ang="T14">
                    <a:pos x="T8" y="T9"/>
                  </a:cxn>
                </a:cxnLst>
                <a:rect l="T15" t="T16" r="T17" b="T18"/>
                <a:pathLst>
                  <a:path w="60" h="425">
                    <a:moveTo>
                      <a:pt x="60" y="0"/>
                    </a:moveTo>
                    <a:lnTo>
                      <a:pt x="60" y="364"/>
                    </a:lnTo>
                    <a:lnTo>
                      <a:pt x="0" y="425"/>
                    </a:lnTo>
                    <a:lnTo>
                      <a:pt x="1" y="58"/>
                    </a:lnTo>
                    <a:lnTo>
                      <a:pt x="60" y="0"/>
                    </a:lnTo>
                    <a:close/>
                  </a:path>
                </a:pathLst>
              </a:custGeom>
              <a:solidFill>
                <a:srgbClr val="0080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85434" name="Rectangle 221"/>
              <p:cNvSpPr>
                <a:spLocks noChangeArrowheads="1"/>
              </p:cNvSpPr>
              <p:nvPr/>
            </p:nvSpPr>
            <p:spPr bwMode="auto">
              <a:xfrm>
                <a:off x="2832" y="3559"/>
                <a:ext cx="312" cy="205"/>
              </a:xfrm>
              <a:prstGeom prst="rect">
                <a:avLst/>
              </a:prstGeom>
              <a:solidFill>
                <a:srgbClr val="33CC33"/>
              </a:solidFill>
              <a:ln>
                <a:noFill/>
              </a:ln>
              <a:extLst>
                <a:ext uri="{91240B29-F687-4F45-9708-019B960494DF}">
                  <a14:hiddenLine xmlns:a14="http://schemas.microsoft.com/office/drawing/2010/main" w="3175">
                    <a:solidFill>
                      <a:srgbClr val="000000"/>
                    </a:solidFill>
                    <a:miter lim="800000"/>
                    <a:headEnd/>
                    <a:tailEnd/>
                  </a14:hiddenLine>
                </a:ext>
              </a:extLst>
            </p:spPr>
            <p:txBody>
              <a:bodyPr lIns="0" tIns="0" rIns="0" bIns="0" anchor="ctr" anchorCtr="1"/>
              <a:lstStyle/>
              <a:p>
                <a:pPr eaLnBrk="1" hangingPunct="1">
                  <a:lnSpc>
                    <a:spcPct val="100000"/>
                  </a:lnSpc>
                </a:pPr>
                <a:endParaRPr lang="en-US" altLang="en-US" sz="1200" b="1" baseline="0"/>
              </a:p>
            </p:txBody>
          </p:sp>
          <p:sp>
            <p:nvSpPr>
              <p:cNvPr id="85435" name="Freeform 222"/>
              <p:cNvSpPr>
                <a:spLocks/>
              </p:cNvSpPr>
              <p:nvPr/>
            </p:nvSpPr>
            <p:spPr bwMode="auto">
              <a:xfrm>
                <a:off x="2832" y="3216"/>
                <a:ext cx="344" cy="34"/>
              </a:xfrm>
              <a:custGeom>
                <a:avLst/>
                <a:gdLst>
                  <a:gd name="T0" fmla="*/ 0 w 1226"/>
                  <a:gd name="T1" fmla="*/ 122 h 122"/>
                  <a:gd name="T2" fmla="*/ 1104 w 1226"/>
                  <a:gd name="T3" fmla="*/ 122 h 122"/>
                  <a:gd name="T4" fmla="*/ 1226 w 1226"/>
                  <a:gd name="T5" fmla="*/ 0 h 122"/>
                  <a:gd name="T6" fmla="*/ 123 w 1226"/>
                  <a:gd name="T7" fmla="*/ 0 h 122"/>
                  <a:gd name="T8" fmla="*/ 0 w 1226"/>
                  <a:gd name="T9" fmla="*/ 122 h 122"/>
                  <a:gd name="T10" fmla="*/ 0 60000 65536"/>
                  <a:gd name="T11" fmla="*/ 0 60000 65536"/>
                  <a:gd name="T12" fmla="*/ 0 60000 65536"/>
                  <a:gd name="T13" fmla="*/ 0 60000 65536"/>
                  <a:gd name="T14" fmla="*/ 0 60000 65536"/>
                  <a:gd name="T15" fmla="*/ 0 w 1226"/>
                  <a:gd name="T16" fmla="*/ 0 h 122"/>
                  <a:gd name="T17" fmla="*/ 1226 w 1226"/>
                  <a:gd name="T18" fmla="*/ 122 h 122"/>
                </a:gdLst>
                <a:ahLst/>
                <a:cxnLst>
                  <a:cxn ang="T10">
                    <a:pos x="T0" y="T1"/>
                  </a:cxn>
                  <a:cxn ang="T11">
                    <a:pos x="T2" y="T3"/>
                  </a:cxn>
                  <a:cxn ang="T12">
                    <a:pos x="T4" y="T5"/>
                  </a:cxn>
                  <a:cxn ang="T13">
                    <a:pos x="T6" y="T7"/>
                  </a:cxn>
                  <a:cxn ang="T14">
                    <a:pos x="T8" y="T9"/>
                  </a:cxn>
                </a:cxnLst>
                <a:rect l="T15" t="T16" r="T17" b="T18"/>
                <a:pathLst>
                  <a:path w="1226" h="122">
                    <a:moveTo>
                      <a:pt x="0" y="122"/>
                    </a:moveTo>
                    <a:lnTo>
                      <a:pt x="1104" y="122"/>
                    </a:lnTo>
                    <a:lnTo>
                      <a:pt x="1226" y="0"/>
                    </a:lnTo>
                    <a:lnTo>
                      <a:pt x="123" y="0"/>
                    </a:lnTo>
                    <a:lnTo>
                      <a:pt x="0" y="122"/>
                    </a:lnTo>
                    <a:close/>
                  </a:path>
                </a:pathLst>
              </a:custGeom>
              <a:solidFill>
                <a:srgbClr val="DDDDDD"/>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85436" name="Freeform 223"/>
              <p:cNvSpPr>
                <a:spLocks/>
              </p:cNvSpPr>
              <p:nvPr/>
            </p:nvSpPr>
            <p:spPr bwMode="auto">
              <a:xfrm>
                <a:off x="3142" y="3216"/>
                <a:ext cx="34" cy="343"/>
              </a:xfrm>
              <a:custGeom>
                <a:avLst/>
                <a:gdLst>
                  <a:gd name="T0" fmla="*/ 122 w 122"/>
                  <a:gd name="T1" fmla="*/ 0 h 1222"/>
                  <a:gd name="T2" fmla="*/ 122 w 122"/>
                  <a:gd name="T3" fmla="*/ 1100 h 1222"/>
                  <a:gd name="T4" fmla="*/ 0 w 122"/>
                  <a:gd name="T5" fmla="*/ 1222 h 1222"/>
                  <a:gd name="T6" fmla="*/ 0 w 122"/>
                  <a:gd name="T7" fmla="*/ 122 h 1222"/>
                  <a:gd name="T8" fmla="*/ 122 w 122"/>
                  <a:gd name="T9" fmla="*/ 0 h 1222"/>
                  <a:gd name="T10" fmla="*/ 0 60000 65536"/>
                  <a:gd name="T11" fmla="*/ 0 60000 65536"/>
                  <a:gd name="T12" fmla="*/ 0 60000 65536"/>
                  <a:gd name="T13" fmla="*/ 0 60000 65536"/>
                  <a:gd name="T14" fmla="*/ 0 60000 65536"/>
                  <a:gd name="T15" fmla="*/ 0 w 122"/>
                  <a:gd name="T16" fmla="*/ 0 h 1222"/>
                  <a:gd name="T17" fmla="*/ 122 w 122"/>
                  <a:gd name="T18" fmla="*/ 1222 h 1222"/>
                </a:gdLst>
                <a:ahLst/>
                <a:cxnLst>
                  <a:cxn ang="T10">
                    <a:pos x="T0" y="T1"/>
                  </a:cxn>
                  <a:cxn ang="T11">
                    <a:pos x="T2" y="T3"/>
                  </a:cxn>
                  <a:cxn ang="T12">
                    <a:pos x="T4" y="T5"/>
                  </a:cxn>
                  <a:cxn ang="T13">
                    <a:pos x="T6" y="T7"/>
                  </a:cxn>
                  <a:cxn ang="T14">
                    <a:pos x="T8" y="T9"/>
                  </a:cxn>
                </a:cxnLst>
                <a:rect l="T15" t="T16" r="T17" b="T18"/>
                <a:pathLst>
                  <a:path w="122" h="1222">
                    <a:moveTo>
                      <a:pt x="122" y="0"/>
                    </a:moveTo>
                    <a:lnTo>
                      <a:pt x="122" y="1100"/>
                    </a:lnTo>
                    <a:lnTo>
                      <a:pt x="0" y="1222"/>
                    </a:lnTo>
                    <a:lnTo>
                      <a:pt x="0" y="122"/>
                    </a:lnTo>
                    <a:lnTo>
                      <a:pt x="122" y="0"/>
                    </a:lnTo>
                    <a:close/>
                  </a:path>
                </a:pathLst>
              </a:custGeom>
              <a:solidFill>
                <a:srgbClr val="777777"/>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85437" name="Rectangle 224"/>
              <p:cNvSpPr>
                <a:spLocks noChangeArrowheads="1"/>
              </p:cNvSpPr>
              <p:nvPr/>
            </p:nvSpPr>
            <p:spPr bwMode="auto">
              <a:xfrm>
                <a:off x="2832" y="3250"/>
                <a:ext cx="312" cy="309"/>
              </a:xfrm>
              <a:prstGeom prst="rect">
                <a:avLst/>
              </a:prstGeom>
              <a:solidFill>
                <a:srgbClr val="B2B2B2"/>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p>
                <a:endParaRPr lang="en-US"/>
              </a:p>
            </p:txBody>
          </p:sp>
          <p:sp>
            <p:nvSpPr>
              <p:cNvPr id="85438" name="Freeform 225"/>
              <p:cNvSpPr>
                <a:spLocks/>
              </p:cNvSpPr>
              <p:nvPr/>
            </p:nvSpPr>
            <p:spPr bwMode="auto">
              <a:xfrm>
                <a:off x="2849" y="3380"/>
                <a:ext cx="109" cy="49"/>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39" name="Freeform 226"/>
              <p:cNvSpPr>
                <a:spLocks/>
              </p:cNvSpPr>
              <p:nvPr/>
            </p:nvSpPr>
            <p:spPr bwMode="auto">
              <a:xfrm>
                <a:off x="2963" y="3266"/>
                <a:ext cx="49" cy="109"/>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40" name="Freeform 227"/>
              <p:cNvSpPr>
                <a:spLocks/>
              </p:cNvSpPr>
              <p:nvPr/>
            </p:nvSpPr>
            <p:spPr bwMode="auto">
              <a:xfrm>
                <a:off x="3017" y="3380"/>
                <a:ext cx="109" cy="49"/>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41" name="Freeform 228"/>
              <p:cNvSpPr>
                <a:spLocks/>
              </p:cNvSpPr>
              <p:nvPr/>
            </p:nvSpPr>
            <p:spPr bwMode="auto">
              <a:xfrm>
                <a:off x="2963" y="3435"/>
                <a:ext cx="49" cy="10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42" name="Oval 229"/>
              <p:cNvSpPr>
                <a:spLocks noChangeArrowheads="1"/>
              </p:cNvSpPr>
              <p:nvPr/>
            </p:nvSpPr>
            <p:spPr bwMode="auto">
              <a:xfrm rot="-2599510">
                <a:off x="2965" y="3271"/>
                <a:ext cx="48" cy="278"/>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443" name="Oval 230"/>
              <p:cNvSpPr>
                <a:spLocks noChangeArrowheads="1"/>
              </p:cNvSpPr>
              <p:nvPr/>
            </p:nvSpPr>
            <p:spPr bwMode="auto">
              <a:xfrm rot="2599510" flipV="1">
                <a:off x="2965" y="3268"/>
                <a:ext cx="48" cy="28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444" name="Oval 231"/>
              <p:cNvSpPr>
                <a:spLocks noChangeArrowheads="1"/>
              </p:cNvSpPr>
              <p:nvPr/>
            </p:nvSpPr>
            <p:spPr bwMode="auto">
              <a:xfrm>
                <a:off x="2941" y="3362"/>
                <a:ext cx="94" cy="9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85068" name="Picture 232" descr="VSS Services"/>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500563" y="2133600"/>
              <a:ext cx="452438"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69" name="Picture 233" descr="VSS Services"/>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267200" y="2209800"/>
              <a:ext cx="452438"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70" name="Picture 66"/>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4605338" y="2946400"/>
              <a:ext cx="3048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5392" name="Group 235"/>
            <p:cNvGrpSpPr>
              <a:grpSpLocks/>
            </p:cNvGrpSpPr>
            <p:nvPr/>
          </p:nvGrpSpPr>
          <p:grpSpPr bwMode="auto">
            <a:xfrm>
              <a:off x="4267200" y="4495800"/>
              <a:ext cx="406400" cy="620713"/>
              <a:chOff x="2832" y="3216"/>
              <a:chExt cx="344" cy="548"/>
            </a:xfrm>
          </p:grpSpPr>
          <p:sp>
            <p:nvSpPr>
              <p:cNvPr id="85421" name="Freeform 236"/>
              <p:cNvSpPr>
                <a:spLocks/>
              </p:cNvSpPr>
              <p:nvPr/>
            </p:nvSpPr>
            <p:spPr bwMode="auto">
              <a:xfrm>
                <a:off x="3141" y="3525"/>
                <a:ext cx="35" cy="239"/>
              </a:xfrm>
              <a:custGeom>
                <a:avLst/>
                <a:gdLst>
                  <a:gd name="T0" fmla="*/ 60 w 60"/>
                  <a:gd name="T1" fmla="*/ 0 h 425"/>
                  <a:gd name="T2" fmla="*/ 60 w 60"/>
                  <a:gd name="T3" fmla="*/ 364 h 425"/>
                  <a:gd name="T4" fmla="*/ 0 w 60"/>
                  <a:gd name="T5" fmla="*/ 425 h 425"/>
                  <a:gd name="T6" fmla="*/ 1 w 60"/>
                  <a:gd name="T7" fmla="*/ 58 h 425"/>
                  <a:gd name="T8" fmla="*/ 60 w 60"/>
                  <a:gd name="T9" fmla="*/ 0 h 425"/>
                  <a:gd name="T10" fmla="*/ 0 60000 65536"/>
                  <a:gd name="T11" fmla="*/ 0 60000 65536"/>
                  <a:gd name="T12" fmla="*/ 0 60000 65536"/>
                  <a:gd name="T13" fmla="*/ 0 60000 65536"/>
                  <a:gd name="T14" fmla="*/ 0 60000 65536"/>
                  <a:gd name="T15" fmla="*/ 0 w 60"/>
                  <a:gd name="T16" fmla="*/ 0 h 425"/>
                  <a:gd name="T17" fmla="*/ 60 w 60"/>
                  <a:gd name="T18" fmla="*/ 425 h 425"/>
                </a:gdLst>
                <a:ahLst/>
                <a:cxnLst>
                  <a:cxn ang="T10">
                    <a:pos x="T0" y="T1"/>
                  </a:cxn>
                  <a:cxn ang="T11">
                    <a:pos x="T2" y="T3"/>
                  </a:cxn>
                  <a:cxn ang="T12">
                    <a:pos x="T4" y="T5"/>
                  </a:cxn>
                  <a:cxn ang="T13">
                    <a:pos x="T6" y="T7"/>
                  </a:cxn>
                  <a:cxn ang="T14">
                    <a:pos x="T8" y="T9"/>
                  </a:cxn>
                </a:cxnLst>
                <a:rect l="T15" t="T16" r="T17" b="T18"/>
                <a:pathLst>
                  <a:path w="60" h="425">
                    <a:moveTo>
                      <a:pt x="60" y="0"/>
                    </a:moveTo>
                    <a:lnTo>
                      <a:pt x="60" y="364"/>
                    </a:lnTo>
                    <a:lnTo>
                      <a:pt x="0" y="425"/>
                    </a:lnTo>
                    <a:lnTo>
                      <a:pt x="1" y="58"/>
                    </a:lnTo>
                    <a:lnTo>
                      <a:pt x="60" y="0"/>
                    </a:lnTo>
                    <a:close/>
                  </a:path>
                </a:pathLst>
              </a:custGeom>
              <a:solidFill>
                <a:srgbClr val="008000"/>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85422" name="Rectangle 237"/>
              <p:cNvSpPr>
                <a:spLocks noChangeArrowheads="1"/>
              </p:cNvSpPr>
              <p:nvPr/>
            </p:nvSpPr>
            <p:spPr bwMode="auto">
              <a:xfrm>
                <a:off x="2832" y="3559"/>
                <a:ext cx="312" cy="205"/>
              </a:xfrm>
              <a:prstGeom prst="rect">
                <a:avLst/>
              </a:prstGeom>
              <a:solidFill>
                <a:srgbClr val="33CC33"/>
              </a:solidFill>
              <a:ln>
                <a:noFill/>
              </a:ln>
              <a:extLst>
                <a:ext uri="{91240B29-F687-4F45-9708-019B960494DF}">
                  <a14:hiddenLine xmlns:a14="http://schemas.microsoft.com/office/drawing/2010/main" w="3175">
                    <a:solidFill>
                      <a:srgbClr val="000000"/>
                    </a:solidFill>
                    <a:miter lim="800000"/>
                    <a:headEnd/>
                    <a:tailEnd/>
                  </a14:hiddenLine>
                </a:ext>
              </a:extLst>
            </p:spPr>
            <p:txBody>
              <a:bodyPr lIns="0" tIns="0" rIns="0" bIns="0" anchor="ctr" anchorCtr="1"/>
              <a:lstStyle/>
              <a:p>
                <a:pPr eaLnBrk="1" hangingPunct="1">
                  <a:lnSpc>
                    <a:spcPct val="100000"/>
                  </a:lnSpc>
                </a:pPr>
                <a:endParaRPr lang="en-US" altLang="en-US" sz="1200" b="1" baseline="0"/>
              </a:p>
            </p:txBody>
          </p:sp>
          <p:sp>
            <p:nvSpPr>
              <p:cNvPr id="85423" name="Freeform 238"/>
              <p:cNvSpPr>
                <a:spLocks/>
              </p:cNvSpPr>
              <p:nvPr/>
            </p:nvSpPr>
            <p:spPr bwMode="auto">
              <a:xfrm>
                <a:off x="2832" y="3216"/>
                <a:ext cx="344" cy="34"/>
              </a:xfrm>
              <a:custGeom>
                <a:avLst/>
                <a:gdLst>
                  <a:gd name="T0" fmla="*/ 0 w 1226"/>
                  <a:gd name="T1" fmla="*/ 122 h 122"/>
                  <a:gd name="T2" fmla="*/ 1104 w 1226"/>
                  <a:gd name="T3" fmla="*/ 122 h 122"/>
                  <a:gd name="T4" fmla="*/ 1226 w 1226"/>
                  <a:gd name="T5" fmla="*/ 0 h 122"/>
                  <a:gd name="T6" fmla="*/ 123 w 1226"/>
                  <a:gd name="T7" fmla="*/ 0 h 122"/>
                  <a:gd name="T8" fmla="*/ 0 w 1226"/>
                  <a:gd name="T9" fmla="*/ 122 h 122"/>
                  <a:gd name="T10" fmla="*/ 0 60000 65536"/>
                  <a:gd name="T11" fmla="*/ 0 60000 65536"/>
                  <a:gd name="T12" fmla="*/ 0 60000 65536"/>
                  <a:gd name="T13" fmla="*/ 0 60000 65536"/>
                  <a:gd name="T14" fmla="*/ 0 60000 65536"/>
                  <a:gd name="T15" fmla="*/ 0 w 1226"/>
                  <a:gd name="T16" fmla="*/ 0 h 122"/>
                  <a:gd name="T17" fmla="*/ 1226 w 1226"/>
                  <a:gd name="T18" fmla="*/ 122 h 122"/>
                </a:gdLst>
                <a:ahLst/>
                <a:cxnLst>
                  <a:cxn ang="T10">
                    <a:pos x="T0" y="T1"/>
                  </a:cxn>
                  <a:cxn ang="T11">
                    <a:pos x="T2" y="T3"/>
                  </a:cxn>
                  <a:cxn ang="T12">
                    <a:pos x="T4" y="T5"/>
                  </a:cxn>
                  <a:cxn ang="T13">
                    <a:pos x="T6" y="T7"/>
                  </a:cxn>
                  <a:cxn ang="T14">
                    <a:pos x="T8" y="T9"/>
                  </a:cxn>
                </a:cxnLst>
                <a:rect l="T15" t="T16" r="T17" b="T18"/>
                <a:pathLst>
                  <a:path w="1226" h="122">
                    <a:moveTo>
                      <a:pt x="0" y="122"/>
                    </a:moveTo>
                    <a:lnTo>
                      <a:pt x="1104" y="122"/>
                    </a:lnTo>
                    <a:lnTo>
                      <a:pt x="1226" y="0"/>
                    </a:lnTo>
                    <a:lnTo>
                      <a:pt x="123" y="0"/>
                    </a:lnTo>
                    <a:lnTo>
                      <a:pt x="0" y="122"/>
                    </a:lnTo>
                    <a:close/>
                  </a:path>
                </a:pathLst>
              </a:custGeom>
              <a:solidFill>
                <a:srgbClr val="DDDDDD"/>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85424" name="Freeform 239"/>
              <p:cNvSpPr>
                <a:spLocks/>
              </p:cNvSpPr>
              <p:nvPr/>
            </p:nvSpPr>
            <p:spPr bwMode="auto">
              <a:xfrm>
                <a:off x="3142" y="3216"/>
                <a:ext cx="34" cy="343"/>
              </a:xfrm>
              <a:custGeom>
                <a:avLst/>
                <a:gdLst>
                  <a:gd name="T0" fmla="*/ 122 w 122"/>
                  <a:gd name="T1" fmla="*/ 0 h 1222"/>
                  <a:gd name="T2" fmla="*/ 122 w 122"/>
                  <a:gd name="T3" fmla="*/ 1100 h 1222"/>
                  <a:gd name="T4" fmla="*/ 0 w 122"/>
                  <a:gd name="T5" fmla="*/ 1222 h 1222"/>
                  <a:gd name="T6" fmla="*/ 0 w 122"/>
                  <a:gd name="T7" fmla="*/ 122 h 1222"/>
                  <a:gd name="T8" fmla="*/ 122 w 122"/>
                  <a:gd name="T9" fmla="*/ 0 h 1222"/>
                  <a:gd name="T10" fmla="*/ 0 60000 65536"/>
                  <a:gd name="T11" fmla="*/ 0 60000 65536"/>
                  <a:gd name="T12" fmla="*/ 0 60000 65536"/>
                  <a:gd name="T13" fmla="*/ 0 60000 65536"/>
                  <a:gd name="T14" fmla="*/ 0 60000 65536"/>
                  <a:gd name="T15" fmla="*/ 0 w 122"/>
                  <a:gd name="T16" fmla="*/ 0 h 1222"/>
                  <a:gd name="T17" fmla="*/ 122 w 122"/>
                  <a:gd name="T18" fmla="*/ 1222 h 1222"/>
                </a:gdLst>
                <a:ahLst/>
                <a:cxnLst>
                  <a:cxn ang="T10">
                    <a:pos x="T0" y="T1"/>
                  </a:cxn>
                  <a:cxn ang="T11">
                    <a:pos x="T2" y="T3"/>
                  </a:cxn>
                  <a:cxn ang="T12">
                    <a:pos x="T4" y="T5"/>
                  </a:cxn>
                  <a:cxn ang="T13">
                    <a:pos x="T6" y="T7"/>
                  </a:cxn>
                  <a:cxn ang="T14">
                    <a:pos x="T8" y="T9"/>
                  </a:cxn>
                </a:cxnLst>
                <a:rect l="T15" t="T16" r="T17" b="T18"/>
                <a:pathLst>
                  <a:path w="122" h="1222">
                    <a:moveTo>
                      <a:pt x="122" y="0"/>
                    </a:moveTo>
                    <a:lnTo>
                      <a:pt x="122" y="1100"/>
                    </a:lnTo>
                    <a:lnTo>
                      <a:pt x="0" y="1222"/>
                    </a:lnTo>
                    <a:lnTo>
                      <a:pt x="0" y="122"/>
                    </a:lnTo>
                    <a:lnTo>
                      <a:pt x="122" y="0"/>
                    </a:lnTo>
                    <a:close/>
                  </a:path>
                </a:pathLst>
              </a:custGeom>
              <a:solidFill>
                <a:srgbClr val="777777"/>
              </a:solidFill>
              <a:ln>
                <a:noFill/>
              </a:ln>
              <a:extLst>
                <a:ext uri="{91240B29-F687-4F45-9708-019B960494DF}">
                  <a14:hiddenLine xmlns:a14="http://schemas.microsoft.com/office/drawing/2010/main" w="3175">
                    <a:solidFill>
                      <a:srgbClr val="000000"/>
                    </a:solidFill>
                    <a:prstDash val="solid"/>
                    <a:round/>
                    <a:headEnd/>
                    <a:tailEnd/>
                  </a14:hiddenLine>
                </a:ext>
              </a:extLst>
            </p:spPr>
            <p:txBody>
              <a:bodyPr/>
              <a:lstStyle/>
              <a:p>
                <a:endParaRPr lang="en-SG"/>
              </a:p>
            </p:txBody>
          </p:sp>
          <p:sp>
            <p:nvSpPr>
              <p:cNvPr id="85425" name="Rectangle 240"/>
              <p:cNvSpPr>
                <a:spLocks noChangeArrowheads="1"/>
              </p:cNvSpPr>
              <p:nvPr/>
            </p:nvSpPr>
            <p:spPr bwMode="auto">
              <a:xfrm>
                <a:off x="2832" y="3250"/>
                <a:ext cx="312" cy="309"/>
              </a:xfrm>
              <a:prstGeom prst="rect">
                <a:avLst/>
              </a:prstGeom>
              <a:solidFill>
                <a:srgbClr val="B2B2B2"/>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p>
                <a:endParaRPr lang="en-US"/>
              </a:p>
            </p:txBody>
          </p:sp>
          <p:sp>
            <p:nvSpPr>
              <p:cNvPr id="85426" name="Freeform 241"/>
              <p:cNvSpPr>
                <a:spLocks/>
              </p:cNvSpPr>
              <p:nvPr/>
            </p:nvSpPr>
            <p:spPr bwMode="auto">
              <a:xfrm>
                <a:off x="2849" y="3380"/>
                <a:ext cx="109" cy="49"/>
              </a:xfrm>
              <a:custGeom>
                <a:avLst/>
                <a:gdLst>
                  <a:gd name="T0" fmla="*/ 193 w 193"/>
                  <a:gd name="T1" fmla="*/ 20 h 86"/>
                  <a:gd name="T2" fmla="*/ 46 w 193"/>
                  <a:gd name="T3" fmla="*/ 20 h 86"/>
                  <a:gd name="T4" fmla="*/ 46 w 193"/>
                  <a:gd name="T5" fmla="*/ 0 h 86"/>
                  <a:gd name="T6" fmla="*/ 0 w 193"/>
                  <a:gd name="T7" fmla="*/ 40 h 86"/>
                  <a:gd name="T8" fmla="*/ 46 w 193"/>
                  <a:gd name="T9" fmla="*/ 86 h 86"/>
                  <a:gd name="T10" fmla="*/ 46 w 193"/>
                  <a:gd name="T11" fmla="*/ 66 h 86"/>
                  <a:gd name="T12" fmla="*/ 193 w 193"/>
                  <a:gd name="T13" fmla="*/ 66 h 86"/>
                  <a:gd name="T14" fmla="*/ 193 w 193"/>
                  <a:gd name="T15" fmla="*/ 20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27" name="Freeform 242"/>
              <p:cNvSpPr>
                <a:spLocks/>
              </p:cNvSpPr>
              <p:nvPr/>
            </p:nvSpPr>
            <p:spPr bwMode="auto">
              <a:xfrm>
                <a:off x="2963" y="3266"/>
                <a:ext cx="49" cy="109"/>
              </a:xfrm>
              <a:custGeom>
                <a:avLst/>
                <a:gdLst>
                  <a:gd name="T0" fmla="*/ 66 w 86"/>
                  <a:gd name="T1" fmla="*/ 194 h 194"/>
                  <a:gd name="T2" fmla="*/ 66 w 86"/>
                  <a:gd name="T3" fmla="*/ 41 h 194"/>
                  <a:gd name="T4" fmla="*/ 86 w 86"/>
                  <a:gd name="T5" fmla="*/ 41 h 194"/>
                  <a:gd name="T6" fmla="*/ 46 w 86"/>
                  <a:gd name="T7" fmla="*/ 0 h 194"/>
                  <a:gd name="T8" fmla="*/ 0 w 86"/>
                  <a:gd name="T9" fmla="*/ 41 h 194"/>
                  <a:gd name="T10" fmla="*/ 20 w 86"/>
                  <a:gd name="T11" fmla="*/ 41 h 194"/>
                  <a:gd name="T12" fmla="*/ 20 w 86"/>
                  <a:gd name="T13" fmla="*/ 194 h 194"/>
                  <a:gd name="T14" fmla="*/ 66 w 86"/>
                  <a:gd name="T15" fmla="*/ 194 h 194"/>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4"/>
                  <a:gd name="T26" fmla="*/ 86 w 86"/>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28" name="Freeform 243"/>
              <p:cNvSpPr>
                <a:spLocks/>
              </p:cNvSpPr>
              <p:nvPr/>
            </p:nvSpPr>
            <p:spPr bwMode="auto">
              <a:xfrm>
                <a:off x="3017" y="3380"/>
                <a:ext cx="109" cy="49"/>
              </a:xfrm>
              <a:custGeom>
                <a:avLst/>
                <a:gdLst>
                  <a:gd name="T0" fmla="*/ 0 w 193"/>
                  <a:gd name="T1" fmla="*/ 66 h 86"/>
                  <a:gd name="T2" fmla="*/ 152 w 193"/>
                  <a:gd name="T3" fmla="*/ 66 h 86"/>
                  <a:gd name="T4" fmla="*/ 152 w 193"/>
                  <a:gd name="T5" fmla="*/ 86 h 86"/>
                  <a:gd name="T6" fmla="*/ 193 w 193"/>
                  <a:gd name="T7" fmla="*/ 40 h 86"/>
                  <a:gd name="T8" fmla="*/ 152 w 193"/>
                  <a:gd name="T9" fmla="*/ 0 h 86"/>
                  <a:gd name="T10" fmla="*/ 152 w 193"/>
                  <a:gd name="T11" fmla="*/ 20 h 86"/>
                  <a:gd name="T12" fmla="*/ 0 w 193"/>
                  <a:gd name="T13" fmla="*/ 20 h 86"/>
                  <a:gd name="T14" fmla="*/ 0 w 193"/>
                  <a:gd name="T15" fmla="*/ 66 h 86"/>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86"/>
                  <a:gd name="T26" fmla="*/ 193 w 193"/>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29" name="Freeform 244"/>
              <p:cNvSpPr>
                <a:spLocks/>
              </p:cNvSpPr>
              <p:nvPr/>
            </p:nvSpPr>
            <p:spPr bwMode="auto">
              <a:xfrm>
                <a:off x="2963" y="3435"/>
                <a:ext cx="49" cy="108"/>
              </a:xfrm>
              <a:custGeom>
                <a:avLst/>
                <a:gdLst>
                  <a:gd name="T0" fmla="*/ 20 w 86"/>
                  <a:gd name="T1" fmla="*/ 0 h 193"/>
                  <a:gd name="T2" fmla="*/ 20 w 86"/>
                  <a:gd name="T3" fmla="*/ 153 h 193"/>
                  <a:gd name="T4" fmla="*/ 0 w 86"/>
                  <a:gd name="T5" fmla="*/ 153 h 193"/>
                  <a:gd name="T6" fmla="*/ 46 w 86"/>
                  <a:gd name="T7" fmla="*/ 193 h 193"/>
                  <a:gd name="T8" fmla="*/ 86 w 86"/>
                  <a:gd name="T9" fmla="*/ 153 h 193"/>
                  <a:gd name="T10" fmla="*/ 66 w 86"/>
                  <a:gd name="T11" fmla="*/ 153 h 193"/>
                  <a:gd name="T12" fmla="*/ 66 w 86"/>
                  <a:gd name="T13" fmla="*/ 0 h 193"/>
                  <a:gd name="T14" fmla="*/ 20 w 86"/>
                  <a:gd name="T15" fmla="*/ 0 h 193"/>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193"/>
                  <a:gd name="T26" fmla="*/ 86 w 86"/>
                  <a:gd name="T27" fmla="*/ 193 h 1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85430" name="Oval 245"/>
              <p:cNvSpPr>
                <a:spLocks noChangeArrowheads="1"/>
              </p:cNvSpPr>
              <p:nvPr/>
            </p:nvSpPr>
            <p:spPr bwMode="auto">
              <a:xfrm rot="-2599510">
                <a:off x="2965" y="3271"/>
                <a:ext cx="48" cy="278"/>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431" name="Oval 246"/>
              <p:cNvSpPr>
                <a:spLocks noChangeArrowheads="1"/>
              </p:cNvSpPr>
              <p:nvPr/>
            </p:nvSpPr>
            <p:spPr bwMode="auto">
              <a:xfrm rot="2599510" flipV="1">
                <a:off x="2965" y="3268"/>
                <a:ext cx="48" cy="284"/>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432" name="Oval 247"/>
              <p:cNvSpPr>
                <a:spLocks noChangeArrowheads="1"/>
              </p:cNvSpPr>
              <p:nvPr/>
            </p:nvSpPr>
            <p:spPr bwMode="auto">
              <a:xfrm>
                <a:off x="2941" y="3362"/>
                <a:ext cx="94" cy="9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5072" name="Freeform 248"/>
            <p:cNvSpPr>
              <a:spLocks/>
            </p:cNvSpPr>
            <p:nvPr/>
          </p:nvSpPr>
          <p:spPr bwMode="auto">
            <a:xfrm flipH="1">
              <a:off x="4419600" y="3886200"/>
              <a:ext cx="304800" cy="685800"/>
            </a:xfrm>
            <a:custGeom>
              <a:avLst/>
              <a:gdLst>
                <a:gd name="T0" fmla="*/ 0 w 258"/>
                <a:gd name="T1" fmla="*/ 895 h 895"/>
                <a:gd name="T2" fmla="*/ 3 w 258"/>
                <a:gd name="T3" fmla="*/ 265 h 895"/>
                <a:gd name="T4" fmla="*/ 258 w 258"/>
                <a:gd name="T5" fmla="*/ 0 h 895"/>
                <a:gd name="T6" fmla="*/ 0 60000 65536"/>
                <a:gd name="T7" fmla="*/ 0 60000 65536"/>
                <a:gd name="T8" fmla="*/ 0 60000 65536"/>
                <a:gd name="T9" fmla="*/ 0 w 258"/>
                <a:gd name="T10" fmla="*/ 0 h 895"/>
                <a:gd name="T11" fmla="*/ 258 w 258"/>
                <a:gd name="T12" fmla="*/ 895 h 895"/>
              </a:gdLst>
              <a:ahLst/>
              <a:cxnLst>
                <a:cxn ang="T6">
                  <a:pos x="T0" y="T1"/>
                </a:cxn>
                <a:cxn ang="T7">
                  <a:pos x="T2" y="T3"/>
                </a:cxn>
                <a:cxn ang="T8">
                  <a:pos x="T4" y="T5"/>
                </a:cxn>
              </a:cxnLst>
              <a:rect l="T9" t="T10" r="T11" b="T12"/>
              <a:pathLst>
                <a:path w="258" h="895">
                  <a:moveTo>
                    <a:pt x="0" y="895"/>
                  </a:moveTo>
                  <a:lnTo>
                    <a:pt x="3" y="265"/>
                  </a:lnTo>
                  <a:lnTo>
                    <a:pt x="258" y="0"/>
                  </a:lnTo>
                </a:path>
              </a:pathLst>
            </a:cu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grpSp>
          <p:nvGrpSpPr>
            <p:cNvPr id="85393" name="Group 249"/>
            <p:cNvGrpSpPr>
              <a:grpSpLocks/>
            </p:cNvGrpSpPr>
            <p:nvPr/>
          </p:nvGrpSpPr>
          <p:grpSpPr bwMode="auto">
            <a:xfrm>
              <a:off x="5969000" y="1905000"/>
              <a:ext cx="2808288" cy="312738"/>
              <a:chOff x="3868" y="1200"/>
              <a:chExt cx="1769" cy="197"/>
            </a:xfrm>
          </p:grpSpPr>
          <p:sp>
            <p:nvSpPr>
              <p:cNvPr id="85416" name="Oval 250"/>
              <p:cNvSpPr>
                <a:spLocks noChangeArrowheads="1"/>
              </p:cNvSpPr>
              <p:nvPr/>
            </p:nvSpPr>
            <p:spPr bwMode="auto">
              <a:xfrm>
                <a:off x="4971" y="1201"/>
                <a:ext cx="309" cy="196"/>
              </a:xfrm>
              <a:prstGeom prst="ellipse">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700" b="1" baseline="0">
                    <a:solidFill>
                      <a:schemeClr val="bg1"/>
                    </a:solidFill>
                  </a:rPr>
                  <a:t>VSS</a:t>
                </a:r>
              </a:p>
            </p:txBody>
          </p:sp>
          <p:sp>
            <p:nvSpPr>
              <p:cNvPr id="85417" name="Oval 251"/>
              <p:cNvSpPr>
                <a:spLocks noChangeArrowheads="1"/>
              </p:cNvSpPr>
              <p:nvPr/>
            </p:nvSpPr>
            <p:spPr bwMode="auto">
              <a:xfrm>
                <a:off x="3868" y="1200"/>
                <a:ext cx="308" cy="195"/>
              </a:xfrm>
              <a:prstGeom prst="ellipse">
                <a:avLst/>
              </a:prstGeom>
              <a:solidFill>
                <a:schemeClr val="accent2"/>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700" b="1" baseline="0">
                    <a:solidFill>
                      <a:schemeClr val="bg1"/>
                    </a:solidFill>
                  </a:rPr>
                  <a:t>VLAN</a:t>
                </a:r>
              </a:p>
            </p:txBody>
          </p:sp>
          <p:sp>
            <p:nvSpPr>
              <p:cNvPr id="85418" name="Oval 252"/>
              <p:cNvSpPr>
                <a:spLocks noChangeArrowheads="1"/>
              </p:cNvSpPr>
              <p:nvPr/>
            </p:nvSpPr>
            <p:spPr bwMode="auto">
              <a:xfrm>
                <a:off x="4252" y="1201"/>
                <a:ext cx="308" cy="196"/>
              </a:xfrm>
              <a:prstGeom prst="ellipse">
                <a:avLst/>
              </a:prstGeom>
              <a:solidFill>
                <a:srgbClr val="A0C02A"/>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700" b="1" baseline="0">
                    <a:solidFill>
                      <a:schemeClr val="bg1"/>
                    </a:solidFill>
                  </a:rPr>
                  <a:t>VRF</a:t>
                </a:r>
              </a:p>
            </p:txBody>
          </p:sp>
          <p:sp>
            <p:nvSpPr>
              <p:cNvPr id="85419" name="Oval 253"/>
              <p:cNvSpPr>
                <a:spLocks noChangeArrowheads="1"/>
              </p:cNvSpPr>
              <p:nvPr/>
            </p:nvSpPr>
            <p:spPr bwMode="auto">
              <a:xfrm>
                <a:off x="5328" y="1201"/>
                <a:ext cx="309" cy="196"/>
              </a:xfrm>
              <a:prstGeom prst="ellipse">
                <a:avLst/>
              </a:prstGeom>
              <a:solidFill>
                <a:schemeClr val="folHlink"/>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700" b="1" baseline="0">
                    <a:solidFill>
                      <a:schemeClr val="bg1"/>
                    </a:solidFill>
                  </a:rPr>
                  <a:t>VPNs</a:t>
                </a:r>
              </a:p>
            </p:txBody>
          </p:sp>
          <p:sp>
            <p:nvSpPr>
              <p:cNvPr id="85420" name="Oval 254"/>
              <p:cNvSpPr>
                <a:spLocks noChangeArrowheads="1"/>
              </p:cNvSpPr>
              <p:nvPr/>
            </p:nvSpPr>
            <p:spPr bwMode="auto">
              <a:xfrm>
                <a:off x="4608" y="1200"/>
                <a:ext cx="309" cy="196"/>
              </a:xfrm>
              <a:prstGeom prst="ellipse">
                <a:avLst/>
              </a:prstGeom>
              <a:solidFill>
                <a:srgbClr val="5F5F65"/>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700" b="1" baseline="0">
                    <a:solidFill>
                      <a:schemeClr val="bg1"/>
                    </a:solidFill>
                  </a:rPr>
                  <a:t>VDC</a:t>
                </a:r>
              </a:p>
            </p:txBody>
          </p:sp>
        </p:grpSp>
        <p:grpSp>
          <p:nvGrpSpPr>
            <p:cNvPr id="85394" name="Group 255"/>
            <p:cNvGrpSpPr>
              <a:grpSpLocks/>
            </p:cNvGrpSpPr>
            <p:nvPr/>
          </p:nvGrpSpPr>
          <p:grpSpPr bwMode="auto">
            <a:xfrm>
              <a:off x="5924550" y="4633913"/>
              <a:ext cx="2847975" cy="323850"/>
              <a:chOff x="3840" y="2919"/>
              <a:chExt cx="1794" cy="204"/>
            </a:xfrm>
          </p:grpSpPr>
          <p:sp>
            <p:nvSpPr>
              <p:cNvPr id="85412" name="Oval 256"/>
              <p:cNvSpPr>
                <a:spLocks noChangeArrowheads="1"/>
              </p:cNvSpPr>
              <p:nvPr/>
            </p:nvSpPr>
            <p:spPr bwMode="auto">
              <a:xfrm>
                <a:off x="4294" y="2925"/>
                <a:ext cx="410" cy="195"/>
              </a:xfrm>
              <a:prstGeom prst="ellipse">
                <a:avLst/>
              </a:prstGeom>
              <a:solidFill>
                <a:srgbClr val="A0C02A"/>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800" b="1" baseline="0">
                    <a:solidFill>
                      <a:schemeClr val="bg1"/>
                    </a:solidFill>
                  </a:rPr>
                  <a:t>vHBA</a:t>
                </a:r>
              </a:p>
            </p:txBody>
          </p:sp>
          <p:sp>
            <p:nvSpPr>
              <p:cNvPr id="85413" name="Oval 257"/>
              <p:cNvSpPr>
                <a:spLocks noChangeArrowheads="1"/>
              </p:cNvSpPr>
              <p:nvPr/>
            </p:nvSpPr>
            <p:spPr bwMode="auto">
              <a:xfrm>
                <a:off x="3840" y="2924"/>
                <a:ext cx="411" cy="196"/>
              </a:xfrm>
              <a:prstGeom prst="ellipse">
                <a:avLst/>
              </a:prstGeom>
              <a:solidFill>
                <a:srgbClr val="89A424"/>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800" b="1" baseline="0">
                    <a:solidFill>
                      <a:schemeClr val="bg1"/>
                    </a:solidFill>
                  </a:rPr>
                  <a:t>VSANs</a:t>
                </a:r>
              </a:p>
            </p:txBody>
          </p:sp>
          <p:sp>
            <p:nvSpPr>
              <p:cNvPr id="85414" name="Oval 258"/>
              <p:cNvSpPr>
                <a:spLocks noChangeArrowheads="1"/>
              </p:cNvSpPr>
              <p:nvPr/>
            </p:nvSpPr>
            <p:spPr bwMode="auto">
              <a:xfrm>
                <a:off x="5224" y="2919"/>
                <a:ext cx="410" cy="197"/>
              </a:xfrm>
              <a:prstGeom prst="ellipse">
                <a:avLst/>
              </a:prstGeom>
              <a:solidFill>
                <a:srgbClr val="B54F03"/>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800" b="1" baseline="0">
                    <a:solidFill>
                      <a:schemeClr val="bg1"/>
                    </a:solidFill>
                  </a:rPr>
                  <a:t>FCoE</a:t>
                </a:r>
              </a:p>
            </p:txBody>
          </p:sp>
          <p:sp>
            <p:nvSpPr>
              <p:cNvPr id="85415" name="Oval 259"/>
              <p:cNvSpPr>
                <a:spLocks noChangeArrowheads="1"/>
              </p:cNvSpPr>
              <p:nvPr/>
            </p:nvSpPr>
            <p:spPr bwMode="auto">
              <a:xfrm>
                <a:off x="4752" y="2928"/>
                <a:ext cx="410" cy="195"/>
              </a:xfrm>
              <a:prstGeom prst="ellipse">
                <a:avLst/>
              </a:prstGeom>
              <a:solidFill>
                <a:schemeClr val="accent2"/>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82124" tIns="41061" rIns="82124" bIns="41061" anchor="ctr"/>
              <a:lstStyle/>
              <a:p>
                <a:pPr defTabSz="814388"/>
                <a:r>
                  <a:rPr lang="en-US" sz="800" b="1" baseline="0">
                    <a:solidFill>
                      <a:schemeClr val="bg1"/>
                    </a:solidFill>
                  </a:rPr>
                  <a:t>CNA</a:t>
                </a:r>
              </a:p>
            </p:txBody>
          </p:sp>
        </p:grpSp>
        <p:grpSp>
          <p:nvGrpSpPr>
            <p:cNvPr id="85395" name="Group 260"/>
            <p:cNvGrpSpPr>
              <a:grpSpLocks/>
            </p:cNvGrpSpPr>
            <p:nvPr/>
          </p:nvGrpSpPr>
          <p:grpSpPr bwMode="auto">
            <a:xfrm>
              <a:off x="7526338" y="5562600"/>
              <a:ext cx="379413" cy="361950"/>
              <a:chOff x="3504" y="3552"/>
              <a:chExt cx="224" cy="269"/>
            </a:xfrm>
          </p:grpSpPr>
          <p:sp>
            <p:nvSpPr>
              <p:cNvPr id="85409" name="AutoShape 261"/>
              <p:cNvSpPr>
                <a:spLocks noChangeArrowheads="1"/>
              </p:cNvSpPr>
              <p:nvPr/>
            </p:nvSpPr>
            <p:spPr bwMode="auto">
              <a:xfrm>
                <a:off x="3504" y="3600"/>
                <a:ext cx="128" cy="172"/>
              </a:xfrm>
              <a:prstGeom prst="can">
                <a:avLst>
                  <a:gd name="adj" fmla="val 33594"/>
                </a:avLst>
              </a:prstGeom>
              <a:solidFill>
                <a:srgbClr val="B21A1A">
                  <a:alpha val="52156"/>
                </a:srgbClr>
              </a:solidFill>
              <a:ln w="9525">
                <a:solidFill>
                  <a:schemeClr val="tx1"/>
                </a:solidFill>
                <a:prstDash val="dash"/>
                <a:round/>
                <a:headEnd/>
                <a:tailEnd/>
              </a:ln>
            </p:spPr>
            <p:txBody>
              <a:bodyPr lIns="82124" tIns="41061" rIns="82124" bIns="41061" anchor="ctr">
                <a:spAutoFit/>
              </a:bodyPr>
              <a:lstStyle/>
              <a:p>
                <a:endParaRPr lang="en-US"/>
              </a:p>
            </p:txBody>
          </p:sp>
          <p:sp>
            <p:nvSpPr>
              <p:cNvPr id="85410" name="AutoShape 262"/>
              <p:cNvSpPr>
                <a:spLocks noChangeArrowheads="1"/>
              </p:cNvSpPr>
              <p:nvPr/>
            </p:nvSpPr>
            <p:spPr bwMode="auto">
              <a:xfrm>
                <a:off x="3600" y="3552"/>
                <a:ext cx="128" cy="173"/>
              </a:xfrm>
              <a:prstGeom prst="can">
                <a:avLst>
                  <a:gd name="adj" fmla="val 33789"/>
                </a:avLst>
              </a:prstGeom>
              <a:solidFill>
                <a:srgbClr val="B21A1A">
                  <a:alpha val="52156"/>
                </a:srgbClr>
              </a:solidFill>
              <a:ln w="9525">
                <a:solidFill>
                  <a:schemeClr val="tx1"/>
                </a:solidFill>
                <a:prstDash val="dash"/>
                <a:round/>
                <a:headEnd/>
                <a:tailEnd/>
              </a:ln>
            </p:spPr>
            <p:txBody>
              <a:bodyPr lIns="82124" tIns="41061" rIns="82124" bIns="41061" anchor="ctr">
                <a:spAutoFit/>
              </a:bodyPr>
              <a:lstStyle/>
              <a:p>
                <a:endParaRPr lang="en-US"/>
              </a:p>
            </p:txBody>
          </p:sp>
          <p:sp>
            <p:nvSpPr>
              <p:cNvPr id="85411" name="AutoShape 263"/>
              <p:cNvSpPr>
                <a:spLocks noChangeArrowheads="1"/>
              </p:cNvSpPr>
              <p:nvPr/>
            </p:nvSpPr>
            <p:spPr bwMode="auto">
              <a:xfrm>
                <a:off x="3552" y="3648"/>
                <a:ext cx="128" cy="173"/>
              </a:xfrm>
              <a:prstGeom prst="can">
                <a:avLst>
                  <a:gd name="adj" fmla="val 33789"/>
                </a:avLst>
              </a:prstGeom>
              <a:solidFill>
                <a:srgbClr val="B21A1A">
                  <a:alpha val="52156"/>
                </a:srgbClr>
              </a:solidFill>
              <a:ln w="9525">
                <a:solidFill>
                  <a:schemeClr val="tx1"/>
                </a:solidFill>
                <a:prstDash val="dash"/>
                <a:round/>
                <a:headEnd/>
                <a:tailEnd/>
              </a:ln>
            </p:spPr>
            <p:txBody>
              <a:bodyPr lIns="82124" tIns="41061" rIns="82124" bIns="41061" anchor="ctr">
                <a:spAutoFit/>
              </a:bodyPr>
              <a:lstStyle/>
              <a:p>
                <a:endParaRPr lang="en-US"/>
              </a:p>
            </p:txBody>
          </p:sp>
        </p:grpSp>
        <p:sp>
          <p:nvSpPr>
            <p:cNvPr id="85076" name="Rectangle 264"/>
            <p:cNvSpPr>
              <a:spLocks noChangeArrowheads="1"/>
            </p:cNvSpPr>
            <p:nvPr/>
          </p:nvSpPr>
          <p:spPr bwMode="auto">
            <a:xfrm rot="16200000">
              <a:off x="3368222" y="4607913"/>
              <a:ext cx="1394732" cy="218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144" tIns="0" rIns="9144" bIns="0">
              <a:spAutoFit/>
            </a:bodyPr>
            <a:lstStyle/>
            <a:p>
              <a:pPr>
                <a:lnSpc>
                  <a:spcPct val="100000"/>
                </a:lnSpc>
              </a:pPr>
              <a:r>
                <a:rPr lang="en-US" altLang="en-US" sz="1400" b="1" baseline="0" dirty="0">
                  <a:solidFill>
                    <a:schemeClr val="bg1"/>
                  </a:solidFill>
                  <a:latin typeface="Calibri" pitchFamily="34" charset="0"/>
                  <a:cs typeface="Calibri" pitchFamily="34" charset="0"/>
                </a:rPr>
                <a:t>Back-End</a:t>
              </a:r>
            </a:p>
          </p:txBody>
        </p:sp>
        <p:pic>
          <p:nvPicPr>
            <p:cNvPr id="85078" name="Picture 66"/>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4376738" y="3022600"/>
              <a:ext cx="3048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5396" name="Group 284"/>
            <p:cNvGrpSpPr>
              <a:grpSpLocks/>
            </p:cNvGrpSpPr>
            <p:nvPr/>
          </p:nvGrpSpPr>
          <p:grpSpPr bwMode="auto">
            <a:xfrm>
              <a:off x="4354513" y="5486400"/>
              <a:ext cx="307975" cy="463550"/>
              <a:chOff x="2976" y="3120"/>
              <a:chExt cx="469" cy="706"/>
            </a:xfrm>
          </p:grpSpPr>
          <p:sp>
            <p:nvSpPr>
              <p:cNvPr id="85245" name="Rectangle 285"/>
              <p:cNvSpPr>
                <a:spLocks noChangeArrowheads="1"/>
              </p:cNvSpPr>
              <p:nvPr/>
            </p:nvSpPr>
            <p:spPr bwMode="auto">
              <a:xfrm>
                <a:off x="2976" y="3174"/>
                <a:ext cx="413" cy="652"/>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en-US"/>
              </a:p>
            </p:txBody>
          </p:sp>
          <p:sp>
            <p:nvSpPr>
              <p:cNvPr id="85246" name="Freeform 286"/>
              <p:cNvSpPr>
                <a:spLocks/>
              </p:cNvSpPr>
              <p:nvPr/>
            </p:nvSpPr>
            <p:spPr bwMode="auto">
              <a:xfrm>
                <a:off x="3379" y="3120"/>
                <a:ext cx="59" cy="704"/>
              </a:xfrm>
              <a:custGeom>
                <a:avLst/>
                <a:gdLst>
                  <a:gd name="T0" fmla="*/ 0 w 36"/>
                  <a:gd name="T1" fmla="*/ 489 h 489"/>
                  <a:gd name="T2" fmla="*/ 36 w 36"/>
                  <a:gd name="T3" fmla="*/ 452 h 489"/>
                  <a:gd name="T4" fmla="*/ 36 w 36"/>
                  <a:gd name="T5" fmla="*/ 0 h 489"/>
                  <a:gd name="T6" fmla="*/ 0 w 36"/>
                  <a:gd name="T7" fmla="*/ 37 h 489"/>
                  <a:gd name="T8" fmla="*/ 0 w 36"/>
                  <a:gd name="T9" fmla="*/ 489 h 489"/>
                  <a:gd name="T10" fmla="*/ 0 60000 65536"/>
                  <a:gd name="T11" fmla="*/ 0 60000 65536"/>
                  <a:gd name="T12" fmla="*/ 0 60000 65536"/>
                  <a:gd name="T13" fmla="*/ 0 60000 65536"/>
                  <a:gd name="T14" fmla="*/ 0 60000 65536"/>
                  <a:gd name="T15" fmla="*/ 0 w 36"/>
                  <a:gd name="T16" fmla="*/ 0 h 489"/>
                  <a:gd name="T17" fmla="*/ 36 w 36"/>
                  <a:gd name="T18" fmla="*/ 489 h 489"/>
                </a:gdLst>
                <a:ahLst/>
                <a:cxnLst>
                  <a:cxn ang="T10">
                    <a:pos x="T0" y="T1"/>
                  </a:cxn>
                  <a:cxn ang="T11">
                    <a:pos x="T2" y="T3"/>
                  </a:cxn>
                  <a:cxn ang="T12">
                    <a:pos x="T4" y="T5"/>
                  </a:cxn>
                  <a:cxn ang="T13">
                    <a:pos x="T6" y="T7"/>
                  </a:cxn>
                  <a:cxn ang="T14">
                    <a:pos x="T8" y="T9"/>
                  </a:cxn>
                </a:cxnLst>
                <a:rect l="T15" t="T16" r="T17" b="T18"/>
                <a:pathLst>
                  <a:path w="36" h="489">
                    <a:moveTo>
                      <a:pt x="0" y="489"/>
                    </a:moveTo>
                    <a:lnTo>
                      <a:pt x="36" y="452"/>
                    </a:lnTo>
                    <a:lnTo>
                      <a:pt x="36" y="0"/>
                    </a:lnTo>
                    <a:lnTo>
                      <a:pt x="0" y="37"/>
                    </a:lnTo>
                    <a:lnTo>
                      <a:pt x="0" y="489"/>
                    </a:lnTo>
                    <a:close/>
                  </a:path>
                </a:pathLst>
              </a:custGeom>
              <a:solidFill>
                <a:srgbClr val="969696"/>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247" name="Freeform 287"/>
              <p:cNvSpPr>
                <a:spLocks/>
              </p:cNvSpPr>
              <p:nvPr/>
            </p:nvSpPr>
            <p:spPr bwMode="auto">
              <a:xfrm>
                <a:off x="3007" y="3745"/>
                <a:ext cx="347" cy="36"/>
              </a:xfrm>
              <a:custGeom>
                <a:avLst/>
                <a:gdLst>
                  <a:gd name="T0" fmla="*/ 0 w 247"/>
                  <a:gd name="T1" fmla="*/ 26 h 26"/>
                  <a:gd name="T2" fmla="*/ 29 w 247"/>
                  <a:gd name="T3" fmla="*/ 0 h 26"/>
                  <a:gd name="T4" fmla="*/ 247 w 247"/>
                  <a:gd name="T5" fmla="*/ 1 h 26"/>
                  <a:gd name="T6" fmla="*/ 247 w 247"/>
                  <a:gd name="T7" fmla="*/ 26 h 26"/>
                  <a:gd name="T8" fmla="*/ 0 w 247"/>
                  <a:gd name="T9" fmla="*/ 26 h 26"/>
                  <a:gd name="T10" fmla="*/ 0 60000 65536"/>
                  <a:gd name="T11" fmla="*/ 0 60000 65536"/>
                  <a:gd name="T12" fmla="*/ 0 60000 65536"/>
                  <a:gd name="T13" fmla="*/ 0 60000 65536"/>
                  <a:gd name="T14" fmla="*/ 0 60000 65536"/>
                  <a:gd name="T15" fmla="*/ 0 w 247"/>
                  <a:gd name="T16" fmla="*/ 0 h 26"/>
                  <a:gd name="T17" fmla="*/ 247 w 247"/>
                  <a:gd name="T18" fmla="*/ 26 h 26"/>
                </a:gdLst>
                <a:ahLst/>
                <a:cxnLst>
                  <a:cxn ang="T10">
                    <a:pos x="T0" y="T1"/>
                  </a:cxn>
                  <a:cxn ang="T11">
                    <a:pos x="T2" y="T3"/>
                  </a:cxn>
                  <a:cxn ang="T12">
                    <a:pos x="T4" y="T5"/>
                  </a:cxn>
                  <a:cxn ang="T13">
                    <a:pos x="T6" y="T7"/>
                  </a:cxn>
                  <a:cxn ang="T14">
                    <a:pos x="T8" y="T9"/>
                  </a:cxn>
                </a:cxnLst>
                <a:rect l="T15" t="T16" r="T17" b="T18"/>
                <a:pathLst>
                  <a:path w="247" h="26">
                    <a:moveTo>
                      <a:pt x="0" y="26"/>
                    </a:moveTo>
                    <a:lnTo>
                      <a:pt x="29" y="0"/>
                    </a:lnTo>
                    <a:lnTo>
                      <a:pt x="247" y="1"/>
                    </a:lnTo>
                    <a:lnTo>
                      <a:pt x="247" y="26"/>
                    </a:lnTo>
                    <a:lnTo>
                      <a:pt x="0" y="26"/>
                    </a:lnTo>
                    <a:close/>
                  </a:path>
                </a:pathLst>
              </a:custGeom>
              <a:solidFill>
                <a:srgbClr val="808080"/>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248" name="Freeform 288"/>
              <p:cNvSpPr>
                <a:spLocks/>
              </p:cNvSpPr>
              <p:nvPr/>
            </p:nvSpPr>
            <p:spPr bwMode="auto">
              <a:xfrm>
                <a:off x="3007" y="3295"/>
                <a:ext cx="45" cy="485"/>
              </a:xfrm>
              <a:custGeom>
                <a:avLst/>
                <a:gdLst>
                  <a:gd name="T0" fmla="*/ 0 w 131"/>
                  <a:gd name="T1" fmla="*/ 1418 h 1418"/>
                  <a:gd name="T2" fmla="*/ 131 w 131"/>
                  <a:gd name="T3" fmla="*/ 1314 h 1418"/>
                  <a:gd name="T4" fmla="*/ 131 w 131"/>
                  <a:gd name="T5" fmla="*/ 0 h 1418"/>
                  <a:gd name="T6" fmla="*/ 1 w 131"/>
                  <a:gd name="T7" fmla="*/ 0 h 1418"/>
                  <a:gd name="T8" fmla="*/ 0 w 131"/>
                  <a:gd name="T9" fmla="*/ 1418 h 1418"/>
                  <a:gd name="T10" fmla="*/ 0 60000 65536"/>
                  <a:gd name="T11" fmla="*/ 0 60000 65536"/>
                  <a:gd name="T12" fmla="*/ 0 60000 65536"/>
                  <a:gd name="T13" fmla="*/ 0 60000 65536"/>
                  <a:gd name="T14" fmla="*/ 0 60000 65536"/>
                  <a:gd name="T15" fmla="*/ 0 w 131"/>
                  <a:gd name="T16" fmla="*/ 0 h 1418"/>
                  <a:gd name="T17" fmla="*/ 131 w 131"/>
                  <a:gd name="T18" fmla="*/ 1418 h 1418"/>
                </a:gdLst>
                <a:ahLst/>
                <a:cxnLst>
                  <a:cxn ang="T10">
                    <a:pos x="T0" y="T1"/>
                  </a:cxn>
                  <a:cxn ang="T11">
                    <a:pos x="T2" y="T3"/>
                  </a:cxn>
                  <a:cxn ang="T12">
                    <a:pos x="T4" y="T5"/>
                  </a:cxn>
                  <a:cxn ang="T13">
                    <a:pos x="T6" y="T7"/>
                  </a:cxn>
                  <a:cxn ang="T14">
                    <a:pos x="T8" y="T9"/>
                  </a:cxn>
                </a:cxnLst>
                <a:rect l="T15" t="T16" r="T17" b="T18"/>
                <a:pathLst>
                  <a:path w="131" h="1418">
                    <a:moveTo>
                      <a:pt x="0" y="1418"/>
                    </a:moveTo>
                    <a:lnTo>
                      <a:pt x="131" y="1314"/>
                    </a:lnTo>
                    <a:lnTo>
                      <a:pt x="131" y="0"/>
                    </a:lnTo>
                    <a:lnTo>
                      <a:pt x="1" y="0"/>
                    </a:lnTo>
                    <a:lnTo>
                      <a:pt x="0" y="1418"/>
                    </a:lnTo>
                    <a:close/>
                  </a:path>
                </a:pathLst>
              </a:custGeom>
              <a:solidFill>
                <a:srgbClr val="4D4D4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249" name="Freeform 289"/>
              <p:cNvSpPr>
                <a:spLocks/>
              </p:cNvSpPr>
              <p:nvPr/>
            </p:nvSpPr>
            <p:spPr bwMode="auto">
              <a:xfrm>
                <a:off x="2977" y="3120"/>
                <a:ext cx="468" cy="54"/>
              </a:xfrm>
              <a:custGeom>
                <a:avLst/>
                <a:gdLst>
                  <a:gd name="T0" fmla="*/ 0 w 301"/>
                  <a:gd name="T1" fmla="*/ 37 h 37"/>
                  <a:gd name="T2" fmla="*/ 36 w 301"/>
                  <a:gd name="T3" fmla="*/ 0 h 37"/>
                  <a:gd name="T4" fmla="*/ 301 w 301"/>
                  <a:gd name="T5" fmla="*/ 0 h 37"/>
                  <a:gd name="T6" fmla="*/ 265 w 301"/>
                  <a:gd name="T7" fmla="*/ 37 h 37"/>
                  <a:gd name="T8" fmla="*/ 0 w 301"/>
                  <a:gd name="T9" fmla="*/ 37 h 37"/>
                  <a:gd name="T10" fmla="*/ 0 60000 65536"/>
                  <a:gd name="T11" fmla="*/ 0 60000 65536"/>
                  <a:gd name="T12" fmla="*/ 0 60000 65536"/>
                  <a:gd name="T13" fmla="*/ 0 60000 65536"/>
                  <a:gd name="T14" fmla="*/ 0 60000 65536"/>
                  <a:gd name="T15" fmla="*/ 0 w 301"/>
                  <a:gd name="T16" fmla="*/ 0 h 37"/>
                  <a:gd name="T17" fmla="*/ 301 w 301"/>
                  <a:gd name="T18" fmla="*/ 37 h 37"/>
                </a:gdLst>
                <a:ahLst/>
                <a:cxnLst>
                  <a:cxn ang="T10">
                    <a:pos x="T0" y="T1"/>
                  </a:cxn>
                  <a:cxn ang="T11">
                    <a:pos x="T2" y="T3"/>
                  </a:cxn>
                  <a:cxn ang="T12">
                    <a:pos x="T4" y="T5"/>
                  </a:cxn>
                  <a:cxn ang="T13">
                    <a:pos x="T6" y="T7"/>
                  </a:cxn>
                  <a:cxn ang="T14">
                    <a:pos x="T8" y="T9"/>
                  </a:cxn>
                </a:cxnLst>
                <a:rect l="T15" t="T16" r="T17" b="T18"/>
                <a:pathLst>
                  <a:path w="301" h="37">
                    <a:moveTo>
                      <a:pt x="0" y="37"/>
                    </a:moveTo>
                    <a:lnTo>
                      <a:pt x="36" y="0"/>
                    </a:lnTo>
                    <a:lnTo>
                      <a:pt x="301" y="0"/>
                    </a:lnTo>
                    <a:lnTo>
                      <a:pt x="265" y="37"/>
                    </a:lnTo>
                    <a:lnTo>
                      <a:pt x="0" y="37"/>
                    </a:lnTo>
                    <a:close/>
                  </a:path>
                </a:pathLst>
              </a:custGeom>
              <a:solidFill>
                <a:srgbClr val="DDDDD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250" name="Rectangle 290"/>
              <p:cNvSpPr>
                <a:spLocks noChangeArrowheads="1"/>
              </p:cNvSpPr>
              <p:nvPr/>
            </p:nvSpPr>
            <p:spPr bwMode="auto">
              <a:xfrm>
                <a:off x="3007" y="3295"/>
                <a:ext cx="347"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lstStyle/>
              <a:p>
                <a:endParaRPr lang="en-US"/>
              </a:p>
            </p:txBody>
          </p:sp>
          <p:sp>
            <p:nvSpPr>
              <p:cNvPr id="85251" name="Rectangle 291"/>
              <p:cNvSpPr>
                <a:spLocks noChangeArrowheads="1"/>
              </p:cNvSpPr>
              <p:nvPr/>
            </p:nvSpPr>
            <p:spPr bwMode="auto">
              <a:xfrm>
                <a:off x="3052" y="3295"/>
                <a:ext cx="302" cy="453"/>
              </a:xfrm>
              <a:prstGeom prst="rect">
                <a:avLst/>
              </a:prstGeom>
              <a:solidFill>
                <a:srgbClr val="969696"/>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grpSp>
            <p:nvGrpSpPr>
              <p:cNvPr id="85397" name="Group 292"/>
              <p:cNvGrpSpPr>
                <a:grpSpLocks/>
              </p:cNvGrpSpPr>
              <p:nvPr/>
            </p:nvGrpSpPr>
            <p:grpSpPr bwMode="auto">
              <a:xfrm>
                <a:off x="3206" y="3691"/>
                <a:ext cx="128" cy="60"/>
                <a:chOff x="816" y="1680"/>
                <a:chExt cx="463" cy="231"/>
              </a:xfrm>
            </p:grpSpPr>
            <p:sp>
              <p:nvSpPr>
                <p:cNvPr id="85386" name="Oval 29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87" name="Rectangle 29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88" name="Oval 29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89" name="Line 29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90" name="Oval 29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91" name="Line 29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398" name="Group 299"/>
              <p:cNvGrpSpPr>
                <a:grpSpLocks/>
              </p:cNvGrpSpPr>
              <p:nvPr/>
            </p:nvGrpSpPr>
            <p:grpSpPr bwMode="auto">
              <a:xfrm>
                <a:off x="3206" y="3663"/>
                <a:ext cx="128" cy="60"/>
                <a:chOff x="816" y="1680"/>
                <a:chExt cx="463" cy="231"/>
              </a:xfrm>
            </p:grpSpPr>
            <p:sp>
              <p:nvSpPr>
                <p:cNvPr id="85380" name="Oval 30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81" name="Rectangle 30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82" name="Oval 30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83" name="Line 30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84" name="Oval 30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85" name="Line 30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399" name="Group 306"/>
              <p:cNvGrpSpPr>
                <a:grpSpLocks/>
              </p:cNvGrpSpPr>
              <p:nvPr/>
            </p:nvGrpSpPr>
            <p:grpSpPr bwMode="auto">
              <a:xfrm>
                <a:off x="3206" y="3602"/>
                <a:ext cx="128" cy="61"/>
                <a:chOff x="816" y="1680"/>
                <a:chExt cx="463" cy="231"/>
              </a:xfrm>
            </p:grpSpPr>
            <p:sp>
              <p:nvSpPr>
                <p:cNvPr id="85374" name="Oval 30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75" name="Rectangle 30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76" name="Oval 30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77" name="Line 31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78" name="Oval 31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79" name="Line 31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0" name="Group 313"/>
              <p:cNvGrpSpPr>
                <a:grpSpLocks/>
              </p:cNvGrpSpPr>
              <p:nvPr/>
            </p:nvGrpSpPr>
            <p:grpSpPr bwMode="auto">
              <a:xfrm>
                <a:off x="3206" y="3574"/>
                <a:ext cx="128" cy="61"/>
                <a:chOff x="816" y="1680"/>
                <a:chExt cx="463" cy="231"/>
              </a:xfrm>
            </p:grpSpPr>
            <p:sp>
              <p:nvSpPr>
                <p:cNvPr id="85368" name="Oval 31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69" name="Rectangle 31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70" name="Oval 31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71" name="Line 31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72" name="Oval 31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73" name="Line 31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1" name="Group 320"/>
              <p:cNvGrpSpPr>
                <a:grpSpLocks/>
              </p:cNvGrpSpPr>
              <p:nvPr/>
            </p:nvGrpSpPr>
            <p:grpSpPr bwMode="auto">
              <a:xfrm>
                <a:off x="3206" y="3513"/>
                <a:ext cx="128" cy="60"/>
                <a:chOff x="816" y="1680"/>
                <a:chExt cx="463" cy="231"/>
              </a:xfrm>
            </p:grpSpPr>
            <p:sp>
              <p:nvSpPr>
                <p:cNvPr id="85362" name="Oval 32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63" name="Rectangle 32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64" name="Oval 32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65" name="Line 32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66" name="Oval 32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67" name="Line 32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2" name="Group 327"/>
              <p:cNvGrpSpPr>
                <a:grpSpLocks/>
              </p:cNvGrpSpPr>
              <p:nvPr/>
            </p:nvGrpSpPr>
            <p:grpSpPr bwMode="auto">
              <a:xfrm>
                <a:off x="3206" y="3485"/>
                <a:ext cx="128" cy="60"/>
                <a:chOff x="816" y="1680"/>
                <a:chExt cx="463" cy="231"/>
              </a:xfrm>
            </p:grpSpPr>
            <p:sp>
              <p:nvSpPr>
                <p:cNvPr id="85356" name="Oval 32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57" name="Rectangle 32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58" name="Oval 33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59" name="Line 33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60" name="Oval 33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61" name="Line 33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3" name="Group 334"/>
              <p:cNvGrpSpPr>
                <a:grpSpLocks/>
              </p:cNvGrpSpPr>
              <p:nvPr/>
            </p:nvGrpSpPr>
            <p:grpSpPr bwMode="auto">
              <a:xfrm>
                <a:off x="3206" y="3423"/>
                <a:ext cx="128" cy="61"/>
                <a:chOff x="816" y="1680"/>
                <a:chExt cx="463" cy="231"/>
              </a:xfrm>
            </p:grpSpPr>
            <p:sp>
              <p:nvSpPr>
                <p:cNvPr id="85350" name="Oval 33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51" name="Rectangle 33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52" name="Oval 33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53" name="Line 33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54" name="Oval 33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55" name="Line 34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4" name="Group 341"/>
              <p:cNvGrpSpPr>
                <a:grpSpLocks/>
              </p:cNvGrpSpPr>
              <p:nvPr/>
            </p:nvGrpSpPr>
            <p:grpSpPr bwMode="auto">
              <a:xfrm>
                <a:off x="3206" y="3395"/>
                <a:ext cx="128" cy="61"/>
                <a:chOff x="816" y="1680"/>
                <a:chExt cx="463" cy="231"/>
              </a:xfrm>
            </p:grpSpPr>
            <p:sp>
              <p:nvSpPr>
                <p:cNvPr id="85344" name="Oval 34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45" name="Rectangle 34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46" name="Oval 34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47" name="Line 34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48" name="Oval 34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49" name="Line 34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5" name="Group 348"/>
              <p:cNvGrpSpPr>
                <a:grpSpLocks/>
              </p:cNvGrpSpPr>
              <p:nvPr/>
            </p:nvGrpSpPr>
            <p:grpSpPr bwMode="auto">
              <a:xfrm>
                <a:off x="3206" y="3334"/>
                <a:ext cx="128" cy="61"/>
                <a:chOff x="816" y="1680"/>
                <a:chExt cx="463" cy="231"/>
              </a:xfrm>
            </p:grpSpPr>
            <p:sp>
              <p:nvSpPr>
                <p:cNvPr id="85338" name="Oval 34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39" name="Rectangle 35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40" name="Oval 35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41" name="Line 35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42" name="Oval 35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43" name="Line 35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6" name="Group 355"/>
              <p:cNvGrpSpPr>
                <a:grpSpLocks/>
              </p:cNvGrpSpPr>
              <p:nvPr/>
            </p:nvGrpSpPr>
            <p:grpSpPr bwMode="auto">
              <a:xfrm>
                <a:off x="3206" y="3306"/>
                <a:ext cx="128" cy="61"/>
                <a:chOff x="816" y="1680"/>
                <a:chExt cx="463" cy="231"/>
              </a:xfrm>
            </p:grpSpPr>
            <p:sp>
              <p:nvSpPr>
                <p:cNvPr id="85332" name="Oval 35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33" name="Rectangle 35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34" name="Oval 35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35" name="Line 35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36" name="Oval 36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37" name="Line 36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7" name="Group 362"/>
              <p:cNvGrpSpPr>
                <a:grpSpLocks/>
              </p:cNvGrpSpPr>
              <p:nvPr/>
            </p:nvGrpSpPr>
            <p:grpSpPr bwMode="auto">
              <a:xfrm>
                <a:off x="3036" y="3691"/>
                <a:ext cx="129" cy="60"/>
                <a:chOff x="816" y="1680"/>
                <a:chExt cx="463" cy="231"/>
              </a:xfrm>
            </p:grpSpPr>
            <p:sp>
              <p:nvSpPr>
                <p:cNvPr id="85326" name="Oval 36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27" name="Rectangle 36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28" name="Oval 36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29" name="Line 36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30" name="Oval 36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31" name="Line 36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08" name="Group 369"/>
              <p:cNvGrpSpPr>
                <a:grpSpLocks/>
              </p:cNvGrpSpPr>
              <p:nvPr/>
            </p:nvGrpSpPr>
            <p:grpSpPr bwMode="auto">
              <a:xfrm>
                <a:off x="3036" y="3663"/>
                <a:ext cx="129" cy="60"/>
                <a:chOff x="816" y="1680"/>
                <a:chExt cx="463" cy="231"/>
              </a:xfrm>
            </p:grpSpPr>
            <p:sp>
              <p:nvSpPr>
                <p:cNvPr id="85320" name="Oval 37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21" name="Rectangle 37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22" name="Oval 37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23" name="Line 37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24" name="Oval 37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25" name="Line 37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56" name="Group 376"/>
              <p:cNvGrpSpPr>
                <a:grpSpLocks/>
              </p:cNvGrpSpPr>
              <p:nvPr/>
            </p:nvGrpSpPr>
            <p:grpSpPr bwMode="auto">
              <a:xfrm>
                <a:off x="3036" y="3602"/>
                <a:ext cx="129" cy="61"/>
                <a:chOff x="816" y="1680"/>
                <a:chExt cx="463" cy="231"/>
              </a:xfrm>
            </p:grpSpPr>
            <p:sp>
              <p:nvSpPr>
                <p:cNvPr id="85314" name="Oval 37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15" name="Rectangle 37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16" name="Oval 37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17" name="Line 38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18" name="Oval 38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19" name="Line 38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58" name="Group 383"/>
              <p:cNvGrpSpPr>
                <a:grpSpLocks/>
              </p:cNvGrpSpPr>
              <p:nvPr/>
            </p:nvGrpSpPr>
            <p:grpSpPr bwMode="auto">
              <a:xfrm>
                <a:off x="3036" y="3574"/>
                <a:ext cx="129" cy="61"/>
                <a:chOff x="816" y="1680"/>
                <a:chExt cx="463" cy="231"/>
              </a:xfrm>
            </p:grpSpPr>
            <p:sp>
              <p:nvSpPr>
                <p:cNvPr id="85308" name="Oval 38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09" name="Rectangle 38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10" name="Oval 38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11" name="Line 38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12" name="Oval 38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13" name="Line 38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60" name="Group 390"/>
              <p:cNvGrpSpPr>
                <a:grpSpLocks/>
              </p:cNvGrpSpPr>
              <p:nvPr/>
            </p:nvGrpSpPr>
            <p:grpSpPr bwMode="auto">
              <a:xfrm>
                <a:off x="3036" y="3513"/>
                <a:ext cx="129" cy="60"/>
                <a:chOff x="816" y="1680"/>
                <a:chExt cx="463" cy="231"/>
              </a:xfrm>
            </p:grpSpPr>
            <p:sp>
              <p:nvSpPr>
                <p:cNvPr id="85302" name="Oval 39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303" name="Rectangle 39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04" name="Oval 39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305" name="Line 39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06" name="Oval 39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07" name="Line 39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61" name="Group 397"/>
              <p:cNvGrpSpPr>
                <a:grpSpLocks/>
              </p:cNvGrpSpPr>
              <p:nvPr/>
            </p:nvGrpSpPr>
            <p:grpSpPr bwMode="auto">
              <a:xfrm>
                <a:off x="3036" y="3485"/>
                <a:ext cx="129" cy="60"/>
                <a:chOff x="816" y="1680"/>
                <a:chExt cx="463" cy="231"/>
              </a:xfrm>
            </p:grpSpPr>
            <p:sp>
              <p:nvSpPr>
                <p:cNvPr id="85296" name="Oval 39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97" name="Rectangle 39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98" name="Oval 40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99" name="Line 40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300" name="Oval 40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301" name="Line 40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82" name="Group 404"/>
              <p:cNvGrpSpPr>
                <a:grpSpLocks/>
              </p:cNvGrpSpPr>
              <p:nvPr/>
            </p:nvGrpSpPr>
            <p:grpSpPr bwMode="auto">
              <a:xfrm>
                <a:off x="3036" y="3423"/>
                <a:ext cx="129" cy="61"/>
                <a:chOff x="816" y="1680"/>
                <a:chExt cx="463" cy="231"/>
              </a:xfrm>
            </p:grpSpPr>
            <p:sp>
              <p:nvSpPr>
                <p:cNvPr id="85290" name="Oval 40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91" name="Rectangle 40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92" name="Oval 40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93" name="Line 40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94" name="Oval 40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95" name="Line 41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490" name="Group 411"/>
              <p:cNvGrpSpPr>
                <a:grpSpLocks/>
              </p:cNvGrpSpPr>
              <p:nvPr/>
            </p:nvGrpSpPr>
            <p:grpSpPr bwMode="auto">
              <a:xfrm>
                <a:off x="3036" y="3395"/>
                <a:ext cx="129" cy="61"/>
                <a:chOff x="816" y="1680"/>
                <a:chExt cx="463" cy="231"/>
              </a:xfrm>
            </p:grpSpPr>
            <p:sp>
              <p:nvSpPr>
                <p:cNvPr id="85284" name="Oval 41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85" name="Rectangle 41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86" name="Oval 41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87" name="Line 41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88" name="Oval 41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89" name="Line 41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00" name="Group 418"/>
              <p:cNvGrpSpPr>
                <a:grpSpLocks/>
              </p:cNvGrpSpPr>
              <p:nvPr/>
            </p:nvGrpSpPr>
            <p:grpSpPr bwMode="auto">
              <a:xfrm>
                <a:off x="3036" y="3334"/>
                <a:ext cx="129" cy="61"/>
                <a:chOff x="816" y="1680"/>
                <a:chExt cx="463" cy="231"/>
              </a:xfrm>
            </p:grpSpPr>
            <p:sp>
              <p:nvSpPr>
                <p:cNvPr id="85278" name="Oval 41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79" name="Rectangle 42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80" name="Oval 42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81" name="Line 42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82" name="Oval 42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83" name="Line 42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01" name="Group 425"/>
              <p:cNvGrpSpPr>
                <a:grpSpLocks/>
              </p:cNvGrpSpPr>
              <p:nvPr/>
            </p:nvGrpSpPr>
            <p:grpSpPr bwMode="auto">
              <a:xfrm>
                <a:off x="3036" y="3306"/>
                <a:ext cx="129" cy="61"/>
                <a:chOff x="816" y="1680"/>
                <a:chExt cx="463" cy="231"/>
              </a:xfrm>
            </p:grpSpPr>
            <p:sp>
              <p:nvSpPr>
                <p:cNvPr id="85272" name="Oval 42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73" name="Rectangle 42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74" name="Oval 42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75" name="Line 42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76" name="Oval 43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77" name="Line 43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grpSp>
          <p:nvGrpSpPr>
            <p:cNvPr id="85502" name="Group 432"/>
            <p:cNvGrpSpPr>
              <a:grpSpLocks/>
            </p:cNvGrpSpPr>
            <p:nvPr/>
          </p:nvGrpSpPr>
          <p:grpSpPr bwMode="auto">
            <a:xfrm>
              <a:off x="4000500" y="5486400"/>
              <a:ext cx="307975" cy="463550"/>
              <a:chOff x="2976" y="3120"/>
              <a:chExt cx="469" cy="706"/>
            </a:xfrm>
          </p:grpSpPr>
          <p:sp>
            <p:nvSpPr>
              <p:cNvPr id="85098" name="Rectangle 433"/>
              <p:cNvSpPr>
                <a:spLocks noChangeArrowheads="1"/>
              </p:cNvSpPr>
              <p:nvPr/>
            </p:nvSpPr>
            <p:spPr bwMode="auto">
              <a:xfrm>
                <a:off x="2976" y="3174"/>
                <a:ext cx="413" cy="652"/>
              </a:xfrm>
              <a:prstGeom prst="rect">
                <a:avLst/>
              </a:prstGeom>
              <a:solidFill>
                <a:srgbClr val="B2B2B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en-US"/>
              </a:p>
            </p:txBody>
          </p:sp>
          <p:sp>
            <p:nvSpPr>
              <p:cNvPr id="85099" name="Freeform 434"/>
              <p:cNvSpPr>
                <a:spLocks/>
              </p:cNvSpPr>
              <p:nvPr/>
            </p:nvSpPr>
            <p:spPr bwMode="auto">
              <a:xfrm>
                <a:off x="3379" y="3120"/>
                <a:ext cx="59" cy="704"/>
              </a:xfrm>
              <a:custGeom>
                <a:avLst/>
                <a:gdLst>
                  <a:gd name="T0" fmla="*/ 0 w 36"/>
                  <a:gd name="T1" fmla="*/ 489 h 489"/>
                  <a:gd name="T2" fmla="*/ 36 w 36"/>
                  <a:gd name="T3" fmla="*/ 452 h 489"/>
                  <a:gd name="T4" fmla="*/ 36 w 36"/>
                  <a:gd name="T5" fmla="*/ 0 h 489"/>
                  <a:gd name="T6" fmla="*/ 0 w 36"/>
                  <a:gd name="T7" fmla="*/ 37 h 489"/>
                  <a:gd name="T8" fmla="*/ 0 w 36"/>
                  <a:gd name="T9" fmla="*/ 489 h 489"/>
                  <a:gd name="T10" fmla="*/ 0 60000 65536"/>
                  <a:gd name="T11" fmla="*/ 0 60000 65536"/>
                  <a:gd name="T12" fmla="*/ 0 60000 65536"/>
                  <a:gd name="T13" fmla="*/ 0 60000 65536"/>
                  <a:gd name="T14" fmla="*/ 0 60000 65536"/>
                  <a:gd name="T15" fmla="*/ 0 w 36"/>
                  <a:gd name="T16" fmla="*/ 0 h 489"/>
                  <a:gd name="T17" fmla="*/ 36 w 36"/>
                  <a:gd name="T18" fmla="*/ 489 h 489"/>
                </a:gdLst>
                <a:ahLst/>
                <a:cxnLst>
                  <a:cxn ang="T10">
                    <a:pos x="T0" y="T1"/>
                  </a:cxn>
                  <a:cxn ang="T11">
                    <a:pos x="T2" y="T3"/>
                  </a:cxn>
                  <a:cxn ang="T12">
                    <a:pos x="T4" y="T5"/>
                  </a:cxn>
                  <a:cxn ang="T13">
                    <a:pos x="T6" y="T7"/>
                  </a:cxn>
                  <a:cxn ang="T14">
                    <a:pos x="T8" y="T9"/>
                  </a:cxn>
                </a:cxnLst>
                <a:rect l="T15" t="T16" r="T17" b="T18"/>
                <a:pathLst>
                  <a:path w="36" h="489">
                    <a:moveTo>
                      <a:pt x="0" y="489"/>
                    </a:moveTo>
                    <a:lnTo>
                      <a:pt x="36" y="452"/>
                    </a:lnTo>
                    <a:lnTo>
                      <a:pt x="36" y="0"/>
                    </a:lnTo>
                    <a:lnTo>
                      <a:pt x="0" y="37"/>
                    </a:lnTo>
                    <a:lnTo>
                      <a:pt x="0" y="489"/>
                    </a:lnTo>
                    <a:close/>
                  </a:path>
                </a:pathLst>
              </a:custGeom>
              <a:solidFill>
                <a:srgbClr val="969696"/>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100" name="Freeform 435"/>
              <p:cNvSpPr>
                <a:spLocks/>
              </p:cNvSpPr>
              <p:nvPr/>
            </p:nvSpPr>
            <p:spPr bwMode="auto">
              <a:xfrm>
                <a:off x="3007" y="3745"/>
                <a:ext cx="347" cy="36"/>
              </a:xfrm>
              <a:custGeom>
                <a:avLst/>
                <a:gdLst>
                  <a:gd name="T0" fmla="*/ 0 w 247"/>
                  <a:gd name="T1" fmla="*/ 26 h 26"/>
                  <a:gd name="T2" fmla="*/ 29 w 247"/>
                  <a:gd name="T3" fmla="*/ 0 h 26"/>
                  <a:gd name="T4" fmla="*/ 247 w 247"/>
                  <a:gd name="T5" fmla="*/ 1 h 26"/>
                  <a:gd name="T6" fmla="*/ 247 w 247"/>
                  <a:gd name="T7" fmla="*/ 26 h 26"/>
                  <a:gd name="T8" fmla="*/ 0 w 247"/>
                  <a:gd name="T9" fmla="*/ 26 h 26"/>
                  <a:gd name="T10" fmla="*/ 0 60000 65536"/>
                  <a:gd name="T11" fmla="*/ 0 60000 65536"/>
                  <a:gd name="T12" fmla="*/ 0 60000 65536"/>
                  <a:gd name="T13" fmla="*/ 0 60000 65536"/>
                  <a:gd name="T14" fmla="*/ 0 60000 65536"/>
                  <a:gd name="T15" fmla="*/ 0 w 247"/>
                  <a:gd name="T16" fmla="*/ 0 h 26"/>
                  <a:gd name="T17" fmla="*/ 247 w 247"/>
                  <a:gd name="T18" fmla="*/ 26 h 26"/>
                </a:gdLst>
                <a:ahLst/>
                <a:cxnLst>
                  <a:cxn ang="T10">
                    <a:pos x="T0" y="T1"/>
                  </a:cxn>
                  <a:cxn ang="T11">
                    <a:pos x="T2" y="T3"/>
                  </a:cxn>
                  <a:cxn ang="T12">
                    <a:pos x="T4" y="T5"/>
                  </a:cxn>
                  <a:cxn ang="T13">
                    <a:pos x="T6" y="T7"/>
                  </a:cxn>
                  <a:cxn ang="T14">
                    <a:pos x="T8" y="T9"/>
                  </a:cxn>
                </a:cxnLst>
                <a:rect l="T15" t="T16" r="T17" b="T18"/>
                <a:pathLst>
                  <a:path w="247" h="26">
                    <a:moveTo>
                      <a:pt x="0" y="26"/>
                    </a:moveTo>
                    <a:lnTo>
                      <a:pt x="29" y="0"/>
                    </a:lnTo>
                    <a:lnTo>
                      <a:pt x="247" y="1"/>
                    </a:lnTo>
                    <a:lnTo>
                      <a:pt x="247" y="26"/>
                    </a:lnTo>
                    <a:lnTo>
                      <a:pt x="0" y="26"/>
                    </a:lnTo>
                    <a:close/>
                  </a:path>
                </a:pathLst>
              </a:custGeom>
              <a:solidFill>
                <a:srgbClr val="808080"/>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101" name="Freeform 436"/>
              <p:cNvSpPr>
                <a:spLocks/>
              </p:cNvSpPr>
              <p:nvPr/>
            </p:nvSpPr>
            <p:spPr bwMode="auto">
              <a:xfrm>
                <a:off x="3007" y="3295"/>
                <a:ext cx="45" cy="485"/>
              </a:xfrm>
              <a:custGeom>
                <a:avLst/>
                <a:gdLst>
                  <a:gd name="T0" fmla="*/ 0 w 131"/>
                  <a:gd name="T1" fmla="*/ 1418 h 1418"/>
                  <a:gd name="T2" fmla="*/ 131 w 131"/>
                  <a:gd name="T3" fmla="*/ 1314 h 1418"/>
                  <a:gd name="T4" fmla="*/ 131 w 131"/>
                  <a:gd name="T5" fmla="*/ 0 h 1418"/>
                  <a:gd name="T6" fmla="*/ 1 w 131"/>
                  <a:gd name="T7" fmla="*/ 0 h 1418"/>
                  <a:gd name="T8" fmla="*/ 0 w 131"/>
                  <a:gd name="T9" fmla="*/ 1418 h 1418"/>
                  <a:gd name="T10" fmla="*/ 0 60000 65536"/>
                  <a:gd name="T11" fmla="*/ 0 60000 65536"/>
                  <a:gd name="T12" fmla="*/ 0 60000 65536"/>
                  <a:gd name="T13" fmla="*/ 0 60000 65536"/>
                  <a:gd name="T14" fmla="*/ 0 60000 65536"/>
                  <a:gd name="T15" fmla="*/ 0 w 131"/>
                  <a:gd name="T16" fmla="*/ 0 h 1418"/>
                  <a:gd name="T17" fmla="*/ 131 w 131"/>
                  <a:gd name="T18" fmla="*/ 1418 h 1418"/>
                </a:gdLst>
                <a:ahLst/>
                <a:cxnLst>
                  <a:cxn ang="T10">
                    <a:pos x="T0" y="T1"/>
                  </a:cxn>
                  <a:cxn ang="T11">
                    <a:pos x="T2" y="T3"/>
                  </a:cxn>
                  <a:cxn ang="T12">
                    <a:pos x="T4" y="T5"/>
                  </a:cxn>
                  <a:cxn ang="T13">
                    <a:pos x="T6" y="T7"/>
                  </a:cxn>
                  <a:cxn ang="T14">
                    <a:pos x="T8" y="T9"/>
                  </a:cxn>
                </a:cxnLst>
                <a:rect l="T15" t="T16" r="T17" b="T18"/>
                <a:pathLst>
                  <a:path w="131" h="1418">
                    <a:moveTo>
                      <a:pt x="0" y="1418"/>
                    </a:moveTo>
                    <a:lnTo>
                      <a:pt x="131" y="1314"/>
                    </a:lnTo>
                    <a:lnTo>
                      <a:pt x="131" y="0"/>
                    </a:lnTo>
                    <a:lnTo>
                      <a:pt x="1" y="0"/>
                    </a:lnTo>
                    <a:lnTo>
                      <a:pt x="0" y="1418"/>
                    </a:lnTo>
                    <a:close/>
                  </a:path>
                </a:pathLst>
              </a:custGeom>
              <a:solidFill>
                <a:srgbClr val="4D4D4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102" name="Freeform 437"/>
              <p:cNvSpPr>
                <a:spLocks/>
              </p:cNvSpPr>
              <p:nvPr/>
            </p:nvSpPr>
            <p:spPr bwMode="auto">
              <a:xfrm>
                <a:off x="2977" y="3120"/>
                <a:ext cx="468" cy="54"/>
              </a:xfrm>
              <a:custGeom>
                <a:avLst/>
                <a:gdLst>
                  <a:gd name="T0" fmla="*/ 0 w 301"/>
                  <a:gd name="T1" fmla="*/ 37 h 37"/>
                  <a:gd name="T2" fmla="*/ 36 w 301"/>
                  <a:gd name="T3" fmla="*/ 0 h 37"/>
                  <a:gd name="T4" fmla="*/ 301 w 301"/>
                  <a:gd name="T5" fmla="*/ 0 h 37"/>
                  <a:gd name="T6" fmla="*/ 265 w 301"/>
                  <a:gd name="T7" fmla="*/ 37 h 37"/>
                  <a:gd name="T8" fmla="*/ 0 w 301"/>
                  <a:gd name="T9" fmla="*/ 37 h 37"/>
                  <a:gd name="T10" fmla="*/ 0 60000 65536"/>
                  <a:gd name="T11" fmla="*/ 0 60000 65536"/>
                  <a:gd name="T12" fmla="*/ 0 60000 65536"/>
                  <a:gd name="T13" fmla="*/ 0 60000 65536"/>
                  <a:gd name="T14" fmla="*/ 0 60000 65536"/>
                  <a:gd name="T15" fmla="*/ 0 w 301"/>
                  <a:gd name="T16" fmla="*/ 0 h 37"/>
                  <a:gd name="T17" fmla="*/ 301 w 301"/>
                  <a:gd name="T18" fmla="*/ 37 h 37"/>
                </a:gdLst>
                <a:ahLst/>
                <a:cxnLst>
                  <a:cxn ang="T10">
                    <a:pos x="T0" y="T1"/>
                  </a:cxn>
                  <a:cxn ang="T11">
                    <a:pos x="T2" y="T3"/>
                  </a:cxn>
                  <a:cxn ang="T12">
                    <a:pos x="T4" y="T5"/>
                  </a:cxn>
                  <a:cxn ang="T13">
                    <a:pos x="T6" y="T7"/>
                  </a:cxn>
                  <a:cxn ang="T14">
                    <a:pos x="T8" y="T9"/>
                  </a:cxn>
                </a:cxnLst>
                <a:rect l="T15" t="T16" r="T17" b="T18"/>
                <a:pathLst>
                  <a:path w="301" h="37">
                    <a:moveTo>
                      <a:pt x="0" y="37"/>
                    </a:moveTo>
                    <a:lnTo>
                      <a:pt x="36" y="0"/>
                    </a:lnTo>
                    <a:lnTo>
                      <a:pt x="301" y="0"/>
                    </a:lnTo>
                    <a:lnTo>
                      <a:pt x="265" y="37"/>
                    </a:lnTo>
                    <a:lnTo>
                      <a:pt x="0" y="37"/>
                    </a:lnTo>
                    <a:close/>
                  </a:path>
                </a:pathLst>
              </a:custGeom>
              <a:solidFill>
                <a:srgbClr val="DDDDDD"/>
              </a:solidFill>
              <a:ln>
                <a:noFill/>
              </a:ln>
              <a:extLst>
                <a:ext uri="{91240B29-F687-4F45-9708-019B960494DF}">
                  <a14:hiddenLine xmlns:a14="http://schemas.microsoft.com/office/drawing/2010/main" w="6350" cmpd="sng">
                    <a:solidFill>
                      <a:srgbClr val="000000"/>
                    </a:solidFill>
                    <a:prstDash val="solid"/>
                    <a:round/>
                    <a:headEnd/>
                    <a:tailEnd/>
                  </a14:hiddenLine>
                </a:ext>
              </a:extLst>
            </p:spPr>
            <p:txBody>
              <a:bodyPr/>
              <a:lstStyle/>
              <a:p>
                <a:endParaRPr lang="en-SG"/>
              </a:p>
            </p:txBody>
          </p:sp>
          <p:sp>
            <p:nvSpPr>
              <p:cNvPr id="85103" name="Rectangle 438"/>
              <p:cNvSpPr>
                <a:spLocks noChangeArrowheads="1"/>
              </p:cNvSpPr>
              <p:nvPr/>
            </p:nvSpPr>
            <p:spPr bwMode="auto">
              <a:xfrm>
                <a:off x="3007" y="3295"/>
                <a:ext cx="347"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lstStyle/>
              <a:p>
                <a:endParaRPr lang="en-US"/>
              </a:p>
            </p:txBody>
          </p:sp>
          <p:sp>
            <p:nvSpPr>
              <p:cNvPr id="85104" name="Rectangle 439"/>
              <p:cNvSpPr>
                <a:spLocks noChangeArrowheads="1"/>
              </p:cNvSpPr>
              <p:nvPr/>
            </p:nvSpPr>
            <p:spPr bwMode="auto">
              <a:xfrm>
                <a:off x="3052" y="3295"/>
                <a:ext cx="302" cy="453"/>
              </a:xfrm>
              <a:prstGeom prst="rect">
                <a:avLst/>
              </a:prstGeom>
              <a:solidFill>
                <a:srgbClr val="969696"/>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grpSp>
            <p:nvGrpSpPr>
              <p:cNvPr id="85524" name="Group 440"/>
              <p:cNvGrpSpPr>
                <a:grpSpLocks/>
              </p:cNvGrpSpPr>
              <p:nvPr/>
            </p:nvGrpSpPr>
            <p:grpSpPr bwMode="auto">
              <a:xfrm>
                <a:off x="3206" y="3691"/>
                <a:ext cx="128" cy="60"/>
                <a:chOff x="816" y="1680"/>
                <a:chExt cx="463" cy="231"/>
              </a:xfrm>
            </p:grpSpPr>
            <p:sp>
              <p:nvSpPr>
                <p:cNvPr id="85239" name="Oval 44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40" name="Rectangle 44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41" name="Oval 44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42" name="Line 44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43" name="Oval 44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44" name="Line 44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25" name="Group 447"/>
              <p:cNvGrpSpPr>
                <a:grpSpLocks/>
              </p:cNvGrpSpPr>
              <p:nvPr/>
            </p:nvGrpSpPr>
            <p:grpSpPr bwMode="auto">
              <a:xfrm>
                <a:off x="3206" y="3663"/>
                <a:ext cx="128" cy="60"/>
                <a:chOff x="816" y="1680"/>
                <a:chExt cx="463" cy="231"/>
              </a:xfrm>
            </p:grpSpPr>
            <p:sp>
              <p:nvSpPr>
                <p:cNvPr id="85233" name="Oval 44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34" name="Rectangle 44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35" name="Oval 45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36" name="Line 45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37" name="Oval 45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38" name="Line 45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26" name="Group 454"/>
              <p:cNvGrpSpPr>
                <a:grpSpLocks/>
              </p:cNvGrpSpPr>
              <p:nvPr/>
            </p:nvGrpSpPr>
            <p:grpSpPr bwMode="auto">
              <a:xfrm>
                <a:off x="3206" y="3602"/>
                <a:ext cx="128" cy="61"/>
                <a:chOff x="816" y="1680"/>
                <a:chExt cx="463" cy="231"/>
              </a:xfrm>
            </p:grpSpPr>
            <p:sp>
              <p:nvSpPr>
                <p:cNvPr id="85227" name="Oval 45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28" name="Rectangle 45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29" name="Oval 45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30" name="Line 45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31" name="Oval 45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32" name="Line 46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40" name="Group 461"/>
              <p:cNvGrpSpPr>
                <a:grpSpLocks/>
              </p:cNvGrpSpPr>
              <p:nvPr/>
            </p:nvGrpSpPr>
            <p:grpSpPr bwMode="auto">
              <a:xfrm>
                <a:off x="3206" y="3574"/>
                <a:ext cx="128" cy="61"/>
                <a:chOff x="816" y="1680"/>
                <a:chExt cx="463" cy="231"/>
              </a:xfrm>
            </p:grpSpPr>
            <p:sp>
              <p:nvSpPr>
                <p:cNvPr id="85221" name="Oval 46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22" name="Rectangle 46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23" name="Oval 46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24" name="Line 46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25" name="Oval 46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26" name="Line 46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44" name="Group 468"/>
              <p:cNvGrpSpPr>
                <a:grpSpLocks/>
              </p:cNvGrpSpPr>
              <p:nvPr/>
            </p:nvGrpSpPr>
            <p:grpSpPr bwMode="auto">
              <a:xfrm>
                <a:off x="3206" y="3513"/>
                <a:ext cx="128" cy="60"/>
                <a:chOff x="816" y="1680"/>
                <a:chExt cx="463" cy="231"/>
              </a:xfrm>
            </p:grpSpPr>
            <p:sp>
              <p:nvSpPr>
                <p:cNvPr id="85215" name="Oval 46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16" name="Rectangle 47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17" name="Oval 47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18" name="Line 47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19" name="Oval 47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20" name="Line 47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45" name="Group 475"/>
              <p:cNvGrpSpPr>
                <a:grpSpLocks/>
              </p:cNvGrpSpPr>
              <p:nvPr/>
            </p:nvGrpSpPr>
            <p:grpSpPr bwMode="auto">
              <a:xfrm>
                <a:off x="3206" y="3485"/>
                <a:ext cx="128" cy="60"/>
                <a:chOff x="816" y="1680"/>
                <a:chExt cx="463" cy="231"/>
              </a:xfrm>
            </p:grpSpPr>
            <p:sp>
              <p:nvSpPr>
                <p:cNvPr id="85209" name="Oval 47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10" name="Rectangle 47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11" name="Oval 47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12" name="Line 47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13" name="Oval 48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14" name="Line 48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46" name="Group 482"/>
              <p:cNvGrpSpPr>
                <a:grpSpLocks/>
              </p:cNvGrpSpPr>
              <p:nvPr/>
            </p:nvGrpSpPr>
            <p:grpSpPr bwMode="auto">
              <a:xfrm>
                <a:off x="3206" y="3423"/>
                <a:ext cx="128" cy="61"/>
                <a:chOff x="816" y="1680"/>
                <a:chExt cx="463" cy="231"/>
              </a:xfrm>
            </p:grpSpPr>
            <p:sp>
              <p:nvSpPr>
                <p:cNvPr id="85203" name="Oval 48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204" name="Rectangle 48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205" name="Oval 48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06" name="Line 48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07" name="Oval 48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08" name="Line 48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61" name="Group 489"/>
              <p:cNvGrpSpPr>
                <a:grpSpLocks/>
              </p:cNvGrpSpPr>
              <p:nvPr/>
            </p:nvGrpSpPr>
            <p:grpSpPr bwMode="auto">
              <a:xfrm>
                <a:off x="3206" y="3395"/>
                <a:ext cx="128" cy="61"/>
                <a:chOff x="816" y="1680"/>
                <a:chExt cx="463" cy="231"/>
              </a:xfrm>
            </p:grpSpPr>
            <p:sp>
              <p:nvSpPr>
                <p:cNvPr id="85197" name="Oval 49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98" name="Rectangle 49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99" name="Oval 49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200" name="Line 49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201" name="Oval 49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202" name="Line 49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64" name="Group 496"/>
              <p:cNvGrpSpPr>
                <a:grpSpLocks/>
              </p:cNvGrpSpPr>
              <p:nvPr/>
            </p:nvGrpSpPr>
            <p:grpSpPr bwMode="auto">
              <a:xfrm>
                <a:off x="3206" y="3334"/>
                <a:ext cx="128" cy="61"/>
                <a:chOff x="816" y="1680"/>
                <a:chExt cx="463" cy="231"/>
              </a:xfrm>
            </p:grpSpPr>
            <p:sp>
              <p:nvSpPr>
                <p:cNvPr id="85191" name="Oval 49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92" name="Rectangle 49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93" name="Oval 49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94" name="Line 50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95" name="Oval 50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96" name="Line 50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72" name="Group 503"/>
              <p:cNvGrpSpPr>
                <a:grpSpLocks/>
              </p:cNvGrpSpPr>
              <p:nvPr/>
            </p:nvGrpSpPr>
            <p:grpSpPr bwMode="auto">
              <a:xfrm>
                <a:off x="3206" y="3306"/>
                <a:ext cx="128" cy="61"/>
                <a:chOff x="816" y="1680"/>
                <a:chExt cx="463" cy="231"/>
              </a:xfrm>
            </p:grpSpPr>
            <p:sp>
              <p:nvSpPr>
                <p:cNvPr id="85185" name="Oval 50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86" name="Rectangle 50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87" name="Oval 50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88" name="Line 50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89" name="Oval 50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90" name="Line 50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73" name="Group 510"/>
              <p:cNvGrpSpPr>
                <a:grpSpLocks/>
              </p:cNvGrpSpPr>
              <p:nvPr/>
            </p:nvGrpSpPr>
            <p:grpSpPr bwMode="auto">
              <a:xfrm>
                <a:off x="3036" y="3691"/>
                <a:ext cx="129" cy="60"/>
                <a:chOff x="816" y="1680"/>
                <a:chExt cx="463" cy="231"/>
              </a:xfrm>
            </p:grpSpPr>
            <p:sp>
              <p:nvSpPr>
                <p:cNvPr id="85179" name="Oval 51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80" name="Rectangle 51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81" name="Oval 51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82" name="Line 514"/>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83" name="Oval 515"/>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84" name="Line 516"/>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74" name="Group 517"/>
              <p:cNvGrpSpPr>
                <a:grpSpLocks/>
              </p:cNvGrpSpPr>
              <p:nvPr/>
            </p:nvGrpSpPr>
            <p:grpSpPr bwMode="auto">
              <a:xfrm>
                <a:off x="3036" y="3663"/>
                <a:ext cx="129" cy="60"/>
                <a:chOff x="816" y="1680"/>
                <a:chExt cx="463" cy="231"/>
              </a:xfrm>
            </p:grpSpPr>
            <p:sp>
              <p:nvSpPr>
                <p:cNvPr id="85173" name="Oval 51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74" name="Rectangle 51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75" name="Oval 52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76" name="Line 521"/>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77" name="Oval 522"/>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78" name="Line 523"/>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75" name="Group 524"/>
              <p:cNvGrpSpPr>
                <a:grpSpLocks/>
              </p:cNvGrpSpPr>
              <p:nvPr/>
            </p:nvGrpSpPr>
            <p:grpSpPr bwMode="auto">
              <a:xfrm>
                <a:off x="3036" y="3602"/>
                <a:ext cx="129" cy="61"/>
                <a:chOff x="816" y="1680"/>
                <a:chExt cx="463" cy="231"/>
              </a:xfrm>
            </p:grpSpPr>
            <p:sp>
              <p:nvSpPr>
                <p:cNvPr id="85167" name="Oval 52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68" name="Rectangle 52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69" name="Oval 52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70" name="Line 528"/>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71" name="Oval 529"/>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72" name="Line 530"/>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76" name="Group 531"/>
              <p:cNvGrpSpPr>
                <a:grpSpLocks/>
              </p:cNvGrpSpPr>
              <p:nvPr/>
            </p:nvGrpSpPr>
            <p:grpSpPr bwMode="auto">
              <a:xfrm>
                <a:off x="3036" y="3574"/>
                <a:ext cx="129" cy="61"/>
                <a:chOff x="816" y="1680"/>
                <a:chExt cx="463" cy="231"/>
              </a:xfrm>
            </p:grpSpPr>
            <p:sp>
              <p:nvSpPr>
                <p:cNvPr id="85161" name="Oval 53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62" name="Rectangle 53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63" name="Oval 53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64" name="Line 535"/>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65" name="Oval 536"/>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66" name="Line 537"/>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77" name="Group 538"/>
              <p:cNvGrpSpPr>
                <a:grpSpLocks/>
              </p:cNvGrpSpPr>
              <p:nvPr/>
            </p:nvGrpSpPr>
            <p:grpSpPr bwMode="auto">
              <a:xfrm>
                <a:off x="3036" y="3513"/>
                <a:ext cx="129" cy="60"/>
                <a:chOff x="816" y="1680"/>
                <a:chExt cx="463" cy="231"/>
              </a:xfrm>
            </p:grpSpPr>
            <p:sp>
              <p:nvSpPr>
                <p:cNvPr id="85155" name="Oval 53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56" name="Rectangle 54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57" name="Oval 54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58" name="Line 542"/>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59" name="Oval 543"/>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60" name="Line 544"/>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78" name="Group 545"/>
              <p:cNvGrpSpPr>
                <a:grpSpLocks/>
              </p:cNvGrpSpPr>
              <p:nvPr/>
            </p:nvGrpSpPr>
            <p:grpSpPr bwMode="auto">
              <a:xfrm>
                <a:off x="3036" y="3485"/>
                <a:ext cx="129" cy="60"/>
                <a:chOff x="816" y="1680"/>
                <a:chExt cx="463" cy="231"/>
              </a:xfrm>
            </p:grpSpPr>
            <p:sp>
              <p:nvSpPr>
                <p:cNvPr id="85149" name="Oval 54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50" name="Rectangle 54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51" name="Oval 54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52" name="Line 549"/>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53" name="Oval 550"/>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54" name="Line 551"/>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79" name="Group 552"/>
              <p:cNvGrpSpPr>
                <a:grpSpLocks/>
              </p:cNvGrpSpPr>
              <p:nvPr/>
            </p:nvGrpSpPr>
            <p:grpSpPr bwMode="auto">
              <a:xfrm>
                <a:off x="3036" y="3423"/>
                <a:ext cx="129" cy="61"/>
                <a:chOff x="816" y="1680"/>
                <a:chExt cx="463" cy="231"/>
              </a:xfrm>
            </p:grpSpPr>
            <p:sp>
              <p:nvSpPr>
                <p:cNvPr id="85143" name="Oval 55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44" name="Rectangle 55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45" name="Oval 55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46" name="Line 556"/>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47" name="Oval 557"/>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48" name="Line 558"/>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80" name="Group 559"/>
              <p:cNvGrpSpPr>
                <a:grpSpLocks/>
              </p:cNvGrpSpPr>
              <p:nvPr/>
            </p:nvGrpSpPr>
            <p:grpSpPr bwMode="auto">
              <a:xfrm>
                <a:off x="3036" y="3395"/>
                <a:ext cx="129" cy="61"/>
                <a:chOff x="816" y="1680"/>
                <a:chExt cx="463" cy="231"/>
              </a:xfrm>
            </p:grpSpPr>
            <p:sp>
              <p:nvSpPr>
                <p:cNvPr id="85137" name="Oval 56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38" name="Rectangle 56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39" name="Oval 56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40" name="Line 563"/>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41" name="Oval 564"/>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42" name="Line 565"/>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81" name="Group 566"/>
              <p:cNvGrpSpPr>
                <a:grpSpLocks/>
              </p:cNvGrpSpPr>
              <p:nvPr/>
            </p:nvGrpSpPr>
            <p:grpSpPr bwMode="auto">
              <a:xfrm>
                <a:off x="3036" y="3334"/>
                <a:ext cx="129" cy="61"/>
                <a:chOff x="816" y="1680"/>
                <a:chExt cx="463" cy="231"/>
              </a:xfrm>
            </p:grpSpPr>
            <p:sp>
              <p:nvSpPr>
                <p:cNvPr id="85131" name="Oval 56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32" name="Rectangle 56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33" name="Oval 56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34" name="Line 570"/>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35" name="Oval 571"/>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36" name="Line 572"/>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nvGrpSpPr>
              <p:cNvPr id="85582" name="Group 573"/>
              <p:cNvGrpSpPr>
                <a:grpSpLocks/>
              </p:cNvGrpSpPr>
              <p:nvPr/>
            </p:nvGrpSpPr>
            <p:grpSpPr bwMode="auto">
              <a:xfrm>
                <a:off x="3036" y="3306"/>
                <a:ext cx="129" cy="61"/>
                <a:chOff x="816" y="1680"/>
                <a:chExt cx="463" cy="231"/>
              </a:xfrm>
            </p:grpSpPr>
            <p:sp>
              <p:nvSpPr>
                <p:cNvPr id="85125" name="Oval 57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en-US"/>
                </a:p>
              </p:txBody>
            </p:sp>
            <p:sp>
              <p:nvSpPr>
                <p:cNvPr id="85126" name="Rectangle 57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127" name="Oval 57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en-US"/>
                </a:p>
              </p:txBody>
            </p:sp>
            <p:sp>
              <p:nvSpPr>
                <p:cNvPr id="85128" name="Line 577"/>
                <p:cNvSpPr>
                  <a:spLocks noChangeShapeType="1"/>
                </p:cNvSpPr>
                <p:nvPr/>
              </p:nvSpPr>
              <p:spPr bwMode="auto">
                <a:xfrm>
                  <a:off x="816"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85129" name="Oval 578"/>
                <p:cNvSpPr>
                  <a:spLocks noChangeArrowheads="1"/>
                </p:cNvSpPr>
                <p:nvPr/>
              </p:nvSpPr>
              <p:spPr bwMode="auto">
                <a:xfrm flipV="1">
                  <a:off x="1001" y="1749"/>
                  <a:ext cx="92" cy="35"/>
                </a:xfrm>
                <a:prstGeom prst="ellipse">
                  <a:avLst/>
                </a:prstGeom>
                <a:gradFill rotWithShape="0">
                  <a:gsLst>
                    <a:gs pos="0">
                      <a:srgbClr val="969696"/>
                    </a:gs>
                    <a:gs pos="100000">
                      <a:srgbClr val="454545"/>
                    </a:gs>
                  </a:gsLst>
                  <a:path path="rect">
                    <a:fillToRect l="100000" b="100000"/>
                  </a:path>
                </a:gradFill>
                <a:ln w="3175">
                  <a:solidFill>
                    <a:srgbClr val="333333"/>
                  </a:solidFill>
                  <a:round/>
                  <a:headEnd/>
                  <a:tailEnd/>
                </a:ln>
              </p:spPr>
              <p:txBody>
                <a:bodyPr/>
                <a:lstStyle/>
                <a:p>
                  <a:endParaRPr lang="en-US"/>
                </a:p>
              </p:txBody>
            </p:sp>
            <p:sp>
              <p:nvSpPr>
                <p:cNvPr id="85130" name="Line 579"/>
                <p:cNvSpPr>
                  <a:spLocks noChangeShapeType="1"/>
                </p:cNvSpPr>
                <p:nvPr/>
              </p:nvSpPr>
              <p:spPr bwMode="auto">
                <a:xfrm>
                  <a:off x="1279" y="1767"/>
                  <a:ext cx="0" cy="58"/>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en-SG"/>
                </a:p>
              </p:txBody>
            </p:sp>
          </p:grpSp>
        </p:grpSp>
        <p:sp>
          <p:nvSpPr>
            <p:cNvPr id="85081" name="Rectangle 580" descr="10%"/>
            <p:cNvSpPr>
              <a:spLocks noChangeArrowheads="1"/>
            </p:cNvSpPr>
            <p:nvPr/>
          </p:nvSpPr>
          <p:spPr bwMode="auto">
            <a:xfrm>
              <a:off x="4019550" y="5656263"/>
              <a:ext cx="228600" cy="90488"/>
            </a:xfrm>
            <a:prstGeom prst="rect">
              <a:avLst/>
            </a:prstGeom>
            <a:pattFill prst="pct10">
              <a:fgClr>
                <a:schemeClr val="tx2">
                  <a:alpha val="49019"/>
                </a:schemeClr>
              </a:fgClr>
              <a:bgClr>
                <a:schemeClr val="accent2">
                  <a:alpha val="49019"/>
                </a:schemeClr>
              </a:bgClr>
            </a:pattFill>
            <a:ln w="9525" algn="ctr">
              <a:solidFill>
                <a:schemeClr val="bg1"/>
              </a:solidFill>
              <a:miter lim="800000"/>
              <a:headEnd/>
              <a:tailEnd/>
            </a:ln>
          </p:spPr>
          <p:txBody>
            <a:bodyPr wrap="none" lIns="73025" tIns="36512" rIns="73025" bIns="36512" anchor="ctr"/>
            <a:lstStyle/>
            <a:p>
              <a:endParaRPr lang="en-US"/>
            </a:p>
          </p:txBody>
        </p:sp>
        <p:sp>
          <p:nvSpPr>
            <p:cNvPr id="85082" name="Rectangle 581" descr="10%"/>
            <p:cNvSpPr>
              <a:spLocks noChangeArrowheads="1"/>
            </p:cNvSpPr>
            <p:nvPr/>
          </p:nvSpPr>
          <p:spPr bwMode="auto">
            <a:xfrm>
              <a:off x="4019550" y="5799138"/>
              <a:ext cx="228600" cy="90488"/>
            </a:xfrm>
            <a:prstGeom prst="rect">
              <a:avLst/>
            </a:prstGeom>
            <a:pattFill prst="pct10">
              <a:fgClr>
                <a:schemeClr val="tx2">
                  <a:alpha val="49019"/>
                </a:schemeClr>
              </a:fgClr>
              <a:bgClr>
                <a:schemeClr val="accent1">
                  <a:alpha val="49019"/>
                </a:schemeClr>
              </a:bgClr>
            </a:pattFill>
            <a:ln w="9525" algn="ctr">
              <a:solidFill>
                <a:schemeClr val="bg1"/>
              </a:solidFill>
              <a:miter lim="800000"/>
              <a:headEnd/>
              <a:tailEnd/>
            </a:ln>
          </p:spPr>
          <p:txBody>
            <a:bodyPr wrap="none" lIns="73025" tIns="36512" rIns="73025" bIns="36512" anchor="ctr"/>
            <a:lstStyle/>
            <a:p>
              <a:endParaRPr lang="en-US"/>
            </a:p>
          </p:txBody>
        </p:sp>
        <p:grpSp>
          <p:nvGrpSpPr>
            <p:cNvPr id="85583" name="Group 582"/>
            <p:cNvGrpSpPr>
              <a:grpSpLocks/>
            </p:cNvGrpSpPr>
            <p:nvPr/>
          </p:nvGrpSpPr>
          <p:grpSpPr bwMode="auto">
            <a:xfrm>
              <a:off x="4013200" y="3498850"/>
              <a:ext cx="508000" cy="463550"/>
              <a:chOff x="2272" y="2160"/>
              <a:chExt cx="320" cy="292"/>
            </a:xfrm>
          </p:grpSpPr>
          <p:pic>
            <p:nvPicPr>
              <p:cNvPr id="85093" name="Picture 583" descr="File Server_Updated2005"/>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400" y="2160"/>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94" name="Picture 584" descr="File Server_Updated2005"/>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448" y="2260"/>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95" name="Picture 585" descr="File Server_Updated2005"/>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272" y="2260"/>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96" name="Rectangle 586"/>
              <p:cNvSpPr>
                <a:spLocks noChangeArrowheads="1"/>
              </p:cNvSpPr>
              <p:nvPr/>
            </p:nvSpPr>
            <p:spPr bwMode="auto">
              <a:xfrm>
                <a:off x="2272" y="2288"/>
                <a:ext cx="107" cy="164"/>
              </a:xfrm>
              <a:prstGeom prst="rect">
                <a:avLst/>
              </a:prstGeom>
              <a:solidFill>
                <a:srgbClr val="B92B38">
                  <a:alpha val="49019"/>
                </a:srgbClr>
              </a:solidFill>
              <a:ln w="9525" algn="ctr">
                <a:solidFill>
                  <a:schemeClr val="bg1"/>
                </a:solidFill>
                <a:miter lim="800000"/>
                <a:headEnd/>
                <a:tailEnd/>
              </a:ln>
            </p:spPr>
            <p:txBody>
              <a:bodyPr wrap="none" lIns="73025" tIns="36512" rIns="73025" bIns="36512" anchor="ctr"/>
              <a:lstStyle/>
              <a:p>
                <a:endParaRPr lang="en-US"/>
              </a:p>
            </p:txBody>
          </p:sp>
          <p:sp>
            <p:nvSpPr>
              <p:cNvPr id="85097" name="Rectangle 587"/>
              <p:cNvSpPr>
                <a:spLocks noChangeArrowheads="1"/>
              </p:cNvSpPr>
              <p:nvPr/>
            </p:nvSpPr>
            <p:spPr bwMode="auto">
              <a:xfrm>
                <a:off x="2448" y="2288"/>
                <a:ext cx="107" cy="164"/>
              </a:xfrm>
              <a:prstGeom prst="rect">
                <a:avLst/>
              </a:prstGeom>
              <a:solidFill>
                <a:schemeClr val="accent1">
                  <a:alpha val="49019"/>
                </a:schemeClr>
              </a:solidFill>
              <a:ln w="9525" algn="ctr">
                <a:solidFill>
                  <a:schemeClr val="bg1"/>
                </a:solidFill>
                <a:miter lim="800000"/>
                <a:headEnd/>
                <a:tailEnd/>
              </a:ln>
            </p:spPr>
            <p:txBody>
              <a:bodyPr wrap="none" lIns="73025" tIns="36512" rIns="73025" bIns="36512" anchor="ctr"/>
              <a:lstStyle/>
              <a:p>
                <a:endParaRPr lang="en-US"/>
              </a:p>
            </p:txBody>
          </p:sp>
        </p:grpSp>
        <p:grpSp>
          <p:nvGrpSpPr>
            <p:cNvPr id="85584" name="Group 588"/>
            <p:cNvGrpSpPr>
              <a:grpSpLocks/>
            </p:cNvGrpSpPr>
            <p:nvPr/>
          </p:nvGrpSpPr>
          <p:grpSpPr bwMode="auto">
            <a:xfrm>
              <a:off x="4781550" y="3498850"/>
              <a:ext cx="508000" cy="463550"/>
              <a:chOff x="3504" y="2204"/>
              <a:chExt cx="320" cy="292"/>
            </a:xfrm>
          </p:grpSpPr>
          <p:pic>
            <p:nvPicPr>
              <p:cNvPr id="85085" name="Picture 589" descr="File Server_Updated2005"/>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632" y="220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86" name="Picture 590" descr="File Server_Updated2005"/>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504" y="230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87" name="Picture 591"/>
              <p:cNvPicPr>
                <a:picLocks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523" y="2440"/>
                <a:ext cx="6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88" name="Picture 592"/>
              <p:cNvPicPr>
                <a:picLocks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648" y="2338"/>
                <a:ext cx="6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89" name="Picture 593" descr="File Server_Updated2005"/>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680" y="230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90" name="Picture 594"/>
              <p:cNvPicPr>
                <a:picLocks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702" y="2440"/>
                <a:ext cx="6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91" name="Oval 595"/>
              <p:cNvSpPr>
                <a:spLocks noChangeArrowheads="1"/>
              </p:cNvSpPr>
              <p:nvPr/>
            </p:nvSpPr>
            <p:spPr bwMode="auto">
              <a:xfrm>
                <a:off x="3516" y="2409"/>
                <a:ext cx="87" cy="87"/>
              </a:xfrm>
              <a:prstGeom prst="ellipse">
                <a:avLst/>
              </a:prstGeom>
              <a:solidFill>
                <a:schemeClr val="accent2">
                  <a:alpha val="49019"/>
                </a:schemeClr>
              </a:solidFill>
              <a:ln w="9525" algn="ctr">
                <a:solidFill>
                  <a:schemeClr val="bg1"/>
                </a:solidFill>
                <a:round/>
                <a:headEnd/>
                <a:tailEnd/>
              </a:ln>
            </p:spPr>
            <p:txBody>
              <a:bodyPr wrap="none" lIns="73025" tIns="36512" rIns="73025" bIns="36512" anchor="ctr"/>
              <a:lstStyle/>
              <a:p>
                <a:endParaRPr lang="en-US"/>
              </a:p>
            </p:txBody>
          </p:sp>
          <p:sp>
            <p:nvSpPr>
              <p:cNvPr id="85092" name="Oval 596"/>
              <p:cNvSpPr>
                <a:spLocks noChangeArrowheads="1"/>
              </p:cNvSpPr>
              <p:nvPr/>
            </p:nvSpPr>
            <p:spPr bwMode="auto">
              <a:xfrm>
                <a:off x="3696" y="2409"/>
                <a:ext cx="87" cy="87"/>
              </a:xfrm>
              <a:prstGeom prst="ellipse">
                <a:avLst/>
              </a:prstGeom>
              <a:solidFill>
                <a:schemeClr val="accent1">
                  <a:alpha val="49019"/>
                </a:schemeClr>
              </a:solidFill>
              <a:ln w="9525" algn="ctr">
                <a:solidFill>
                  <a:schemeClr val="bg1"/>
                </a:solidFill>
                <a:round/>
                <a:headEnd/>
                <a:tailEnd/>
              </a:ln>
            </p:spPr>
            <p:txBody>
              <a:bodyPr wrap="none" lIns="73025" tIns="36512" rIns="73025" bIns="36512" anchor="ctr"/>
              <a:lstStyle/>
              <a:p>
                <a:endParaRPr lang="en-US"/>
              </a:p>
            </p:txBody>
          </p:sp>
        </p:grpSp>
      </p:grpSp>
      <p:sp>
        <p:nvSpPr>
          <p:cNvPr id="2" name="Text Placeholder 1"/>
          <p:cNvSpPr>
            <a:spLocks noGrp="1"/>
          </p:cNvSpPr>
          <p:nvPr>
            <p:ph type="body" sz="half" idx="1"/>
          </p:nvPr>
        </p:nvSpPr>
        <p:spPr>
          <a:xfrm>
            <a:off x="395536" y="1302458"/>
            <a:ext cx="3456383" cy="4857903"/>
          </a:xfrm>
        </p:spPr>
        <p:txBody>
          <a:bodyPr>
            <a:normAutofit/>
          </a:bodyPr>
          <a:lstStyle/>
          <a:p>
            <a:pPr>
              <a:buClrTx/>
              <a:buSzPct val="100000"/>
            </a:pPr>
            <a:r>
              <a:rPr lang="en-SG" sz="2400" dirty="0">
                <a:latin typeface="Calibri" pitchFamily="34" charset="0"/>
                <a:cs typeface="Calibri" pitchFamily="34" charset="0"/>
              </a:rPr>
              <a:t>Address the use of network functionality in support of virtualized compute environments</a:t>
            </a:r>
          </a:p>
          <a:p>
            <a:pPr>
              <a:buClrTx/>
              <a:buSzPct val="100000"/>
            </a:pPr>
            <a:r>
              <a:rPr lang="en-SG" sz="2400" dirty="0">
                <a:latin typeface="Calibri" pitchFamily="34" charset="0"/>
                <a:cs typeface="Calibri" pitchFamily="34" charset="0"/>
              </a:rPr>
              <a:t>Virtualization of network elements</a:t>
            </a:r>
          </a:p>
        </p:txBody>
      </p:sp>
      <p:grpSp>
        <p:nvGrpSpPr>
          <p:cNvPr id="85585" name="Group 4"/>
          <p:cNvGrpSpPr>
            <a:grpSpLocks/>
          </p:cNvGrpSpPr>
          <p:nvPr/>
        </p:nvGrpSpPr>
        <p:grpSpPr bwMode="auto">
          <a:xfrm>
            <a:off x="5448395" y="1880804"/>
            <a:ext cx="807836" cy="628098"/>
            <a:chOff x="288" y="864"/>
            <a:chExt cx="240" cy="192"/>
          </a:xfrm>
        </p:grpSpPr>
        <p:sp>
          <p:nvSpPr>
            <p:cNvPr id="562" name="Oval 5"/>
            <p:cNvSpPr>
              <a:spLocks noChangeArrowheads="1"/>
            </p:cNvSpPr>
            <p:nvPr/>
          </p:nvSpPr>
          <p:spPr bwMode="auto">
            <a:xfrm>
              <a:off x="288" y="864"/>
              <a:ext cx="240" cy="192"/>
            </a:xfrm>
            <a:prstGeom prst="ellipse">
              <a:avLst/>
            </a:prstGeom>
            <a:solidFill>
              <a:schemeClr val="bg1"/>
            </a:solidFill>
            <a:ln w="25400" algn="ctr">
              <a:solidFill>
                <a:schemeClr val="tx1"/>
              </a:solidFill>
              <a:round/>
              <a:headEnd/>
              <a:tailEnd/>
            </a:ln>
          </p:spPr>
          <p:txBody>
            <a:bodyPr lIns="82124" tIns="41061" rIns="82124" bIns="41061" anchor="ctr">
              <a:spAutoFit/>
            </a:bodyPr>
            <a:lstStyle/>
            <a:p>
              <a:endParaRPr lang="en-US"/>
            </a:p>
          </p:txBody>
        </p:sp>
        <p:grpSp>
          <p:nvGrpSpPr>
            <p:cNvPr id="85586" name="Group 6"/>
            <p:cNvGrpSpPr>
              <a:grpSpLocks/>
            </p:cNvGrpSpPr>
            <p:nvPr/>
          </p:nvGrpSpPr>
          <p:grpSpPr bwMode="auto">
            <a:xfrm>
              <a:off x="322" y="914"/>
              <a:ext cx="172" cy="91"/>
              <a:chOff x="3272" y="1316"/>
              <a:chExt cx="1889" cy="1002"/>
            </a:xfrm>
          </p:grpSpPr>
          <p:sp>
            <p:nvSpPr>
              <p:cNvPr id="564" name="AutoShape 7"/>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sp>
            <p:nvSpPr>
              <p:cNvPr id="565" name="Rectangle 8"/>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6" name="Freeform 9"/>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67" name="Freeform 10"/>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68" name="Freeform 11"/>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80"/>
                  <a:gd name="T32" fmla="*/ 80 w 80"/>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69" name="Freeform 12"/>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80"/>
                  <a:gd name="T53" fmla="*/ 52 w 52"/>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0" name="Freeform 13"/>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1" name="Freeform 14"/>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2" name="Freeform 15"/>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3" name="Freeform 16"/>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4" name="Freeform 17"/>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 name="T14" fmla="*/ 0 60000 65536"/>
                  <a:gd name="T15" fmla="*/ 0 60000 65536"/>
                  <a:gd name="T16" fmla="*/ 0 60000 65536"/>
                  <a:gd name="T17" fmla="*/ 0 60000 65536"/>
                  <a:gd name="T18" fmla="*/ 0 60000 65536"/>
                  <a:gd name="T19" fmla="*/ 0 60000 65536"/>
                  <a:gd name="T20" fmla="*/ 0 60000 65536"/>
                  <a:gd name="T21" fmla="*/ 0 w 20"/>
                  <a:gd name="T22" fmla="*/ 0 h 39"/>
                  <a:gd name="T23" fmla="*/ 20 w 2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5" name="Freeform 18"/>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6" name="Freeform 19"/>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7" name="Freeform 20"/>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sp>
            <p:nvSpPr>
              <p:cNvPr id="578" name="Freeform 21"/>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SG"/>
              </a:p>
            </p:txBody>
          </p:sp>
        </p:grpSp>
      </p:grpSp>
    </p:spTree>
    <p:extLst>
      <p:ext uri="{BB962C8B-B14F-4D97-AF65-F5344CB8AC3E}">
        <p14:creationId xmlns:p14="http://schemas.microsoft.com/office/powerpoint/2010/main" val="4006294333"/>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bg>
      <p:bgPr>
        <a:blipFill dpi="0" rotWithShape="1">
          <a:blip r:embed="rId3" cstate="print">
            <a:lum/>
          </a:blip>
          <a:srcRect/>
          <a:stretch>
            <a:fillRect l="-2000" r="-2000"/>
          </a:stretch>
        </a:blip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181350" y="2336006"/>
            <a:ext cx="2781300" cy="1638301"/>
            <a:chOff x="2016" y="1575"/>
            <a:chExt cx="1752" cy="1032"/>
          </a:xfrm>
        </p:grpSpPr>
        <p:sp>
          <p:nvSpPr>
            <p:cNvPr id="9374" name="Rectangle 3"/>
            <p:cNvSpPr>
              <a:spLocks noChangeArrowheads="1"/>
            </p:cNvSpPr>
            <p:nvPr/>
          </p:nvSpPr>
          <p:spPr bwMode="auto">
            <a:xfrm>
              <a:off x="2016" y="2451"/>
              <a:ext cx="1752" cy="122"/>
            </a:xfrm>
            <a:prstGeom prst="rect">
              <a:avLst/>
            </a:prstGeom>
            <a:solidFill>
              <a:srgbClr val="40899A"/>
            </a:solidFill>
            <a:ln w="9525">
              <a:miter lim="800000"/>
              <a:headEnd/>
              <a:tailEnd/>
            </a:ln>
            <a:scene3d>
              <a:camera prst="legacyPerspectiveTop">
                <a:rot lat="900000" lon="0" rev="0"/>
              </a:camera>
              <a:lightRig rig="legacyFlat3" dir="b"/>
            </a:scene3d>
            <a:sp3d extrusionH="2767000" prstMaterial="legacyMatte">
              <a:bevelT w="13500" h="13500" prst="angle"/>
              <a:bevelB w="13500" h="13500" prst="angle"/>
              <a:extrusionClr>
                <a:srgbClr val="40899A"/>
              </a:extrusionClr>
            </a:sp3d>
          </p:spPr>
          <p:txBody>
            <a:bodyPr wrap="none" lIns="82124" tIns="41061" rIns="82124" bIns="41061" anchor="ctr">
              <a:flatTx/>
            </a:bodyPr>
            <a:lstStyle/>
            <a:p>
              <a:endParaRPr lang="en-US">
                <a:solidFill>
                  <a:srgbClr val="002060"/>
                </a:solidFill>
                <a:latin typeface="Calibri" pitchFamily="34" charset="0"/>
                <a:cs typeface="Calibri" pitchFamily="34" charset="0"/>
              </a:endParaRPr>
            </a:p>
          </p:txBody>
        </p:sp>
        <p:sp>
          <p:nvSpPr>
            <p:cNvPr id="9375" name="Rectangle 4"/>
            <p:cNvSpPr>
              <a:spLocks noChangeArrowheads="1"/>
            </p:cNvSpPr>
            <p:nvPr/>
          </p:nvSpPr>
          <p:spPr bwMode="auto">
            <a:xfrm>
              <a:off x="2016" y="2419"/>
              <a:ext cx="1752"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p>
              <a:pPr defTabSz="814388"/>
              <a:r>
                <a:rPr lang="en-US" sz="1400" b="1" baseline="0" dirty="0">
                  <a:solidFill>
                    <a:schemeClr val="bg1"/>
                  </a:solidFill>
                  <a:latin typeface="Calibri" pitchFamily="34" charset="0"/>
                  <a:cs typeface="Calibri" pitchFamily="34" charset="0"/>
                </a:rPr>
                <a:t>Virtual</a:t>
              </a:r>
            </a:p>
          </p:txBody>
        </p:sp>
        <p:sp>
          <p:nvSpPr>
            <p:cNvPr id="9376" name="Rectangle 5"/>
            <p:cNvSpPr>
              <a:spLocks noChangeArrowheads="1"/>
            </p:cNvSpPr>
            <p:nvPr/>
          </p:nvSpPr>
          <p:spPr bwMode="auto">
            <a:xfrm>
              <a:off x="2160" y="1575"/>
              <a:ext cx="1536"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p>
              <a:pPr defTabSz="814388"/>
              <a:r>
                <a:rPr lang="en-US" sz="1600" b="1" baseline="0">
                  <a:solidFill>
                    <a:srgbClr val="002060"/>
                  </a:solidFill>
                  <a:latin typeface="Calibri" pitchFamily="34" charset="0"/>
                  <a:cs typeface="Calibri" pitchFamily="34" charset="0"/>
                </a:rPr>
                <a:t>Merged New</a:t>
              </a:r>
              <a:br>
                <a:rPr lang="en-US" sz="1600" b="1" baseline="0">
                  <a:solidFill>
                    <a:srgbClr val="002060"/>
                  </a:solidFill>
                  <a:latin typeface="Calibri" pitchFamily="34" charset="0"/>
                  <a:cs typeface="Calibri" pitchFamily="34" charset="0"/>
                </a:rPr>
              </a:br>
              <a:r>
                <a:rPr lang="en-US" sz="1600" b="1" baseline="0">
                  <a:solidFill>
                    <a:srgbClr val="002060"/>
                  </a:solidFill>
                  <a:latin typeface="Calibri" pitchFamily="34" charset="0"/>
                  <a:cs typeface="Calibri" pitchFamily="34" charset="0"/>
                </a:rPr>
                <a:t>Company</a:t>
              </a:r>
            </a:p>
          </p:txBody>
        </p:sp>
        <p:grpSp>
          <p:nvGrpSpPr>
            <p:cNvPr id="3" name="Group 6"/>
            <p:cNvGrpSpPr>
              <a:grpSpLocks/>
            </p:cNvGrpSpPr>
            <p:nvPr/>
          </p:nvGrpSpPr>
          <p:grpSpPr bwMode="auto">
            <a:xfrm>
              <a:off x="2208" y="1968"/>
              <a:ext cx="1283" cy="387"/>
              <a:chOff x="400" y="1975"/>
              <a:chExt cx="1283" cy="387"/>
            </a:xfrm>
          </p:grpSpPr>
          <p:sp>
            <p:nvSpPr>
              <p:cNvPr id="9378" name="Line 7"/>
              <p:cNvSpPr>
                <a:spLocks noChangeShapeType="1"/>
              </p:cNvSpPr>
              <p:nvPr/>
            </p:nvSpPr>
            <p:spPr bwMode="auto">
              <a:xfrm flipH="1">
                <a:off x="674" y="2130"/>
                <a:ext cx="332" cy="3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79" name="Line 8"/>
              <p:cNvSpPr>
                <a:spLocks noChangeShapeType="1"/>
              </p:cNvSpPr>
              <p:nvPr/>
            </p:nvSpPr>
            <p:spPr bwMode="auto">
              <a:xfrm flipH="1">
                <a:off x="821" y="2142"/>
                <a:ext cx="183" cy="7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80" name="Line 9"/>
              <p:cNvSpPr>
                <a:spLocks noChangeShapeType="1"/>
              </p:cNvSpPr>
              <p:nvPr/>
            </p:nvSpPr>
            <p:spPr bwMode="auto">
              <a:xfrm>
                <a:off x="1004" y="2142"/>
                <a:ext cx="384"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81" name="Line 10"/>
              <p:cNvSpPr>
                <a:spLocks noChangeShapeType="1"/>
              </p:cNvSpPr>
              <p:nvPr/>
            </p:nvSpPr>
            <p:spPr bwMode="auto">
              <a:xfrm>
                <a:off x="1004" y="2142"/>
                <a:ext cx="585" cy="7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82" name="Line 11"/>
              <p:cNvSpPr>
                <a:spLocks noChangeShapeType="1"/>
              </p:cNvSpPr>
              <p:nvPr/>
            </p:nvSpPr>
            <p:spPr bwMode="auto">
              <a:xfrm>
                <a:off x="1187" y="2142"/>
                <a:ext cx="219" cy="9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83" name="Line 12"/>
              <p:cNvSpPr>
                <a:spLocks noChangeShapeType="1"/>
              </p:cNvSpPr>
              <p:nvPr/>
            </p:nvSpPr>
            <p:spPr bwMode="auto">
              <a:xfrm>
                <a:off x="1205" y="2124"/>
                <a:ext cx="384" cy="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84" name="Line 13"/>
              <p:cNvSpPr>
                <a:spLocks noChangeShapeType="1"/>
              </p:cNvSpPr>
              <p:nvPr/>
            </p:nvSpPr>
            <p:spPr bwMode="auto">
              <a:xfrm flipH="1">
                <a:off x="857" y="2124"/>
                <a:ext cx="330"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85" name="Line 14"/>
              <p:cNvSpPr>
                <a:spLocks noChangeShapeType="1"/>
              </p:cNvSpPr>
              <p:nvPr/>
            </p:nvSpPr>
            <p:spPr bwMode="auto">
              <a:xfrm flipH="1">
                <a:off x="693" y="2124"/>
                <a:ext cx="494" cy="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grpSp>
            <p:nvGrpSpPr>
              <p:cNvPr id="4" name="Group 15"/>
              <p:cNvGrpSpPr>
                <a:grpSpLocks/>
              </p:cNvGrpSpPr>
              <p:nvPr/>
            </p:nvGrpSpPr>
            <p:grpSpPr bwMode="auto">
              <a:xfrm>
                <a:off x="400" y="2155"/>
                <a:ext cx="531" cy="207"/>
                <a:chOff x="400" y="2155"/>
                <a:chExt cx="531" cy="207"/>
              </a:xfrm>
            </p:grpSpPr>
            <p:sp>
              <p:nvSpPr>
                <p:cNvPr id="9409" name="Line 16"/>
                <p:cNvSpPr>
                  <a:spLocks noChangeShapeType="1"/>
                </p:cNvSpPr>
                <p:nvPr/>
              </p:nvSpPr>
              <p:spPr bwMode="auto">
                <a:xfrm>
                  <a:off x="674" y="2254"/>
                  <a:ext cx="202"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410" name="Line 17"/>
                <p:cNvSpPr>
                  <a:spLocks noChangeShapeType="1"/>
                </p:cNvSpPr>
                <p:nvPr/>
              </p:nvSpPr>
              <p:spPr bwMode="auto">
                <a:xfrm>
                  <a:off x="674" y="2254"/>
                  <a:ext cx="55" cy="9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411" name="Line 18"/>
                <p:cNvSpPr>
                  <a:spLocks noChangeShapeType="1"/>
                </p:cNvSpPr>
                <p:nvPr/>
              </p:nvSpPr>
              <p:spPr bwMode="auto">
                <a:xfrm flipH="1">
                  <a:off x="583" y="2254"/>
                  <a:ext cx="91"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412" name="Line 19"/>
                <p:cNvSpPr>
                  <a:spLocks noChangeShapeType="1"/>
                </p:cNvSpPr>
                <p:nvPr/>
              </p:nvSpPr>
              <p:spPr bwMode="auto">
                <a:xfrm flipH="1">
                  <a:off x="437" y="2254"/>
                  <a:ext cx="237"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413" name="Line 20"/>
                <p:cNvSpPr>
                  <a:spLocks noChangeShapeType="1"/>
                </p:cNvSpPr>
                <p:nvPr/>
              </p:nvSpPr>
              <p:spPr bwMode="auto">
                <a:xfrm flipH="1">
                  <a:off x="473" y="2254"/>
                  <a:ext cx="348"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414" name="Line 21"/>
                <p:cNvSpPr>
                  <a:spLocks noChangeShapeType="1"/>
                </p:cNvSpPr>
                <p:nvPr/>
              </p:nvSpPr>
              <p:spPr bwMode="auto">
                <a:xfrm flipH="1">
                  <a:off x="601" y="2254"/>
                  <a:ext cx="220"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415" name="Line 22"/>
                <p:cNvSpPr>
                  <a:spLocks noChangeShapeType="1"/>
                </p:cNvSpPr>
                <p:nvPr/>
              </p:nvSpPr>
              <p:spPr bwMode="auto">
                <a:xfrm flipH="1">
                  <a:off x="748" y="2236"/>
                  <a:ext cx="73" cy="9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416" name="Line 23"/>
                <p:cNvSpPr>
                  <a:spLocks noChangeShapeType="1"/>
                </p:cNvSpPr>
                <p:nvPr/>
              </p:nvSpPr>
              <p:spPr bwMode="auto">
                <a:xfrm>
                  <a:off x="821" y="2236"/>
                  <a:ext cx="55" cy="9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pic>
              <p:nvPicPr>
                <p:cNvPr id="9417"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 y="2155"/>
                  <a:ext cx="110"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18" name="Picture 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 y="2155"/>
                  <a:ext cx="10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19"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0"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1"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 name="Picture 2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0"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2" name="Picture 2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387" name="Line 30"/>
              <p:cNvSpPr>
                <a:spLocks noChangeShapeType="1"/>
              </p:cNvSpPr>
              <p:nvPr/>
            </p:nvSpPr>
            <p:spPr bwMode="auto">
              <a:xfrm>
                <a:off x="1040" y="2087"/>
                <a:ext cx="12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88" name="Line 31"/>
              <p:cNvSpPr>
                <a:spLocks noChangeShapeType="1"/>
              </p:cNvSpPr>
              <p:nvPr/>
            </p:nvSpPr>
            <p:spPr bwMode="auto">
              <a:xfrm flipH="1" flipV="1">
                <a:off x="839" y="2032"/>
                <a:ext cx="165" cy="5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89" name="Line 32"/>
              <p:cNvSpPr>
                <a:spLocks noChangeShapeType="1"/>
              </p:cNvSpPr>
              <p:nvPr/>
            </p:nvSpPr>
            <p:spPr bwMode="auto">
              <a:xfrm flipV="1">
                <a:off x="1223" y="2032"/>
                <a:ext cx="147" cy="5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pic>
            <p:nvPicPr>
              <p:cNvPr id="9390" name="Picture 3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9" y="1975"/>
                <a:ext cx="147"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91" name="Picture 34"/>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33" y="1975"/>
                <a:ext cx="14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92" name="Picture 35"/>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7" y="2014"/>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93" name="Picture 3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50" y="2014"/>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37"/>
              <p:cNvGrpSpPr>
                <a:grpSpLocks/>
              </p:cNvGrpSpPr>
              <p:nvPr/>
            </p:nvGrpSpPr>
            <p:grpSpPr bwMode="auto">
              <a:xfrm>
                <a:off x="1152" y="2145"/>
                <a:ext cx="531" cy="207"/>
                <a:chOff x="400" y="2155"/>
                <a:chExt cx="531" cy="207"/>
              </a:xfrm>
            </p:grpSpPr>
            <p:sp>
              <p:nvSpPr>
                <p:cNvPr id="9395" name="Line 38"/>
                <p:cNvSpPr>
                  <a:spLocks noChangeShapeType="1"/>
                </p:cNvSpPr>
                <p:nvPr/>
              </p:nvSpPr>
              <p:spPr bwMode="auto">
                <a:xfrm>
                  <a:off x="674" y="2254"/>
                  <a:ext cx="202"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96" name="Line 39"/>
                <p:cNvSpPr>
                  <a:spLocks noChangeShapeType="1"/>
                </p:cNvSpPr>
                <p:nvPr/>
              </p:nvSpPr>
              <p:spPr bwMode="auto">
                <a:xfrm>
                  <a:off x="674" y="2254"/>
                  <a:ext cx="55" cy="9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97" name="Line 40"/>
                <p:cNvSpPr>
                  <a:spLocks noChangeShapeType="1"/>
                </p:cNvSpPr>
                <p:nvPr/>
              </p:nvSpPr>
              <p:spPr bwMode="auto">
                <a:xfrm flipH="1">
                  <a:off x="583" y="2254"/>
                  <a:ext cx="91"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98" name="Line 41"/>
                <p:cNvSpPr>
                  <a:spLocks noChangeShapeType="1"/>
                </p:cNvSpPr>
                <p:nvPr/>
              </p:nvSpPr>
              <p:spPr bwMode="auto">
                <a:xfrm flipH="1">
                  <a:off x="437" y="2254"/>
                  <a:ext cx="237"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99" name="Line 42"/>
                <p:cNvSpPr>
                  <a:spLocks noChangeShapeType="1"/>
                </p:cNvSpPr>
                <p:nvPr/>
              </p:nvSpPr>
              <p:spPr bwMode="auto">
                <a:xfrm flipH="1">
                  <a:off x="473" y="2254"/>
                  <a:ext cx="348"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400" name="Line 43"/>
                <p:cNvSpPr>
                  <a:spLocks noChangeShapeType="1"/>
                </p:cNvSpPr>
                <p:nvPr/>
              </p:nvSpPr>
              <p:spPr bwMode="auto">
                <a:xfrm flipH="1">
                  <a:off x="601" y="2254"/>
                  <a:ext cx="220"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401" name="Line 44"/>
                <p:cNvSpPr>
                  <a:spLocks noChangeShapeType="1"/>
                </p:cNvSpPr>
                <p:nvPr/>
              </p:nvSpPr>
              <p:spPr bwMode="auto">
                <a:xfrm flipH="1">
                  <a:off x="748" y="2236"/>
                  <a:ext cx="73" cy="9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402" name="Line 45"/>
                <p:cNvSpPr>
                  <a:spLocks noChangeShapeType="1"/>
                </p:cNvSpPr>
                <p:nvPr/>
              </p:nvSpPr>
              <p:spPr bwMode="auto">
                <a:xfrm>
                  <a:off x="821" y="2236"/>
                  <a:ext cx="55" cy="9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pic>
              <p:nvPicPr>
                <p:cNvPr id="9403" name="Picture 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 y="2155"/>
                  <a:ext cx="110"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04" name="Picture 4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 y="2155"/>
                  <a:ext cx="10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05" name="Picture 4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06" name="Picture 4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1"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07" name="Picture 5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0"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08" name="Picture 5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
        <p:nvSpPr>
          <p:cNvPr id="962612" name="Rectangle 52"/>
          <p:cNvSpPr>
            <a:spLocks noChangeArrowheads="1"/>
          </p:cNvSpPr>
          <p:nvPr/>
        </p:nvSpPr>
        <p:spPr bwMode="auto">
          <a:xfrm>
            <a:off x="590550" y="5993605"/>
            <a:ext cx="8077200" cy="381000"/>
          </a:xfrm>
          <a:prstGeom prst="rect">
            <a:avLst/>
          </a:prstGeom>
          <a:gradFill rotWithShape="1">
            <a:gsLst>
              <a:gs pos="0">
                <a:schemeClr val="tx1">
                  <a:alpha val="72000"/>
                </a:schemeClr>
              </a:gs>
              <a:gs pos="100000">
                <a:schemeClr val="tx1">
                  <a:gamma/>
                  <a:tint val="0"/>
                  <a:invGamma/>
                  <a:alpha val="0"/>
                </a:schemeClr>
              </a:gs>
            </a:gsLst>
            <a:path path="shape">
              <a:fillToRect l="50000" t="50000" r="50000" b="50000"/>
            </a:path>
          </a:gradFill>
          <a:ln w="9525" algn="ctr">
            <a:noFill/>
            <a:miter lim="800000"/>
            <a:headEnd/>
            <a:tailEnd/>
          </a:ln>
          <a:effectLst/>
        </p:spPr>
        <p:txBody>
          <a:bodyPr wrap="none" lIns="82124" tIns="41061" rIns="82124" bIns="41061" anchor="ctr"/>
          <a:lstStyle/>
          <a:p>
            <a:endParaRPr lang="en-US"/>
          </a:p>
        </p:txBody>
      </p:sp>
      <p:sp>
        <p:nvSpPr>
          <p:cNvPr id="9220" name="Rectangle 225"/>
          <p:cNvSpPr>
            <a:spLocks noGrp="1" noChangeArrowheads="1"/>
          </p:cNvSpPr>
          <p:nvPr>
            <p:ph type="title"/>
          </p:nvPr>
        </p:nvSpPr>
        <p:spPr>
          <a:xfrm>
            <a:off x="229702" y="188640"/>
            <a:ext cx="8588861" cy="838200"/>
          </a:xfrm>
        </p:spPr>
        <p:txBody>
          <a:bodyPr>
            <a:normAutofit/>
          </a:bodyPr>
          <a:lstStyle/>
          <a:p>
            <a:pPr eaLnBrk="1" hangingPunct="1"/>
            <a:r>
              <a:rPr lang="en-US" sz="3600" dirty="0">
                <a:solidFill>
                  <a:srgbClr val="002060"/>
                </a:solidFill>
                <a:latin typeface="Calibri" pitchFamily="34" charset="0"/>
                <a:cs typeface="Calibri" pitchFamily="34" charset="0"/>
              </a:rPr>
              <a:t>Network Virtualization – One to Many</a:t>
            </a:r>
          </a:p>
        </p:txBody>
      </p:sp>
      <p:sp>
        <p:nvSpPr>
          <p:cNvPr id="9221" name="Rectangle 226"/>
          <p:cNvSpPr>
            <a:spLocks noGrp="1" noChangeArrowheads="1"/>
          </p:cNvSpPr>
          <p:nvPr>
            <p:ph type="body" idx="1"/>
          </p:nvPr>
        </p:nvSpPr>
        <p:spPr>
          <a:xfrm>
            <a:off x="406400" y="1124744"/>
            <a:ext cx="8229600" cy="965223"/>
          </a:xfrm>
        </p:spPr>
        <p:txBody>
          <a:bodyPr>
            <a:normAutofit/>
          </a:bodyPr>
          <a:lstStyle/>
          <a:p>
            <a:pPr>
              <a:buClrTx/>
              <a:buSzPct val="100000"/>
            </a:pPr>
            <a:r>
              <a:rPr lang="en-US" sz="2400" dirty="0">
                <a:latin typeface="Calibri" pitchFamily="34" charset="0"/>
                <a:cs typeface="Calibri" pitchFamily="34" charset="0"/>
              </a:rPr>
              <a:t>One network supports many virtual networks</a:t>
            </a:r>
          </a:p>
        </p:txBody>
      </p:sp>
      <p:sp>
        <p:nvSpPr>
          <p:cNvPr id="962615" name="Line 55"/>
          <p:cNvSpPr>
            <a:spLocks noChangeShapeType="1"/>
          </p:cNvSpPr>
          <p:nvPr/>
        </p:nvSpPr>
        <p:spPr bwMode="auto">
          <a:xfrm flipV="1">
            <a:off x="4552950" y="4393405"/>
            <a:ext cx="0" cy="228600"/>
          </a:xfrm>
          <a:prstGeom prst="line">
            <a:avLst/>
          </a:prstGeom>
          <a:noFill/>
          <a:ln w="57150">
            <a:solidFill>
              <a:schemeClr val="accent2"/>
            </a:solidFill>
            <a:prstDash val="sysDot"/>
            <a:round/>
            <a:headEnd/>
            <a:tailEnd/>
          </a:ln>
          <a:extLst>
            <a:ext uri="{909E8E84-426E-40DD-AFC4-6F175D3DCCD1}">
              <a14:hiddenFill xmlns:a14="http://schemas.microsoft.com/office/drawing/2010/main">
                <a:noFill/>
              </a14:hiddenFill>
            </a:ext>
          </a:extLst>
        </p:spPr>
        <p:txBody>
          <a:bodyPr wrap="none" lIns="82124" tIns="41061" rIns="82124" bIns="41061" anchor="ctr"/>
          <a:lstStyle/>
          <a:p>
            <a:endParaRPr lang="en-SG"/>
          </a:p>
        </p:txBody>
      </p:sp>
      <p:sp>
        <p:nvSpPr>
          <p:cNvPr id="962616" name="Freeform 56"/>
          <p:cNvSpPr>
            <a:spLocks/>
          </p:cNvSpPr>
          <p:nvPr/>
        </p:nvSpPr>
        <p:spPr bwMode="auto">
          <a:xfrm>
            <a:off x="1581150" y="3936205"/>
            <a:ext cx="2971800" cy="457200"/>
          </a:xfrm>
          <a:custGeom>
            <a:avLst/>
            <a:gdLst>
              <a:gd name="T0" fmla="*/ 1776 w 1776"/>
              <a:gd name="T1" fmla="*/ 288 h 288"/>
              <a:gd name="T2" fmla="*/ 0 w 1776"/>
              <a:gd name="T3" fmla="*/ 288 h 288"/>
              <a:gd name="T4" fmla="*/ 0 w 1776"/>
              <a:gd name="T5" fmla="*/ 0 h 288"/>
              <a:gd name="T6" fmla="*/ 0 60000 65536"/>
              <a:gd name="T7" fmla="*/ 0 60000 65536"/>
              <a:gd name="T8" fmla="*/ 0 60000 65536"/>
              <a:gd name="T9" fmla="*/ 0 w 1776"/>
              <a:gd name="T10" fmla="*/ 0 h 288"/>
              <a:gd name="T11" fmla="*/ 1776 w 1776"/>
              <a:gd name="T12" fmla="*/ 288 h 288"/>
            </a:gdLst>
            <a:ahLst/>
            <a:cxnLst>
              <a:cxn ang="T6">
                <a:pos x="T0" y="T1"/>
              </a:cxn>
              <a:cxn ang="T7">
                <a:pos x="T2" y="T3"/>
              </a:cxn>
              <a:cxn ang="T8">
                <a:pos x="T4" y="T5"/>
              </a:cxn>
            </a:cxnLst>
            <a:rect l="T9" t="T10" r="T11" b="T12"/>
            <a:pathLst>
              <a:path w="1776" h="288">
                <a:moveTo>
                  <a:pt x="1776" y="288"/>
                </a:moveTo>
                <a:lnTo>
                  <a:pt x="0" y="288"/>
                </a:lnTo>
                <a:lnTo>
                  <a:pt x="0" y="0"/>
                </a:lnTo>
              </a:path>
            </a:pathLst>
          </a:custGeom>
          <a:noFill/>
          <a:ln w="57150" cap="flat" cmpd="sng">
            <a:solidFill>
              <a:schemeClr val="accent2"/>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lIns="82124" tIns="41061" rIns="82124" bIns="41061" anchor="ctr"/>
          <a:lstStyle/>
          <a:p>
            <a:endParaRPr lang="en-SG"/>
          </a:p>
        </p:txBody>
      </p:sp>
      <p:sp>
        <p:nvSpPr>
          <p:cNvPr id="962617" name="Freeform 57"/>
          <p:cNvSpPr>
            <a:spLocks/>
          </p:cNvSpPr>
          <p:nvPr/>
        </p:nvSpPr>
        <p:spPr bwMode="auto">
          <a:xfrm flipH="1">
            <a:off x="4552950" y="3936205"/>
            <a:ext cx="2971800" cy="457200"/>
          </a:xfrm>
          <a:custGeom>
            <a:avLst/>
            <a:gdLst>
              <a:gd name="T0" fmla="*/ 1776 w 1776"/>
              <a:gd name="T1" fmla="*/ 288 h 288"/>
              <a:gd name="T2" fmla="*/ 0 w 1776"/>
              <a:gd name="T3" fmla="*/ 288 h 288"/>
              <a:gd name="T4" fmla="*/ 0 w 1776"/>
              <a:gd name="T5" fmla="*/ 0 h 288"/>
              <a:gd name="T6" fmla="*/ 0 60000 65536"/>
              <a:gd name="T7" fmla="*/ 0 60000 65536"/>
              <a:gd name="T8" fmla="*/ 0 60000 65536"/>
              <a:gd name="T9" fmla="*/ 0 w 1776"/>
              <a:gd name="T10" fmla="*/ 0 h 288"/>
              <a:gd name="T11" fmla="*/ 1776 w 1776"/>
              <a:gd name="T12" fmla="*/ 288 h 288"/>
            </a:gdLst>
            <a:ahLst/>
            <a:cxnLst>
              <a:cxn ang="T6">
                <a:pos x="T0" y="T1"/>
              </a:cxn>
              <a:cxn ang="T7">
                <a:pos x="T2" y="T3"/>
              </a:cxn>
              <a:cxn ang="T8">
                <a:pos x="T4" y="T5"/>
              </a:cxn>
            </a:cxnLst>
            <a:rect l="T9" t="T10" r="T11" b="T12"/>
            <a:pathLst>
              <a:path w="1776" h="288">
                <a:moveTo>
                  <a:pt x="1776" y="288"/>
                </a:moveTo>
                <a:lnTo>
                  <a:pt x="0" y="288"/>
                </a:lnTo>
                <a:lnTo>
                  <a:pt x="0" y="0"/>
                </a:lnTo>
              </a:path>
            </a:pathLst>
          </a:custGeom>
          <a:noFill/>
          <a:ln w="57150" cap="flat" cmpd="sng">
            <a:solidFill>
              <a:schemeClr val="accent2"/>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lIns="82124" tIns="41061" rIns="82124" bIns="41061" anchor="ctr"/>
          <a:lstStyle/>
          <a:p>
            <a:endParaRPr lang="en-SG"/>
          </a:p>
        </p:txBody>
      </p:sp>
      <p:sp>
        <p:nvSpPr>
          <p:cNvPr id="962618" name="Line 58"/>
          <p:cNvSpPr>
            <a:spLocks noChangeShapeType="1"/>
          </p:cNvSpPr>
          <p:nvPr/>
        </p:nvSpPr>
        <p:spPr bwMode="auto">
          <a:xfrm flipV="1">
            <a:off x="4552950" y="3936205"/>
            <a:ext cx="0" cy="381000"/>
          </a:xfrm>
          <a:prstGeom prst="line">
            <a:avLst/>
          </a:prstGeom>
          <a:noFill/>
          <a:ln w="57150">
            <a:solidFill>
              <a:schemeClr val="accent2"/>
            </a:solidFill>
            <a:prstDash val="sysDot"/>
            <a:round/>
            <a:headEnd/>
            <a:tailEnd type="triangle" w="med" len="med"/>
          </a:ln>
          <a:extLst>
            <a:ext uri="{909E8E84-426E-40DD-AFC4-6F175D3DCCD1}">
              <a14:hiddenFill xmlns:a14="http://schemas.microsoft.com/office/drawing/2010/main">
                <a:noFill/>
              </a14:hiddenFill>
            </a:ext>
          </a:extLst>
        </p:spPr>
        <p:txBody>
          <a:bodyPr wrap="none" lIns="82124" tIns="41061" rIns="82124" bIns="41061" anchor="ctr"/>
          <a:lstStyle/>
          <a:p>
            <a:endParaRPr lang="en-SG"/>
          </a:p>
        </p:txBody>
      </p:sp>
      <p:grpSp>
        <p:nvGrpSpPr>
          <p:cNvPr id="6" name="Group 59"/>
          <p:cNvGrpSpPr>
            <a:grpSpLocks/>
          </p:cNvGrpSpPr>
          <p:nvPr/>
        </p:nvGrpSpPr>
        <p:grpSpPr bwMode="auto">
          <a:xfrm>
            <a:off x="971550" y="4545806"/>
            <a:ext cx="7239000" cy="1741488"/>
            <a:chOff x="624" y="2976"/>
            <a:chExt cx="4560" cy="1097"/>
          </a:xfrm>
        </p:grpSpPr>
        <p:sp>
          <p:nvSpPr>
            <p:cNvPr id="9327" name="Rectangle 60"/>
            <p:cNvSpPr>
              <a:spLocks noChangeArrowheads="1"/>
            </p:cNvSpPr>
            <p:nvPr/>
          </p:nvSpPr>
          <p:spPr bwMode="auto">
            <a:xfrm flipV="1">
              <a:off x="624" y="3897"/>
              <a:ext cx="4560" cy="144"/>
            </a:xfrm>
            <a:prstGeom prst="rect">
              <a:avLst/>
            </a:prstGeom>
            <a:solidFill>
              <a:srgbClr val="4B87C3"/>
            </a:solidFill>
            <a:ln w="9525">
              <a:miter lim="800000"/>
              <a:headEnd/>
              <a:tailEnd/>
            </a:ln>
            <a:scene3d>
              <a:camera prst="legacyPerspectiveTop">
                <a:rot lat="900000" lon="0" rev="0"/>
              </a:camera>
              <a:lightRig rig="legacyFlat3" dir="b"/>
            </a:scene3d>
            <a:sp3d extrusionH="6323000" prstMaterial="legacyMatte">
              <a:bevelT w="13500" h="13500" prst="angle"/>
              <a:bevelB w="13500" h="13500" prst="angle"/>
              <a:extrusionClr>
                <a:srgbClr val="4B87C3"/>
              </a:extrusionClr>
            </a:sp3d>
          </p:spPr>
          <p:txBody>
            <a:bodyPr wrap="none" lIns="82124" tIns="41061" rIns="82124" bIns="41061" anchor="ctr">
              <a:flatTx/>
            </a:bodyPr>
            <a:lstStyle/>
            <a:p>
              <a:endParaRPr lang="en-US">
                <a:solidFill>
                  <a:schemeClr val="bg1"/>
                </a:solidFill>
                <a:latin typeface="Calibri" pitchFamily="34" charset="0"/>
                <a:cs typeface="Calibri" pitchFamily="34" charset="0"/>
              </a:endParaRPr>
            </a:p>
          </p:txBody>
        </p:sp>
        <p:sp>
          <p:nvSpPr>
            <p:cNvPr id="9328" name="Rectangle 61"/>
            <p:cNvSpPr>
              <a:spLocks noChangeArrowheads="1"/>
            </p:cNvSpPr>
            <p:nvPr/>
          </p:nvSpPr>
          <p:spPr bwMode="auto">
            <a:xfrm>
              <a:off x="624" y="3885"/>
              <a:ext cx="456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p>
              <a:pPr defTabSz="814388"/>
              <a:r>
                <a:rPr lang="en-US" sz="1400" b="1" baseline="0" dirty="0">
                  <a:solidFill>
                    <a:schemeClr val="bg1"/>
                  </a:solidFill>
                  <a:latin typeface="Calibri" pitchFamily="34" charset="0"/>
                  <a:cs typeface="Calibri" pitchFamily="34" charset="0"/>
                </a:rPr>
                <a:t>Data Center Front-End Network/LAN</a:t>
              </a:r>
            </a:p>
          </p:txBody>
        </p:sp>
        <p:sp>
          <p:nvSpPr>
            <p:cNvPr id="9329" name="Line 62"/>
            <p:cNvSpPr>
              <a:spLocks noChangeShapeType="1"/>
            </p:cNvSpPr>
            <p:nvPr/>
          </p:nvSpPr>
          <p:spPr bwMode="auto">
            <a:xfrm flipH="1">
              <a:off x="1933" y="3308"/>
              <a:ext cx="711" cy="6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sp>
          <p:nvSpPr>
            <p:cNvPr id="9330" name="Line 63"/>
            <p:cNvSpPr>
              <a:spLocks noChangeShapeType="1"/>
            </p:cNvSpPr>
            <p:nvPr/>
          </p:nvSpPr>
          <p:spPr bwMode="auto">
            <a:xfrm flipH="1">
              <a:off x="2247" y="3333"/>
              <a:ext cx="393" cy="15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sp>
          <p:nvSpPr>
            <p:cNvPr id="9331" name="Line 64"/>
            <p:cNvSpPr>
              <a:spLocks noChangeShapeType="1"/>
            </p:cNvSpPr>
            <p:nvPr/>
          </p:nvSpPr>
          <p:spPr bwMode="auto">
            <a:xfrm>
              <a:off x="2640" y="3333"/>
              <a:ext cx="824" cy="2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sp>
          <p:nvSpPr>
            <p:cNvPr id="9332" name="Line 65"/>
            <p:cNvSpPr>
              <a:spLocks noChangeShapeType="1"/>
            </p:cNvSpPr>
            <p:nvPr/>
          </p:nvSpPr>
          <p:spPr bwMode="auto">
            <a:xfrm>
              <a:off x="2640" y="3333"/>
              <a:ext cx="1256" cy="15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sp>
          <p:nvSpPr>
            <p:cNvPr id="9333" name="Line 66"/>
            <p:cNvSpPr>
              <a:spLocks noChangeShapeType="1"/>
            </p:cNvSpPr>
            <p:nvPr/>
          </p:nvSpPr>
          <p:spPr bwMode="auto">
            <a:xfrm>
              <a:off x="3032" y="3333"/>
              <a:ext cx="471" cy="1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sp>
          <p:nvSpPr>
            <p:cNvPr id="9334" name="Line 67"/>
            <p:cNvSpPr>
              <a:spLocks noChangeShapeType="1"/>
            </p:cNvSpPr>
            <p:nvPr/>
          </p:nvSpPr>
          <p:spPr bwMode="auto">
            <a:xfrm>
              <a:off x="3072" y="3294"/>
              <a:ext cx="824" cy="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sp>
          <p:nvSpPr>
            <p:cNvPr id="9335" name="Line 68"/>
            <p:cNvSpPr>
              <a:spLocks noChangeShapeType="1"/>
            </p:cNvSpPr>
            <p:nvPr/>
          </p:nvSpPr>
          <p:spPr bwMode="auto">
            <a:xfrm flipH="1">
              <a:off x="2326" y="3294"/>
              <a:ext cx="706" cy="23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sp>
          <p:nvSpPr>
            <p:cNvPr id="9336" name="Line 69"/>
            <p:cNvSpPr>
              <a:spLocks noChangeShapeType="1"/>
            </p:cNvSpPr>
            <p:nvPr/>
          </p:nvSpPr>
          <p:spPr bwMode="auto">
            <a:xfrm flipH="1">
              <a:off x="1972" y="3294"/>
              <a:ext cx="1060" cy="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grpSp>
          <p:nvGrpSpPr>
            <p:cNvPr id="7" name="Group 70"/>
            <p:cNvGrpSpPr>
              <a:grpSpLocks/>
            </p:cNvGrpSpPr>
            <p:nvPr/>
          </p:nvGrpSpPr>
          <p:grpSpPr bwMode="auto">
            <a:xfrm>
              <a:off x="3229" y="3362"/>
              <a:ext cx="1139" cy="442"/>
              <a:chOff x="3229" y="3362"/>
              <a:chExt cx="1139" cy="442"/>
            </a:xfrm>
          </p:grpSpPr>
          <p:sp>
            <p:nvSpPr>
              <p:cNvPr id="9360" name="Line 71"/>
              <p:cNvSpPr>
                <a:spLocks noChangeShapeType="1"/>
              </p:cNvSpPr>
              <p:nvPr/>
            </p:nvSpPr>
            <p:spPr bwMode="auto">
              <a:xfrm>
                <a:off x="3582" y="3574"/>
                <a:ext cx="667" cy="15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sp>
            <p:nvSpPr>
              <p:cNvPr id="9361" name="Line 72"/>
              <p:cNvSpPr>
                <a:spLocks noChangeShapeType="1"/>
              </p:cNvSpPr>
              <p:nvPr/>
            </p:nvSpPr>
            <p:spPr bwMode="auto">
              <a:xfrm>
                <a:off x="3582" y="3574"/>
                <a:ext cx="353" cy="19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sp>
            <p:nvSpPr>
              <p:cNvPr id="9362" name="Line 73"/>
              <p:cNvSpPr>
                <a:spLocks noChangeShapeType="1"/>
              </p:cNvSpPr>
              <p:nvPr/>
            </p:nvSpPr>
            <p:spPr bwMode="auto">
              <a:xfrm>
                <a:off x="3543" y="3574"/>
                <a:ext cx="78" cy="15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sp>
            <p:nvSpPr>
              <p:cNvPr id="9363" name="Line 74"/>
              <p:cNvSpPr>
                <a:spLocks noChangeShapeType="1"/>
              </p:cNvSpPr>
              <p:nvPr/>
            </p:nvSpPr>
            <p:spPr bwMode="auto">
              <a:xfrm flipH="1">
                <a:off x="3307" y="3574"/>
                <a:ext cx="275" cy="15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sp>
            <p:nvSpPr>
              <p:cNvPr id="9364" name="Line 75"/>
              <p:cNvSpPr>
                <a:spLocks noChangeShapeType="1"/>
              </p:cNvSpPr>
              <p:nvPr/>
            </p:nvSpPr>
            <p:spPr bwMode="auto">
              <a:xfrm flipH="1">
                <a:off x="3386" y="3574"/>
                <a:ext cx="510" cy="15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sp>
            <p:nvSpPr>
              <p:cNvPr id="9365" name="Line 76"/>
              <p:cNvSpPr>
                <a:spLocks noChangeShapeType="1"/>
              </p:cNvSpPr>
              <p:nvPr/>
            </p:nvSpPr>
            <p:spPr bwMode="auto">
              <a:xfrm flipH="1">
                <a:off x="3661" y="3574"/>
                <a:ext cx="235" cy="15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sp>
            <p:nvSpPr>
              <p:cNvPr id="9366" name="Line 77"/>
              <p:cNvSpPr>
                <a:spLocks noChangeShapeType="1"/>
              </p:cNvSpPr>
              <p:nvPr/>
            </p:nvSpPr>
            <p:spPr bwMode="auto">
              <a:xfrm>
                <a:off x="3896" y="3574"/>
                <a:ext cx="79" cy="15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sp>
            <p:nvSpPr>
              <p:cNvPr id="9367" name="Line 78"/>
              <p:cNvSpPr>
                <a:spLocks noChangeShapeType="1"/>
              </p:cNvSpPr>
              <p:nvPr/>
            </p:nvSpPr>
            <p:spPr bwMode="auto">
              <a:xfrm>
                <a:off x="3896" y="3574"/>
                <a:ext cx="353" cy="15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pic>
            <p:nvPicPr>
              <p:cNvPr id="9368" name="Picture 7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8" y="3362"/>
                <a:ext cx="2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69" name="Picture 8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4" y="3362"/>
                <a:ext cx="2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70" name="Picture 8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31" y="3704"/>
                <a:ext cx="236"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71" name="Picture 8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2" y="3704"/>
                <a:ext cx="236"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72" name="Picture 8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29" y="3704"/>
                <a:ext cx="236"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73" name="Picture 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0" y="3704"/>
                <a:ext cx="236"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338" name="Line 85"/>
            <p:cNvSpPr>
              <a:spLocks noChangeShapeType="1"/>
            </p:cNvSpPr>
            <p:nvPr/>
          </p:nvSpPr>
          <p:spPr bwMode="auto">
            <a:xfrm>
              <a:off x="2718" y="3215"/>
              <a:ext cx="275"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sp>
          <p:nvSpPr>
            <p:cNvPr id="9339" name="Line 86"/>
            <p:cNvSpPr>
              <a:spLocks noChangeShapeType="1"/>
            </p:cNvSpPr>
            <p:nvPr/>
          </p:nvSpPr>
          <p:spPr bwMode="auto">
            <a:xfrm flipH="1" flipV="1">
              <a:off x="2286" y="3098"/>
              <a:ext cx="354" cy="11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sp>
          <p:nvSpPr>
            <p:cNvPr id="9340" name="Line 87"/>
            <p:cNvSpPr>
              <a:spLocks noChangeShapeType="1"/>
            </p:cNvSpPr>
            <p:nvPr/>
          </p:nvSpPr>
          <p:spPr bwMode="auto">
            <a:xfrm flipV="1">
              <a:off x="3111" y="3098"/>
              <a:ext cx="314" cy="11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pic>
          <p:nvPicPr>
            <p:cNvPr id="9341" name="Picture 8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1" y="2976"/>
              <a:ext cx="314"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42" name="Picture 8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46" y="2976"/>
              <a:ext cx="314"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43" name="Picture 9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61" y="3059"/>
              <a:ext cx="19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44" name="Picture 9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54" y="3059"/>
              <a:ext cx="19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92"/>
            <p:cNvGrpSpPr>
              <a:grpSpLocks/>
            </p:cNvGrpSpPr>
            <p:nvPr/>
          </p:nvGrpSpPr>
          <p:grpSpPr bwMode="auto">
            <a:xfrm>
              <a:off x="1584" y="3360"/>
              <a:ext cx="1139" cy="442"/>
              <a:chOff x="3229" y="3362"/>
              <a:chExt cx="1139" cy="442"/>
            </a:xfrm>
          </p:grpSpPr>
          <p:sp>
            <p:nvSpPr>
              <p:cNvPr id="9346" name="Line 93"/>
              <p:cNvSpPr>
                <a:spLocks noChangeShapeType="1"/>
              </p:cNvSpPr>
              <p:nvPr/>
            </p:nvSpPr>
            <p:spPr bwMode="auto">
              <a:xfrm>
                <a:off x="3582" y="3574"/>
                <a:ext cx="667" cy="15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sp>
            <p:nvSpPr>
              <p:cNvPr id="9347" name="Line 94"/>
              <p:cNvSpPr>
                <a:spLocks noChangeShapeType="1"/>
              </p:cNvSpPr>
              <p:nvPr/>
            </p:nvSpPr>
            <p:spPr bwMode="auto">
              <a:xfrm>
                <a:off x="3582" y="3574"/>
                <a:ext cx="353" cy="19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sp>
            <p:nvSpPr>
              <p:cNvPr id="9348" name="Line 95"/>
              <p:cNvSpPr>
                <a:spLocks noChangeShapeType="1"/>
              </p:cNvSpPr>
              <p:nvPr/>
            </p:nvSpPr>
            <p:spPr bwMode="auto">
              <a:xfrm>
                <a:off x="3543" y="3574"/>
                <a:ext cx="78" cy="15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sp>
            <p:nvSpPr>
              <p:cNvPr id="9349" name="Line 96"/>
              <p:cNvSpPr>
                <a:spLocks noChangeShapeType="1"/>
              </p:cNvSpPr>
              <p:nvPr/>
            </p:nvSpPr>
            <p:spPr bwMode="auto">
              <a:xfrm flipH="1">
                <a:off x="3307" y="3574"/>
                <a:ext cx="275" cy="15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sp>
            <p:nvSpPr>
              <p:cNvPr id="9350" name="Line 97"/>
              <p:cNvSpPr>
                <a:spLocks noChangeShapeType="1"/>
              </p:cNvSpPr>
              <p:nvPr/>
            </p:nvSpPr>
            <p:spPr bwMode="auto">
              <a:xfrm flipH="1">
                <a:off x="3386" y="3574"/>
                <a:ext cx="510" cy="15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sp>
            <p:nvSpPr>
              <p:cNvPr id="9351" name="Line 98"/>
              <p:cNvSpPr>
                <a:spLocks noChangeShapeType="1"/>
              </p:cNvSpPr>
              <p:nvPr/>
            </p:nvSpPr>
            <p:spPr bwMode="auto">
              <a:xfrm flipH="1">
                <a:off x="3661" y="3574"/>
                <a:ext cx="235" cy="15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sp>
            <p:nvSpPr>
              <p:cNvPr id="9352" name="Line 99"/>
              <p:cNvSpPr>
                <a:spLocks noChangeShapeType="1"/>
              </p:cNvSpPr>
              <p:nvPr/>
            </p:nvSpPr>
            <p:spPr bwMode="auto">
              <a:xfrm>
                <a:off x="3896" y="3574"/>
                <a:ext cx="79" cy="15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sp>
            <p:nvSpPr>
              <p:cNvPr id="9353" name="Line 100"/>
              <p:cNvSpPr>
                <a:spLocks noChangeShapeType="1"/>
              </p:cNvSpPr>
              <p:nvPr/>
            </p:nvSpPr>
            <p:spPr bwMode="auto">
              <a:xfrm>
                <a:off x="3896" y="3574"/>
                <a:ext cx="353" cy="15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chemeClr val="bg1"/>
                  </a:solidFill>
                  <a:latin typeface="Calibri" pitchFamily="34" charset="0"/>
                  <a:cs typeface="Calibri" pitchFamily="34" charset="0"/>
                </a:endParaRPr>
              </a:p>
            </p:txBody>
          </p:sp>
          <p:pic>
            <p:nvPicPr>
              <p:cNvPr id="9354" name="Picture 1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8" y="3362"/>
                <a:ext cx="2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55" name="Picture 10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4" y="3362"/>
                <a:ext cx="2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56" name="Picture 1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31" y="3704"/>
                <a:ext cx="236"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57" name="Picture 10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2" y="3704"/>
                <a:ext cx="236"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58" name="Picture 10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29" y="3704"/>
                <a:ext cx="236"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59" name="Picture 10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0" y="3704"/>
                <a:ext cx="236"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9" name="Group 107"/>
          <p:cNvGrpSpPr>
            <a:grpSpLocks/>
          </p:cNvGrpSpPr>
          <p:nvPr/>
        </p:nvGrpSpPr>
        <p:grpSpPr bwMode="auto">
          <a:xfrm>
            <a:off x="146050" y="2321717"/>
            <a:ext cx="3213100" cy="1638299"/>
            <a:chOff x="104" y="1575"/>
            <a:chExt cx="2024" cy="1032"/>
          </a:xfrm>
        </p:grpSpPr>
        <p:sp>
          <p:nvSpPr>
            <p:cNvPr id="9278" name="Rectangle 108"/>
            <p:cNvSpPr>
              <a:spLocks noChangeArrowheads="1"/>
            </p:cNvSpPr>
            <p:nvPr/>
          </p:nvSpPr>
          <p:spPr bwMode="auto">
            <a:xfrm>
              <a:off x="592" y="1575"/>
              <a:ext cx="1536"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p>
              <a:pPr defTabSz="814388"/>
              <a:r>
                <a:rPr lang="en-US" sz="1600" b="1" baseline="0" dirty="0">
                  <a:solidFill>
                    <a:srgbClr val="002060"/>
                  </a:solidFill>
                  <a:latin typeface="Calibri" pitchFamily="34" charset="0"/>
                  <a:cs typeface="Calibri" pitchFamily="34" charset="0"/>
                </a:rPr>
                <a:t>Outsourced</a:t>
              </a:r>
            </a:p>
            <a:p>
              <a:pPr defTabSz="814388"/>
              <a:r>
                <a:rPr lang="en-US" sz="1600" b="1" baseline="0" dirty="0">
                  <a:solidFill>
                    <a:srgbClr val="002060"/>
                  </a:solidFill>
                  <a:latin typeface="Calibri" pitchFamily="34" charset="0"/>
                  <a:cs typeface="Calibri" pitchFamily="34" charset="0"/>
                </a:rPr>
                <a:t>IT Department</a:t>
              </a:r>
            </a:p>
          </p:txBody>
        </p:sp>
        <p:grpSp>
          <p:nvGrpSpPr>
            <p:cNvPr id="10" name="Group 109"/>
            <p:cNvGrpSpPr>
              <a:grpSpLocks/>
            </p:cNvGrpSpPr>
            <p:nvPr/>
          </p:nvGrpSpPr>
          <p:grpSpPr bwMode="auto">
            <a:xfrm>
              <a:off x="104" y="1975"/>
              <a:ext cx="1752" cy="632"/>
              <a:chOff x="104" y="1975"/>
              <a:chExt cx="1752" cy="632"/>
            </a:xfrm>
          </p:grpSpPr>
          <p:sp>
            <p:nvSpPr>
              <p:cNvPr id="9280" name="Rectangle 110"/>
              <p:cNvSpPr>
                <a:spLocks noChangeArrowheads="1"/>
              </p:cNvSpPr>
              <p:nvPr/>
            </p:nvSpPr>
            <p:spPr bwMode="auto">
              <a:xfrm>
                <a:off x="104" y="2451"/>
                <a:ext cx="1752" cy="122"/>
              </a:xfrm>
              <a:prstGeom prst="rect">
                <a:avLst/>
              </a:prstGeom>
              <a:solidFill>
                <a:srgbClr val="40899A"/>
              </a:solidFill>
              <a:ln w="9525">
                <a:miter lim="800000"/>
                <a:headEnd/>
                <a:tailEnd/>
              </a:ln>
              <a:scene3d>
                <a:camera prst="legacyPerspectiveTopRight">
                  <a:rot lat="900000" lon="0" rev="0"/>
                </a:camera>
                <a:lightRig rig="legacyFlat3" dir="b"/>
              </a:scene3d>
              <a:sp3d extrusionH="2767000" prstMaterial="legacyMatte">
                <a:bevelT w="13500" h="13500" prst="angle"/>
                <a:bevelB w="13500" h="13500" prst="angle"/>
                <a:extrusionClr>
                  <a:srgbClr val="40899A"/>
                </a:extrusionClr>
              </a:sp3d>
            </p:spPr>
            <p:txBody>
              <a:bodyPr wrap="none" lIns="82124" tIns="41061" rIns="82124" bIns="41061" anchor="ctr">
                <a:flatTx/>
              </a:bodyPr>
              <a:lstStyle/>
              <a:p>
                <a:endParaRPr lang="en-US">
                  <a:solidFill>
                    <a:srgbClr val="002060"/>
                  </a:solidFill>
                  <a:latin typeface="Calibri" pitchFamily="34" charset="0"/>
                  <a:cs typeface="Calibri" pitchFamily="34" charset="0"/>
                </a:endParaRPr>
              </a:p>
            </p:txBody>
          </p:sp>
          <p:sp>
            <p:nvSpPr>
              <p:cNvPr id="9281" name="Rectangle 111"/>
              <p:cNvSpPr>
                <a:spLocks noChangeArrowheads="1"/>
              </p:cNvSpPr>
              <p:nvPr/>
            </p:nvSpPr>
            <p:spPr bwMode="auto">
              <a:xfrm>
                <a:off x="104" y="2419"/>
                <a:ext cx="1752"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p>
                <a:pPr defTabSz="814388"/>
                <a:r>
                  <a:rPr lang="en-US" sz="1400" b="1" baseline="0" dirty="0">
                    <a:solidFill>
                      <a:schemeClr val="bg1"/>
                    </a:solidFill>
                    <a:latin typeface="Calibri" pitchFamily="34" charset="0"/>
                    <a:cs typeface="Calibri" pitchFamily="34" charset="0"/>
                  </a:rPr>
                  <a:t>Virtua</a:t>
                </a:r>
                <a:r>
                  <a:rPr lang="en-US" sz="1400" b="1" baseline="0" dirty="0">
                    <a:solidFill>
                      <a:srgbClr val="002060"/>
                    </a:solidFill>
                    <a:latin typeface="Calibri" pitchFamily="34" charset="0"/>
                    <a:cs typeface="Calibri" pitchFamily="34" charset="0"/>
                  </a:rPr>
                  <a:t>l</a:t>
                </a:r>
              </a:p>
            </p:txBody>
          </p:sp>
          <p:sp>
            <p:nvSpPr>
              <p:cNvPr id="9282" name="Line 112"/>
              <p:cNvSpPr>
                <a:spLocks noChangeShapeType="1"/>
              </p:cNvSpPr>
              <p:nvPr/>
            </p:nvSpPr>
            <p:spPr bwMode="auto">
              <a:xfrm flipH="1">
                <a:off x="674" y="2130"/>
                <a:ext cx="332" cy="3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83" name="Line 113"/>
              <p:cNvSpPr>
                <a:spLocks noChangeShapeType="1"/>
              </p:cNvSpPr>
              <p:nvPr/>
            </p:nvSpPr>
            <p:spPr bwMode="auto">
              <a:xfrm flipH="1">
                <a:off x="821" y="2142"/>
                <a:ext cx="183" cy="7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84" name="Line 114"/>
              <p:cNvSpPr>
                <a:spLocks noChangeShapeType="1"/>
              </p:cNvSpPr>
              <p:nvPr/>
            </p:nvSpPr>
            <p:spPr bwMode="auto">
              <a:xfrm>
                <a:off x="1004" y="2142"/>
                <a:ext cx="384"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85" name="Line 115"/>
              <p:cNvSpPr>
                <a:spLocks noChangeShapeType="1"/>
              </p:cNvSpPr>
              <p:nvPr/>
            </p:nvSpPr>
            <p:spPr bwMode="auto">
              <a:xfrm>
                <a:off x="1004" y="2142"/>
                <a:ext cx="585" cy="7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86" name="Line 116"/>
              <p:cNvSpPr>
                <a:spLocks noChangeShapeType="1"/>
              </p:cNvSpPr>
              <p:nvPr/>
            </p:nvSpPr>
            <p:spPr bwMode="auto">
              <a:xfrm>
                <a:off x="1187" y="2142"/>
                <a:ext cx="219" cy="9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87" name="Line 117"/>
              <p:cNvSpPr>
                <a:spLocks noChangeShapeType="1"/>
              </p:cNvSpPr>
              <p:nvPr/>
            </p:nvSpPr>
            <p:spPr bwMode="auto">
              <a:xfrm>
                <a:off x="1205" y="2124"/>
                <a:ext cx="384" cy="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88" name="Line 118"/>
              <p:cNvSpPr>
                <a:spLocks noChangeShapeType="1"/>
              </p:cNvSpPr>
              <p:nvPr/>
            </p:nvSpPr>
            <p:spPr bwMode="auto">
              <a:xfrm flipH="1">
                <a:off x="857" y="2124"/>
                <a:ext cx="330"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89" name="Line 119"/>
              <p:cNvSpPr>
                <a:spLocks noChangeShapeType="1"/>
              </p:cNvSpPr>
              <p:nvPr/>
            </p:nvSpPr>
            <p:spPr bwMode="auto">
              <a:xfrm flipH="1">
                <a:off x="693" y="2124"/>
                <a:ext cx="494" cy="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grpSp>
            <p:nvGrpSpPr>
              <p:cNvPr id="11" name="Group 120"/>
              <p:cNvGrpSpPr>
                <a:grpSpLocks/>
              </p:cNvGrpSpPr>
              <p:nvPr/>
            </p:nvGrpSpPr>
            <p:grpSpPr bwMode="auto">
              <a:xfrm>
                <a:off x="400" y="2155"/>
                <a:ext cx="531" cy="207"/>
                <a:chOff x="400" y="2155"/>
                <a:chExt cx="531" cy="207"/>
              </a:xfrm>
            </p:grpSpPr>
            <p:sp>
              <p:nvSpPr>
                <p:cNvPr id="9313" name="Line 121"/>
                <p:cNvSpPr>
                  <a:spLocks noChangeShapeType="1"/>
                </p:cNvSpPr>
                <p:nvPr/>
              </p:nvSpPr>
              <p:spPr bwMode="auto">
                <a:xfrm>
                  <a:off x="674" y="2254"/>
                  <a:ext cx="202"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14" name="Line 122"/>
                <p:cNvSpPr>
                  <a:spLocks noChangeShapeType="1"/>
                </p:cNvSpPr>
                <p:nvPr/>
              </p:nvSpPr>
              <p:spPr bwMode="auto">
                <a:xfrm>
                  <a:off x="674" y="2254"/>
                  <a:ext cx="55" cy="9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15" name="Line 123"/>
                <p:cNvSpPr>
                  <a:spLocks noChangeShapeType="1"/>
                </p:cNvSpPr>
                <p:nvPr/>
              </p:nvSpPr>
              <p:spPr bwMode="auto">
                <a:xfrm flipH="1">
                  <a:off x="583" y="2254"/>
                  <a:ext cx="91"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16" name="Line 124"/>
                <p:cNvSpPr>
                  <a:spLocks noChangeShapeType="1"/>
                </p:cNvSpPr>
                <p:nvPr/>
              </p:nvSpPr>
              <p:spPr bwMode="auto">
                <a:xfrm flipH="1">
                  <a:off x="437" y="2254"/>
                  <a:ext cx="237"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17" name="Line 125"/>
                <p:cNvSpPr>
                  <a:spLocks noChangeShapeType="1"/>
                </p:cNvSpPr>
                <p:nvPr/>
              </p:nvSpPr>
              <p:spPr bwMode="auto">
                <a:xfrm flipH="1">
                  <a:off x="473" y="2254"/>
                  <a:ext cx="348"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18" name="Line 126"/>
                <p:cNvSpPr>
                  <a:spLocks noChangeShapeType="1"/>
                </p:cNvSpPr>
                <p:nvPr/>
              </p:nvSpPr>
              <p:spPr bwMode="auto">
                <a:xfrm flipH="1">
                  <a:off x="601" y="2254"/>
                  <a:ext cx="220"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19" name="Line 127"/>
                <p:cNvSpPr>
                  <a:spLocks noChangeShapeType="1"/>
                </p:cNvSpPr>
                <p:nvPr/>
              </p:nvSpPr>
              <p:spPr bwMode="auto">
                <a:xfrm flipH="1">
                  <a:off x="748" y="2236"/>
                  <a:ext cx="73" cy="9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20" name="Line 128"/>
                <p:cNvSpPr>
                  <a:spLocks noChangeShapeType="1"/>
                </p:cNvSpPr>
                <p:nvPr/>
              </p:nvSpPr>
              <p:spPr bwMode="auto">
                <a:xfrm>
                  <a:off x="821" y="2236"/>
                  <a:ext cx="55" cy="9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pic>
              <p:nvPicPr>
                <p:cNvPr id="9321" name="Picture 1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 y="2155"/>
                  <a:ext cx="110"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22" name="Picture 1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 y="2155"/>
                  <a:ext cx="10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23" name="Picture 13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24" name="Picture 13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1"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25" name="Picture 13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0"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26" name="Picture 13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91" name="Line 135"/>
              <p:cNvSpPr>
                <a:spLocks noChangeShapeType="1"/>
              </p:cNvSpPr>
              <p:nvPr/>
            </p:nvSpPr>
            <p:spPr bwMode="auto">
              <a:xfrm>
                <a:off x="1040" y="2087"/>
                <a:ext cx="12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92" name="Line 136"/>
              <p:cNvSpPr>
                <a:spLocks noChangeShapeType="1"/>
              </p:cNvSpPr>
              <p:nvPr/>
            </p:nvSpPr>
            <p:spPr bwMode="auto">
              <a:xfrm flipH="1" flipV="1">
                <a:off x="839" y="2032"/>
                <a:ext cx="165" cy="5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93" name="Line 137"/>
              <p:cNvSpPr>
                <a:spLocks noChangeShapeType="1"/>
              </p:cNvSpPr>
              <p:nvPr/>
            </p:nvSpPr>
            <p:spPr bwMode="auto">
              <a:xfrm flipV="1">
                <a:off x="1223" y="2032"/>
                <a:ext cx="147" cy="5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pic>
            <p:nvPicPr>
              <p:cNvPr id="9294" name="Picture 13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9" y="1975"/>
                <a:ext cx="147"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95" name="Picture 13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33" y="1975"/>
                <a:ext cx="14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96" name="Picture 14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7" y="2014"/>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97" name="Picture 14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50" y="2014"/>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142"/>
              <p:cNvGrpSpPr>
                <a:grpSpLocks/>
              </p:cNvGrpSpPr>
              <p:nvPr/>
            </p:nvGrpSpPr>
            <p:grpSpPr bwMode="auto">
              <a:xfrm>
                <a:off x="1152" y="2145"/>
                <a:ext cx="531" cy="207"/>
                <a:chOff x="400" y="2155"/>
                <a:chExt cx="531" cy="207"/>
              </a:xfrm>
            </p:grpSpPr>
            <p:sp>
              <p:nvSpPr>
                <p:cNvPr id="9299" name="Line 143"/>
                <p:cNvSpPr>
                  <a:spLocks noChangeShapeType="1"/>
                </p:cNvSpPr>
                <p:nvPr/>
              </p:nvSpPr>
              <p:spPr bwMode="auto">
                <a:xfrm>
                  <a:off x="674" y="2254"/>
                  <a:ext cx="202"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00" name="Line 144"/>
                <p:cNvSpPr>
                  <a:spLocks noChangeShapeType="1"/>
                </p:cNvSpPr>
                <p:nvPr/>
              </p:nvSpPr>
              <p:spPr bwMode="auto">
                <a:xfrm>
                  <a:off x="674" y="2254"/>
                  <a:ext cx="55" cy="9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01" name="Line 145"/>
                <p:cNvSpPr>
                  <a:spLocks noChangeShapeType="1"/>
                </p:cNvSpPr>
                <p:nvPr/>
              </p:nvSpPr>
              <p:spPr bwMode="auto">
                <a:xfrm flipH="1">
                  <a:off x="583" y="2254"/>
                  <a:ext cx="91"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02" name="Line 146"/>
                <p:cNvSpPr>
                  <a:spLocks noChangeShapeType="1"/>
                </p:cNvSpPr>
                <p:nvPr/>
              </p:nvSpPr>
              <p:spPr bwMode="auto">
                <a:xfrm flipH="1">
                  <a:off x="437" y="2254"/>
                  <a:ext cx="237"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03" name="Line 147"/>
                <p:cNvSpPr>
                  <a:spLocks noChangeShapeType="1"/>
                </p:cNvSpPr>
                <p:nvPr/>
              </p:nvSpPr>
              <p:spPr bwMode="auto">
                <a:xfrm flipH="1">
                  <a:off x="473" y="2254"/>
                  <a:ext cx="348"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04" name="Line 148"/>
                <p:cNvSpPr>
                  <a:spLocks noChangeShapeType="1"/>
                </p:cNvSpPr>
                <p:nvPr/>
              </p:nvSpPr>
              <p:spPr bwMode="auto">
                <a:xfrm flipH="1">
                  <a:off x="601" y="2254"/>
                  <a:ext cx="220"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05" name="Line 149"/>
                <p:cNvSpPr>
                  <a:spLocks noChangeShapeType="1"/>
                </p:cNvSpPr>
                <p:nvPr/>
              </p:nvSpPr>
              <p:spPr bwMode="auto">
                <a:xfrm flipH="1">
                  <a:off x="748" y="2236"/>
                  <a:ext cx="73" cy="9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306" name="Line 150"/>
                <p:cNvSpPr>
                  <a:spLocks noChangeShapeType="1"/>
                </p:cNvSpPr>
                <p:nvPr/>
              </p:nvSpPr>
              <p:spPr bwMode="auto">
                <a:xfrm>
                  <a:off x="821" y="2236"/>
                  <a:ext cx="55" cy="9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pic>
              <p:nvPicPr>
                <p:cNvPr id="9307" name="Picture 15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 y="2155"/>
                  <a:ext cx="110"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08" name="Picture 15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 y="2155"/>
                  <a:ext cx="10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09" name="Picture 15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0" name="Picture 15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1"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1" name="Picture 15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0"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2" name="Picture 15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13" name="Group 157"/>
          <p:cNvGrpSpPr>
            <a:grpSpLocks/>
          </p:cNvGrpSpPr>
          <p:nvPr/>
        </p:nvGrpSpPr>
        <p:grpSpPr bwMode="auto">
          <a:xfrm>
            <a:off x="5289550" y="2309017"/>
            <a:ext cx="3746500" cy="1650999"/>
            <a:chOff x="3344" y="1567"/>
            <a:chExt cx="2360" cy="1040"/>
          </a:xfrm>
        </p:grpSpPr>
        <p:sp>
          <p:nvSpPr>
            <p:cNvPr id="9229" name="Rectangle 158"/>
            <p:cNvSpPr>
              <a:spLocks noChangeArrowheads="1"/>
            </p:cNvSpPr>
            <p:nvPr/>
          </p:nvSpPr>
          <p:spPr bwMode="auto">
            <a:xfrm>
              <a:off x="3952" y="2451"/>
              <a:ext cx="1752" cy="122"/>
            </a:xfrm>
            <a:prstGeom prst="rect">
              <a:avLst/>
            </a:prstGeom>
            <a:solidFill>
              <a:srgbClr val="40899A"/>
            </a:solidFill>
            <a:ln w="9525">
              <a:miter lim="800000"/>
              <a:headEnd/>
              <a:tailEnd/>
            </a:ln>
            <a:scene3d>
              <a:camera prst="legacyPerspectiveTopLeft">
                <a:rot lat="900000" lon="0" rev="0"/>
              </a:camera>
              <a:lightRig rig="legacyFlat3" dir="b"/>
            </a:scene3d>
            <a:sp3d extrusionH="2767000" prstMaterial="legacyMatte">
              <a:bevelT w="13500" h="13500" prst="angle"/>
              <a:bevelB w="13500" h="13500" prst="angle"/>
              <a:extrusionClr>
                <a:srgbClr val="40899A"/>
              </a:extrusionClr>
            </a:sp3d>
          </p:spPr>
          <p:txBody>
            <a:bodyPr wrap="none" lIns="82124" tIns="41061" rIns="82124" bIns="41061" anchor="ctr">
              <a:flatTx/>
            </a:bodyPr>
            <a:lstStyle/>
            <a:p>
              <a:endParaRPr lang="en-US">
                <a:solidFill>
                  <a:srgbClr val="002060"/>
                </a:solidFill>
                <a:latin typeface="Calibri" pitchFamily="34" charset="0"/>
                <a:cs typeface="Calibri" pitchFamily="34" charset="0"/>
              </a:endParaRPr>
            </a:p>
          </p:txBody>
        </p:sp>
        <p:sp>
          <p:nvSpPr>
            <p:cNvPr id="9230" name="Rectangle 159"/>
            <p:cNvSpPr>
              <a:spLocks noChangeArrowheads="1"/>
            </p:cNvSpPr>
            <p:nvPr/>
          </p:nvSpPr>
          <p:spPr bwMode="auto">
            <a:xfrm>
              <a:off x="3952" y="2419"/>
              <a:ext cx="1752"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p>
              <a:pPr defTabSz="814388"/>
              <a:r>
                <a:rPr lang="en-US" sz="1400" b="1" baseline="0" dirty="0">
                  <a:solidFill>
                    <a:schemeClr val="bg1"/>
                  </a:solidFill>
                  <a:latin typeface="Calibri" pitchFamily="34" charset="0"/>
                  <a:cs typeface="Calibri" pitchFamily="34" charset="0"/>
                </a:rPr>
                <a:t>Virtual</a:t>
              </a:r>
            </a:p>
          </p:txBody>
        </p:sp>
        <p:sp>
          <p:nvSpPr>
            <p:cNvPr id="9231" name="Rectangle 160"/>
            <p:cNvSpPr>
              <a:spLocks noChangeArrowheads="1"/>
            </p:cNvSpPr>
            <p:nvPr/>
          </p:nvSpPr>
          <p:spPr bwMode="auto">
            <a:xfrm>
              <a:off x="3344" y="1567"/>
              <a:ext cx="2304"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p>
              <a:pPr defTabSz="814388"/>
              <a:r>
                <a:rPr lang="en-US" sz="1600" b="1" baseline="0" dirty="0">
                  <a:solidFill>
                    <a:srgbClr val="002060"/>
                  </a:solidFill>
                  <a:latin typeface="Calibri" pitchFamily="34" charset="0"/>
                  <a:cs typeface="Calibri" pitchFamily="34" charset="0"/>
                </a:rPr>
                <a:t>Segregated Department</a:t>
              </a:r>
              <a:br>
                <a:rPr lang="en-US" sz="1600" b="1" baseline="0" dirty="0">
                  <a:solidFill>
                    <a:srgbClr val="002060"/>
                  </a:solidFill>
                  <a:latin typeface="Calibri" pitchFamily="34" charset="0"/>
                  <a:cs typeface="Calibri" pitchFamily="34" charset="0"/>
                </a:rPr>
              </a:br>
              <a:r>
                <a:rPr lang="en-US" sz="1600" b="1" baseline="0" dirty="0">
                  <a:solidFill>
                    <a:srgbClr val="002060"/>
                  </a:solidFill>
                  <a:latin typeface="Calibri" pitchFamily="34" charset="0"/>
                  <a:cs typeface="Calibri" pitchFamily="34" charset="0"/>
                </a:rPr>
                <a:t>(Regulatory Compliance)</a:t>
              </a:r>
            </a:p>
          </p:txBody>
        </p:sp>
        <p:grpSp>
          <p:nvGrpSpPr>
            <p:cNvPr id="14" name="Group 161"/>
            <p:cNvGrpSpPr>
              <a:grpSpLocks/>
            </p:cNvGrpSpPr>
            <p:nvPr/>
          </p:nvGrpSpPr>
          <p:grpSpPr bwMode="auto">
            <a:xfrm>
              <a:off x="3984" y="1968"/>
              <a:ext cx="1283" cy="387"/>
              <a:chOff x="400" y="1975"/>
              <a:chExt cx="1283" cy="387"/>
            </a:xfrm>
          </p:grpSpPr>
          <p:sp>
            <p:nvSpPr>
              <p:cNvPr id="9233" name="Line 162"/>
              <p:cNvSpPr>
                <a:spLocks noChangeShapeType="1"/>
              </p:cNvSpPr>
              <p:nvPr/>
            </p:nvSpPr>
            <p:spPr bwMode="auto">
              <a:xfrm flipH="1">
                <a:off x="674" y="2130"/>
                <a:ext cx="332" cy="3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34" name="Line 163"/>
              <p:cNvSpPr>
                <a:spLocks noChangeShapeType="1"/>
              </p:cNvSpPr>
              <p:nvPr/>
            </p:nvSpPr>
            <p:spPr bwMode="auto">
              <a:xfrm flipH="1">
                <a:off x="821" y="2142"/>
                <a:ext cx="183" cy="7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35" name="Line 164"/>
              <p:cNvSpPr>
                <a:spLocks noChangeShapeType="1"/>
              </p:cNvSpPr>
              <p:nvPr/>
            </p:nvSpPr>
            <p:spPr bwMode="auto">
              <a:xfrm>
                <a:off x="1004" y="2142"/>
                <a:ext cx="384"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36" name="Line 165"/>
              <p:cNvSpPr>
                <a:spLocks noChangeShapeType="1"/>
              </p:cNvSpPr>
              <p:nvPr/>
            </p:nvSpPr>
            <p:spPr bwMode="auto">
              <a:xfrm>
                <a:off x="1004" y="2142"/>
                <a:ext cx="585" cy="7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37" name="Line 166"/>
              <p:cNvSpPr>
                <a:spLocks noChangeShapeType="1"/>
              </p:cNvSpPr>
              <p:nvPr/>
            </p:nvSpPr>
            <p:spPr bwMode="auto">
              <a:xfrm>
                <a:off x="1187" y="2142"/>
                <a:ext cx="219" cy="9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38" name="Line 167"/>
              <p:cNvSpPr>
                <a:spLocks noChangeShapeType="1"/>
              </p:cNvSpPr>
              <p:nvPr/>
            </p:nvSpPr>
            <p:spPr bwMode="auto">
              <a:xfrm>
                <a:off x="1205" y="2124"/>
                <a:ext cx="384" cy="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39" name="Line 168"/>
              <p:cNvSpPr>
                <a:spLocks noChangeShapeType="1"/>
              </p:cNvSpPr>
              <p:nvPr/>
            </p:nvSpPr>
            <p:spPr bwMode="auto">
              <a:xfrm flipH="1">
                <a:off x="857" y="2124"/>
                <a:ext cx="330"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40" name="Line 169"/>
              <p:cNvSpPr>
                <a:spLocks noChangeShapeType="1"/>
              </p:cNvSpPr>
              <p:nvPr/>
            </p:nvSpPr>
            <p:spPr bwMode="auto">
              <a:xfrm flipH="1">
                <a:off x="693" y="2124"/>
                <a:ext cx="494" cy="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grpSp>
            <p:nvGrpSpPr>
              <p:cNvPr id="15" name="Group 170"/>
              <p:cNvGrpSpPr>
                <a:grpSpLocks/>
              </p:cNvGrpSpPr>
              <p:nvPr/>
            </p:nvGrpSpPr>
            <p:grpSpPr bwMode="auto">
              <a:xfrm>
                <a:off x="400" y="2155"/>
                <a:ext cx="531" cy="207"/>
                <a:chOff x="400" y="2155"/>
                <a:chExt cx="531" cy="207"/>
              </a:xfrm>
            </p:grpSpPr>
            <p:sp>
              <p:nvSpPr>
                <p:cNvPr id="9264" name="Line 171"/>
                <p:cNvSpPr>
                  <a:spLocks noChangeShapeType="1"/>
                </p:cNvSpPr>
                <p:nvPr/>
              </p:nvSpPr>
              <p:spPr bwMode="auto">
                <a:xfrm>
                  <a:off x="674" y="2254"/>
                  <a:ext cx="202"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65" name="Line 172"/>
                <p:cNvSpPr>
                  <a:spLocks noChangeShapeType="1"/>
                </p:cNvSpPr>
                <p:nvPr/>
              </p:nvSpPr>
              <p:spPr bwMode="auto">
                <a:xfrm>
                  <a:off x="674" y="2254"/>
                  <a:ext cx="55" cy="9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66" name="Line 173"/>
                <p:cNvSpPr>
                  <a:spLocks noChangeShapeType="1"/>
                </p:cNvSpPr>
                <p:nvPr/>
              </p:nvSpPr>
              <p:spPr bwMode="auto">
                <a:xfrm flipH="1">
                  <a:off x="583" y="2254"/>
                  <a:ext cx="91"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67" name="Line 174"/>
                <p:cNvSpPr>
                  <a:spLocks noChangeShapeType="1"/>
                </p:cNvSpPr>
                <p:nvPr/>
              </p:nvSpPr>
              <p:spPr bwMode="auto">
                <a:xfrm flipH="1">
                  <a:off x="437" y="2254"/>
                  <a:ext cx="237"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68" name="Line 175"/>
                <p:cNvSpPr>
                  <a:spLocks noChangeShapeType="1"/>
                </p:cNvSpPr>
                <p:nvPr/>
              </p:nvSpPr>
              <p:spPr bwMode="auto">
                <a:xfrm flipH="1">
                  <a:off x="473" y="2254"/>
                  <a:ext cx="348"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69" name="Line 176"/>
                <p:cNvSpPr>
                  <a:spLocks noChangeShapeType="1"/>
                </p:cNvSpPr>
                <p:nvPr/>
              </p:nvSpPr>
              <p:spPr bwMode="auto">
                <a:xfrm flipH="1">
                  <a:off x="601" y="2254"/>
                  <a:ext cx="220"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70" name="Line 177"/>
                <p:cNvSpPr>
                  <a:spLocks noChangeShapeType="1"/>
                </p:cNvSpPr>
                <p:nvPr/>
              </p:nvSpPr>
              <p:spPr bwMode="auto">
                <a:xfrm flipH="1">
                  <a:off x="748" y="2236"/>
                  <a:ext cx="73" cy="9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71" name="Line 178"/>
                <p:cNvSpPr>
                  <a:spLocks noChangeShapeType="1"/>
                </p:cNvSpPr>
                <p:nvPr/>
              </p:nvSpPr>
              <p:spPr bwMode="auto">
                <a:xfrm>
                  <a:off x="821" y="2236"/>
                  <a:ext cx="55" cy="9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pic>
              <p:nvPicPr>
                <p:cNvPr id="9272" name="Picture 17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 y="2155"/>
                  <a:ext cx="110"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73" name="Picture 18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 y="2155"/>
                  <a:ext cx="10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74" name="Picture 18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75" name="Picture 18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1"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76" name="Picture 18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0"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77" name="Picture 1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42" name="Line 185"/>
              <p:cNvSpPr>
                <a:spLocks noChangeShapeType="1"/>
              </p:cNvSpPr>
              <p:nvPr/>
            </p:nvSpPr>
            <p:spPr bwMode="auto">
              <a:xfrm>
                <a:off x="1040" y="2087"/>
                <a:ext cx="12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43" name="Line 186"/>
              <p:cNvSpPr>
                <a:spLocks noChangeShapeType="1"/>
              </p:cNvSpPr>
              <p:nvPr/>
            </p:nvSpPr>
            <p:spPr bwMode="auto">
              <a:xfrm flipH="1" flipV="1">
                <a:off x="839" y="2032"/>
                <a:ext cx="165" cy="5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44" name="Line 187"/>
              <p:cNvSpPr>
                <a:spLocks noChangeShapeType="1"/>
              </p:cNvSpPr>
              <p:nvPr/>
            </p:nvSpPr>
            <p:spPr bwMode="auto">
              <a:xfrm flipV="1">
                <a:off x="1223" y="2032"/>
                <a:ext cx="147" cy="5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pic>
            <p:nvPicPr>
              <p:cNvPr id="9245" name="Picture 18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9" y="1975"/>
                <a:ext cx="147"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6" name="Picture 18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33" y="1975"/>
                <a:ext cx="14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7" name="Picture 19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7" y="2014"/>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8" name="Picture 19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50" y="2014"/>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192"/>
              <p:cNvGrpSpPr>
                <a:grpSpLocks/>
              </p:cNvGrpSpPr>
              <p:nvPr/>
            </p:nvGrpSpPr>
            <p:grpSpPr bwMode="auto">
              <a:xfrm>
                <a:off x="1152" y="2145"/>
                <a:ext cx="531" cy="207"/>
                <a:chOff x="400" y="2155"/>
                <a:chExt cx="531" cy="207"/>
              </a:xfrm>
            </p:grpSpPr>
            <p:sp>
              <p:nvSpPr>
                <p:cNvPr id="9250" name="Line 193"/>
                <p:cNvSpPr>
                  <a:spLocks noChangeShapeType="1"/>
                </p:cNvSpPr>
                <p:nvPr/>
              </p:nvSpPr>
              <p:spPr bwMode="auto">
                <a:xfrm>
                  <a:off x="674" y="2254"/>
                  <a:ext cx="202"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51" name="Line 194"/>
                <p:cNvSpPr>
                  <a:spLocks noChangeShapeType="1"/>
                </p:cNvSpPr>
                <p:nvPr/>
              </p:nvSpPr>
              <p:spPr bwMode="auto">
                <a:xfrm>
                  <a:off x="674" y="2254"/>
                  <a:ext cx="55" cy="9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52" name="Line 195"/>
                <p:cNvSpPr>
                  <a:spLocks noChangeShapeType="1"/>
                </p:cNvSpPr>
                <p:nvPr/>
              </p:nvSpPr>
              <p:spPr bwMode="auto">
                <a:xfrm flipH="1">
                  <a:off x="583" y="2254"/>
                  <a:ext cx="91"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53" name="Line 196"/>
                <p:cNvSpPr>
                  <a:spLocks noChangeShapeType="1"/>
                </p:cNvSpPr>
                <p:nvPr/>
              </p:nvSpPr>
              <p:spPr bwMode="auto">
                <a:xfrm flipH="1">
                  <a:off x="437" y="2254"/>
                  <a:ext cx="237"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54" name="Line 197"/>
                <p:cNvSpPr>
                  <a:spLocks noChangeShapeType="1"/>
                </p:cNvSpPr>
                <p:nvPr/>
              </p:nvSpPr>
              <p:spPr bwMode="auto">
                <a:xfrm flipH="1">
                  <a:off x="473" y="2254"/>
                  <a:ext cx="348"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55" name="Line 198"/>
                <p:cNvSpPr>
                  <a:spLocks noChangeShapeType="1"/>
                </p:cNvSpPr>
                <p:nvPr/>
              </p:nvSpPr>
              <p:spPr bwMode="auto">
                <a:xfrm flipH="1">
                  <a:off x="601" y="2254"/>
                  <a:ext cx="220" cy="7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56" name="Line 199"/>
                <p:cNvSpPr>
                  <a:spLocks noChangeShapeType="1"/>
                </p:cNvSpPr>
                <p:nvPr/>
              </p:nvSpPr>
              <p:spPr bwMode="auto">
                <a:xfrm flipH="1">
                  <a:off x="748" y="2236"/>
                  <a:ext cx="73" cy="9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sp>
              <p:nvSpPr>
                <p:cNvPr id="9257" name="Line 200"/>
                <p:cNvSpPr>
                  <a:spLocks noChangeShapeType="1"/>
                </p:cNvSpPr>
                <p:nvPr/>
              </p:nvSpPr>
              <p:spPr bwMode="auto">
                <a:xfrm>
                  <a:off x="821" y="2236"/>
                  <a:ext cx="55" cy="9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solidFill>
                      <a:srgbClr val="002060"/>
                    </a:solidFill>
                    <a:latin typeface="Calibri" pitchFamily="34" charset="0"/>
                    <a:cs typeface="Calibri" pitchFamily="34" charset="0"/>
                  </a:endParaRPr>
                </a:p>
              </p:txBody>
            </p:sp>
            <p:pic>
              <p:nvPicPr>
                <p:cNvPr id="9258" name="Picture 2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 y="2155"/>
                  <a:ext cx="110"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9" name="Picture 20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 y="2155"/>
                  <a:ext cx="10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0" name="Picture 2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1" name="Picture 20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1"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2" name="Picture 20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0"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3" name="Picture 20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 y="2315"/>
                  <a:ext cx="11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Tree>
    <p:extLst>
      <p:ext uri="{BB962C8B-B14F-4D97-AF65-F5344CB8AC3E}">
        <p14:creationId xmlns:p14="http://schemas.microsoft.com/office/powerpoint/2010/main" val="453560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62615"/>
                                        </p:tgtEl>
                                        <p:attrNameLst>
                                          <p:attrName>style.visibility</p:attrName>
                                        </p:attrNameLst>
                                      </p:cBhvr>
                                      <p:to>
                                        <p:strVal val="visible"/>
                                      </p:to>
                                    </p:set>
                                    <p:animEffect transition="in" filter="wipe(down)">
                                      <p:cBhvr>
                                        <p:cTn id="7" dur="500"/>
                                        <p:tgtEl>
                                          <p:spTgt spid="962615"/>
                                        </p:tgtEl>
                                      </p:cBhvr>
                                    </p:animEffect>
                                  </p:childTnLst>
                                </p:cTn>
                              </p:par>
                            </p:childTnLst>
                          </p:cTn>
                        </p:par>
                        <p:par>
                          <p:cTn id="8" fill="hold" nodeType="afterGroup">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962616"/>
                                        </p:tgtEl>
                                        <p:attrNameLst>
                                          <p:attrName>style.visibility</p:attrName>
                                        </p:attrNameLst>
                                      </p:cBhvr>
                                      <p:to>
                                        <p:strVal val="visible"/>
                                      </p:to>
                                    </p:set>
                                    <p:animEffect transition="in" filter="wipe(right)">
                                      <p:cBhvr>
                                        <p:cTn id="11" dur="500"/>
                                        <p:tgtEl>
                                          <p:spTgt spid="962616"/>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nodeType="afterGroup">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962618"/>
                                        </p:tgtEl>
                                        <p:attrNameLst>
                                          <p:attrName>style.visibility</p:attrName>
                                        </p:attrNameLst>
                                      </p:cBhvr>
                                      <p:to>
                                        <p:strVal val="visible"/>
                                      </p:to>
                                    </p:set>
                                    <p:animEffect transition="in" filter="wipe(down)">
                                      <p:cBhvr>
                                        <p:cTn id="19" dur="500"/>
                                        <p:tgtEl>
                                          <p:spTgt spid="962618"/>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62617"/>
                                        </p:tgtEl>
                                        <p:attrNameLst>
                                          <p:attrName>style.visibility</p:attrName>
                                        </p:attrNameLst>
                                      </p:cBhvr>
                                      <p:to>
                                        <p:strVal val="visible"/>
                                      </p:to>
                                    </p:set>
                                    <p:animEffect transition="in" filter="wipe(left)">
                                      <p:cBhvr>
                                        <p:cTn id="27" dur="500"/>
                                        <p:tgtEl>
                                          <p:spTgt spid="962617"/>
                                        </p:tgtEl>
                                      </p:cBhvr>
                                    </p:animEffect>
                                  </p:childTnLst>
                                </p:cTn>
                              </p:par>
                            </p:childTnLst>
                          </p:cTn>
                        </p:par>
                        <p:par>
                          <p:cTn id="28" fill="hold" nodeType="afterGroup">
                            <p:stCondLst>
                              <p:cond delay="3000"/>
                            </p:stCondLst>
                            <p:childTnLst>
                              <p:par>
                                <p:cTn id="29" presetID="22" presetClass="entr" presetSubtype="4"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5" grpId="0" animBg="1"/>
      <p:bldP spid="962616" grpId="0" animBg="1"/>
      <p:bldP spid="962617" grpId="0" animBg="1"/>
      <p:bldP spid="9626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 r="-2000"/>
          </a:stretch>
        </a:blipFill>
        <a:effectLst/>
      </p:bgPr>
    </p:bg>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100" y="1931819"/>
            <a:ext cx="9144000" cy="4343400"/>
          </a:xfrm>
          <a:prstGeom prst="rect">
            <a:avLst/>
          </a:prstGeom>
          <a:gradFill rotWithShape="1">
            <a:gsLst>
              <a:gs pos="0">
                <a:srgbClr val="EBEBEB"/>
              </a:gs>
              <a:gs pos="100000">
                <a:srgbClr val="C0C0C0"/>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endParaRPr lang="en-US"/>
          </a:p>
        </p:txBody>
      </p:sp>
      <p:sp>
        <p:nvSpPr>
          <p:cNvPr id="964611" name="Rectangle 3"/>
          <p:cNvSpPr>
            <a:spLocks noChangeArrowheads="1"/>
          </p:cNvSpPr>
          <p:nvPr/>
        </p:nvSpPr>
        <p:spPr bwMode="auto">
          <a:xfrm>
            <a:off x="647700" y="5894219"/>
            <a:ext cx="8077200" cy="381000"/>
          </a:xfrm>
          <a:prstGeom prst="rect">
            <a:avLst/>
          </a:prstGeom>
          <a:gradFill rotWithShape="1">
            <a:gsLst>
              <a:gs pos="0">
                <a:schemeClr val="tx1">
                  <a:alpha val="72000"/>
                </a:schemeClr>
              </a:gs>
              <a:gs pos="100000">
                <a:schemeClr val="tx1">
                  <a:gamma/>
                  <a:tint val="0"/>
                  <a:invGamma/>
                  <a:alpha val="0"/>
                </a:schemeClr>
              </a:gs>
            </a:gsLst>
            <a:path path="shape">
              <a:fillToRect l="50000" t="50000" r="50000" b="50000"/>
            </a:path>
          </a:gradFill>
          <a:ln w="9525" algn="ctr">
            <a:noFill/>
            <a:miter lim="800000"/>
            <a:headEnd/>
            <a:tailEnd/>
          </a:ln>
          <a:effectLst/>
        </p:spPr>
        <p:txBody>
          <a:bodyPr wrap="none" lIns="82124" tIns="41061" rIns="82124" bIns="41061" anchor="ctr"/>
          <a:lstStyle/>
          <a:p>
            <a:endParaRPr lang="en-US"/>
          </a:p>
        </p:txBody>
      </p:sp>
      <p:grpSp>
        <p:nvGrpSpPr>
          <p:cNvPr id="2" name="Group 4"/>
          <p:cNvGrpSpPr>
            <a:grpSpLocks/>
          </p:cNvGrpSpPr>
          <p:nvPr/>
        </p:nvGrpSpPr>
        <p:grpSpPr bwMode="auto">
          <a:xfrm>
            <a:off x="1028700" y="4446419"/>
            <a:ext cx="7239000" cy="1717675"/>
            <a:chOff x="624" y="903"/>
            <a:chExt cx="4560" cy="1082"/>
          </a:xfrm>
        </p:grpSpPr>
        <p:sp>
          <p:nvSpPr>
            <p:cNvPr id="10443" name="Rectangle 5"/>
            <p:cNvSpPr>
              <a:spLocks noChangeArrowheads="1"/>
            </p:cNvSpPr>
            <p:nvPr/>
          </p:nvSpPr>
          <p:spPr bwMode="auto">
            <a:xfrm flipV="1">
              <a:off x="624" y="1824"/>
              <a:ext cx="4560" cy="144"/>
            </a:xfrm>
            <a:prstGeom prst="rect">
              <a:avLst/>
            </a:prstGeom>
            <a:solidFill>
              <a:srgbClr val="4B87C3"/>
            </a:solidFill>
            <a:ln w="9525">
              <a:miter lim="800000"/>
              <a:headEnd/>
              <a:tailEnd/>
            </a:ln>
            <a:scene3d>
              <a:camera prst="legacyPerspectiveTop">
                <a:rot lat="900000" lon="0" rev="0"/>
              </a:camera>
              <a:lightRig rig="legacyFlat3" dir="b"/>
            </a:scene3d>
            <a:sp3d extrusionH="6323000" prstMaterial="legacyMatte">
              <a:bevelT w="13500" h="13500" prst="angle"/>
              <a:bevelB w="13500" h="13500" prst="angle"/>
              <a:extrusionClr>
                <a:srgbClr val="4B87C3"/>
              </a:extrusionClr>
            </a:sp3d>
          </p:spPr>
          <p:txBody>
            <a:bodyPr wrap="none" lIns="82124" tIns="41061" rIns="82124" bIns="41061" anchor="ctr">
              <a:flatTx/>
            </a:bodyPr>
            <a:lstStyle/>
            <a:p>
              <a:endParaRPr lang="en-US"/>
            </a:p>
          </p:txBody>
        </p:sp>
        <p:sp>
          <p:nvSpPr>
            <p:cNvPr id="10444" name="Rectangle 6"/>
            <p:cNvSpPr>
              <a:spLocks noChangeArrowheads="1"/>
            </p:cNvSpPr>
            <p:nvPr/>
          </p:nvSpPr>
          <p:spPr bwMode="auto">
            <a:xfrm>
              <a:off x="624" y="1812"/>
              <a:ext cx="45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p>
              <a:pPr defTabSz="814388"/>
              <a:r>
                <a:rPr lang="en-US" sz="1400" b="1" baseline="0">
                  <a:solidFill>
                    <a:srgbClr val="FFFF00"/>
                  </a:solidFill>
                </a:rPr>
                <a:t>Data Center Network</a:t>
              </a:r>
            </a:p>
          </p:txBody>
        </p:sp>
        <p:grpSp>
          <p:nvGrpSpPr>
            <p:cNvPr id="3" name="Group 7"/>
            <p:cNvGrpSpPr>
              <a:grpSpLocks/>
            </p:cNvGrpSpPr>
            <p:nvPr/>
          </p:nvGrpSpPr>
          <p:grpSpPr bwMode="auto">
            <a:xfrm>
              <a:off x="1344" y="903"/>
              <a:ext cx="3024" cy="828"/>
              <a:chOff x="1008" y="811"/>
              <a:chExt cx="3697" cy="1013"/>
            </a:xfrm>
          </p:grpSpPr>
          <p:sp>
            <p:nvSpPr>
              <p:cNvPr id="10446" name="Line 8"/>
              <p:cNvSpPr>
                <a:spLocks noChangeShapeType="1"/>
              </p:cNvSpPr>
              <p:nvPr/>
            </p:nvSpPr>
            <p:spPr bwMode="auto">
              <a:xfrm flipH="1">
                <a:off x="1728" y="1217"/>
                <a:ext cx="869" cy="7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47" name="Line 9"/>
              <p:cNvSpPr>
                <a:spLocks noChangeShapeType="1"/>
              </p:cNvSpPr>
              <p:nvPr/>
            </p:nvSpPr>
            <p:spPr bwMode="auto">
              <a:xfrm flipH="1">
                <a:off x="2112" y="1248"/>
                <a:ext cx="48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48" name="Line 10"/>
              <p:cNvSpPr>
                <a:spLocks noChangeShapeType="1"/>
              </p:cNvSpPr>
              <p:nvPr/>
            </p:nvSpPr>
            <p:spPr bwMode="auto">
              <a:xfrm>
                <a:off x="2592" y="1248"/>
                <a:ext cx="1008"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49" name="Line 11"/>
              <p:cNvSpPr>
                <a:spLocks noChangeShapeType="1"/>
              </p:cNvSpPr>
              <p:nvPr/>
            </p:nvSpPr>
            <p:spPr bwMode="auto">
              <a:xfrm>
                <a:off x="2592" y="1248"/>
                <a:ext cx="153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50" name="Line 12"/>
              <p:cNvSpPr>
                <a:spLocks noChangeShapeType="1"/>
              </p:cNvSpPr>
              <p:nvPr/>
            </p:nvSpPr>
            <p:spPr bwMode="auto">
              <a:xfrm>
                <a:off x="3072" y="1248"/>
                <a:ext cx="576"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51" name="Line 13"/>
              <p:cNvSpPr>
                <a:spLocks noChangeShapeType="1"/>
              </p:cNvSpPr>
              <p:nvPr/>
            </p:nvSpPr>
            <p:spPr bwMode="auto">
              <a:xfrm>
                <a:off x="3120" y="1200"/>
                <a:ext cx="1008"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52" name="Line 14"/>
              <p:cNvSpPr>
                <a:spLocks noChangeShapeType="1"/>
              </p:cNvSpPr>
              <p:nvPr/>
            </p:nvSpPr>
            <p:spPr bwMode="auto">
              <a:xfrm flipH="1">
                <a:off x="2208" y="1200"/>
                <a:ext cx="864"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53" name="Line 15"/>
              <p:cNvSpPr>
                <a:spLocks noChangeShapeType="1"/>
              </p:cNvSpPr>
              <p:nvPr/>
            </p:nvSpPr>
            <p:spPr bwMode="auto">
              <a:xfrm flipH="1">
                <a:off x="1776" y="1200"/>
                <a:ext cx="1296"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grpSp>
            <p:nvGrpSpPr>
              <p:cNvPr id="4" name="Group 16"/>
              <p:cNvGrpSpPr>
                <a:grpSpLocks/>
              </p:cNvGrpSpPr>
              <p:nvPr/>
            </p:nvGrpSpPr>
            <p:grpSpPr bwMode="auto">
              <a:xfrm>
                <a:off x="1008" y="1283"/>
                <a:ext cx="1393" cy="541"/>
                <a:chOff x="1008" y="1180"/>
                <a:chExt cx="1393" cy="541"/>
              </a:xfrm>
            </p:grpSpPr>
            <p:sp>
              <p:nvSpPr>
                <p:cNvPr id="10477" name="Line 17"/>
                <p:cNvSpPr>
                  <a:spLocks noChangeShapeType="1"/>
                </p:cNvSpPr>
                <p:nvPr/>
              </p:nvSpPr>
              <p:spPr bwMode="auto">
                <a:xfrm>
                  <a:off x="1728" y="1440"/>
                  <a:ext cx="528"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78" name="Line 18"/>
                <p:cNvSpPr>
                  <a:spLocks noChangeShapeType="1"/>
                </p:cNvSpPr>
                <p:nvPr/>
              </p:nvSpPr>
              <p:spPr bwMode="auto">
                <a:xfrm>
                  <a:off x="1728" y="1440"/>
                  <a:ext cx="144"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79" name="Line 19"/>
                <p:cNvSpPr>
                  <a:spLocks noChangeShapeType="1"/>
                </p:cNvSpPr>
                <p:nvPr/>
              </p:nvSpPr>
              <p:spPr bwMode="auto">
                <a:xfrm flipH="1">
                  <a:off x="1488" y="1440"/>
                  <a:ext cx="24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80" name="Line 20"/>
                <p:cNvSpPr>
                  <a:spLocks noChangeShapeType="1"/>
                </p:cNvSpPr>
                <p:nvPr/>
              </p:nvSpPr>
              <p:spPr bwMode="auto">
                <a:xfrm flipH="1">
                  <a:off x="1104" y="1440"/>
                  <a:ext cx="624"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81" name="Line 21"/>
                <p:cNvSpPr>
                  <a:spLocks noChangeShapeType="1"/>
                </p:cNvSpPr>
                <p:nvPr/>
              </p:nvSpPr>
              <p:spPr bwMode="auto">
                <a:xfrm flipH="1">
                  <a:off x="1200" y="1440"/>
                  <a:ext cx="912"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82" name="Line 22"/>
                <p:cNvSpPr>
                  <a:spLocks noChangeShapeType="1"/>
                </p:cNvSpPr>
                <p:nvPr/>
              </p:nvSpPr>
              <p:spPr bwMode="auto">
                <a:xfrm flipH="1">
                  <a:off x="1536" y="1440"/>
                  <a:ext cx="57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83" name="Line 23"/>
                <p:cNvSpPr>
                  <a:spLocks noChangeShapeType="1"/>
                </p:cNvSpPr>
                <p:nvPr/>
              </p:nvSpPr>
              <p:spPr bwMode="auto">
                <a:xfrm flipH="1">
                  <a:off x="1920" y="1392"/>
                  <a:ext cx="192"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84" name="Line 24"/>
                <p:cNvSpPr>
                  <a:spLocks noChangeShapeType="1"/>
                </p:cNvSpPr>
                <p:nvPr/>
              </p:nvSpPr>
              <p:spPr bwMode="auto">
                <a:xfrm>
                  <a:off x="2112" y="1392"/>
                  <a:ext cx="144"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pic>
              <p:nvPicPr>
                <p:cNvPr id="10485" name="Picture 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8" y="1180"/>
                  <a:ext cx="28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86" name="Picture 2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4" y="1180"/>
                  <a:ext cx="28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87"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44"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88" name="Picture 2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12"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89" name="Picture 2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8"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90" name="Picture 3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6"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Group 31"/>
              <p:cNvGrpSpPr>
                <a:grpSpLocks/>
              </p:cNvGrpSpPr>
              <p:nvPr/>
            </p:nvGrpSpPr>
            <p:grpSpPr bwMode="auto">
              <a:xfrm>
                <a:off x="3312" y="1283"/>
                <a:ext cx="1393" cy="541"/>
                <a:chOff x="3312" y="1180"/>
                <a:chExt cx="1393" cy="541"/>
              </a:xfrm>
            </p:grpSpPr>
            <p:sp>
              <p:nvSpPr>
                <p:cNvPr id="10463" name="Line 32"/>
                <p:cNvSpPr>
                  <a:spLocks noChangeShapeType="1"/>
                </p:cNvSpPr>
                <p:nvPr/>
              </p:nvSpPr>
              <p:spPr bwMode="auto">
                <a:xfrm>
                  <a:off x="3744" y="1440"/>
                  <a:ext cx="81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64" name="Line 33"/>
                <p:cNvSpPr>
                  <a:spLocks noChangeShapeType="1"/>
                </p:cNvSpPr>
                <p:nvPr/>
              </p:nvSpPr>
              <p:spPr bwMode="auto">
                <a:xfrm>
                  <a:off x="3744" y="1440"/>
                  <a:ext cx="432"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65" name="Line 34"/>
                <p:cNvSpPr>
                  <a:spLocks noChangeShapeType="1"/>
                </p:cNvSpPr>
                <p:nvPr/>
              </p:nvSpPr>
              <p:spPr bwMode="auto">
                <a:xfrm>
                  <a:off x="3696" y="1440"/>
                  <a:ext cx="9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66" name="Line 35"/>
                <p:cNvSpPr>
                  <a:spLocks noChangeShapeType="1"/>
                </p:cNvSpPr>
                <p:nvPr/>
              </p:nvSpPr>
              <p:spPr bwMode="auto">
                <a:xfrm flipH="1">
                  <a:off x="3408" y="1440"/>
                  <a:ext cx="33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67" name="Line 36"/>
                <p:cNvSpPr>
                  <a:spLocks noChangeShapeType="1"/>
                </p:cNvSpPr>
                <p:nvPr/>
              </p:nvSpPr>
              <p:spPr bwMode="auto">
                <a:xfrm flipH="1">
                  <a:off x="3504" y="1440"/>
                  <a:ext cx="624"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68" name="Line 37"/>
                <p:cNvSpPr>
                  <a:spLocks noChangeShapeType="1"/>
                </p:cNvSpPr>
                <p:nvPr/>
              </p:nvSpPr>
              <p:spPr bwMode="auto">
                <a:xfrm flipH="1">
                  <a:off x="3840" y="1440"/>
                  <a:ext cx="288"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69" name="Line 38"/>
                <p:cNvSpPr>
                  <a:spLocks noChangeShapeType="1"/>
                </p:cNvSpPr>
                <p:nvPr/>
              </p:nvSpPr>
              <p:spPr bwMode="auto">
                <a:xfrm>
                  <a:off x="4128" y="1440"/>
                  <a:ext cx="9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70" name="Line 39"/>
                <p:cNvSpPr>
                  <a:spLocks noChangeShapeType="1"/>
                </p:cNvSpPr>
                <p:nvPr/>
              </p:nvSpPr>
              <p:spPr bwMode="auto">
                <a:xfrm>
                  <a:off x="4128" y="1440"/>
                  <a:ext cx="432"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pic>
              <p:nvPicPr>
                <p:cNvPr id="10471" name="Picture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84" y="1180"/>
                  <a:ext cx="28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72"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0" y="1180"/>
                  <a:ext cx="28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73" name="Picture 4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48"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74" name="Picture 4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6"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75" name="Picture 4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2"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76" name="Picture 4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0"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456" name="Line 46"/>
              <p:cNvSpPr>
                <a:spLocks noChangeShapeType="1"/>
              </p:cNvSpPr>
              <p:nvPr/>
            </p:nvSpPr>
            <p:spPr bwMode="auto">
              <a:xfrm>
                <a:off x="2688" y="1104"/>
                <a:ext cx="3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57" name="Line 47"/>
              <p:cNvSpPr>
                <a:spLocks noChangeShapeType="1"/>
              </p:cNvSpPr>
              <p:nvPr/>
            </p:nvSpPr>
            <p:spPr bwMode="auto">
              <a:xfrm flipH="1" flipV="1">
                <a:off x="2160" y="960"/>
                <a:ext cx="432"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58" name="Line 48"/>
              <p:cNvSpPr>
                <a:spLocks noChangeShapeType="1"/>
              </p:cNvSpPr>
              <p:nvPr/>
            </p:nvSpPr>
            <p:spPr bwMode="auto">
              <a:xfrm flipV="1">
                <a:off x="3168" y="960"/>
                <a:ext cx="38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pic>
            <p:nvPicPr>
              <p:cNvPr id="10459" name="Picture 4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72" y="811"/>
                <a:ext cx="38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0" name="Picture 50"/>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56" y="811"/>
                <a:ext cx="38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1" name="Picture 5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96" y="912"/>
                <a:ext cx="235"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2" name="Picture 5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76" y="912"/>
                <a:ext cx="235"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6" name="Group 53"/>
          <p:cNvGrpSpPr>
            <a:grpSpLocks/>
          </p:cNvGrpSpPr>
          <p:nvPr/>
        </p:nvGrpSpPr>
        <p:grpSpPr bwMode="auto">
          <a:xfrm>
            <a:off x="1028700" y="3836819"/>
            <a:ext cx="7239000" cy="1717675"/>
            <a:chOff x="624" y="903"/>
            <a:chExt cx="4560" cy="1082"/>
          </a:xfrm>
        </p:grpSpPr>
        <p:sp>
          <p:nvSpPr>
            <p:cNvPr id="10395" name="Rectangle 54"/>
            <p:cNvSpPr>
              <a:spLocks noChangeArrowheads="1"/>
            </p:cNvSpPr>
            <p:nvPr/>
          </p:nvSpPr>
          <p:spPr bwMode="auto">
            <a:xfrm flipV="1">
              <a:off x="624" y="1824"/>
              <a:ext cx="4560" cy="144"/>
            </a:xfrm>
            <a:prstGeom prst="rect">
              <a:avLst/>
            </a:prstGeom>
            <a:solidFill>
              <a:schemeClr val="accent2"/>
            </a:solidFill>
            <a:ln w="9525">
              <a:miter lim="800000"/>
              <a:headEnd/>
              <a:tailEnd/>
            </a:ln>
            <a:scene3d>
              <a:camera prst="legacyPerspectiveTop">
                <a:rot lat="900000" lon="0" rev="0"/>
              </a:camera>
              <a:lightRig rig="legacyFlat3" dir="b"/>
            </a:scene3d>
            <a:sp3d extrusionH="6323000" prstMaterial="legacyMatte">
              <a:bevelT w="13500" h="13500" prst="angle"/>
              <a:bevelB w="13500" h="13500" prst="angle"/>
              <a:extrusionClr>
                <a:schemeClr val="accent2"/>
              </a:extrusionClr>
            </a:sp3d>
          </p:spPr>
          <p:txBody>
            <a:bodyPr wrap="none" lIns="82124" tIns="41061" rIns="82124" bIns="41061" anchor="ctr">
              <a:flatTx/>
            </a:bodyPr>
            <a:lstStyle/>
            <a:p>
              <a:endParaRPr lang="en-US"/>
            </a:p>
          </p:txBody>
        </p:sp>
        <p:sp>
          <p:nvSpPr>
            <p:cNvPr id="10396" name="Rectangle 55"/>
            <p:cNvSpPr>
              <a:spLocks noChangeArrowheads="1"/>
            </p:cNvSpPr>
            <p:nvPr/>
          </p:nvSpPr>
          <p:spPr bwMode="auto">
            <a:xfrm>
              <a:off x="624" y="1812"/>
              <a:ext cx="45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p>
              <a:pPr defTabSz="814388"/>
              <a:r>
                <a:rPr lang="en-US" sz="1400" b="1" baseline="0">
                  <a:solidFill>
                    <a:srgbClr val="FFFF00"/>
                  </a:solidFill>
                </a:rPr>
                <a:t>Out-of-Band Management  Network</a:t>
              </a:r>
            </a:p>
          </p:txBody>
        </p:sp>
        <p:grpSp>
          <p:nvGrpSpPr>
            <p:cNvPr id="7" name="Group 56"/>
            <p:cNvGrpSpPr>
              <a:grpSpLocks/>
            </p:cNvGrpSpPr>
            <p:nvPr/>
          </p:nvGrpSpPr>
          <p:grpSpPr bwMode="auto">
            <a:xfrm>
              <a:off x="1344" y="903"/>
              <a:ext cx="3024" cy="828"/>
              <a:chOff x="1008" y="811"/>
              <a:chExt cx="3697" cy="1013"/>
            </a:xfrm>
          </p:grpSpPr>
          <p:sp>
            <p:nvSpPr>
              <p:cNvPr id="10398" name="Line 57"/>
              <p:cNvSpPr>
                <a:spLocks noChangeShapeType="1"/>
              </p:cNvSpPr>
              <p:nvPr/>
            </p:nvSpPr>
            <p:spPr bwMode="auto">
              <a:xfrm flipH="1">
                <a:off x="1728" y="1217"/>
                <a:ext cx="869" cy="7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99" name="Line 58"/>
              <p:cNvSpPr>
                <a:spLocks noChangeShapeType="1"/>
              </p:cNvSpPr>
              <p:nvPr/>
            </p:nvSpPr>
            <p:spPr bwMode="auto">
              <a:xfrm flipH="1">
                <a:off x="2112" y="1248"/>
                <a:ext cx="48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00" name="Line 59"/>
              <p:cNvSpPr>
                <a:spLocks noChangeShapeType="1"/>
              </p:cNvSpPr>
              <p:nvPr/>
            </p:nvSpPr>
            <p:spPr bwMode="auto">
              <a:xfrm>
                <a:off x="2592" y="1248"/>
                <a:ext cx="1008"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01" name="Line 60"/>
              <p:cNvSpPr>
                <a:spLocks noChangeShapeType="1"/>
              </p:cNvSpPr>
              <p:nvPr/>
            </p:nvSpPr>
            <p:spPr bwMode="auto">
              <a:xfrm>
                <a:off x="2592" y="1248"/>
                <a:ext cx="153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02" name="Line 61"/>
              <p:cNvSpPr>
                <a:spLocks noChangeShapeType="1"/>
              </p:cNvSpPr>
              <p:nvPr/>
            </p:nvSpPr>
            <p:spPr bwMode="auto">
              <a:xfrm>
                <a:off x="3072" y="1248"/>
                <a:ext cx="576"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03" name="Line 62"/>
              <p:cNvSpPr>
                <a:spLocks noChangeShapeType="1"/>
              </p:cNvSpPr>
              <p:nvPr/>
            </p:nvSpPr>
            <p:spPr bwMode="auto">
              <a:xfrm>
                <a:off x="3120" y="1200"/>
                <a:ext cx="1008"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04" name="Line 63"/>
              <p:cNvSpPr>
                <a:spLocks noChangeShapeType="1"/>
              </p:cNvSpPr>
              <p:nvPr/>
            </p:nvSpPr>
            <p:spPr bwMode="auto">
              <a:xfrm flipH="1">
                <a:off x="2208" y="1200"/>
                <a:ext cx="864"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05" name="Line 64"/>
              <p:cNvSpPr>
                <a:spLocks noChangeShapeType="1"/>
              </p:cNvSpPr>
              <p:nvPr/>
            </p:nvSpPr>
            <p:spPr bwMode="auto">
              <a:xfrm flipH="1">
                <a:off x="1776" y="1200"/>
                <a:ext cx="1296"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grpSp>
            <p:nvGrpSpPr>
              <p:cNvPr id="8" name="Group 65"/>
              <p:cNvGrpSpPr>
                <a:grpSpLocks/>
              </p:cNvGrpSpPr>
              <p:nvPr/>
            </p:nvGrpSpPr>
            <p:grpSpPr bwMode="auto">
              <a:xfrm>
                <a:off x="1008" y="1283"/>
                <a:ext cx="1393" cy="541"/>
                <a:chOff x="1008" y="1180"/>
                <a:chExt cx="1393" cy="541"/>
              </a:xfrm>
            </p:grpSpPr>
            <p:sp>
              <p:nvSpPr>
                <p:cNvPr id="10429" name="Line 66"/>
                <p:cNvSpPr>
                  <a:spLocks noChangeShapeType="1"/>
                </p:cNvSpPr>
                <p:nvPr/>
              </p:nvSpPr>
              <p:spPr bwMode="auto">
                <a:xfrm>
                  <a:off x="1728" y="1440"/>
                  <a:ext cx="528"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30" name="Line 67"/>
                <p:cNvSpPr>
                  <a:spLocks noChangeShapeType="1"/>
                </p:cNvSpPr>
                <p:nvPr/>
              </p:nvSpPr>
              <p:spPr bwMode="auto">
                <a:xfrm>
                  <a:off x="1728" y="1440"/>
                  <a:ext cx="144"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31" name="Line 68"/>
                <p:cNvSpPr>
                  <a:spLocks noChangeShapeType="1"/>
                </p:cNvSpPr>
                <p:nvPr/>
              </p:nvSpPr>
              <p:spPr bwMode="auto">
                <a:xfrm flipH="1">
                  <a:off x="1488" y="1440"/>
                  <a:ext cx="24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32" name="Line 69"/>
                <p:cNvSpPr>
                  <a:spLocks noChangeShapeType="1"/>
                </p:cNvSpPr>
                <p:nvPr/>
              </p:nvSpPr>
              <p:spPr bwMode="auto">
                <a:xfrm flipH="1">
                  <a:off x="1104" y="1440"/>
                  <a:ext cx="624"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33" name="Line 70"/>
                <p:cNvSpPr>
                  <a:spLocks noChangeShapeType="1"/>
                </p:cNvSpPr>
                <p:nvPr/>
              </p:nvSpPr>
              <p:spPr bwMode="auto">
                <a:xfrm flipH="1">
                  <a:off x="1200" y="1440"/>
                  <a:ext cx="912"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34" name="Line 71"/>
                <p:cNvSpPr>
                  <a:spLocks noChangeShapeType="1"/>
                </p:cNvSpPr>
                <p:nvPr/>
              </p:nvSpPr>
              <p:spPr bwMode="auto">
                <a:xfrm flipH="1">
                  <a:off x="1536" y="1440"/>
                  <a:ext cx="57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35" name="Line 72"/>
                <p:cNvSpPr>
                  <a:spLocks noChangeShapeType="1"/>
                </p:cNvSpPr>
                <p:nvPr/>
              </p:nvSpPr>
              <p:spPr bwMode="auto">
                <a:xfrm flipH="1">
                  <a:off x="1920" y="1392"/>
                  <a:ext cx="192"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36" name="Line 73"/>
                <p:cNvSpPr>
                  <a:spLocks noChangeShapeType="1"/>
                </p:cNvSpPr>
                <p:nvPr/>
              </p:nvSpPr>
              <p:spPr bwMode="auto">
                <a:xfrm>
                  <a:off x="2112" y="1392"/>
                  <a:ext cx="144"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pic>
              <p:nvPicPr>
                <p:cNvPr id="10437" name="Picture 7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8" y="1180"/>
                  <a:ext cx="28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38" name="Picture 7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4" y="1180"/>
                  <a:ext cx="28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39" name="Picture 7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44"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0" name="Picture 7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12"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1" name="Picture 7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8"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2" name="Picture 7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6"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80"/>
              <p:cNvGrpSpPr>
                <a:grpSpLocks/>
              </p:cNvGrpSpPr>
              <p:nvPr/>
            </p:nvGrpSpPr>
            <p:grpSpPr bwMode="auto">
              <a:xfrm>
                <a:off x="3312" y="1283"/>
                <a:ext cx="1393" cy="541"/>
                <a:chOff x="3312" y="1180"/>
                <a:chExt cx="1393" cy="541"/>
              </a:xfrm>
            </p:grpSpPr>
            <p:sp>
              <p:nvSpPr>
                <p:cNvPr id="10415" name="Line 81"/>
                <p:cNvSpPr>
                  <a:spLocks noChangeShapeType="1"/>
                </p:cNvSpPr>
                <p:nvPr/>
              </p:nvSpPr>
              <p:spPr bwMode="auto">
                <a:xfrm>
                  <a:off x="3744" y="1440"/>
                  <a:ext cx="81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16" name="Line 82"/>
                <p:cNvSpPr>
                  <a:spLocks noChangeShapeType="1"/>
                </p:cNvSpPr>
                <p:nvPr/>
              </p:nvSpPr>
              <p:spPr bwMode="auto">
                <a:xfrm>
                  <a:off x="3744" y="1440"/>
                  <a:ext cx="432"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17" name="Line 83"/>
                <p:cNvSpPr>
                  <a:spLocks noChangeShapeType="1"/>
                </p:cNvSpPr>
                <p:nvPr/>
              </p:nvSpPr>
              <p:spPr bwMode="auto">
                <a:xfrm>
                  <a:off x="3696" y="1440"/>
                  <a:ext cx="9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18" name="Line 84"/>
                <p:cNvSpPr>
                  <a:spLocks noChangeShapeType="1"/>
                </p:cNvSpPr>
                <p:nvPr/>
              </p:nvSpPr>
              <p:spPr bwMode="auto">
                <a:xfrm flipH="1">
                  <a:off x="3408" y="1440"/>
                  <a:ext cx="33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19" name="Line 85"/>
                <p:cNvSpPr>
                  <a:spLocks noChangeShapeType="1"/>
                </p:cNvSpPr>
                <p:nvPr/>
              </p:nvSpPr>
              <p:spPr bwMode="auto">
                <a:xfrm flipH="1">
                  <a:off x="3504" y="1440"/>
                  <a:ext cx="624"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20" name="Line 86"/>
                <p:cNvSpPr>
                  <a:spLocks noChangeShapeType="1"/>
                </p:cNvSpPr>
                <p:nvPr/>
              </p:nvSpPr>
              <p:spPr bwMode="auto">
                <a:xfrm flipH="1">
                  <a:off x="3840" y="1440"/>
                  <a:ext cx="288"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21" name="Line 87"/>
                <p:cNvSpPr>
                  <a:spLocks noChangeShapeType="1"/>
                </p:cNvSpPr>
                <p:nvPr/>
              </p:nvSpPr>
              <p:spPr bwMode="auto">
                <a:xfrm>
                  <a:off x="4128" y="1440"/>
                  <a:ext cx="9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22" name="Line 88"/>
                <p:cNvSpPr>
                  <a:spLocks noChangeShapeType="1"/>
                </p:cNvSpPr>
                <p:nvPr/>
              </p:nvSpPr>
              <p:spPr bwMode="auto">
                <a:xfrm>
                  <a:off x="4128" y="1440"/>
                  <a:ext cx="432"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pic>
              <p:nvPicPr>
                <p:cNvPr id="10423" name="Picture 8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84" y="1180"/>
                  <a:ext cx="28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4" name="Picture 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0" y="1180"/>
                  <a:ext cx="28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5" name="Picture 9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48"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6" name="Picture 9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6"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7" name="Picture 9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2"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8" name="Picture 9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0"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408" name="Line 95"/>
              <p:cNvSpPr>
                <a:spLocks noChangeShapeType="1"/>
              </p:cNvSpPr>
              <p:nvPr/>
            </p:nvSpPr>
            <p:spPr bwMode="auto">
              <a:xfrm>
                <a:off x="2688" y="1104"/>
                <a:ext cx="3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09" name="Line 96"/>
              <p:cNvSpPr>
                <a:spLocks noChangeShapeType="1"/>
              </p:cNvSpPr>
              <p:nvPr/>
            </p:nvSpPr>
            <p:spPr bwMode="auto">
              <a:xfrm flipH="1" flipV="1">
                <a:off x="2160" y="960"/>
                <a:ext cx="432"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410" name="Line 97"/>
              <p:cNvSpPr>
                <a:spLocks noChangeShapeType="1"/>
              </p:cNvSpPr>
              <p:nvPr/>
            </p:nvSpPr>
            <p:spPr bwMode="auto">
              <a:xfrm flipV="1">
                <a:off x="3168" y="960"/>
                <a:ext cx="38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pic>
            <p:nvPicPr>
              <p:cNvPr id="10411" name="Picture 9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72" y="811"/>
                <a:ext cx="38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12" name="Picture 9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56" y="811"/>
                <a:ext cx="38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13" name="Picture 10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96" y="912"/>
                <a:ext cx="235"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14" name="Picture 10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76" y="912"/>
                <a:ext cx="235"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0" name="Group 102"/>
          <p:cNvGrpSpPr>
            <a:grpSpLocks/>
          </p:cNvGrpSpPr>
          <p:nvPr/>
        </p:nvGrpSpPr>
        <p:grpSpPr bwMode="auto">
          <a:xfrm>
            <a:off x="1028700" y="3262144"/>
            <a:ext cx="7239000" cy="1717675"/>
            <a:chOff x="624" y="903"/>
            <a:chExt cx="4560" cy="1082"/>
          </a:xfrm>
        </p:grpSpPr>
        <p:sp>
          <p:nvSpPr>
            <p:cNvPr id="10347" name="Rectangle 103"/>
            <p:cNvSpPr>
              <a:spLocks noChangeArrowheads="1"/>
            </p:cNvSpPr>
            <p:nvPr/>
          </p:nvSpPr>
          <p:spPr bwMode="auto">
            <a:xfrm flipV="1">
              <a:off x="624" y="1824"/>
              <a:ext cx="4560" cy="144"/>
            </a:xfrm>
            <a:prstGeom prst="rect">
              <a:avLst/>
            </a:prstGeom>
            <a:solidFill>
              <a:srgbClr val="4798AB"/>
            </a:solidFill>
            <a:ln w="9525">
              <a:miter lim="800000"/>
              <a:headEnd/>
              <a:tailEnd/>
            </a:ln>
            <a:scene3d>
              <a:camera prst="legacyPerspectiveTop">
                <a:rot lat="900000" lon="0" rev="0"/>
              </a:camera>
              <a:lightRig rig="legacyFlat3" dir="b"/>
            </a:scene3d>
            <a:sp3d extrusionH="6323000" prstMaterial="legacyMatte">
              <a:bevelT w="13500" h="13500" prst="angle"/>
              <a:bevelB w="13500" h="13500" prst="angle"/>
              <a:extrusionClr>
                <a:srgbClr val="4798AB"/>
              </a:extrusionClr>
            </a:sp3d>
          </p:spPr>
          <p:txBody>
            <a:bodyPr wrap="none" lIns="82124" tIns="41061" rIns="82124" bIns="41061" anchor="ctr">
              <a:flatTx/>
            </a:bodyPr>
            <a:lstStyle/>
            <a:p>
              <a:endParaRPr lang="en-US"/>
            </a:p>
          </p:txBody>
        </p:sp>
        <p:sp>
          <p:nvSpPr>
            <p:cNvPr id="10348" name="Rectangle 104"/>
            <p:cNvSpPr>
              <a:spLocks noChangeArrowheads="1"/>
            </p:cNvSpPr>
            <p:nvPr/>
          </p:nvSpPr>
          <p:spPr bwMode="auto">
            <a:xfrm>
              <a:off x="624" y="1812"/>
              <a:ext cx="45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p>
              <a:pPr defTabSz="814388"/>
              <a:r>
                <a:rPr lang="en-US" sz="1400" b="1" baseline="0">
                  <a:solidFill>
                    <a:srgbClr val="FFFF00"/>
                  </a:solidFill>
                </a:rPr>
                <a:t>Backup Network</a:t>
              </a:r>
            </a:p>
          </p:txBody>
        </p:sp>
        <p:grpSp>
          <p:nvGrpSpPr>
            <p:cNvPr id="11" name="Group 105"/>
            <p:cNvGrpSpPr>
              <a:grpSpLocks/>
            </p:cNvGrpSpPr>
            <p:nvPr/>
          </p:nvGrpSpPr>
          <p:grpSpPr bwMode="auto">
            <a:xfrm>
              <a:off x="1344" y="903"/>
              <a:ext cx="3024" cy="828"/>
              <a:chOff x="1008" y="811"/>
              <a:chExt cx="3697" cy="1013"/>
            </a:xfrm>
          </p:grpSpPr>
          <p:sp>
            <p:nvSpPr>
              <p:cNvPr id="10350" name="Line 106"/>
              <p:cNvSpPr>
                <a:spLocks noChangeShapeType="1"/>
              </p:cNvSpPr>
              <p:nvPr/>
            </p:nvSpPr>
            <p:spPr bwMode="auto">
              <a:xfrm flipH="1">
                <a:off x="1728" y="1217"/>
                <a:ext cx="869" cy="7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51" name="Line 107"/>
              <p:cNvSpPr>
                <a:spLocks noChangeShapeType="1"/>
              </p:cNvSpPr>
              <p:nvPr/>
            </p:nvSpPr>
            <p:spPr bwMode="auto">
              <a:xfrm flipH="1">
                <a:off x="2112" y="1248"/>
                <a:ext cx="48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52" name="Line 108"/>
              <p:cNvSpPr>
                <a:spLocks noChangeShapeType="1"/>
              </p:cNvSpPr>
              <p:nvPr/>
            </p:nvSpPr>
            <p:spPr bwMode="auto">
              <a:xfrm>
                <a:off x="2592" y="1248"/>
                <a:ext cx="1008"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53" name="Line 109"/>
              <p:cNvSpPr>
                <a:spLocks noChangeShapeType="1"/>
              </p:cNvSpPr>
              <p:nvPr/>
            </p:nvSpPr>
            <p:spPr bwMode="auto">
              <a:xfrm>
                <a:off x="2592" y="1248"/>
                <a:ext cx="153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54" name="Line 110"/>
              <p:cNvSpPr>
                <a:spLocks noChangeShapeType="1"/>
              </p:cNvSpPr>
              <p:nvPr/>
            </p:nvSpPr>
            <p:spPr bwMode="auto">
              <a:xfrm>
                <a:off x="3072" y="1248"/>
                <a:ext cx="576"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55" name="Line 111"/>
              <p:cNvSpPr>
                <a:spLocks noChangeShapeType="1"/>
              </p:cNvSpPr>
              <p:nvPr/>
            </p:nvSpPr>
            <p:spPr bwMode="auto">
              <a:xfrm>
                <a:off x="3120" y="1200"/>
                <a:ext cx="1008"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56" name="Line 112"/>
              <p:cNvSpPr>
                <a:spLocks noChangeShapeType="1"/>
              </p:cNvSpPr>
              <p:nvPr/>
            </p:nvSpPr>
            <p:spPr bwMode="auto">
              <a:xfrm flipH="1">
                <a:off x="2208" y="1200"/>
                <a:ext cx="864"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57" name="Line 113"/>
              <p:cNvSpPr>
                <a:spLocks noChangeShapeType="1"/>
              </p:cNvSpPr>
              <p:nvPr/>
            </p:nvSpPr>
            <p:spPr bwMode="auto">
              <a:xfrm flipH="1">
                <a:off x="1776" y="1200"/>
                <a:ext cx="1296"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grpSp>
            <p:nvGrpSpPr>
              <p:cNvPr id="12" name="Group 114"/>
              <p:cNvGrpSpPr>
                <a:grpSpLocks/>
              </p:cNvGrpSpPr>
              <p:nvPr/>
            </p:nvGrpSpPr>
            <p:grpSpPr bwMode="auto">
              <a:xfrm>
                <a:off x="1008" y="1283"/>
                <a:ext cx="1393" cy="541"/>
                <a:chOff x="1008" y="1180"/>
                <a:chExt cx="1393" cy="541"/>
              </a:xfrm>
            </p:grpSpPr>
            <p:sp>
              <p:nvSpPr>
                <p:cNvPr id="10381" name="Line 115"/>
                <p:cNvSpPr>
                  <a:spLocks noChangeShapeType="1"/>
                </p:cNvSpPr>
                <p:nvPr/>
              </p:nvSpPr>
              <p:spPr bwMode="auto">
                <a:xfrm>
                  <a:off x="1728" y="1440"/>
                  <a:ext cx="528"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82" name="Line 116"/>
                <p:cNvSpPr>
                  <a:spLocks noChangeShapeType="1"/>
                </p:cNvSpPr>
                <p:nvPr/>
              </p:nvSpPr>
              <p:spPr bwMode="auto">
                <a:xfrm>
                  <a:off x="1728" y="1440"/>
                  <a:ext cx="144"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83" name="Line 117"/>
                <p:cNvSpPr>
                  <a:spLocks noChangeShapeType="1"/>
                </p:cNvSpPr>
                <p:nvPr/>
              </p:nvSpPr>
              <p:spPr bwMode="auto">
                <a:xfrm flipH="1">
                  <a:off x="1488" y="1440"/>
                  <a:ext cx="24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84" name="Line 118"/>
                <p:cNvSpPr>
                  <a:spLocks noChangeShapeType="1"/>
                </p:cNvSpPr>
                <p:nvPr/>
              </p:nvSpPr>
              <p:spPr bwMode="auto">
                <a:xfrm flipH="1">
                  <a:off x="1104" y="1440"/>
                  <a:ext cx="624"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85" name="Line 119"/>
                <p:cNvSpPr>
                  <a:spLocks noChangeShapeType="1"/>
                </p:cNvSpPr>
                <p:nvPr/>
              </p:nvSpPr>
              <p:spPr bwMode="auto">
                <a:xfrm flipH="1">
                  <a:off x="1200" y="1440"/>
                  <a:ext cx="912"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86" name="Line 120"/>
                <p:cNvSpPr>
                  <a:spLocks noChangeShapeType="1"/>
                </p:cNvSpPr>
                <p:nvPr/>
              </p:nvSpPr>
              <p:spPr bwMode="auto">
                <a:xfrm flipH="1">
                  <a:off x="1536" y="1440"/>
                  <a:ext cx="57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87" name="Line 121"/>
                <p:cNvSpPr>
                  <a:spLocks noChangeShapeType="1"/>
                </p:cNvSpPr>
                <p:nvPr/>
              </p:nvSpPr>
              <p:spPr bwMode="auto">
                <a:xfrm flipH="1">
                  <a:off x="1920" y="1392"/>
                  <a:ext cx="192"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88" name="Line 122"/>
                <p:cNvSpPr>
                  <a:spLocks noChangeShapeType="1"/>
                </p:cNvSpPr>
                <p:nvPr/>
              </p:nvSpPr>
              <p:spPr bwMode="auto">
                <a:xfrm>
                  <a:off x="2112" y="1392"/>
                  <a:ext cx="144"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pic>
              <p:nvPicPr>
                <p:cNvPr id="10389" name="Picture 1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8" y="1180"/>
                  <a:ext cx="28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0" name="Picture 1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4" y="1180"/>
                  <a:ext cx="28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1" name="Picture 12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44"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2" name="Picture 1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12"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3" name="Picture 1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8"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4" name="Picture 12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6"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129"/>
              <p:cNvGrpSpPr>
                <a:grpSpLocks/>
              </p:cNvGrpSpPr>
              <p:nvPr/>
            </p:nvGrpSpPr>
            <p:grpSpPr bwMode="auto">
              <a:xfrm>
                <a:off x="3312" y="1283"/>
                <a:ext cx="1393" cy="541"/>
                <a:chOff x="3312" y="1180"/>
                <a:chExt cx="1393" cy="541"/>
              </a:xfrm>
            </p:grpSpPr>
            <p:sp>
              <p:nvSpPr>
                <p:cNvPr id="10367" name="Line 130"/>
                <p:cNvSpPr>
                  <a:spLocks noChangeShapeType="1"/>
                </p:cNvSpPr>
                <p:nvPr/>
              </p:nvSpPr>
              <p:spPr bwMode="auto">
                <a:xfrm>
                  <a:off x="3744" y="1440"/>
                  <a:ext cx="81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68" name="Line 131"/>
                <p:cNvSpPr>
                  <a:spLocks noChangeShapeType="1"/>
                </p:cNvSpPr>
                <p:nvPr/>
              </p:nvSpPr>
              <p:spPr bwMode="auto">
                <a:xfrm>
                  <a:off x="3744" y="1440"/>
                  <a:ext cx="432"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69" name="Line 132"/>
                <p:cNvSpPr>
                  <a:spLocks noChangeShapeType="1"/>
                </p:cNvSpPr>
                <p:nvPr/>
              </p:nvSpPr>
              <p:spPr bwMode="auto">
                <a:xfrm>
                  <a:off x="3696" y="1440"/>
                  <a:ext cx="9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70" name="Line 133"/>
                <p:cNvSpPr>
                  <a:spLocks noChangeShapeType="1"/>
                </p:cNvSpPr>
                <p:nvPr/>
              </p:nvSpPr>
              <p:spPr bwMode="auto">
                <a:xfrm flipH="1">
                  <a:off x="3408" y="1440"/>
                  <a:ext cx="33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71" name="Line 134"/>
                <p:cNvSpPr>
                  <a:spLocks noChangeShapeType="1"/>
                </p:cNvSpPr>
                <p:nvPr/>
              </p:nvSpPr>
              <p:spPr bwMode="auto">
                <a:xfrm flipH="1">
                  <a:off x="3504" y="1440"/>
                  <a:ext cx="624"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72" name="Line 135"/>
                <p:cNvSpPr>
                  <a:spLocks noChangeShapeType="1"/>
                </p:cNvSpPr>
                <p:nvPr/>
              </p:nvSpPr>
              <p:spPr bwMode="auto">
                <a:xfrm flipH="1">
                  <a:off x="3840" y="1440"/>
                  <a:ext cx="288"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73" name="Line 136"/>
                <p:cNvSpPr>
                  <a:spLocks noChangeShapeType="1"/>
                </p:cNvSpPr>
                <p:nvPr/>
              </p:nvSpPr>
              <p:spPr bwMode="auto">
                <a:xfrm>
                  <a:off x="4128" y="1440"/>
                  <a:ext cx="9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74" name="Line 137"/>
                <p:cNvSpPr>
                  <a:spLocks noChangeShapeType="1"/>
                </p:cNvSpPr>
                <p:nvPr/>
              </p:nvSpPr>
              <p:spPr bwMode="auto">
                <a:xfrm>
                  <a:off x="4128" y="1440"/>
                  <a:ext cx="432"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pic>
              <p:nvPicPr>
                <p:cNvPr id="10375" name="Picture 13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84" y="1180"/>
                  <a:ext cx="28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6" name="Picture 1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0" y="1180"/>
                  <a:ext cx="28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7" name="Picture 14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48"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8" name="Picture 1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6"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9" name="Picture 14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2"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0" name="Picture 14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0"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60" name="Line 144"/>
              <p:cNvSpPr>
                <a:spLocks noChangeShapeType="1"/>
              </p:cNvSpPr>
              <p:nvPr/>
            </p:nvSpPr>
            <p:spPr bwMode="auto">
              <a:xfrm>
                <a:off x="2688" y="1104"/>
                <a:ext cx="3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61" name="Line 145"/>
              <p:cNvSpPr>
                <a:spLocks noChangeShapeType="1"/>
              </p:cNvSpPr>
              <p:nvPr/>
            </p:nvSpPr>
            <p:spPr bwMode="auto">
              <a:xfrm flipH="1" flipV="1">
                <a:off x="2160" y="960"/>
                <a:ext cx="432"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62" name="Line 146"/>
              <p:cNvSpPr>
                <a:spLocks noChangeShapeType="1"/>
              </p:cNvSpPr>
              <p:nvPr/>
            </p:nvSpPr>
            <p:spPr bwMode="auto">
              <a:xfrm flipV="1">
                <a:off x="3168" y="960"/>
                <a:ext cx="38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pic>
            <p:nvPicPr>
              <p:cNvPr id="10363" name="Picture 14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72" y="811"/>
                <a:ext cx="38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4" name="Picture 14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56" y="811"/>
                <a:ext cx="38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5" name="Picture 14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96" y="912"/>
                <a:ext cx="235"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6" name="Picture 15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76" y="912"/>
                <a:ext cx="235"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4" name="Group 151"/>
          <p:cNvGrpSpPr>
            <a:grpSpLocks/>
          </p:cNvGrpSpPr>
          <p:nvPr/>
        </p:nvGrpSpPr>
        <p:grpSpPr bwMode="auto">
          <a:xfrm>
            <a:off x="1028700" y="2617619"/>
            <a:ext cx="7239000" cy="1717675"/>
            <a:chOff x="624" y="903"/>
            <a:chExt cx="4560" cy="1082"/>
          </a:xfrm>
        </p:grpSpPr>
        <p:sp>
          <p:nvSpPr>
            <p:cNvPr id="10299" name="Rectangle 152"/>
            <p:cNvSpPr>
              <a:spLocks noChangeArrowheads="1"/>
            </p:cNvSpPr>
            <p:nvPr/>
          </p:nvSpPr>
          <p:spPr bwMode="auto">
            <a:xfrm flipV="1">
              <a:off x="624" y="1824"/>
              <a:ext cx="4560" cy="144"/>
            </a:xfrm>
            <a:prstGeom prst="rect">
              <a:avLst/>
            </a:prstGeom>
            <a:solidFill>
              <a:srgbClr val="666699"/>
            </a:solidFill>
            <a:ln w="9525">
              <a:miter lim="800000"/>
              <a:headEnd/>
              <a:tailEnd/>
            </a:ln>
            <a:scene3d>
              <a:camera prst="legacyPerspectiveTop">
                <a:rot lat="900000" lon="0" rev="0"/>
              </a:camera>
              <a:lightRig rig="legacyFlat3" dir="b"/>
            </a:scene3d>
            <a:sp3d extrusionH="6323000" prstMaterial="legacyMatte">
              <a:bevelT w="13500" h="13500" prst="angle"/>
              <a:bevelB w="13500" h="13500" prst="angle"/>
              <a:extrusionClr>
                <a:srgbClr val="666699"/>
              </a:extrusionClr>
            </a:sp3d>
          </p:spPr>
          <p:txBody>
            <a:bodyPr wrap="none" lIns="82124" tIns="41061" rIns="82124" bIns="41061" anchor="ctr">
              <a:flatTx/>
            </a:bodyPr>
            <a:lstStyle/>
            <a:p>
              <a:endParaRPr lang="en-US"/>
            </a:p>
          </p:txBody>
        </p:sp>
        <p:sp>
          <p:nvSpPr>
            <p:cNvPr id="10300" name="Rectangle 153"/>
            <p:cNvSpPr>
              <a:spLocks noChangeArrowheads="1"/>
            </p:cNvSpPr>
            <p:nvPr/>
          </p:nvSpPr>
          <p:spPr bwMode="auto">
            <a:xfrm>
              <a:off x="624" y="1812"/>
              <a:ext cx="45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p>
              <a:pPr defTabSz="814388"/>
              <a:r>
                <a:rPr lang="en-US" sz="1400" b="1" baseline="0">
                  <a:solidFill>
                    <a:srgbClr val="FFFF00"/>
                  </a:solidFill>
                </a:rPr>
                <a:t>Guest/Partner Network</a:t>
              </a:r>
            </a:p>
          </p:txBody>
        </p:sp>
        <p:grpSp>
          <p:nvGrpSpPr>
            <p:cNvPr id="15" name="Group 154"/>
            <p:cNvGrpSpPr>
              <a:grpSpLocks/>
            </p:cNvGrpSpPr>
            <p:nvPr/>
          </p:nvGrpSpPr>
          <p:grpSpPr bwMode="auto">
            <a:xfrm>
              <a:off x="1344" y="903"/>
              <a:ext cx="3024" cy="828"/>
              <a:chOff x="1008" y="811"/>
              <a:chExt cx="3697" cy="1013"/>
            </a:xfrm>
          </p:grpSpPr>
          <p:sp>
            <p:nvSpPr>
              <p:cNvPr id="10302" name="Line 155"/>
              <p:cNvSpPr>
                <a:spLocks noChangeShapeType="1"/>
              </p:cNvSpPr>
              <p:nvPr/>
            </p:nvSpPr>
            <p:spPr bwMode="auto">
              <a:xfrm flipH="1">
                <a:off x="1728" y="1217"/>
                <a:ext cx="869" cy="7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03" name="Line 156"/>
              <p:cNvSpPr>
                <a:spLocks noChangeShapeType="1"/>
              </p:cNvSpPr>
              <p:nvPr/>
            </p:nvSpPr>
            <p:spPr bwMode="auto">
              <a:xfrm flipH="1">
                <a:off x="2112" y="1248"/>
                <a:ext cx="48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04" name="Line 157"/>
              <p:cNvSpPr>
                <a:spLocks noChangeShapeType="1"/>
              </p:cNvSpPr>
              <p:nvPr/>
            </p:nvSpPr>
            <p:spPr bwMode="auto">
              <a:xfrm>
                <a:off x="2592" y="1248"/>
                <a:ext cx="1008"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05" name="Line 158"/>
              <p:cNvSpPr>
                <a:spLocks noChangeShapeType="1"/>
              </p:cNvSpPr>
              <p:nvPr/>
            </p:nvSpPr>
            <p:spPr bwMode="auto">
              <a:xfrm>
                <a:off x="2592" y="1248"/>
                <a:ext cx="153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06" name="Line 159"/>
              <p:cNvSpPr>
                <a:spLocks noChangeShapeType="1"/>
              </p:cNvSpPr>
              <p:nvPr/>
            </p:nvSpPr>
            <p:spPr bwMode="auto">
              <a:xfrm>
                <a:off x="3072" y="1248"/>
                <a:ext cx="576"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07" name="Line 160"/>
              <p:cNvSpPr>
                <a:spLocks noChangeShapeType="1"/>
              </p:cNvSpPr>
              <p:nvPr/>
            </p:nvSpPr>
            <p:spPr bwMode="auto">
              <a:xfrm>
                <a:off x="3120" y="1200"/>
                <a:ext cx="1008"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08" name="Line 161"/>
              <p:cNvSpPr>
                <a:spLocks noChangeShapeType="1"/>
              </p:cNvSpPr>
              <p:nvPr/>
            </p:nvSpPr>
            <p:spPr bwMode="auto">
              <a:xfrm flipH="1">
                <a:off x="2208" y="1200"/>
                <a:ext cx="864"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09" name="Line 162"/>
              <p:cNvSpPr>
                <a:spLocks noChangeShapeType="1"/>
              </p:cNvSpPr>
              <p:nvPr/>
            </p:nvSpPr>
            <p:spPr bwMode="auto">
              <a:xfrm flipH="1">
                <a:off x="1776" y="1200"/>
                <a:ext cx="1296"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grpSp>
            <p:nvGrpSpPr>
              <p:cNvPr id="16" name="Group 163"/>
              <p:cNvGrpSpPr>
                <a:grpSpLocks/>
              </p:cNvGrpSpPr>
              <p:nvPr/>
            </p:nvGrpSpPr>
            <p:grpSpPr bwMode="auto">
              <a:xfrm>
                <a:off x="1008" y="1283"/>
                <a:ext cx="1393" cy="541"/>
                <a:chOff x="1008" y="1180"/>
                <a:chExt cx="1393" cy="541"/>
              </a:xfrm>
            </p:grpSpPr>
            <p:sp>
              <p:nvSpPr>
                <p:cNvPr id="10333" name="Line 164"/>
                <p:cNvSpPr>
                  <a:spLocks noChangeShapeType="1"/>
                </p:cNvSpPr>
                <p:nvPr/>
              </p:nvSpPr>
              <p:spPr bwMode="auto">
                <a:xfrm>
                  <a:off x="1728" y="1440"/>
                  <a:ext cx="528"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34" name="Line 165"/>
                <p:cNvSpPr>
                  <a:spLocks noChangeShapeType="1"/>
                </p:cNvSpPr>
                <p:nvPr/>
              </p:nvSpPr>
              <p:spPr bwMode="auto">
                <a:xfrm>
                  <a:off x="1728" y="1440"/>
                  <a:ext cx="144"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35" name="Line 166"/>
                <p:cNvSpPr>
                  <a:spLocks noChangeShapeType="1"/>
                </p:cNvSpPr>
                <p:nvPr/>
              </p:nvSpPr>
              <p:spPr bwMode="auto">
                <a:xfrm flipH="1">
                  <a:off x="1488" y="1440"/>
                  <a:ext cx="24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36" name="Line 167"/>
                <p:cNvSpPr>
                  <a:spLocks noChangeShapeType="1"/>
                </p:cNvSpPr>
                <p:nvPr/>
              </p:nvSpPr>
              <p:spPr bwMode="auto">
                <a:xfrm flipH="1">
                  <a:off x="1104" y="1440"/>
                  <a:ext cx="624"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37" name="Line 168"/>
                <p:cNvSpPr>
                  <a:spLocks noChangeShapeType="1"/>
                </p:cNvSpPr>
                <p:nvPr/>
              </p:nvSpPr>
              <p:spPr bwMode="auto">
                <a:xfrm flipH="1">
                  <a:off x="1200" y="1440"/>
                  <a:ext cx="912"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38" name="Line 169"/>
                <p:cNvSpPr>
                  <a:spLocks noChangeShapeType="1"/>
                </p:cNvSpPr>
                <p:nvPr/>
              </p:nvSpPr>
              <p:spPr bwMode="auto">
                <a:xfrm flipH="1">
                  <a:off x="1536" y="1440"/>
                  <a:ext cx="57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39" name="Line 170"/>
                <p:cNvSpPr>
                  <a:spLocks noChangeShapeType="1"/>
                </p:cNvSpPr>
                <p:nvPr/>
              </p:nvSpPr>
              <p:spPr bwMode="auto">
                <a:xfrm flipH="1">
                  <a:off x="1920" y="1392"/>
                  <a:ext cx="192"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40" name="Line 171"/>
                <p:cNvSpPr>
                  <a:spLocks noChangeShapeType="1"/>
                </p:cNvSpPr>
                <p:nvPr/>
              </p:nvSpPr>
              <p:spPr bwMode="auto">
                <a:xfrm>
                  <a:off x="2112" y="1392"/>
                  <a:ext cx="144"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pic>
              <p:nvPicPr>
                <p:cNvPr id="10341" name="Picture 17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8" y="1180"/>
                  <a:ext cx="28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2" name="Picture 17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4" y="1180"/>
                  <a:ext cx="28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3" name="Picture 17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44"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4" name="Picture 17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12"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5" name="Picture 17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8"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6" name="Picture 17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6"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178"/>
              <p:cNvGrpSpPr>
                <a:grpSpLocks/>
              </p:cNvGrpSpPr>
              <p:nvPr/>
            </p:nvGrpSpPr>
            <p:grpSpPr bwMode="auto">
              <a:xfrm>
                <a:off x="3312" y="1283"/>
                <a:ext cx="1393" cy="541"/>
                <a:chOff x="3312" y="1180"/>
                <a:chExt cx="1393" cy="541"/>
              </a:xfrm>
            </p:grpSpPr>
            <p:sp>
              <p:nvSpPr>
                <p:cNvPr id="10319" name="Line 179"/>
                <p:cNvSpPr>
                  <a:spLocks noChangeShapeType="1"/>
                </p:cNvSpPr>
                <p:nvPr/>
              </p:nvSpPr>
              <p:spPr bwMode="auto">
                <a:xfrm>
                  <a:off x="3744" y="1440"/>
                  <a:ext cx="81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20" name="Line 180"/>
                <p:cNvSpPr>
                  <a:spLocks noChangeShapeType="1"/>
                </p:cNvSpPr>
                <p:nvPr/>
              </p:nvSpPr>
              <p:spPr bwMode="auto">
                <a:xfrm>
                  <a:off x="3744" y="1440"/>
                  <a:ext cx="432"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21" name="Line 181"/>
                <p:cNvSpPr>
                  <a:spLocks noChangeShapeType="1"/>
                </p:cNvSpPr>
                <p:nvPr/>
              </p:nvSpPr>
              <p:spPr bwMode="auto">
                <a:xfrm>
                  <a:off x="3696" y="1440"/>
                  <a:ext cx="9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22" name="Line 182"/>
                <p:cNvSpPr>
                  <a:spLocks noChangeShapeType="1"/>
                </p:cNvSpPr>
                <p:nvPr/>
              </p:nvSpPr>
              <p:spPr bwMode="auto">
                <a:xfrm flipH="1">
                  <a:off x="3408" y="1440"/>
                  <a:ext cx="33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23" name="Line 183"/>
                <p:cNvSpPr>
                  <a:spLocks noChangeShapeType="1"/>
                </p:cNvSpPr>
                <p:nvPr/>
              </p:nvSpPr>
              <p:spPr bwMode="auto">
                <a:xfrm flipH="1">
                  <a:off x="3504" y="1440"/>
                  <a:ext cx="624"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24" name="Line 184"/>
                <p:cNvSpPr>
                  <a:spLocks noChangeShapeType="1"/>
                </p:cNvSpPr>
                <p:nvPr/>
              </p:nvSpPr>
              <p:spPr bwMode="auto">
                <a:xfrm flipH="1">
                  <a:off x="3840" y="1440"/>
                  <a:ext cx="288"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25" name="Line 185"/>
                <p:cNvSpPr>
                  <a:spLocks noChangeShapeType="1"/>
                </p:cNvSpPr>
                <p:nvPr/>
              </p:nvSpPr>
              <p:spPr bwMode="auto">
                <a:xfrm>
                  <a:off x="4128" y="1440"/>
                  <a:ext cx="9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26" name="Line 186"/>
                <p:cNvSpPr>
                  <a:spLocks noChangeShapeType="1"/>
                </p:cNvSpPr>
                <p:nvPr/>
              </p:nvSpPr>
              <p:spPr bwMode="auto">
                <a:xfrm>
                  <a:off x="4128" y="1440"/>
                  <a:ext cx="432"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pic>
              <p:nvPicPr>
                <p:cNvPr id="10327" name="Picture 18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84" y="1180"/>
                  <a:ext cx="28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8" name="Picture 18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0" y="1180"/>
                  <a:ext cx="28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9" name="Picture 18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48"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0" name="Picture 19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6"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1" name="Picture 19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2"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2" name="Picture 19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0"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12" name="Line 193"/>
              <p:cNvSpPr>
                <a:spLocks noChangeShapeType="1"/>
              </p:cNvSpPr>
              <p:nvPr/>
            </p:nvSpPr>
            <p:spPr bwMode="auto">
              <a:xfrm>
                <a:off x="2688" y="1104"/>
                <a:ext cx="3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13" name="Line 194"/>
              <p:cNvSpPr>
                <a:spLocks noChangeShapeType="1"/>
              </p:cNvSpPr>
              <p:nvPr/>
            </p:nvSpPr>
            <p:spPr bwMode="auto">
              <a:xfrm flipH="1" flipV="1">
                <a:off x="2160" y="960"/>
                <a:ext cx="432"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314" name="Line 195"/>
              <p:cNvSpPr>
                <a:spLocks noChangeShapeType="1"/>
              </p:cNvSpPr>
              <p:nvPr/>
            </p:nvSpPr>
            <p:spPr bwMode="auto">
              <a:xfrm flipV="1">
                <a:off x="3168" y="960"/>
                <a:ext cx="38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pic>
            <p:nvPicPr>
              <p:cNvPr id="10315" name="Picture 19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72" y="811"/>
                <a:ext cx="38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6" name="Picture 19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56" y="811"/>
                <a:ext cx="38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7" name="Picture 19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96" y="912"/>
                <a:ext cx="235"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8" name="Picture 19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76" y="912"/>
                <a:ext cx="235"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8" name="Group 200"/>
          <p:cNvGrpSpPr>
            <a:grpSpLocks/>
          </p:cNvGrpSpPr>
          <p:nvPr/>
        </p:nvGrpSpPr>
        <p:grpSpPr bwMode="auto">
          <a:xfrm>
            <a:off x="1028700" y="1966744"/>
            <a:ext cx="7239000" cy="1717675"/>
            <a:chOff x="624" y="903"/>
            <a:chExt cx="4560" cy="1082"/>
          </a:xfrm>
        </p:grpSpPr>
        <p:sp>
          <p:nvSpPr>
            <p:cNvPr id="10251" name="Rectangle 201"/>
            <p:cNvSpPr>
              <a:spLocks noChangeArrowheads="1"/>
            </p:cNvSpPr>
            <p:nvPr/>
          </p:nvSpPr>
          <p:spPr bwMode="auto">
            <a:xfrm flipV="1">
              <a:off x="624" y="1824"/>
              <a:ext cx="4560" cy="144"/>
            </a:xfrm>
            <a:prstGeom prst="rect">
              <a:avLst/>
            </a:prstGeom>
            <a:solidFill>
              <a:schemeClr val="accent1"/>
            </a:solidFill>
            <a:ln w="9525">
              <a:miter lim="800000"/>
              <a:headEnd/>
              <a:tailEnd/>
            </a:ln>
            <a:scene3d>
              <a:camera prst="legacyPerspectiveTop">
                <a:rot lat="900000" lon="0" rev="0"/>
              </a:camera>
              <a:lightRig rig="legacyFlat3" dir="b"/>
            </a:scene3d>
            <a:sp3d extrusionH="6323000" prstMaterial="legacyMatte">
              <a:bevelT w="13500" h="13500" prst="angle"/>
              <a:bevelB w="13500" h="13500" prst="angle"/>
              <a:extrusionClr>
                <a:schemeClr val="accent1"/>
              </a:extrusionClr>
            </a:sp3d>
          </p:spPr>
          <p:txBody>
            <a:bodyPr wrap="none" lIns="82124" tIns="41061" rIns="82124" bIns="41061" anchor="ctr">
              <a:flatTx/>
            </a:bodyPr>
            <a:lstStyle/>
            <a:p>
              <a:endParaRPr lang="en-US"/>
            </a:p>
          </p:txBody>
        </p:sp>
        <p:sp>
          <p:nvSpPr>
            <p:cNvPr id="10252" name="Rectangle 202"/>
            <p:cNvSpPr>
              <a:spLocks noChangeArrowheads="1"/>
            </p:cNvSpPr>
            <p:nvPr/>
          </p:nvSpPr>
          <p:spPr bwMode="auto">
            <a:xfrm>
              <a:off x="624" y="1812"/>
              <a:ext cx="45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2124" tIns="41061" rIns="82124" bIns="41061">
              <a:spAutoFit/>
            </a:bodyPr>
            <a:lstStyle/>
            <a:p>
              <a:pPr defTabSz="814388"/>
              <a:r>
                <a:rPr lang="en-US" sz="1400" b="1" baseline="0">
                  <a:solidFill>
                    <a:srgbClr val="FFFF00"/>
                  </a:solidFill>
                </a:rPr>
                <a:t>Security Network</a:t>
              </a:r>
            </a:p>
          </p:txBody>
        </p:sp>
        <p:grpSp>
          <p:nvGrpSpPr>
            <p:cNvPr id="19" name="Group 203"/>
            <p:cNvGrpSpPr>
              <a:grpSpLocks/>
            </p:cNvGrpSpPr>
            <p:nvPr/>
          </p:nvGrpSpPr>
          <p:grpSpPr bwMode="auto">
            <a:xfrm>
              <a:off x="1344" y="903"/>
              <a:ext cx="3024" cy="828"/>
              <a:chOff x="1008" y="811"/>
              <a:chExt cx="3697" cy="1013"/>
            </a:xfrm>
          </p:grpSpPr>
          <p:sp>
            <p:nvSpPr>
              <p:cNvPr id="10254" name="Line 204"/>
              <p:cNvSpPr>
                <a:spLocks noChangeShapeType="1"/>
              </p:cNvSpPr>
              <p:nvPr/>
            </p:nvSpPr>
            <p:spPr bwMode="auto">
              <a:xfrm flipH="1">
                <a:off x="1728" y="1217"/>
                <a:ext cx="869" cy="7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255" name="Line 205"/>
              <p:cNvSpPr>
                <a:spLocks noChangeShapeType="1"/>
              </p:cNvSpPr>
              <p:nvPr/>
            </p:nvSpPr>
            <p:spPr bwMode="auto">
              <a:xfrm flipH="1">
                <a:off x="2112" y="1248"/>
                <a:ext cx="48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256" name="Line 206"/>
              <p:cNvSpPr>
                <a:spLocks noChangeShapeType="1"/>
              </p:cNvSpPr>
              <p:nvPr/>
            </p:nvSpPr>
            <p:spPr bwMode="auto">
              <a:xfrm>
                <a:off x="2592" y="1248"/>
                <a:ext cx="1008"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257" name="Line 207"/>
              <p:cNvSpPr>
                <a:spLocks noChangeShapeType="1"/>
              </p:cNvSpPr>
              <p:nvPr/>
            </p:nvSpPr>
            <p:spPr bwMode="auto">
              <a:xfrm>
                <a:off x="2592" y="1248"/>
                <a:ext cx="153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258" name="Line 208"/>
              <p:cNvSpPr>
                <a:spLocks noChangeShapeType="1"/>
              </p:cNvSpPr>
              <p:nvPr/>
            </p:nvSpPr>
            <p:spPr bwMode="auto">
              <a:xfrm>
                <a:off x="3072" y="1248"/>
                <a:ext cx="576"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259" name="Line 209"/>
              <p:cNvSpPr>
                <a:spLocks noChangeShapeType="1"/>
              </p:cNvSpPr>
              <p:nvPr/>
            </p:nvSpPr>
            <p:spPr bwMode="auto">
              <a:xfrm>
                <a:off x="3120" y="1200"/>
                <a:ext cx="1008"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260" name="Line 210"/>
              <p:cNvSpPr>
                <a:spLocks noChangeShapeType="1"/>
              </p:cNvSpPr>
              <p:nvPr/>
            </p:nvSpPr>
            <p:spPr bwMode="auto">
              <a:xfrm flipH="1">
                <a:off x="2208" y="1200"/>
                <a:ext cx="864"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261" name="Line 211"/>
              <p:cNvSpPr>
                <a:spLocks noChangeShapeType="1"/>
              </p:cNvSpPr>
              <p:nvPr/>
            </p:nvSpPr>
            <p:spPr bwMode="auto">
              <a:xfrm flipH="1">
                <a:off x="1776" y="1200"/>
                <a:ext cx="1296"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grpSp>
            <p:nvGrpSpPr>
              <p:cNvPr id="20" name="Group 212"/>
              <p:cNvGrpSpPr>
                <a:grpSpLocks/>
              </p:cNvGrpSpPr>
              <p:nvPr/>
            </p:nvGrpSpPr>
            <p:grpSpPr bwMode="auto">
              <a:xfrm>
                <a:off x="1008" y="1283"/>
                <a:ext cx="1393" cy="541"/>
                <a:chOff x="1008" y="1180"/>
                <a:chExt cx="1393" cy="541"/>
              </a:xfrm>
            </p:grpSpPr>
            <p:sp>
              <p:nvSpPr>
                <p:cNvPr id="10285" name="Line 213"/>
                <p:cNvSpPr>
                  <a:spLocks noChangeShapeType="1"/>
                </p:cNvSpPr>
                <p:nvPr/>
              </p:nvSpPr>
              <p:spPr bwMode="auto">
                <a:xfrm>
                  <a:off x="1728" y="1440"/>
                  <a:ext cx="528"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286" name="Line 214"/>
                <p:cNvSpPr>
                  <a:spLocks noChangeShapeType="1"/>
                </p:cNvSpPr>
                <p:nvPr/>
              </p:nvSpPr>
              <p:spPr bwMode="auto">
                <a:xfrm>
                  <a:off x="1728" y="1440"/>
                  <a:ext cx="144"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287" name="Line 215"/>
                <p:cNvSpPr>
                  <a:spLocks noChangeShapeType="1"/>
                </p:cNvSpPr>
                <p:nvPr/>
              </p:nvSpPr>
              <p:spPr bwMode="auto">
                <a:xfrm flipH="1">
                  <a:off x="1488" y="1440"/>
                  <a:ext cx="24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288" name="Line 216"/>
                <p:cNvSpPr>
                  <a:spLocks noChangeShapeType="1"/>
                </p:cNvSpPr>
                <p:nvPr/>
              </p:nvSpPr>
              <p:spPr bwMode="auto">
                <a:xfrm flipH="1">
                  <a:off x="1104" y="1440"/>
                  <a:ext cx="624"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289" name="Line 217"/>
                <p:cNvSpPr>
                  <a:spLocks noChangeShapeType="1"/>
                </p:cNvSpPr>
                <p:nvPr/>
              </p:nvSpPr>
              <p:spPr bwMode="auto">
                <a:xfrm flipH="1">
                  <a:off x="1200" y="1440"/>
                  <a:ext cx="912"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290" name="Line 218"/>
                <p:cNvSpPr>
                  <a:spLocks noChangeShapeType="1"/>
                </p:cNvSpPr>
                <p:nvPr/>
              </p:nvSpPr>
              <p:spPr bwMode="auto">
                <a:xfrm flipH="1">
                  <a:off x="1536" y="1440"/>
                  <a:ext cx="57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291" name="Line 219"/>
                <p:cNvSpPr>
                  <a:spLocks noChangeShapeType="1"/>
                </p:cNvSpPr>
                <p:nvPr/>
              </p:nvSpPr>
              <p:spPr bwMode="auto">
                <a:xfrm flipH="1">
                  <a:off x="1920" y="1392"/>
                  <a:ext cx="192"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292" name="Line 220"/>
                <p:cNvSpPr>
                  <a:spLocks noChangeShapeType="1"/>
                </p:cNvSpPr>
                <p:nvPr/>
              </p:nvSpPr>
              <p:spPr bwMode="auto">
                <a:xfrm>
                  <a:off x="2112" y="1392"/>
                  <a:ext cx="144"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pic>
              <p:nvPicPr>
                <p:cNvPr id="10293" name="Picture 2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8" y="1180"/>
                  <a:ext cx="28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4" name="Picture 2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4" y="1180"/>
                  <a:ext cx="28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5" name="Picture 22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44"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6" name="Picture 22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12"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7" name="Picture 22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8"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8" name="Picture 2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6"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Group 227"/>
              <p:cNvGrpSpPr>
                <a:grpSpLocks/>
              </p:cNvGrpSpPr>
              <p:nvPr/>
            </p:nvGrpSpPr>
            <p:grpSpPr bwMode="auto">
              <a:xfrm>
                <a:off x="3312" y="1283"/>
                <a:ext cx="1393" cy="541"/>
                <a:chOff x="3312" y="1180"/>
                <a:chExt cx="1393" cy="541"/>
              </a:xfrm>
            </p:grpSpPr>
            <p:sp>
              <p:nvSpPr>
                <p:cNvPr id="10271" name="Line 228"/>
                <p:cNvSpPr>
                  <a:spLocks noChangeShapeType="1"/>
                </p:cNvSpPr>
                <p:nvPr/>
              </p:nvSpPr>
              <p:spPr bwMode="auto">
                <a:xfrm>
                  <a:off x="3744" y="1440"/>
                  <a:ext cx="81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272" name="Line 229"/>
                <p:cNvSpPr>
                  <a:spLocks noChangeShapeType="1"/>
                </p:cNvSpPr>
                <p:nvPr/>
              </p:nvSpPr>
              <p:spPr bwMode="auto">
                <a:xfrm>
                  <a:off x="3744" y="1440"/>
                  <a:ext cx="432"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273" name="Line 230"/>
                <p:cNvSpPr>
                  <a:spLocks noChangeShapeType="1"/>
                </p:cNvSpPr>
                <p:nvPr/>
              </p:nvSpPr>
              <p:spPr bwMode="auto">
                <a:xfrm>
                  <a:off x="3696" y="1440"/>
                  <a:ext cx="9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274" name="Line 231"/>
                <p:cNvSpPr>
                  <a:spLocks noChangeShapeType="1"/>
                </p:cNvSpPr>
                <p:nvPr/>
              </p:nvSpPr>
              <p:spPr bwMode="auto">
                <a:xfrm flipH="1">
                  <a:off x="3408" y="1440"/>
                  <a:ext cx="33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275" name="Line 232"/>
                <p:cNvSpPr>
                  <a:spLocks noChangeShapeType="1"/>
                </p:cNvSpPr>
                <p:nvPr/>
              </p:nvSpPr>
              <p:spPr bwMode="auto">
                <a:xfrm flipH="1">
                  <a:off x="3504" y="1440"/>
                  <a:ext cx="624"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276" name="Line 233"/>
                <p:cNvSpPr>
                  <a:spLocks noChangeShapeType="1"/>
                </p:cNvSpPr>
                <p:nvPr/>
              </p:nvSpPr>
              <p:spPr bwMode="auto">
                <a:xfrm flipH="1">
                  <a:off x="3840" y="1440"/>
                  <a:ext cx="288"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277" name="Line 234"/>
                <p:cNvSpPr>
                  <a:spLocks noChangeShapeType="1"/>
                </p:cNvSpPr>
                <p:nvPr/>
              </p:nvSpPr>
              <p:spPr bwMode="auto">
                <a:xfrm>
                  <a:off x="4128" y="1440"/>
                  <a:ext cx="9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278" name="Line 235"/>
                <p:cNvSpPr>
                  <a:spLocks noChangeShapeType="1"/>
                </p:cNvSpPr>
                <p:nvPr/>
              </p:nvSpPr>
              <p:spPr bwMode="auto">
                <a:xfrm>
                  <a:off x="4128" y="1440"/>
                  <a:ext cx="432"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pic>
              <p:nvPicPr>
                <p:cNvPr id="10279" name="Picture 23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84" y="1180"/>
                  <a:ext cx="28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0" name="Picture 23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0" y="1180"/>
                  <a:ext cx="28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1" name="Picture 23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48"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2" name="Picture 23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6"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3" name="Picture 24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2"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4" name="Picture 2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0" y="1598"/>
                  <a:ext cx="28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64" name="Line 242"/>
              <p:cNvSpPr>
                <a:spLocks noChangeShapeType="1"/>
              </p:cNvSpPr>
              <p:nvPr/>
            </p:nvSpPr>
            <p:spPr bwMode="auto">
              <a:xfrm>
                <a:off x="2688" y="1104"/>
                <a:ext cx="3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265" name="Line 243"/>
              <p:cNvSpPr>
                <a:spLocks noChangeShapeType="1"/>
              </p:cNvSpPr>
              <p:nvPr/>
            </p:nvSpPr>
            <p:spPr bwMode="auto">
              <a:xfrm flipH="1" flipV="1">
                <a:off x="2160" y="960"/>
                <a:ext cx="432"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sp>
            <p:nvSpPr>
              <p:cNvPr id="10266" name="Line 244"/>
              <p:cNvSpPr>
                <a:spLocks noChangeShapeType="1"/>
              </p:cNvSpPr>
              <p:nvPr/>
            </p:nvSpPr>
            <p:spPr bwMode="auto">
              <a:xfrm flipV="1">
                <a:off x="3168" y="960"/>
                <a:ext cx="38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73025" tIns="36512" rIns="73025" bIns="36512" anchor="ctr"/>
              <a:lstStyle/>
              <a:p>
                <a:endParaRPr lang="en-SG"/>
              </a:p>
            </p:txBody>
          </p:sp>
          <p:pic>
            <p:nvPicPr>
              <p:cNvPr id="10267" name="Picture 24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72" y="811"/>
                <a:ext cx="38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8" name="Picture 24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56" y="811"/>
                <a:ext cx="38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9" name="Picture 24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96" y="912"/>
                <a:ext cx="235"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0" name="Picture 24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76" y="912"/>
                <a:ext cx="235"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0249" name="Rectangle 272"/>
          <p:cNvSpPr>
            <a:spLocks noGrp="1" noChangeArrowheads="1"/>
          </p:cNvSpPr>
          <p:nvPr>
            <p:ph type="title"/>
          </p:nvPr>
        </p:nvSpPr>
        <p:spPr/>
        <p:txBody>
          <a:bodyPr>
            <a:normAutofit/>
          </a:bodyPr>
          <a:lstStyle/>
          <a:p>
            <a:pPr eaLnBrk="1" hangingPunct="1"/>
            <a:r>
              <a:rPr lang="en-US" sz="3600" dirty="0">
                <a:solidFill>
                  <a:srgbClr val="002060"/>
                </a:solidFill>
                <a:latin typeface="Calibri" pitchFamily="34" charset="0"/>
                <a:cs typeface="Calibri" pitchFamily="34" charset="0"/>
              </a:rPr>
              <a:t>Network Virtualization – Many to One</a:t>
            </a:r>
          </a:p>
        </p:txBody>
      </p:sp>
      <p:sp>
        <p:nvSpPr>
          <p:cNvPr id="10250" name="Rectangle 273"/>
          <p:cNvSpPr>
            <a:spLocks noGrp="1" noChangeArrowheads="1"/>
          </p:cNvSpPr>
          <p:nvPr>
            <p:ph type="body" idx="1"/>
          </p:nvPr>
        </p:nvSpPr>
        <p:spPr>
          <a:xfrm>
            <a:off x="457200" y="1404807"/>
            <a:ext cx="8229600" cy="775581"/>
          </a:xfrm>
        </p:spPr>
        <p:txBody>
          <a:bodyPr>
            <a:noAutofit/>
          </a:bodyPr>
          <a:lstStyle/>
          <a:p>
            <a:pPr>
              <a:lnSpc>
                <a:spcPct val="90000"/>
              </a:lnSpc>
              <a:spcBef>
                <a:spcPct val="20000"/>
              </a:spcBef>
              <a:buClrTx/>
            </a:pPr>
            <a:r>
              <a:rPr lang="en-US" sz="2400" dirty="0">
                <a:latin typeface="Calibri" pitchFamily="34" charset="0"/>
                <a:cs typeface="Calibri" pitchFamily="34" charset="0"/>
              </a:rPr>
              <a:t>One network consolidates many physical networks</a:t>
            </a:r>
          </a:p>
        </p:txBody>
      </p:sp>
    </p:spTree>
    <p:extLst>
      <p:ext uri="{BB962C8B-B14F-4D97-AF65-F5344CB8AC3E}">
        <p14:creationId xmlns:p14="http://schemas.microsoft.com/office/powerpoint/2010/main" val="4363345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3.33333E-6 -1.85185E-6 L -3.33333E-6 0.08889 " pathEditMode="relative" ptsTypes="AA">
                                      <p:cBhvr>
                                        <p:cTn id="6" dur="1000" fill="hold"/>
                                        <p:tgtEl>
                                          <p:spTgt spid="6"/>
                                        </p:tgtEl>
                                        <p:attrNameLst>
                                          <p:attrName>ppt_x</p:attrName>
                                          <p:attrName>ppt_y</p:attrName>
                                        </p:attrNameLst>
                                      </p:cBhvr>
                                    </p:animMotion>
                                  </p:childTnLst>
                                </p:cTn>
                              </p:par>
                            </p:childTnLst>
                          </p:cTn>
                        </p:par>
                        <p:par>
                          <p:cTn id="7" fill="hold" nodeType="afterGroup">
                            <p:stCondLst>
                              <p:cond delay="1000"/>
                            </p:stCondLst>
                            <p:childTnLst>
                              <p:par>
                                <p:cTn id="8" presetID="10" presetClass="exit" presetSubtype="0" fill="hold" nodeType="afterEffect">
                                  <p:stCondLst>
                                    <p:cond delay="0"/>
                                  </p:stCondLst>
                                  <p:childTnLst>
                                    <p:animEffect transition="out" filter="fade">
                                      <p:cBhvr>
                                        <p:cTn id="9" dur="1000"/>
                                        <p:tgtEl>
                                          <p:spTgt spid="6"/>
                                        </p:tgtEl>
                                      </p:cBhvr>
                                    </p:animEffect>
                                    <p:set>
                                      <p:cBhvr>
                                        <p:cTn id="10" dur="1" fill="hold">
                                          <p:stCondLst>
                                            <p:cond delay="999"/>
                                          </p:stCondLst>
                                        </p:cTn>
                                        <p:tgtEl>
                                          <p:spTgt spid="6"/>
                                        </p:tgtEl>
                                        <p:attrNameLst>
                                          <p:attrName>style.visibility</p:attrName>
                                        </p:attrNameLst>
                                      </p:cBhvr>
                                      <p:to>
                                        <p:strVal val="hidden"/>
                                      </p:to>
                                    </p:set>
                                  </p:childTnLst>
                                </p:cTn>
                              </p:par>
                            </p:childTnLst>
                          </p:cTn>
                        </p:par>
                        <p:par>
                          <p:cTn id="11" fill="hold" nodeType="afterGroup">
                            <p:stCondLst>
                              <p:cond delay="2000"/>
                            </p:stCondLst>
                            <p:childTnLst>
                              <p:par>
                                <p:cTn id="12" presetID="0" presetClass="path" presetSubtype="0" accel="50000" decel="50000" fill="hold" nodeType="afterEffect">
                                  <p:stCondLst>
                                    <p:cond delay="0"/>
                                  </p:stCondLst>
                                  <p:childTnLst>
                                    <p:animMotion origin="layout" path="M -3.33333E-6 -9.25926E-6 L -3.33333E-6 0.17777 " pathEditMode="relative" ptsTypes="AA">
                                      <p:cBhvr>
                                        <p:cTn id="13" dur="1000" fill="hold"/>
                                        <p:tgtEl>
                                          <p:spTgt spid="10"/>
                                        </p:tgtEl>
                                        <p:attrNameLst>
                                          <p:attrName>ppt_x</p:attrName>
                                          <p:attrName>ppt_y</p:attrName>
                                        </p:attrNameLst>
                                      </p:cBhvr>
                                    </p:animMotion>
                                  </p:childTnLst>
                                </p:cTn>
                              </p:par>
                            </p:childTnLst>
                          </p:cTn>
                        </p:par>
                        <p:par>
                          <p:cTn id="14" fill="hold" nodeType="afterGroup">
                            <p:stCondLst>
                              <p:cond delay="3000"/>
                            </p:stCondLst>
                            <p:childTnLst>
                              <p:par>
                                <p:cTn id="15" presetID="10" presetClass="exit" presetSubtype="0" fill="hold" nodeType="afterEffect">
                                  <p:stCondLst>
                                    <p:cond delay="0"/>
                                  </p:stCondLst>
                                  <p:childTnLst>
                                    <p:animEffect transition="out" filter="fade">
                                      <p:cBhvr>
                                        <p:cTn id="16" dur="1000"/>
                                        <p:tgtEl>
                                          <p:spTgt spid="10"/>
                                        </p:tgtEl>
                                      </p:cBhvr>
                                    </p:animEffect>
                                    <p:set>
                                      <p:cBhvr>
                                        <p:cTn id="17" dur="1" fill="hold">
                                          <p:stCondLst>
                                            <p:cond delay="999"/>
                                          </p:stCondLst>
                                        </p:cTn>
                                        <p:tgtEl>
                                          <p:spTgt spid="10"/>
                                        </p:tgtEl>
                                        <p:attrNameLst>
                                          <p:attrName>style.visibility</p:attrName>
                                        </p:attrNameLst>
                                      </p:cBhvr>
                                      <p:to>
                                        <p:strVal val="hidden"/>
                                      </p:to>
                                    </p:set>
                                  </p:childTnLst>
                                </p:cTn>
                              </p:par>
                            </p:childTnLst>
                          </p:cTn>
                        </p:par>
                        <p:par>
                          <p:cTn id="18" fill="hold" nodeType="afterGroup">
                            <p:stCondLst>
                              <p:cond delay="4000"/>
                            </p:stCondLst>
                            <p:childTnLst>
                              <p:par>
                                <p:cTn id="19" presetID="0" presetClass="path" presetSubtype="0" accel="50000" decel="50000" fill="hold" nodeType="afterEffect">
                                  <p:stCondLst>
                                    <p:cond delay="0"/>
                                  </p:stCondLst>
                                  <p:childTnLst>
                                    <p:animMotion origin="layout" path="M -3.33333E-6 8.14815E-6 L -3.33333E-6 0.26667 " pathEditMode="relative" ptsTypes="AA">
                                      <p:cBhvr>
                                        <p:cTn id="20" dur="1000" fill="hold"/>
                                        <p:tgtEl>
                                          <p:spTgt spid="14"/>
                                        </p:tgtEl>
                                        <p:attrNameLst>
                                          <p:attrName>ppt_x</p:attrName>
                                          <p:attrName>ppt_y</p:attrName>
                                        </p:attrNameLst>
                                      </p:cBhvr>
                                    </p:animMotion>
                                  </p:childTnLst>
                                </p:cTn>
                              </p:par>
                            </p:childTnLst>
                          </p:cTn>
                        </p:par>
                        <p:par>
                          <p:cTn id="21" fill="hold" nodeType="afterGroup">
                            <p:stCondLst>
                              <p:cond delay="5000"/>
                            </p:stCondLst>
                            <p:childTnLst>
                              <p:par>
                                <p:cTn id="22" presetID="10" presetClass="exit" presetSubtype="0" fill="hold" nodeType="afterEffect">
                                  <p:stCondLst>
                                    <p:cond delay="0"/>
                                  </p:stCondLst>
                                  <p:childTnLst>
                                    <p:animEffect transition="out" filter="fade">
                                      <p:cBhvr>
                                        <p:cTn id="23" dur="1000"/>
                                        <p:tgtEl>
                                          <p:spTgt spid="14"/>
                                        </p:tgtEl>
                                      </p:cBhvr>
                                    </p:animEffect>
                                    <p:set>
                                      <p:cBhvr>
                                        <p:cTn id="24" dur="1" fill="hold">
                                          <p:stCondLst>
                                            <p:cond delay="999"/>
                                          </p:stCondLst>
                                        </p:cTn>
                                        <p:tgtEl>
                                          <p:spTgt spid="14"/>
                                        </p:tgtEl>
                                        <p:attrNameLst>
                                          <p:attrName>style.visibility</p:attrName>
                                        </p:attrNameLst>
                                      </p:cBhvr>
                                      <p:to>
                                        <p:strVal val="hidden"/>
                                      </p:to>
                                    </p:set>
                                  </p:childTnLst>
                                </p:cTn>
                              </p:par>
                            </p:childTnLst>
                          </p:cTn>
                        </p:par>
                        <p:par>
                          <p:cTn id="25" fill="hold" nodeType="afterGroup">
                            <p:stCondLst>
                              <p:cond delay="6000"/>
                            </p:stCondLst>
                            <p:childTnLst>
                              <p:par>
                                <p:cTn id="26" presetID="0" presetClass="path" presetSubtype="0" accel="50000" decel="50000" fill="hold" nodeType="afterEffect">
                                  <p:stCondLst>
                                    <p:cond delay="0"/>
                                  </p:stCondLst>
                                  <p:childTnLst>
                                    <p:animMotion origin="layout" path="M -6.66667E-6 7.40741E-7 L -6.66667E-6 0.36666 " pathEditMode="relative" ptsTypes="AA">
                                      <p:cBhvr>
                                        <p:cTn id="27" dur="1000" fill="hold"/>
                                        <p:tgtEl>
                                          <p:spTgt spid="18"/>
                                        </p:tgtEl>
                                        <p:attrNameLst>
                                          <p:attrName>ppt_x</p:attrName>
                                          <p:attrName>ppt_y</p:attrName>
                                        </p:attrNameLst>
                                      </p:cBhvr>
                                    </p:animMotion>
                                  </p:childTnLst>
                                </p:cTn>
                              </p:par>
                            </p:childTnLst>
                          </p:cTn>
                        </p:par>
                        <p:par>
                          <p:cTn id="28" fill="hold" nodeType="afterGroup">
                            <p:stCondLst>
                              <p:cond delay="7000"/>
                            </p:stCondLst>
                            <p:childTnLst>
                              <p:par>
                                <p:cTn id="29" presetID="10" presetClass="exit" presetSubtype="0" fill="hold" nodeType="afterEffect">
                                  <p:stCondLst>
                                    <p:cond delay="0"/>
                                  </p:stCondLst>
                                  <p:childTnLst>
                                    <p:animEffect transition="out" filter="fade">
                                      <p:cBhvr>
                                        <p:cTn id="30" dur="1000"/>
                                        <p:tgtEl>
                                          <p:spTgt spid="18"/>
                                        </p:tgtEl>
                                      </p:cBhvr>
                                    </p:animEffect>
                                    <p:set>
                                      <p:cBhvr>
                                        <p:cTn id="31" dur="1" fill="hold">
                                          <p:stCondLst>
                                            <p:cond delay="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000" r="-2000"/>
          </a:stretch>
        </a:blipFill>
        <a:effectLst/>
      </p:bgPr>
    </p:bg>
    <p:spTree>
      <p:nvGrpSpPr>
        <p:cNvPr id="1" name=""/>
        <p:cNvGrpSpPr/>
        <p:nvPr/>
      </p:nvGrpSpPr>
      <p:grpSpPr>
        <a:xfrm>
          <a:off x="0" y="0"/>
          <a:ext cx="0" cy="0"/>
          <a:chOff x="0" y="0"/>
          <a:chExt cx="0" cy="0"/>
        </a:xfrm>
      </p:grpSpPr>
      <p:sp>
        <p:nvSpPr>
          <p:cNvPr id="21506" name="Rectangle 76"/>
          <p:cNvSpPr>
            <a:spLocks noGrp="1" noChangeArrowheads="1"/>
          </p:cNvSpPr>
          <p:nvPr>
            <p:ph type="title"/>
          </p:nvPr>
        </p:nvSpPr>
        <p:spPr>
          <a:xfrm>
            <a:off x="229702" y="-27384"/>
            <a:ext cx="8588861" cy="838200"/>
          </a:xfrm>
        </p:spPr>
        <p:txBody>
          <a:bodyPr>
            <a:noAutofit/>
          </a:bodyPr>
          <a:lstStyle/>
          <a:p>
            <a:r>
              <a:rPr lang="en-US" sz="3600" dirty="0">
                <a:solidFill>
                  <a:srgbClr val="002060"/>
                </a:solidFill>
                <a:latin typeface="Calibri" pitchFamily="34" charset="0"/>
                <a:cs typeface="Calibri" pitchFamily="34" charset="0"/>
              </a:rPr>
              <a:t>Virtual Device Contexts (</a:t>
            </a:r>
            <a:r>
              <a:rPr lang="en-US" altLang="en-US" sz="3600" dirty="0">
                <a:solidFill>
                  <a:srgbClr val="002060"/>
                </a:solidFill>
                <a:latin typeface="Calibri" pitchFamily="34" charset="0"/>
                <a:cs typeface="Calibri" pitchFamily="34" charset="0"/>
              </a:rPr>
              <a:t>VDC)</a:t>
            </a:r>
            <a:endParaRPr lang="en-US" sz="3600" b="0" dirty="0">
              <a:solidFill>
                <a:srgbClr val="002060"/>
              </a:solidFill>
              <a:latin typeface="Calibri" pitchFamily="34" charset="0"/>
              <a:cs typeface="Calibri" pitchFamily="34" charset="0"/>
            </a:endParaRPr>
          </a:p>
        </p:txBody>
      </p:sp>
      <p:sp>
        <p:nvSpPr>
          <p:cNvPr id="21507" name="Text Box 3"/>
          <p:cNvSpPr txBox="1">
            <a:spLocks noChangeArrowheads="1"/>
          </p:cNvSpPr>
          <p:nvPr/>
        </p:nvSpPr>
        <p:spPr bwMode="auto">
          <a:xfrm>
            <a:off x="251520" y="836712"/>
            <a:ext cx="8676456" cy="10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marL="285750" indent="-285750" algn="l">
              <a:lnSpc>
                <a:spcPct val="95000"/>
              </a:lnSpc>
              <a:spcBef>
                <a:spcPct val="50000"/>
              </a:spcBef>
              <a:buFont typeface="Arial" pitchFamily="34" charset="0"/>
              <a:buChar char="•"/>
            </a:pPr>
            <a:r>
              <a:rPr lang="en-US" sz="2200" baseline="0" dirty="0">
                <a:latin typeface="Calibri" pitchFamily="34" charset="0"/>
                <a:ea typeface="ＭＳ Ｐゴシック" pitchFamily="34" charset="-128"/>
                <a:cs typeface="Calibri" pitchFamily="34" charset="0"/>
              </a:rPr>
              <a:t>VDC provides virtualization at the device level allowing multiple instances of the device to operate on the same physical switch at the same time</a:t>
            </a:r>
          </a:p>
        </p:txBody>
      </p:sp>
      <p:sp>
        <p:nvSpPr>
          <p:cNvPr id="21508" name="Rectangle 4"/>
          <p:cNvSpPr>
            <a:spLocks noChangeArrowheads="1"/>
          </p:cNvSpPr>
          <p:nvPr/>
        </p:nvSpPr>
        <p:spPr bwMode="auto">
          <a:xfrm>
            <a:off x="990600" y="1970112"/>
            <a:ext cx="7391400" cy="4267200"/>
          </a:xfrm>
          <a:prstGeom prst="rect">
            <a:avLst/>
          </a:prstGeom>
          <a:noFill/>
          <a:ln w="9525">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09" name="Rectangle 5"/>
          <p:cNvSpPr>
            <a:spLocks noChangeArrowheads="1"/>
          </p:cNvSpPr>
          <p:nvPr/>
        </p:nvSpPr>
        <p:spPr bwMode="auto">
          <a:xfrm>
            <a:off x="1219200" y="5562600"/>
            <a:ext cx="6934200"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1600" baseline="0">
                <a:solidFill>
                  <a:schemeClr val="bg1"/>
                </a:solidFill>
                <a:ea typeface="ＭＳ Ｐゴシック" pitchFamily="34" charset="-128"/>
              </a:rPr>
              <a:t>Kernel</a:t>
            </a:r>
          </a:p>
        </p:txBody>
      </p:sp>
      <p:sp>
        <p:nvSpPr>
          <p:cNvPr id="21510" name="Rectangle 6"/>
          <p:cNvSpPr>
            <a:spLocks noChangeArrowheads="1"/>
          </p:cNvSpPr>
          <p:nvPr/>
        </p:nvSpPr>
        <p:spPr bwMode="auto">
          <a:xfrm>
            <a:off x="1219200" y="5181600"/>
            <a:ext cx="6934200"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1600" baseline="0">
                <a:solidFill>
                  <a:schemeClr val="bg1"/>
                </a:solidFill>
                <a:ea typeface="ＭＳ Ｐゴシック" pitchFamily="34" charset="-128"/>
              </a:rPr>
              <a:t>Infrastructure</a:t>
            </a:r>
          </a:p>
        </p:txBody>
      </p:sp>
      <p:sp>
        <p:nvSpPr>
          <p:cNvPr id="21511" name="Rectangle 7"/>
          <p:cNvSpPr>
            <a:spLocks noChangeArrowheads="1"/>
          </p:cNvSpPr>
          <p:nvPr/>
        </p:nvSpPr>
        <p:spPr bwMode="auto">
          <a:xfrm>
            <a:off x="1219200" y="2209800"/>
            <a:ext cx="3124200" cy="2819400"/>
          </a:xfrm>
          <a:prstGeom prst="rect">
            <a:avLst/>
          </a:prstGeom>
          <a:solidFill>
            <a:srgbClr val="47B0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1512" name="Rectangle 8"/>
          <p:cNvSpPr>
            <a:spLocks noChangeArrowheads="1"/>
          </p:cNvSpPr>
          <p:nvPr/>
        </p:nvSpPr>
        <p:spPr bwMode="auto">
          <a:xfrm>
            <a:off x="1295400" y="4527550"/>
            <a:ext cx="29718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1400" baseline="0">
                <a:solidFill>
                  <a:schemeClr val="bg1"/>
                </a:solidFill>
                <a:ea typeface="ＭＳ Ｐゴシック" pitchFamily="34" charset="-128"/>
              </a:rPr>
              <a:t>Protocol Stack (IPv4/IPv6/L2)</a:t>
            </a:r>
          </a:p>
        </p:txBody>
      </p:sp>
      <p:sp>
        <p:nvSpPr>
          <p:cNvPr id="21513" name="Rectangle 9"/>
          <p:cNvSpPr>
            <a:spLocks noChangeArrowheads="1"/>
          </p:cNvSpPr>
          <p:nvPr/>
        </p:nvSpPr>
        <p:spPr bwMode="auto">
          <a:xfrm>
            <a:off x="1295400" y="2514600"/>
            <a:ext cx="1371600" cy="1905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endParaRPr lang="en-US" sz="1600" baseline="0">
              <a:solidFill>
                <a:schemeClr val="bg1"/>
              </a:solidFill>
              <a:ea typeface="ＭＳ Ｐゴシック" pitchFamily="34" charset="-128"/>
            </a:endParaRPr>
          </a:p>
        </p:txBody>
      </p:sp>
      <p:sp>
        <p:nvSpPr>
          <p:cNvPr id="21514" name="Rectangle 10"/>
          <p:cNvSpPr>
            <a:spLocks noChangeArrowheads="1"/>
          </p:cNvSpPr>
          <p:nvPr/>
        </p:nvSpPr>
        <p:spPr bwMode="auto">
          <a:xfrm>
            <a:off x="1371600" y="2590800"/>
            <a:ext cx="1219200" cy="2286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1200" baseline="0">
                <a:solidFill>
                  <a:schemeClr val="bg1"/>
                </a:solidFill>
                <a:ea typeface="ＭＳ Ｐゴシック" pitchFamily="34" charset="-128"/>
              </a:rPr>
              <a:t>L2 Protocols</a:t>
            </a:r>
          </a:p>
        </p:txBody>
      </p:sp>
      <p:sp>
        <p:nvSpPr>
          <p:cNvPr id="21515" name="Text Box 11"/>
          <p:cNvSpPr txBox="1">
            <a:spLocks noChangeArrowheads="1"/>
          </p:cNvSpPr>
          <p:nvPr/>
        </p:nvSpPr>
        <p:spPr bwMode="auto">
          <a:xfrm>
            <a:off x="3749675" y="4781550"/>
            <a:ext cx="5222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000" b="1" baseline="0">
                <a:solidFill>
                  <a:srgbClr val="FFFF00"/>
                </a:solidFill>
                <a:ea typeface="ＭＳ Ｐゴシック" pitchFamily="34" charset="-128"/>
              </a:rPr>
              <a:t>VDC1</a:t>
            </a:r>
          </a:p>
        </p:txBody>
      </p:sp>
      <p:sp>
        <p:nvSpPr>
          <p:cNvPr id="21516" name="Rectangle 12"/>
          <p:cNvSpPr>
            <a:spLocks noChangeArrowheads="1"/>
          </p:cNvSpPr>
          <p:nvPr/>
        </p:nvSpPr>
        <p:spPr bwMode="auto">
          <a:xfrm>
            <a:off x="1371600" y="30480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VLAN Mgr</a:t>
            </a:r>
          </a:p>
        </p:txBody>
      </p:sp>
      <p:sp>
        <p:nvSpPr>
          <p:cNvPr id="21517" name="Text Box 13"/>
          <p:cNvSpPr txBox="1">
            <a:spLocks noChangeArrowheads="1"/>
          </p:cNvSpPr>
          <p:nvPr/>
        </p:nvSpPr>
        <p:spPr bwMode="auto">
          <a:xfrm>
            <a:off x="1219200" y="5922963"/>
            <a:ext cx="27892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600" baseline="0">
                <a:ea typeface="ＭＳ Ｐゴシック" pitchFamily="34" charset="-128"/>
              </a:rPr>
              <a:t>Nexus 7000 Physical Switch </a:t>
            </a:r>
          </a:p>
        </p:txBody>
      </p:sp>
      <p:sp>
        <p:nvSpPr>
          <p:cNvPr id="21518" name="Rectangle 14"/>
          <p:cNvSpPr>
            <a:spLocks noChangeArrowheads="1"/>
          </p:cNvSpPr>
          <p:nvPr/>
        </p:nvSpPr>
        <p:spPr bwMode="auto">
          <a:xfrm>
            <a:off x="5029200" y="2209800"/>
            <a:ext cx="3124200" cy="2819400"/>
          </a:xfrm>
          <a:prstGeom prst="rect">
            <a:avLst/>
          </a:prstGeom>
          <a:solidFill>
            <a:srgbClr val="47B0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1519" name="Text Box 15"/>
          <p:cNvSpPr txBox="1">
            <a:spLocks noChangeArrowheads="1"/>
          </p:cNvSpPr>
          <p:nvPr/>
        </p:nvSpPr>
        <p:spPr bwMode="auto">
          <a:xfrm>
            <a:off x="7645400" y="4781550"/>
            <a:ext cx="530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000" b="1" baseline="0">
                <a:solidFill>
                  <a:srgbClr val="FFFF00"/>
                </a:solidFill>
                <a:ea typeface="ＭＳ Ｐゴシック" pitchFamily="34" charset="-128"/>
              </a:rPr>
              <a:t>VDCn</a:t>
            </a:r>
          </a:p>
        </p:txBody>
      </p:sp>
      <p:sp>
        <p:nvSpPr>
          <p:cNvPr id="21520" name="Rectangle 16"/>
          <p:cNvSpPr>
            <a:spLocks noChangeArrowheads="1"/>
          </p:cNvSpPr>
          <p:nvPr/>
        </p:nvSpPr>
        <p:spPr bwMode="auto">
          <a:xfrm>
            <a:off x="5105400" y="4527550"/>
            <a:ext cx="29718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1400" baseline="0">
                <a:solidFill>
                  <a:schemeClr val="bg1"/>
                </a:solidFill>
                <a:ea typeface="ＭＳ Ｐゴシック" pitchFamily="34" charset="-128"/>
              </a:rPr>
              <a:t>Protocol Stack (IPv4/IPv6/L2)</a:t>
            </a:r>
          </a:p>
        </p:txBody>
      </p:sp>
      <p:sp>
        <p:nvSpPr>
          <p:cNvPr id="21521" name="Rectangle 17"/>
          <p:cNvSpPr>
            <a:spLocks noChangeArrowheads="1"/>
          </p:cNvSpPr>
          <p:nvPr/>
        </p:nvSpPr>
        <p:spPr bwMode="auto">
          <a:xfrm>
            <a:off x="2895600" y="2514600"/>
            <a:ext cx="1371600" cy="1905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endParaRPr lang="en-US" sz="1600" baseline="0">
              <a:solidFill>
                <a:schemeClr val="bg1"/>
              </a:solidFill>
              <a:ea typeface="ＭＳ Ｐゴシック" pitchFamily="34" charset="-128"/>
            </a:endParaRPr>
          </a:p>
        </p:txBody>
      </p:sp>
      <p:sp>
        <p:nvSpPr>
          <p:cNvPr id="21522" name="Rectangle 18"/>
          <p:cNvSpPr>
            <a:spLocks noChangeArrowheads="1"/>
          </p:cNvSpPr>
          <p:nvPr/>
        </p:nvSpPr>
        <p:spPr bwMode="auto">
          <a:xfrm>
            <a:off x="2971800" y="2590800"/>
            <a:ext cx="1219200" cy="2286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1200" baseline="0">
                <a:solidFill>
                  <a:schemeClr val="bg1"/>
                </a:solidFill>
                <a:ea typeface="ＭＳ Ｐゴシック" pitchFamily="34" charset="-128"/>
              </a:rPr>
              <a:t>L3 Protocols</a:t>
            </a:r>
          </a:p>
        </p:txBody>
      </p:sp>
      <p:sp>
        <p:nvSpPr>
          <p:cNvPr id="21523" name="Rectangle 19"/>
          <p:cNvSpPr>
            <a:spLocks noChangeArrowheads="1"/>
          </p:cNvSpPr>
          <p:nvPr/>
        </p:nvSpPr>
        <p:spPr bwMode="auto">
          <a:xfrm>
            <a:off x="2057400" y="30480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UDLD</a:t>
            </a:r>
          </a:p>
        </p:txBody>
      </p:sp>
      <p:sp>
        <p:nvSpPr>
          <p:cNvPr id="21524" name="Rectangle 20"/>
          <p:cNvSpPr>
            <a:spLocks noChangeArrowheads="1"/>
          </p:cNvSpPr>
          <p:nvPr/>
        </p:nvSpPr>
        <p:spPr bwMode="auto">
          <a:xfrm>
            <a:off x="1371600" y="32766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VLAN Mgr</a:t>
            </a:r>
          </a:p>
        </p:txBody>
      </p:sp>
      <p:sp>
        <p:nvSpPr>
          <p:cNvPr id="21525" name="Rectangle 21"/>
          <p:cNvSpPr>
            <a:spLocks noChangeArrowheads="1"/>
          </p:cNvSpPr>
          <p:nvPr/>
        </p:nvSpPr>
        <p:spPr bwMode="auto">
          <a:xfrm>
            <a:off x="2057400" y="32766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UDLD</a:t>
            </a:r>
          </a:p>
        </p:txBody>
      </p:sp>
      <p:sp>
        <p:nvSpPr>
          <p:cNvPr id="21526" name="Rectangle 22"/>
          <p:cNvSpPr>
            <a:spLocks noChangeArrowheads="1"/>
          </p:cNvSpPr>
          <p:nvPr/>
        </p:nvSpPr>
        <p:spPr bwMode="auto">
          <a:xfrm>
            <a:off x="1371600" y="35052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LACP</a:t>
            </a:r>
          </a:p>
        </p:txBody>
      </p:sp>
      <p:sp>
        <p:nvSpPr>
          <p:cNvPr id="21527" name="Rectangle 23"/>
          <p:cNvSpPr>
            <a:spLocks noChangeArrowheads="1"/>
          </p:cNvSpPr>
          <p:nvPr/>
        </p:nvSpPr>
        <p:spPr bwMode="auto">
          <a:xfrm>
            <a:off x="2057400" y="35052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CTS</a:t>
            </a:r>
          </a:p>
        </p:txBody>
      </p:sp>
      <p:sp>
        <p:nvSpPr>
          <p:cNvPr id="21528" name="Rectangle 24"/>
          <p:cNvSpPr>
            <a:spLocks noChangeArrowheads="1"/>
          </p:cNvSpPr>
          <p:nvPr/>
        </p:nvSpPr>
        <p:spPr bwMode="auto">
          <a:xfrm>
            <a:off x="1371600" y="37338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IGMP</a:t>
            </a:r>
          </a:p>
        </p:txBody>
      </p:sp>
      <p:sp>
        <p:nvSpPr>
          <p:cNvPr id="21529" name="Rectangle 25"/>
          <p:cNvSpPr>
            <a:spLocks noChangeArrowheads="1"/>
          </p:cNvSpPr>
          <p:nvPr/>
        </p:nvSpPr>
        <p:spPr bwMode="auto">
          <a:xfrm>
            <a:off x="2057400" y="37338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802.1x</a:t>
            </a:r>
          </a:p>
        </p:txBody>
      </p:sp>
      <p:sp>
        <p:nvSpPr>
          <p:cNvPr id="21530" name="Rectangle 26"/>
          <p:cNvSpPr>
            <a:spLocks noChangeArrowheads="1"/>
          </p:cNvSpPr>
          <p:nvPr/>
        </p:nvSpPr>
        <p:spPr bwMode="auto">
          <a:xfrm>
            <a:off x="1371600" y="4114800"/>
            <a:ext cx="1219200" cy="2286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1200" baseline="0">
                <a:solidFill>
                  <a:schemeClr val="bg1"/>
                </a:solidFill>
                <a:ea typeface="ＭＳ Ｐゴシック" pitchFamily="34" charset="-128"/>
              </a:rPr>
              <a:t>RIB</a:t>
            </a:r>
          </a:p>
        </p:txBody>
      </p:sp>
      <p:sp>
        <p:nvSpPr>
          <p:cNvPr id="21531" name="Rectangle 27"/>
          <p:cNvSpPr>
            <a:spLocks noChangeArrowheads="1"/>
          </p:cNvSpPr>
          <p:nvPr/>
        </p:nvSpPr>
        <p:spPr bwMode="auto">
          <a:xfrm>
            <a:off x="2971800" y="30480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OSPF</a:t>
            </a:r>
          </a:p>
        </p:txBody>
      </p:sp>
      <p:sp>
        <p:nvSpPr>
          <p:cNvPr id="21532" name="Rectangle 28"/>
          <p:cNvSpPr>
            <a:spLocks noChangeArrowheads="1"/>
          </p:cNvSpPr>
          <p:nvPr/>
        </p:nvSpPr>
        <p:spPr bwMode="auto">
          <a:xfrm>
            <a:off x="3657600" y="30480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GLBP</a:t>
            </a:r>
          </a:p>
        </p:txBody>
      </p:sp>
      <p:sp>
        <p:nvSpPr>
          <p:cNvPr id="21533" name="Rectangle 29"/>
          <p:cNvSpPr>
            <a:spLocks noChangeArrowheads="1"/>
          </p:cNvSpPr>
          <p:nvPr/>
        </p:nvSpPr>
        <p:spPr bwMode="auto">
          <a:xfrm>
            <a:off x="2971800" y="32766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BGP</a:t>
            </a:r>
          </a:p>
        </p:txBody>
      </p:sp>
      <p:sp>
        <p:nvSpPr>
          <p:cNvPr id="21534" name="Rectangle 30"/>
          <p:cNvSpPr>
            <a:spLocks noChangeArrowheads="1"/>
          </p:cNvSpPr>
          <p:nvPr/>
        </p:nvSpPr>
        <p:spPr bwMode="auto">
          <a:xfrm>
            <a:off x="3657600" y="32766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HSRP</a:t>
            </a:r>
          </a:p>
        </p:txBody>
      </p:sp>
      <p:sp>
        <p:nvSpPr>
          <p:cNvPr id="21535" name="Rectangle 31"/>
          <p:cNvSpPr>
            <a:spLocks noChangeArrowheads="1"/>
          </p:cNvSpPr>
          <p:nvPr/>
        </p:nvSpPr>
        <p:spPr bwMode="auto">
          <a:xfrm>
            <a:off x="2971800" y="35052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EIGRP</a:t>
            </a:r>
          </a:p>
        </p:txBody>
      </p:sp>
      <p:sp>
        <p:nvSpPr>
          <p:cNvPr id="21536" name="Rectangle 32"/>
          <p:cNvSpPr>
            <a:spLocks noChangeArrowheads="1"/>
          </p:cNvSpPr>
          <p:nvPr/>
        </p:nvSpPr>
        <p:spPr bwMode="auto">
          <a:xfrm>
            <a:off x="3657600" y="35052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VRRP</a:t>
            </a:r>
          </a:p>
        </p:txBody>
      </p:sp>
      <p:sp>
        <p:nvSpPr>
          <p:cNvPr id="21537" name="Rectangle 33"/>
          <p:cNvSpPr>
            <a:spLocks noChangeArrowheads="1"/>
          </p:cNvSpPr>
          <p:nvPr/>
        </p:nvSpPr>
        <p:spPr bwMode="auto">
          <a:xfrm>
            <a:off x="2971800" y="37338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PIM</a:t>
            </a:r>
          </a:p>
        </p:txBody>
      </p:sp>
      <p:sp>
        <p:nvSpPr>
          <p:cNvPr id="21538" name="Rectangle 34"/>
          <p:cNvSpPr>
            <a:spLocks noChangeArrowheads="1"/>
          </p:cNvSpPr>
          <p:nvPr/>
        </p:nvSpPr>
        <p:spPr bwMode="auto">
          <a:xfrm>
            <a:off x="3657600" y="37338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SNMP</a:t>
            </a:r>
          </a:p>
        </p:txBody>
      </p:sp>
      <p:sp>
        <p:nvSpPr>
          <p:cNvPr id="21539" name="Rectangle 35"/>
          <p:cNvSpPr>
            <a:spLocks noChangeArrowheads="1"/>
          </p:cNvSpPr>
          <p:nvPr/>
        </p:nvSpPr>
        <p:spPr bwMode="auto">
          <a:xfrm>
            <a:off x="2971800" y="4114800"/>
            <a:ext cx="1219200" cy="2286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1200" baseline="0">
                <a:solidFill>
                  <a:schemeClr val="bg1"/>
                </a:solidFill>
                <a:ea typeface="ＭＳ Ｐゴシック" pitchFamily="34" charset="-128"/>
              </a:rPr>
              <a:t>RIB</a:t>
            </a:r>
          </a:p>
        </p:txBody>
      </p:sp>
      <p:sp>
        <p:nvSpPr>
          <p:cNvPr id="21540" name="Rectangle 36"/>
          <p:cNvSpPr>
            <a:spLocks noChangeArrowheads="1"/>
          </p:cNvSpPr>
          <p:nvPr/>
        </p:nvSpPr>
        <p:spPr bwMode="auto">
          <a:xfrm>
            <a:off x="5105400" y="2514600"/>
            <a:ext cx="1371600" cy="1905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endParaRPr lang="en-US" sz="1600" baseline="0">
              <a:solidFill>
                <a:schemeClr val="bg1"/>
              </a:solidFill>
              <a:ea typeface="ＭＳ Ｐゴシック" pitchFamily="34" charset="-128"/>
            </a:endParaRPr>
          </a:p>
        </p:txBody>
      </p:sp>
      <p:sp>
        <p:nvSpPr>
          <p:cNvPr id="21541" name="Rectangle 37"/>
          <p:cNvSpPr>
            <a:spLocks noChangeArrowheads="1"/>
          </p:cNvSpPr>
          <p:nvPr/>
        </p:nvSpPr>
        <p:spPr bwMode="auto">
          <a:xfrm>
            <a:off x="5181600" y="2590800"/>
            <a:ext cx="1219200" cy="2286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1200" baseline="0">
                <a:solidFill>
                  <a:schemeClr val="bg1"/>
                </a:solidFill>
                <a:ea typeface="ＭＳ Ｐゴシック" pitchFamily="34" charset="-128"/>
              </a:rPr>
              <a:t>L2 Protocols</a:t>
            </a:r>
          </a:p>
        </p:txBody>
      </p:sp>
      <p:sp>
        <p:nvSpPr>
          <p:cNvPr id="21542" name="Rectangle 38"/>
          <p:cNvSpPr>
            <a:spLocks noChangeArrowheads="1"/>
          </p:cNvSpPr>
          <p:nvPr/>
        </p:nvSpPr>
        <p:spPr bwMode="auto">
          <a:xfrm>
            <a:off x="5181600" y="30480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VLAN Mgr</a:t>
            </a:r>
          </a:p>
        </p:txBody>
      </p:sp>
      <p:sp>
        <p:nvSpPr>
          <p:cNvPr id="21543" name="Rectangle 39"/>
          <p:cNvSpPr>
            <a:spLocks noChangeArrowheads="1"/>
          </p:cNvSpPr>
          <p:nvPr/>
        </p:nvSpPr>
        <p:spPr bwMode="auto">
          <a:xfrm>
            <a:off x="6705600" y="2514600"/>
            <a:ext cx="1371600" cy="1905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endParaRPr lang="en-US" sz="1600" baseline="0">
              <a:solidFill>
                <a:schemeClr val="bg1"/>
              </a:solidFill>
              <a:ea typeface="ＭＳ Ｐゴシック" pitchFamily="34" charset="-128"/>
            </a:endParaRPr>
          </a:p>
        </p:txBody>
      </p:sp>
      <p:sp>
        <p:nvSpPr>
          <p:cNvPr id="21544" name="Rectangle 40"/>
          <p:cNvSpPr>
            <a:spLocks noChangeArrowheads="1"/>
          </p:cNvSpPr>
          <p:nvPr/>
        </p:nvSpPr>
        <p:spPr bwMode="auto">
          <a:xfrm>
            <a:off x="6781800" y="2590800"/>
            <a:ext cx="1219200" cy="2286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1200" baseline="0">
                <a:solidFill>
                  <a:schemeClr val="bg1"/>
                </a:solidFill>
                <a:ea typeface="ＭＳ Ｐゴシック" pitchFamily="34" charset="-128"/>
              </a:rPr>
              <a:t>L3 Protocols</a:t>
            </a:r>
          </a:p>
        </p:txBody>
      </p:sp>
      <p:sp>
        <p:nvSpPr>
          <p:cNvPr id="21545" name="Rectangle 41"/>
          <p:cNvSpPr>
            <a:spLocks noChangeArrowheads="1"/>
          </p:cNvSpPr>
          <p:nvPr/>
        </p:nvSpPr>
        <p:spPr bwMode="auto">
          <a:xfrm>
            <a:off x="5867400" y="30480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UDLD</a:t>
            </a:r>
          </a:p>
        </p:txBody>
      </p:sp>
      <p:sp>
        <p:nvSpPr>
          <p:cNvPr id="21546" name="Rectangle 42"/>
          <p:cNvSpPr>
            <a:spLocks noChangeArrowheads="1"/>
          </p:cNvSpPr>
          <p:nvPr/>
        </p:nvSpPr>
        <p:spPr bwMode="auto">
          <a:xfrm>
            <a:off x="5181600" y="32766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VLAN Mgr</a:t>
            </a:r>
          </a:p>
        </p:txBody>
      </p:sp>
      <p:sp>
        <p:nvSpPr>
          <p:cNvPr id="21547" name="Rectangle 43"/>
          <p:cNvSpPr>
            <a:spLocks noChangeArrowheads="1"/>
          </p:cNvSpPr>
          <p:nvPr/>
        </p:nvSpPr>
        <p:spPr bwMode="auto">
          <a:xfrm>
            <a:off x="5867400" y="32766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UDLD</a:t>
            </a:r>
          </a:p>
        </p:txBody>
      </p:sp>
      <p:sp>
        <p:nvSpPr>
          <p:cNvPr id="21548" name="Rectangle 44"/>
          <p:cNvSpPr>
            <a:spLocks noChangeArrowheads="1"/>
          </p:cNvSpPr>
          <p:nvPr/>
        </p:nvSpPr>
        <p:spPr bwMode="auto">
          <a:xfrm>
            <a:off x="5181600" y="35052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LACP</a:t>
            </a:r>
          </a:p>
        </p:txBody>
      </p:sp>
      <p:sp>
        <p:nvSpPr>
          <p:cNvPr id="21549" name="Rectangle 45"/>
          <p:cNvSpPr>
            <a:spLocks noChangeArrowheads="1"/>
          </p:cNvSpPr>
          <p:nvPr/>
        </p:nvSpPr>
        <p:spPr bwMode="auto">
          <a:xfrm>
            <a:off x="5867400" y="35052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CTS</a:t>
            </a:r>
          </a:p>
        </p:txBody>
      </p:sp>
      <p:sp>
        <p:nvSpPr>
          <p:cNvPr id="21550" name="Rectangle 46"/>
          <p:cNvSpPr>
            <a:spLocks noChangeArrowheads="1"/>
          </p:cNvSpPr>
          <p:nvPr/>
        </p:nvSpPr>
        <p:spPr bwMode="auto">
          <a:xfrm>
            <a:off x="5181600" y="37338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IGMP</a:t>
            </a:r>
          </a:p>
        </p:txBody>
      </p:sp>
      <p:sp>
        <p:nvSpPr>
          <p:cNvPr id="21551" name="Rectangle 47"/>
          <p:cNvSpPr>
            <a:spLocks noChangeArrowheads="1"/>
          </p:cNvSpPr>
          <p:nvPr/>
        </p:nvSpPr>
        <p:spPr bwMode="auto">
          <a:xfrm>
            <a:off x="5867400" y="37338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802.1x</a:t>
            </a:r>
          </a:p>
        </p:txBody>
      </p:sp>
      <p:sp>
        <p:nvSpPr>
          <p:cNvPr id="21552" name="Rectangle 48"/>
          <p:cNvSpPr>
            <a:spLocks noChangeArrowheads="1"/>
          </p:cNvSpPr>
          <p:nvPr/>
        </p:nvSpPr>
        <p:spPr bwMode="auto">
          <a:xfrm>
            <a:off x="5181600" y="4114800"/>
            <a:ext cx="1219200" cy="2286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1200" baseline="0">
                <a:solidFill>
                  <a:schemeClr val="bg1"/>
                </a:solidFill>
                <a:ea typeface="ＭＳ Ｐゴシック" pitchFamily="34" charset="-128"/>
              </a:rPr>
              <a:t>RIB</a:t>
            </a:r>
          </a:p>
        </p:txBody>
      </p:sp>
      <p:sp>
        <p:nvSpPr>
          <p:cNvPr id="21553" name="Rectangle 49"/>
          <p:cNvSpPr>
            <a:spLocks noChangeArrowheads="1"/>
          </p:cNvSpPr>
          <p:nvPr/>
        </p:nvSpPr>
        <p:spPr bwMode="auto">
          <a:xfrm>
            <a:off x="6781800" y="30480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OSPF</a:t>
            </a:r>
          </a:p>
        </p:txBody>
      </p:sp>
      <p:sp>
        <p:nvSpPr>
          <p:cNvPr id="21554" name="Rectangle 50"/>
          <p:cNvSpPr>
            <a:spLocks noChangeArrowheads="1"/>
          </p:cNvSpPr>
          <p:nvPr/>
        </p:nvSpPr>
        <p:spPr bwMode="auto">
          <a:xfrm>
            <a:off x="7467600" y="30480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GLBP</a:t>
            </a:r>
          </a:p>
        </p:txBody>
      </p:sp>
      <p:sp>
        <p:nvSpPr>
          <p:cNvPr id="21555" name="Rectangle 51"/>
          <p:cNvSpPr>
            <a:spLocks noChangeArrowheads="1"/>
          </p:cNvSpPr>
          <p:nvPr/>
        </p:nvSpPr>
        <p:spPr bwMode="auto">
          <a:xfrm>
            <a:off x="6781800" y="32766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BGP</a:t>
            </a:r>
          </a:p>
        </p:txBody>
      </p:sp>
      <p:sp>
        <p:nvSpPr>
          <p:cNvPr id="21556" name="Rectangle 52"/>
          <p:cNvSpPr>
            <a:spLocks noChangeArrowheads="1"/>
          </p:cNvSpPr>
          <p:nvPr/>
        </p:nvSpPr>
        <p:spPr bwMode="auto">
          <a:xfrm>
            <a:off x="7467600" y="32766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HSRP</a:t>
            </a:r>
          </a:p>
        </p:txBody>
      </p:sp>
      <p:sp>
        <p:nvSpPr>
          <p:cNvPr id="21557" name="Rectangle 53"/>
          <p:cNvSpPr>
            <a:spLocks noChangeArrowheads="1"/>
          </p:cNvSpPr>
          <p:nvPr/>
        </p:nvSpPr>
        <p:spPr bwMode="auto">
          <a:xfrm>
            <a:off x="6781800" y="35052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EIGRP</a:t>
            </a:r>
          </a:p>
        </p:txBody>
      </p:sp>
      <p:sp>
        <p:nvSpPr>
          <p:cNvPr id="21558" name="Rectangle 54"/>
          <p:cNvSpPr>
            <a:spLocks noChangeArrowheads="1"/>
          </p:cNvSpPr>
          <p:nvPr/>
        </p:nvSpPr>
        <p:spPr bwMode="auto">
          <a:xfrm>
            <a:off x="7467600" y="35052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VRRP</a:t>
            </a:r>
          </a:p>
        </p:txBody>
      </p:sp>
      <p:sp>
        <p:nvSpPr>
          <p:cNvPr id="21559" name="Rectangle 55"/>
          <p:cNvSpPr>
            <a:spLocks noChangeArrowheads="1"/>
          </p:cNvSpPr>
          <p:nvPr/>
        </p:nvSpPr>
        <p:spPr bwMode="auto">
          <a:xfrm>
            <a:off x="6781800" y="37338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PIM</a:t>
            </a:r>
          </a:p>
        </p:txBody>
      </p:sp>
      <p:sp>
        <p:nvSpPr>
          <p:cNvPr id="21560" name="Rectangle 56"/>
          <p:cNvSpPr>
            <a:spLocks noChangeArrowheads="1"/>
          </p:cNvSpPr>
          <p:nvPr/>
        </p:nvSpPr>
        <p:spPr bwMode="auto">
          <a:xfrm>
            <a:off x="7467600" y="3733800"/>
            <a:ext cx="533400" cy="1524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900" baseline="0">
                <a:solidFill>
                  <a:schemeClr val="bg1"/>
                </a:solidFill>
                <a:ea typeface="ＭＳ Ｐゴシック" pitchFamily="34" charset="-128"/>
              </a:rPr>
              <a:t>SNMP</a:t>
            </a:r>
          </a:p>
        </p:txBody>
      </p:sp>
      <p:sp>
        <p:nvSpPr>
          <p:cNvPr id="21561" name="Rectangle 57"/>
          <p:cNvSpPr>
            <a:spLocks noChangeArrowheads="1"/>
          </p:cNvSpPr>
          <p:nvPr/>
        </p:nvSpPr>
        <p:spPr bwMode="auto">
          <a:xfrm>
            <a:off x="6781800" y="4114800"/>
            <a:ext cx="1219200" cy="228600"/>
          </a:xfrm>
          <a:prstGeom prst="rect">
            <a:avLst/>
          </a:prstGeom>
          <a:solidFill>
            <a:srgbClr val="015F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sz="1200" baseline="0">
                <a:solidFill>
                  <a:schemeClr val="bg1"/>
                </a:solidFill>
                <a:ea typeface="ＭＳ Ｐゴシック" pitchFamily="34" charset="-128"/>
              </a:rPr>
              <a:t>RIB</a:t>
            </a:r>
          </a:p>
        </p:txBody>
      </p:sp>
      <p:sp>
        <p:nvSpPr>
          <p:cNvPr id="21562" name="Text Box 58"/>
          <p:cNvSpPr txBox="1">
            <a:spLocks noChangeArrowheads="1"/>
          </p:cNvSpPr>
          <p:nvPr/>
        </p:nvSpPr>
        <p:spPr bwMode="auto">
          <a:xfrm>
            <a:off x="4495800" y="3452813"/>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Arial" pitchFamily="34" charset="0"/>
              </a:defRPr>
            </a:lvl1pPr>
            <a:lvl2pPr marL="742950" indent="-285750">
              <a:defRPr sz="2400" baseline="-25000">
                <a:solidFill>
                  <a:schemeClr val="tx1"/>
                </a:solidFill>
                <a:latin typeface="Arial" pitchFamily="34" charset="0"/>
              </a:defRPr>
            </a:lvl2pPr>
            <a:lvl3pPr marL="1143000" indent="-228600">
              <a:defRPr sz="2400" baseline="-25000">
                <a:solidFill>
                  <a:schemeClr val="tx1"/>
                </a:solidFill>
                <a:latin typeface="Arial" pitchFamily="34" charset="0"/>
              </a:defRPr>
            </a:lvl3pPr>
            <a:lvl4pPr marL="1600200" indent="-228600">
              <a:defRPr sz="2400" baseline="-25000">
                <a:solidFill>
                  <a:schemeClr val="tx1"/>
                </a:solidFill>
                <a:latin typeface="Arial" pitchFamily="34" charset="0"/>
              </a:defRPr>
            </a:lvl4pPr>
            <a:lvl5pPr marL="2057400" indent="-228600">
              <a:defRPr sz="2400" baseline="-25000">
                <a:solidFill>
                  <a:schemeClr val="tx1"/>
                </a:solidFill>
                <a:latin typeface="Arial" pitchFamily="34" charset="0"/>
              </a:defRPr>
            </a:lvl5pPr>
            <a:lvl6pPr marL="2514600" indent="-228600" algn="ctr" eaLnBrk="0" fontAlgn="base" hangingPunct="0">
              <a:lnSpc>
                <a:spcPct val="90000"/>
              </a:lnSpc>
              <a:spcBef>
                <a:spcPct val="0"/>
              </a:spcBef>
              <a:spcAft>
                <a:spcPct val="0"/>
              </a:spcAft>
              <a:defRPr sz="2400" baseline="-25000">
                <a:solidFill>
                  <a:schemeClr val="tx1"/>
                </a:solidFill>
                <a:latin typeface="Arial" pitchFamily="34" charset="0"/>
              </a:defRPr>
            </a:lvl6pPr>
            <a:lvl7pPr marL="2971800" indent="-228600" algn="ctr" eaLnBrk="0" fontAlgn="base" hangingPunct="0">
              <a:lnSpc>
                <a:spcPct val="90000"/>
              </a:lnSpc>
              <a:spcBef>
                <a:spcPct val="0"/>
              </a:spcBef>
              <a:spcAft>
                <a:spcPct val="0"/>
              </a:spcAft>
              <a:defRPr sz="2400" baseline="-25000">
                <a:solidFill>
                  <a:schemeClr val="tx1"/>
                </a:solidFill>
                <a:latin typeface="Arial" pitchFamily="34" charset="0"/>
              </a:defRPr>
            </a:lvl7pPr>
            <a:lvl8pPr marL="3429000" indent="-228600" algn="ctr" eaLnBrk="0" fontAlgn="base" hangingPunct="0">
              <a:lnSpc>
                <a:spcPct val="90000"/>
              </a:lnSpc>
              <a:spcBef>
                <a:spcPct val="0"/>
              </a:spcBef>
              <a:spcAft>
                <a:spcPct val="0"/>
              </a:spcAft>
              <a:defRPr sz="2400" baseline="-25000">
                <a:solidFill>
                  <a:schemeClr val="tx1"/>
                </a:solidFill>
                <a:latin typeface="Arial" pitchFamily="34" charset="0"/>
              </a:defRPr>
            </a:lvl8pPr>
            <a:lvl9pPr marL="3886200" indent="-228600" algn="ctr" eaLnBrk="0" fontAlgn="base" hangingPunct="0">
              <a:lnSpc>
                <a:spcPct val="90000"/>
              </a:lnSpc>
              <a:spcBef>
                <a:spcPct val="0"/>
              </a:spcBef>
              <a:spcAft>
                <a:spcPct val="0"/>
              </a:spcAft>
              <a:defRPr sz="2400" baseline="-25000">
                <a:solidFill>
                  <a:schemeClr val="tx1"/>
                </a:solidFill>
                <a:latin typeface="Arial" pitchFamily="34" charset="0"/>
              </a:defRPr>
            </a:lvl9pPr>
          </a:lstStyle>
          <a:p>
            <a:pPr algn="l">
              <a:lnSpc>
                <a:spcPct val="100000"/>
              </a:lnSpc>
            </a:pPr>
            <a:r>
              <a:rPr lang="en-US" sz="1600" baseline="0">
                <a:ea typeface="ＭＳ Ｐゴシック" pitchFamily="34" charset="-128"/>
              </a:rPr>
              <a:t>…</a:t>
            </a:r>
          </a:p>
        </p:txBody>
      </p:sp>
    </p:spTree>
    <p:extLst>
      <p:ext uri="{BB962C8B-B14F-4D97-AF65-F5344CB8AC3E}">
        <p14:creationId xmlns:p14="http://schemas.microsoft.com/office/powerpoint/2010/main" val="698497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5004" y="1484228"/>
            <a:ext cx="9144000" cy="4343400"/>
          </a:xfrm>
          <a:prstGeom prst="rect">
            <a:avLst/>
          </a:prstGeom>
          <a:gradFill rotWithShape="1">
            <a:gsLst>
              <a:gs pos="0">
                <a:srgbClr val="EBEBEB"/>
              </a:gs>
              <a:gs pos="100000">
                <a:srgbClr val="C0C0C0"/>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endParaRPr lang="en-US"/>
          </a:p>
        </p:txBody>
      </p:sp>
      <p:sp>
        <p:nvSpPr>
          <p:cNvPr id="964611" name="Rectangle 3"/>
          <p:cNvSpPr>
            <a:spLocks noChangeArrowheads="1"/>
          </p:cNvSpPr>
          <p:nvPr/>
        </p:nvSpPr>
        <p:spPr bwMode="auto">
          <a:xfrm>
            <a:off x="647700" y="5894219"/>
            <a:ext cx="8077200" cy="381000"/>
          </a:xfrm>
          <a:prstGeom prst="rect">
            <a:avLst/>
          </a:prstGeom>
          <a:gradFill rotWithShape="1">
            <a:gsLst>
              <a:gs pos="0">
                <a:schemeClr val="tx1">
                  <a:alpha val="72000"/>
                </a:schemeClr>
              </a:gs>
              <a:gs pos="100000">
                <a:schemeClr val="tx1">
                  <a:gamma/>
                  <a:tint val="0"/>
                  <a:invGamma/>
                  <a:alpha val="0"/>
                </a:schemeClr>
              </a:gs>
            </a:gsLst>
            <a:path path="shape">
              <a:fillToRect l="50000" t="50000" r="50000" b="50000"/>
            </a:path>
          </a:gradFill>
          <a:ln w="9525" algn="ctr">
            <a:noFill/>
            <a:miter lim="800000"/>
            <a:headEnd/>
            <a:tailEnd/>
          </a:ln>
          <a:effectLst/>
        </p:spPr>
        <p:txBody>
          <a:bodyPr wrap="none" lIns="82124" tIns="41061" rIns="82124" bIns="41061" anchor="ctr"/>
          <a:lstStyle/>
          <a:p>
            <a:endParaRPr lang="en-US"/>
          </a:p>
        </p:txBody>
      </p:sp>
      <p:sp>
        <p:nvSpPr>
          <p:cNvPr id="10249" name="Rectangle 272"/>
          <p:cNvSpPr>
            <a:spLocks noGrp="1" noChangeArrowheads="1"/>
          </p:cNvSpPr>
          <p:nvPr>
            <p:ph type="title"/>
          </p:nvPr>
        </p:nvSpPr>
        <p:spPr/>
        <p:txBody>
          <a:bodyPr>
            <a:normAutofit fontScale="90000"/>
          </a:bodyPr>
          <a:lstStyle/>
          <a:p>
            <a:pPr algn="l"/>
            <a:br>
              <a:rPr lang="en-US" sz="3600" dirty="0">
                <a:solidFill>
                  <a:srgbClr val="002060"/>
                </a:solidFill>
                <a:latin typeface="Calibri" pitchFamily="34" charset="0"/>
                <a:cs typeface="Calibri" pitchFamily="34" charset="0"/>
              </a:rPr>
            </a:br>
            <a:r>
              <a:rPr lang="en-US" sz="3600" dirty="0">
                <a:solidFill>
                  <a:srgbClr val="002060"/>
                </a:solidFill>
                <a:latin typeface="Calibri" pitchFamily="34" charset="0"/>
                <a:cs typeface="Calibri" pitchFamily="34" charset="0"/>
              </a:rPr>
              <a:t>Understanding Virtual Device Context VDC </a:t>
            </a:r>
            <a:r>
              <a:rPr lang="en-US" sz="1400" b="0" i="0" dirty="0">
                <a:effectLst/>
                <a:latin typeface="Roboto" panose="02000000000000000000" pitchFamily="2" charset="0"/>
              </a:rPr>
              <a:t>C</a:t>
            </a:r>
            <a:br>
              <a:rPr lang="en-US" sz="1400" b="0" i="0" dirty="0">
                <a:effectLst/>
                <a:latin typeface="Roboto" panose="02000000000000000000" pitchFamily="2" charset="0"/>
              </a:rPr>
            </a:br>
            <a:br>
              <a:rPr lang="en-US" sz="1400" b="0" i="0" dirty="0">
                <a:solidFill>
                  <a:srgbClr val="000000"/>
                </a:solidFill>
                <a:effectLst/>
                <a:latin typeface="Roboto" panose="02000000000000000000" pitchFamily="2" charset="0"/>
              </a:rPr>
            </a:br>
            <a:endParaRPr lang="en-US" sz="3600" dirty="0">
              <a:solidFill>
                <a:srgbClr val="002060"/>
              </a:solidFill>
              <a:latin typeface="Calibri" pitchFamily="34" charset="0"/>
              <a:cs typeface="Calibri" pitchFamily="34" charset="0"/>
            </a:endParaRPr>
          </a:p>
        </p:txBody>
      </p:sp>
      <p:sp>
        <p:nvSpPr>
          <p:cNvPr id="10250" name="Rectangle 273"/>
          <p:cNvSpPr>
            <a:spLocks noGrp="1" noChangeArrowheads="1"/>
          </p:cNvSpPr>
          <p:nvPr>
            <p:ph type="body" idx="1"/>
          </p:nvPr>
        </p:nvSpPr>
        <p:spPr>
          <a:xfrm>
            <a:off x="179512" y="3137438"/>
            <a:ext cx="8229600" cy="775581"/>
          </a:xfrm>
        </p:spPr>
        <p:txBody>
          <a:bodyPr>
            <a:noAutofit/>
          </a:bodyPr>
          <a:lstStyle/>
          <a:p>
            <a:pPr marL="0" indent="0">
              <a:lnSpc>
                <a:spcPct val="90000"/>
              </a:lnSpc>
              <a:spcBef>
                <a:spcPct val="20000"/>
              </a:spcBef>
              <a:buClrTx/>
              <a:buNone/>
            </a:pPr>
            <a:r>
              <a:rPr lang="en-US" sz="2400" dirty="0">
                <a:latin typeface="Calibri" pitchFamily="34" charset="0"/>
                <a:cs typeface="Calibri" pitchFamily="34" charset="0"/>
                <a:hlinkClick r:id="rId3"/>
              </a:rPr>
              <a:t>https://www.youtube.com/watch?v=x41zkbdh_q4</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2035522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3223</Words>
  <Application>Microsoft Office PowerPoint</Application>
  <PresentationFormat>On-screen Show (4:3)</PresentationFormat>
  <Paragraphs>511</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Roboto</vt:lpstr>
      <vt:lpstr>Wingdings</vt:lpstr>
      <vt:lpstr>Office Theme</vt:lpstr>
      <vt:lpstr>Network Virtualization</vt:lpstr>
      <vt:lpstr>Changing The Network Architecture</vt:lpstr>
      <vt:lpstr>Virtualization—Definition  (Well, One of Them)</vt:lpstr>
      <vt:lpstr>Objective</vt:lpstr>
      <vt:lpstr>Role of Network Virtualization</vt:lpstr>
      <vt:lpstr>Network Virtualization – One to Many</vt:lpstr>
      <vt:lpstr>Network Virtualization – Many to One</vt:lpstr>
      <vt:lpstr>Virtual Device Contexts (VDC)</vt:lpstr>
      <vt:lpstr> Understanding Virtual Device Context VDC C  </vt:lpstr>
      <vt:lpstr>Properties of the VDC</vt:lpstr>
      <vt:lpstr>VDC Fault Domain</vt:lpstr>
      <vt:lpstr>VDC Resource Utilization (Layer 2)</vt:lpstr>
      <vt:lpstr>VDC Resource Utilization (Layer 3)</vt:lpstr>
      <vt:lpstr>VDC Resource Utilization (Layer 3)</vt:lpstr>
      <vt:lpstr>VRF Overview What Is a VRF (Virtual Routing and Forwarding)?</vt:lpstr>
      <vt:lpstr>VRF Overview What Is a VRF (Virtual Routing and Forwarding)?</vt:lpstr>
      <vt:lpstr>Common Data Center Challenges</vt:lpstr>
      <vt:lpstr>EtherChannel</vt:lpstr>
      <vt:lpstr>Virtual Switch System</vt:lpstr>
      <vt:lpstr>Virtual Switch Architecture Forwarding Operation</vt:lpstr>
      <vt:lpstr>Summary</vt:lpstr>
    </vt:vector>
  </TitlesOfParts>
  <Company>Cisco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Virtualization</dc:title>
  <dc:creator>wakwok</dc:creator>
  <cp:lastModifiedBy>Ali Owayid</cp:lastModifiedBy>
  <cp:revision>13</cp:revision>
  <dcterms:created xsi:type="dcterms:W3CDTF">2012-03-15T07:58:02Z</dcterms:created>
  <dcterms:modified xsi:type="dcterms:W3CDTF">2022-05-17T03:28:56Z</dcterms:modified>
</cp:coreProperties>
</file>