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61" r:id="rId4"/>
    <p:sldId id="263" r:id="rId5"/>
    <p:sldId id="265" r:id="rId6"/>
    <p:sldId id="266" r:id="rId7"/>
    <p:sldId id="267" r:id="rId8"/>
    <p:sldId id="268" r:id="rId9"/>
    <p:sldId id="269" r:id="rId10"/>
    <p:sldId id="270" r:id="rId11"/>
    <p:sldId id="272" r:id="rId12"/>
    <p:sldId id="273" r:id="rId13"/>
    <p:sldId id="28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1004"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09E49D-1E26-40CD-8A9A-8B5DF07874F3}" type="datetimeFigureOut">
              <a:rPr lang="en-GB" smtClean="0"/>
              <a:pPr/>
              <a:t>16/05/2022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796B8D-D9E1-4D3C-A9A0-AC7633C2A7EC}" type="slidenum">
              <a:rPr lang="en-GB" smtClean="0"/>
              <a:pPr/>
              <a:t>‹#›</a:t>
            </a:fld>
            <a:endParaRPr lang="en-GB"/>
          </a:p>
        </p:txBody>
      </p:sp>
    </p:spTree>
    <p:extLst>
      <p:ext uri="{BB962C8B-B14F-4D97-AF65-F5344CB8AC3E}">
        <p14:creationId xmlns:p14="http://schemas.microsoft.com/office/powerpoint/2010/main" val="3588840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fld id="{09A58DE7-2482-4084-BACC-BAA937D47828}" type="slidenum">
              <a:rPr lang="en-US" sz="1200"/>
              <a:pPr/>
              <a:t>2</a:t>
            </a:fld>
            <a:endParaRPr lang="en-US" sz="1200" dirty="0"/>
          </a:p>
        </p:txBody>
      </p:sp>
      <p:sp>
        <p:nvSpPr>
          <p:cNvPr id="122883" name="Rectangle 7"/>
          <p:cNvSpPr txBox="1">
            <a:spLocks noGrp="1" noChangeArrowheads="1"/>
          </p:cNvSpPr>
          <p:nvPr/>
        </p:nvSpPr>
        <p:spPr bwMode="auto">
          <a:xfrm>
            <a:off x="3886202" y="8685213"/>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885" tIns="45442" rIns="90885" bIns="45442" anchor="b"/>
          <a:lstStyle>
            <a:lvl1pPr defTabSz="909638">
              <a:defRPr sz="2400">
                <a:solidFill>
                  <a:schemeClr val="tx1"/>
                </a:solidFill>
                <a:latin typeface="Arial" charset="0"/>
              </a:defRPr>
            </a:lvl1pPr>
            <a:lvl2pPr marL="742950" indent="-285750" defTabSz="909638">
              <a:defRPr sz="2400">
                <a:solidFill>
                  <a:schemeClr val="tx1"/>
                </a:solidFill>
                <a:latin typeface="Arial" charset="0"/>
              </a:defRPr>
            </a:lvl2pPr>
            <a:lvl3pPr marL="1143000" indent="-228600" defTabSz="909638">
              <a:defRPr sz="2400">
                <a:solidFill>
                  <a:schemeClr val="tx1"/>
                </a:solidFill>
                <a:latin typeface="Arial" charset="0"/>
              </a:defRPr>
            </a:lvl3pPr>
            <a:lvl4pPr marL="1600200" indent="-228600" defTabSz="909638">
              <a:defRPr sz="2400">
                <a:solidFill>
                  <a:schemeClr val="tx1"/>
                </a:solidFill>
                <a:latin typeface="Arial" charset="0"/>
              </a:defRPr>
            </a:lvl4pPr>
            <a:lvl5pPr marL="2057400" indent="-228600" defTabSz="909638">
              <a:defRPr sz="2400">
                <a:solidFill>
                  <a:schemeClr val="tx1"/>
                </a:solidFill>
                <a:latin typeface="Arial" charset="0"/>
              </a:defRPr>
            </a:lvl5pPr>
            <a:lvl6pPr marL="2514600" indent="-228600" algn="ctr" defTabSz="90963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963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963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9638" eaLnBrk="0" fontAlgn="base" hangingPunct="0">
              <a:lnSpc>
                <a:spcPct val="90000"/>
              </a:lnSpc>
              <a:spcBef>
                <a:spcPct val="0"/>
              </a:spcBef>
              <a:spcAft>
                <a:spcPct val="0"/>
              </a:spcAft>
              <a:defRPr sz="2400">
                <a:solidFill>
                  <a:schemeClr val="tx1"/>
                </a:solidFill>
                <a:latin typeface="Arial" charset="0"/>
              </a:defRPr>
            </a:lvl9pPr>
          </a:lstStyle>
          <a:p>
            <a:pPr algn="r" eaLnBrk="1" hangingPunct="1">
              <a:lnSpc>
                <a:spcPct val="100000"/>
              </a:lnSpc>
            </a:pPr>
            <a:fld id="{225E17A8-F8FB-4701-8F66-8869BC4A6FFC}" type="slidenum">
              <a:rPr lang="en-US" sz="1200">
                <a:ea typeface="ＭＳ Ｐゴシック" pitchFamily="34" charset="-128"/>
                <a:cs typeface="Arial" charset="0"/>
              </a:rPr>
              <a:pPr algn="r" eaLnBrk="1" hangingPunct="1">
                <a:lnSpc>
                  <a:spcPct val="100000"/>
                </a:lnSpc>
              </a:pPr>
              <a:t>2</a:t>
            </a:fld>
            <a:endParaRPr lang="en-US" sz="1200" dirty="0">
              <a:ea typeface="ＭＳ Ｐゴシック" pitchFamily="34" charset="-128"/>
              <a:cs typeface="Arial" charset="0"/>
            </a:endParaRPr>
          </a:p>
        </p:txBody>
      </p:sp>
      <p:sp>
        <p:nvSpPr>
          <p:cNvPr id="122884" name="Rectangle 7"/>
          <p:cNvSpPr txBox="1">
            <a:spLocks noGrp="1" noChangeArrowheads="1"/>
          </p:cNvSpPr>
          <p:nvPr/>
        </p:nvSpPr>
        <p:spPr bwMode="auto">
          <a:xfrm>
            <a:off x="3886202" y="8685213"/>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885" tIns="45442" rIns="90885" bIns="45442" anchor="b"/>
          <a:lstStyle>
            <a:lvl1pPr defTabSz="909638">
              <a:defRPr sz="2400">
                <a:solidFill>
                  <a:schemeClr val="tx1"/>
                </a:solidFill>
                <a:latin typeface="Arial" charset="0"/>
              </a:defRPr>
            </a:lvl1pPr>
            <a:lvl2pPr marL="742950" indent="-285750" defTabSz="909638">
              <a:defRPr sz="2400">
                <a:solidFill>
                  <a:schemeClr val="tx1"/>
                </a:solidFill>
                <a:latin typeface="Arial" charset="0"/>
              </a:defRPr>
            </a:lvl2pPr>
            <a:lvl3pPr marL="1143000" indent="-228600" defTabSz="909638">
              <a:defRPr sz="2400">
                <a:solidFill>
                  <a:schemeClr val="tx1"/>
                </a:solidFill>
                <a:latin typeface="Arial" charset="0"/>
              </a:defRPr>
            </a:lvl3pPr>
            <a:lvl4pPr marL="1600200" indent="-228600" defTabSz="909638">
              <a:defRPr sz="2400">
                <a:solidFill>
                  <a:schemeClr val="tx1"/>
                </a:solidFill>
                <a:latin typeface="Arial" charset="0"/>
              </a:defRPr>
            </a:lvl4pPr>
            <a:lvl5pPr marL="2057400" indent="-228600" defTabSz="909638">
              <a:defRPr sz="2400">
                <a:solidFill>
                  <a:schemeClr val="tx1"/>
                </a:solidFill>
                <a:latin typeface="Arial" charset="0"/>
              </a:defRPr>
            </a:lvl5pPr>
            <a:lvl6pPr marL="2514600" indent="-228600" algn="ctr" defTabSz="90963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963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963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9638" eaLnBrk="0" fontAlgn="base" hangingPunct="0">
              <a:lnSpc>
                <a:spcPct val="90000"/>
              </a:lnSpc>
              <a:spcBef>
                <a:spcPct val="0"/>
              </a:spcBef>
              <a:spcAft>
                <a:spcPct val="0"/>
              </a:spcAft>
              <a:defRPr sz="2400">
                <a:solidFill>
                  <a:schemeClr val="tx1"/>
                </a:solidFill>
                <a:latin typeface="Arial" charset="0"/>
              </a:defRPr>
            </a:lvl9pPr>
          </a:lstStyle>
          <a:p>
            <a:pPr algn="r" eaLnBrk="1" hangingPunct="1">
              <a:lnSpc>
                <a:spcPct val="100000"/>
              </a:lnSpc>
            </a:pPr>
            <a:fld id="{C9466D78-91EC-49D5-AC51-DBE8A66FA57B}" type="slidenum">
              <a:rPr lang="en-US" sz="1200">
                <a:ea typeface="ＭＳ Ｐゴシック" pitchFamily="34" charset="-128"/>
                <a:cs typeface="Arial" charset="0"/>
              </a:rPr>
              <a:pPr algn="r" eaLnBrk="1" hangingPunct="1">
                <a:lnSpc>
                  <a:spcPct val="100000"/>
                </a:lnSpc>
              </a:pPr>
              <a:t>2</a:t>
            </a:fld>
            <a:endParaRPr lang="en-US" sz="1200" dirty="0">
              <a:ea typeface="ＭＳ Ｐゴシック" pitchFamily="34" charset="-128"/>
              <a:cs typeface="Arial" charset="0"/>
            </a:endParaRPr>
          </a:p>
        </p:txBody>
      </p:sp>
      <p:sp>
        <p:nvSpPr>
          <p:cNvPr id="122885" name="Rectangle 2"/>
          <p:cNvSpPr>
            <a:spLocks noGrp="1" noRot="1" noChangeAspect="1" noChangeArrowheads="1" noTextEdit="1"/>
          </p:cNvSpPr>
          <p:nvPr>
            <p:ph type="sldImg"/>
          </p:nvPr>
        </p:nvSpPr>
        <p:spPr>
          <a:xfrm>
            <a:off x="1149350" y="685800"/>
            <a:ext cx="4570413" cy="3427413"/>
          </a:xfrm>
          <a:ln/>
        </p:spPr>
      </p:sp>
      <p:sp>
        <p:nvSpPr>
          <p:cNvPr id="122886" name="Rectangle 3"/>
          <p:cNvSpPr>
            <a:spLocks noGrp="1" noChangeArrowheads="1"/>
          </p:cNvSpPr>
          <p:nvPr>
            <p:ph type="body" idx="1"/>
          </p:nvPr>
        </p:nvSpPr>
        <p:spPr>
          <a:xfrm>
            <a:off x="684213" y="4343400"/>
            <a:ext cx="54911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885" tIns="45442" rIns="90885" bIns="45442"/>
          <a:lstStyle/>
          <a:p>
            <a:pPr marL="174625" indent="-174625" eaLnBrk="1" hangingPunct="1">
              <a:lnSpc>
                <a:spcPct val="70000"/>
              </a:lnSpc>
            </a:pPr>
            <a:r>
              <a:rPr lang="en-US" sz="1000" dirty="0">
                <a:latin typeface="Arial" charset="0"/>
              </a:rPr>
              <a:t>Now, obviously customers are not going to get there in one fell swoop. And we see them moving from -- through a journey. And our job is to help them through that journey. They usually start with consolidation. That's the first aspect they realize in moving forward to do data centers. Whether it be looking out at the branch office environments and using WAAS technology to pull those file systems back, or maybe even rolling out a huge storage network, some component leads them to drive a consolidation perspective.</a:t>
            </a:r>
          </a:p>
          <a:p>
            <a:pPr marL="174625" indent="-174625" eaLnBrk="1" hangingPunct="1">
              <a:lnSpc>
                <a:spcPct val="70000"/>
              </a:lnSpc>
            </a:pPr>
            <a:r>
              <a:rPr lang="en-US" sz="1000" dirty="0">
                <a:latin typeface="Arial" charset="0"/>
              </a:rPr>
              <a:t>Once they take that view, they're usually looking one step ahead in how they can virtualize and then optimize those type of services to really drive that TCO argument forward. But the more forward-thinking customers are starting to think about dynamic provisioning. So now how can I enable and scale the dimensions of this problem to be more agile to the business? We believe that this kind of approach and view demands an architectural perspective. If you build a foundation around consolidation and you don't take into account the future, you're never going to get there.</a:t>
            </a:r>
          </a:p>
          <a:p>
            <a:pPr marL="174625" indent="-174625" eaLnBrk="1" hangingPunct="1">
              <a:lnSpc>
                <a:spcPct val="70000"/>
              </a:lnSpc>
            </a:pPr>
            <a:endParaRPr lang="en-US" sz="1000" dirty="0">
              <a:latin typeface="Arial" charset="0"/>
            </a:endParaRPr>
          </a:p>
          <a:p>
            <a:pPr marL="174625" indent="-174625" eaLnBrk="1" hangingPunct="1">
              <a:lnSpc>
                <a:spcPct val="70000"/>
              </a:lnSpc>
            </a:pPr>
            <a:r>
              <a:rPr lang="en-US" sz="1600" b="1" dirty="0" err="1">
                <a:latin typeface="Arial" charset="0"/>
              </a:rPr>
              <a:t>Maibel’s</a:t>
            </a:r>
            <a:r>
              <a:rPr lang="en-US" sz="1600" b="1" dirty="0">
                <a:latin typeface="Arial" charset="0"/>
              </a:rPr>
              <a:t> Notes</a:t>
            </a:r>
          </a:p>
          <a:p>
            <a:pPr marL="174625" indent="-174625" eaLnBrk="1" hangingPunct="1">
              <a:lnSpc>
                <a:spcPct val="70000"/>
              </a:lnSpc>
            </a:pPr>
            <a:r>
              <a:rPr lang="en-US" sz="1000" dirty="0">
                <a:solidFill>
                  <a:schemeClr val="bg2"/>
                </a:solidFill>
                <a:latin typeface="Arial" charset="0"/>
              </a:rPr>
              <a:t>“state of the network slide”</a:t>
            </a:r>
          </a:p>
          <a:p>
            <a:pPr marL="174625" indent="-174625" eaLnBrk="1" hangingPunct="1">
              <a:lnSpc>
                <a:spcPct val="70000"/>
              </a:lnSpc>
            </a:pPr>
            <a:r>
              <a:rPr lang="en-US" sz="1000" dirty="0">
                <a:solidFill>
                  <a:schemeClr val="bg2"/>
                </a:solidFill>
                <a:latin typeface="Arial" charset="0"/>
              </a:rPr>
              <a:t>Technically we have been in the virtualization business </a:t>
            </a:r>
            <a:r>
              <a:rPr lang="en-US" sz="1000" dirty="0" err="1">
                <a:solidFill>
                  <a:schemeClr val="bg2"/>
                </a:solidFill>
                <a:latin typeface="Arial" charset="0"/>
              </a:rPr>
              <a:t>sisnce</a:t>
            </a:r>
            <a:r>
              <a:rPr lang="en-US" sz="1000" dirty="0">
                <a:solidFill>
                  <a:schemeClr val="bg2"/>
                </a:solidFill>
                <a:latin typeface="Arial" charset="0"/>
              </a:rPr>
              <a:t> 1994</a:t>
            </a:r>
          </a:p>
          <a:p>
            <a:pPr marL="174625" indent="-174625" eaLnBrk="1" hangingPunct="1">
              <a:lnSpc>
                <a:spcPct val="70000"/>
              </a:lnSpc>
            </a:pPr>
            <a:r>
              <a:rPr lang="en-US" sz="1000" dirty="0">
                <a:solidFill>
                  <a:schemeClr val="bg2"/>
                </a:solidFill>
                <a:latin typeface="Arial" charset="0"/>
              </a:rPr>
              <a:t>Virtualization is Changing Network Architectures -it </a:t>
            </a:r>
            <a:r>
              <a:rPr lang="en-US" altLang="ja-JP" sz="1000" dirty="0">
                <a:solidFill>
                  <a:schemeClr val="bg2"/>
                </a:solidFill>
                <a:latin typeface="Arial" charset="0"/>
              </a:rPr>
              <a:t>is the only technology that in 15 years has changed the network architecture. </a:t>
            </a:r>
            <a:endParaRPr lang="en-US" sz="1000" dirty="0">
              <a:solidFill>
                <a:schemeClr val="bg2"/>
              </a:solidFill>
              <a:latin typeface="Arial" charset="0"/>
            </a:endParaRPr>
          </a:p>
          <a:p>
            <a:pPr marL="174625" indent="-174625" eaLnBrk="1" hangingPunct="1">
              <a:lnSpc>
                <a:spcPct val="70000"/>
              </a:lnSpc>
            </a:pPr>
            <a:r>
              <a:rPr lang="en-US" sz="1000" dirty="0">
                <a:solidFill>
                  <a:schemeClr val="bg2"/>
                </a:solidFill>
                <a:latin typeface="Arial" charset="0"/>
              </a:rPr>
              <a:t> To date Cisco Data Center 3.0 has delivered </a:t>
            </a:r>
          </a:p>
          <a:p>
            <a:pPr marL="742950" lvl="1" indent="-285750" eaLnBrk="1" hangingPunct="1">
              <a:lnSpc>
                <a:spcPct val="70000"/>
              </a:lnSpc>
            </a:pPr>
            <a:r>
              <a:rPr lang="en-US" sz="1000" dirty="0">
                <a:solidFill>
                  <a:schemeClr val="bg2"/>
                </a:solidFill>
                <a:latin typeface="Arial" charset="0"/>
              </a:rPr>
              <a:t>Delivered VM Networking</a:t>
            </a:r>
          </a:p>
          <a:p>
            <a:pPr marL="742950" lvl="1" indent="-285750" eaLnBrk="1" hangingPunct="1">
              <a:lnSpc>
                <a:spcPct val="70000"/>
              </a:lnSpc>
            </a:pPr>
            <a:r>
              <a:rPr lang="en-US" sz="1000" dirty="0">
                <a:solidFill>
                  <a:schemeClr val="bg2"/>
                </a:solidFill>
                <a:latin typeface="Arial" charset="0"/>
              </a:rPr>
              <a:t>Balanced Virtualization with Scalability, Reliability, and Security</a:t>
            </a:r>
          </a:p>
          <a:p>
            <a:pPr marL="742950" lvl="1" indent="-285750" eaLnBrk="1" hangingPunct="1">
              <a:lnSpc>
                <a:spcPct val="70000"/>
              </a:lnSpc>
            </a:pPr>
            <a:r>
              <a:rPr lang="en-US" sz="1000" dirty="0">
                <a:solidFill>
                  <a:schemeClr val="bg2"/>
                </a:solidFill>
                <a:latin typeface="Arial" charset="0"/>
              </a:rPr>
              <a:t>Homogenized the I/O from the server</a:t>
            </a:r>
          </a:p>
          <a:p>
            <a:pPr marL="742950" lvl="1" indent="-285750" eaLnBrk="1" hangingPunct="1">
              <a:lnSpc>
                <a:spcPct val="70000"/>
              </a:lnSpc>
            </a:pPr>
            <a:r>
              <a:rPr lang="en-US" sz="1000" dirty="0">
                <a:solidFill>
                  <a:schemeClr val="bg2"/>
                </a:solidFill>
                <a:latin typeface="Arial" charset="0"/>
              </a:rPr>
              <a:t>Enabled Any Workload on Any Server Anywhere</a:t>
            </a:r>
          </a:p>
          <a:p>
            <a:pPr marL="742950" lvl="1" indent="-285750" eaLnBrk="1" hangingPunct="1">
              <a:lnSpc>
                <a:spcPct val="70000"/>
              </a:lnSpc>
            </a:pPr>
            <a:r>
              <a:rPr lang="en-US" sz="1000" dirty="0">
                <a:solidFill>
                  <a:schemeClr val="bg2"/>
                </a:solidFill>
                <a:latin typeface="Arial" charset="0"/>
              </a:rPr>
              <a:t>Moved from Hardware Provisioning to Software Provisioning in the Data Center</a:t>
            </a:r>
          </a:p>
          <a:p>
            <a:pPr marL="742950" lvl="1" indent="-285750" eaLnBrk="1" hangingPunct="1">
              <a:lnSpc>
                <a:spcPct val="70000"/>
              </a:lnSpc>
            </a:pPr>
            <a:r>
              <a:rPr lang="en-US" sz="1000" dirty="0">
                <a:solidFill>
                  <a:schemeClr val="bg2"/>
                </a:solidFill>
                <a:latin typeface="Arial" charset="0"/>
              </a:rPr>
              <a:t>Purpose-Built Data Center Platforms</a:t>
            </a:r>
          </a:p>
          <a:p>
            <a:pPr marL="174625" indent="-174625" eaLnBrk="1" hangingPunct="1">
              <a:lnSpc>
                <a:spcPct val="70000"/>
              </a:lnSpc>
            </a:pPr>
            <a:r>
              <a:rPr lang="en-US" sz="1000" b="1" dirty="0">
                <a:solidFill>
                  <a:schemeClr val="bg2"/>
                </a:solidFill>
                <a:latin typeface="Arial" charset="0"/>
              </a:rPr>
              <a:t>Cisco has Built the Unified Fabric for the Data Center</a:t>
            </a:r>
          </a:p>
          <a:p>
            <a:pPr marL="174625" indent="-174625" eaLnBrk="1" hangingPunct="1">
              <a:lnSpc>
                <a:spcPct val="70000"/>
              </a:lnSpc>
            </a:pPr>
            <a:endParaRPr lang="en-GB" sz="1000" dirty="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137FD2B1-B2E1-448D-91A3-B5940D24E17A}" type="slidenum">
              <a:rPr lang="en-US" sz="800" baseline="0"/>
              <a:pPr/>
              <a:t>13</a:t>
            </a:fld>
            <a:endParaRPr lang="en-US" sz="800" baseline="0"/>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137FD2B1-B2E1-448D-91A3-B5940D24E17A}" type="slidenum">
              <a:rPr lang="en-US" sz="800" baseline="0"/>
              <a:pPr/>
              <a:t>3</a:t>
            </a:fld>
            <a:endParaRPr lang="en-US" sz="800" baseline="0"/>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137FD2B1-B2E1-448D-91A3-B5940D24E17A}" type="slidenum">
              <a:rPr lang="en-US" sz="800" baseline="0"/>
              <a:pPr/>
              <a:t>4</a:t>
            </a:fld>
            <a:endParaRPr lang="en-US" sz="800" baseline="0"/>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A187F9F8-D496-46FF-A1F7-E8DA2BD10945}" type="slidenum">
              <a:rPr lang="en-US" sz="800" baseline="0"/>
              <a:pPr/>
              <a:t>7</a:t>
            </a:fld>
            <a:endParaRPr lang="en-US" sz="800" baseline="0"/>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4A43ED44-BF9F-41E6-88CF-52FE46F32C27}" type="slidenum">
              <a:rPr lang="en-US" sz="800" baseline="0"/>
              <a:pPr/>
              <a:t>8</a:t>
            </a:fld>
            <a:endParaRPr lang="en-US" sz="800" baseline="0"/>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543F9053-DDD9-4402-A66A-5A2C4D5ED500}" type="slidenum">
              <a:rPr lang="en-US" sz="800" baseline="0"/>
              <a:pPr/>
              <a:t>9</a:t>
            </a:fld>
            <a:endParaRPr lang="en-US" sz="800" baseline="0"/>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D94C110E-4EEC-43CB-AC02-BE340C37D69C}" type="slidenum">
              <a:rPr lang="en-US" sz="800" baseline="0"/>
              <a:pPr/>
              <a:t>10</a:t>
            </a:fld>
            <a:endParaRPr lang="en-US" sz="800" baseline="0"/>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12C06EA6-C1E0-42EA-A81B-F8137985168B}" type="slidenum">
              <a:rPr lang="en-US" sz="800" baseline="0"/>
              <a:pPr/>
              <a:t>11</a:t>
            </a:fld>
            <a:endParaRPr lang="en-US" sz="800" baseline="0"/>
          </a:p>
        </p:txBody>
      </p:sp>
      <p:sp>
        <p:nvSpPr>
          <p:cNvPr id="221187" name="Rectangle 2"/>
          <p:cNvSpPr>
            <a:spLocks noGrp="1" noRot="1" noChangeAspect="1" noChangeArrowheads="1" noTextEdit="1"/>
          </p:cNvSpPr>
          <p:nvPr>
            <p:ph type="sldImg"/>
          </p:nvPr>
        </p:nvSpPr>
        <p:spPr>
          <a:xfrm>
            <a:off x="839788" y="238125"/>
            <a:ext cx="5233987" cy="3925888"/>
          </a:xfrm>
          <a:ln/>
        </p:spPr>
      </p:sp>
      <p:sp>
        <p:nvSpPr>
          <p:cNvPr id="221188" name="Rectangle 3"/>
          <p:cNvSpPr>
            <a:spLocks noGrp="1" noChangeArrowheads="1"/>
          </p:cNvSpPr>
          <p:nvPr>
            <p:ph type="body" idx="1"/>
          </p:nvPr>
        </p:nvSpPr>
        <p:spPr>
          <a:xfrm>
            <a:off x="751647" y="4308113"/>
            <a:ext cx="5350048" cy="418163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12C06EA6-C1E0-42EA-A81B-F8137985168B}" type="slidenum">
              <a:rPr lang="en-US" sz="800" baseline="0"/>
              <a:pPr/>
              <a:t>12</a:t>
            </a:fld>
            <a:endParaRPr lang="en-US" sz="800" baseline="0"/>
          </a:p>
        </p:txBody>
      </p:sp>
      <p:sp>
        <p:nvSpPr>
          <p:cNvPr id="221187" name="Rectangle 2"/>
          <p:cNvSpPr>
            <a:spLocks noGrp="1" noRot="1" noChangeAspect="1" noChangeArrowheads="1" noTextEdit="1"/>
          </p:cNvSpPr>
          <p:nvPr>
            <p:ph type="sldImg"/>
          </p:nvPr>
        </p:nvSpPr>
        <p:spPr>
          <a:xfrm>
            <a:off x="839788" y="238125"/>
            <a:ext cx="5233987" cy="3925888"/>
          </a:xfrm>
          <a:ln/>
        </p:spPr>
      </p:sp>
      <p:sp>
        <p:nvSpPr>
          <p:cNvPr id="221188" name="Rectangle 3"/>
          <p:cNvSpPr>
            <a:spLocks noGrp="1" noChangeArrowheads="1"/>
          </p:cNvSpPr>
          <p:nvPr>
            <p:ph type="body" idx="1"/>
          </p:nvPr>
        </p:nvSpPr>
        <p:spPr>
          <a:xfrm>
            <a:off x="751647" y="4308113"/>
            <a:ext cx="5350048" cy="418163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5A71903-FEF8-433A-9E5A-238AE8DD603A}" type="datetimeFigureOut">
              <a:rPr lang="en-GB" smtClean="0"/>
              <a:pPr/>
              <a:t>16/05/2022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44AEC2-6C45-48FE-9A92-977B3F1FB53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5A71903-FEF8-433A-9E5A-238AE8DD603A}" type="datetimeFigureOut">
              <a:rPr lang="en-GB" smtClean="0"/>
              <a:pPr/>
              <a:t>16/05/2022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44AEC2-6C45-48FE-9A92-977B3F1FB53A}"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838200"/>
          </a:xfrm>
        </p:spPr>
        <p:txBody>
          <a:bodyPr/>
          <a:lstStyle/>
          <a:p>
            <a:r>
              <a:rPr lang="en-US"/>
              <a:t>Click to edit Master title style</a:t>
            </a:r>
          </a:p>
        </p:txBody>
      </p:sp>
      <p:sp>
        <p:nvSpPr>
          <p:cNvPr id="3" name="Text Placeholder 2"/>
          <p:cNvSpPr>
            <a:spLocks noGrp="1"/>
          </p:cNvSpPr>
          <p:nvPr>
            <p:ph type="body" sz="half" idx="1"/>
          </p:nvPr>
        </p:nvSpPr>
        <p:spPr>
          <a:xfrm>
            <a:off x="655638" y="1520825"/>
            <a:ext cx="3894137" cy="357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1520825"/>
            <a:ext cx="3894138" cy="357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7862099"/>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838200"/>
          </a:xfrm>
        </p:spPr>
        <p:txBody>
          <a:bodyPr/>
          <a:lstStyle/>
          <a:p>
            <a:r>
              <a:rPr lang="en-US"/>
              <a:t>Click to edit Master title style</a:t>
            </a:r>
          </a:p>
        </p:txBody>
      </p:sp>
      <p:sp>
        <p:nvSpPr>
          <p:cNvPr id="3" name="Text Placeholder 2"/>
          <p:cNvSpPr>
            <a:spLocks noGrp="1"/>
          </p:cNvSpPr>
          <p:nvPr>
            <p:ph type="body" sz="half" idx="1"/>
          </p:nvPr>
        </p:nvSpPr>
        <p:spPr>
          <a:xfrm>
            <a:off x="655638" y="1520825"/>
            <a:ext cx="7940675" cy="17097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638" y="3382963"/>
            <a:ext cx="7940675" cy="17097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0602080"/>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5A71903-FEF8-433A-9E5A-238AE8DD603A}" type="datetimeFigureOut">
              <a:rPr lang="en-GB" smtClean="0"/>
              <a:pPr/>
              <a:t>16/05/2022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44AEC2-6C45-48FE-9A92-977B3F1FB53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A71903-FEF8-433A-9E5A-238AE8DD603A}" type="datetimeFigureOut">
              <a:rPr lang="en-GB" smtClean="0"/>
              <a:pPr/>
              <a:t>16/05/2022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44AEC2-6C45-48FE-9A92-977B3F1FB53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5A71903-FEF8-433A-9E5A-238AE8DD603A}" type="datetimeFigureOut">
              <a:rPr lang="en-GB" smtClean="0"/>
              <a:pPr/>
              <a:t>16/05/2022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44AEC2-6C45-48FE-9A92-977B3F1FB53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5A71903-FEF8-433A-9E5A-238AE8DD603A}" type="datetimeFigureOut">
              <a:rPr lang="en-GB" smtClean="0"/>
              <a:pPr/>
              <a:t>16/05/2022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944AEC2-6C45-48FE-9A92-977B3F1FB53A}"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A71903-FEF8-433A-9E5A-238AE8DD603A}" type="datetimeFigureOut">
              <a:rPr lang="en-GB" smtClean="0"/>
              <a:pPr/>
              <a:t>16/05/2022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44AEC2-6C45-48FE-9A92-977B3F1FB53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A71903-FEF8-433A-9E5A-238AE8DD603A}" type="datetimeFigureOut">
              <a:rPr lang="en-GB" smtClean="0"/>
              <a:pPr/>
              <a:t>16/05/2022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44AEC2-6C45-48FE-9A92-977B3F1FB53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71903-FEF8-433A-9E5A-238AE8DD603A}" type="datetimeFigureOut">
              <a:rPr lang="en-GB" smtClean="0"/>
              <a:pPr/>
              <a:t>16/05/2022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4AEC2-6C45-48FE-9A92-977B3F1FB53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image" Target="../media/image2.jpeg"/><Relationship Id="rId7" Type="http://schemas.openxmlformats.org/officeDocument/2006/relationships/image" Target="../media/image45.emf"/><Relationship Id="rId12" Type="http://schemas.openxmlformats.org/officeDocument/2006/relationships/image" Target="../media/image50.emf"/><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44.emf"/><Relationship Id="rId11" Type="http://schemas.openxmlformats.org/officeDocument/2006/relationships/image" Target="../media/image49.emf"/><Relationship Id="rId5" Type="http://schemas.openxmlformats.org/officeDocument/2006/relationships/image" Target="../media/image43.emf"/><Relationship Id="rId10" Type="http://schemas.openxmlformats.org/officeDocument/2006/relationships/image" Target="../media/image48.emf"/><Relationship Id="rId4" Type="http://schemas.openxmlformats.org/officeDocument/2006/relationships/image" Target="../media/image42.emf"/><Relationship Id="rId9" Type="http://schemas.openxmlformats.org/officeDocument/2006/relationships/image" Target="../media/image47.emf"/></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14.png"/><Relationship Id="rId18" Type="http://schemas.openxmlformats.org/officeDocument/2006/relationships/image" Target="../media/image18.png"/><Relationship Id="rId3" Type="http://schemas.openxmlformats.org/officeDocument/2006/relationships/image" Target="../media/image2.jpeg"/><Relationship Id="rId21" Type="http://schemas.openxmlformats.org/officeDocument/2006/relationships/image" Target="../media/image21.wmf"/><Relationship Id="rId7" Type="http://schemas.openxmlformats.org/officeDocument/2006/relationships/image" Target="../media/image9.wmf"/><Relationship Id="rId12" Type="http://schemas.openxmlformats.org/officeDocument/2006/relationships/hyperlink" Target="file:///D:\" TargetMode="External"/><Relationship Id="rId17" Type="http://schemas.openxmlformats.org/officeDocument/2006/relationships/image" Target="../media/image17.png"/><Relationship Id="rId2" Type="http://schemas.openxmlformats.org/officeDocument/2006/relationships/notesSlide" Target="../notesSlides/notesSlide3.xml"/><Relationship Id="rId16" Type="http://schemas.openxmlformats.org/officeDocument/2006/relationships/image" Target="../media/image16.jpeg"/><Relationship Id="rId20" Type="http://schemas.openxmlformats.org/officeDocument/2006/relationships/image" Target="../media/image20.wmf"/><Relationship Id="rId1" Type="http://schemas.openxmlformats.org/officeDocument/2006/relationships/slideLayout" Target="../slideLayouts/slideLayout12.xml"/><Relationship Id="rId6" Type="http://schemas.openxmlformats.org/officeDocument/2006/relationships/image" Target="../media/image8.wmf"/><Relationship Id="rId11" Type="http://schemas.openxmlformats.org/officeDocument/2006/relationships/image" Target="../media/image13.png"/><Relationship Id="rId5" Type="http://schemas.openxmlformats.org/officeDocument/2006/relationships/image" Target="../media/image7.wmf"/><Relationship Id="rId15" Type="http://schemas.openxmlformats.org/officeDocument/2006/relationships/image" Target="../media/image15.png"/><Relationship Id="rId10" Type="http://schemas.openxmlformats.org/officeDocument/2006/relationships/image" Target="../media/image12.wmf"/><Relationship Id="rId19" Type="http://schemas.openxmlformats.org/officeDocument/2006/relationships/image" Target="../media/image19.png"/><Relationship Id="rId4" Type="http://schemas.openxmlformats.org/officeDocument/2006/relationships/image" Target="../media/image6.wmf"/><Relationship Id="rId9" Type="http://schemas.openxmlformats.org/officeDocument/2006/relationships/image" Target="../media/image11.wmf"/><Relationship Id="rId14" Type="http://schemas.openxmlformats.org/officeDocument/2006/relationships/hyperlink" Target="http://www.xensource.com/index.html" TargetMode="External"/><Relationship Id="rId22" Type="http://schemas.openxmlformats.org/officeDocument/2006/relationships/image" Target="../media/image22.wmf"/></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8.x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image" Target="../media/image35.emf"/><Relationship Id="rId3" Type="http://schemas.openxmlformats.org/officeDocument/2006/relationships/image" Target="../media/image2.jpeg"/><Relationship Id="rId7" Type="http://schemas.openxmlformats.org/officeDocument/2006/relationships/image" Target="../media/image29.emf"/><Relationship Id="rId12" Type="http://schemas.openxmlformats.org/officeDocument/2006/relationships/image" Target="../media/image34.emf"/><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8.emf"/><Relationship Id="rId11" Type="http://schemas.openxmlformats.org/officeDocument/2006/relationships/image" Target="../media/image33.emf"/><Relationship Id="rId5" Type="http://schemas.openxmlformats.org/officeDocument/2006/relationships/image" Target="../media/image27.emf"/><Relationship Id="rId15" Type="http://schemas.openxmlformats.org/officeDocument/2006/relationships/image" Target="../media/image37.emf"/><Relationship Id="rId10" Type="http://schemas.openxmlformats.org/officeDocument/2006/relationships/image" Target="../media/image32.emf"/><Relationship Id="rId4" Type="http://schemas.openxmlformats.org/officeDocument/2006/relationships/image" Target="../media/image26.emf"/><Relationship Id="rId9" Type="http://schemas.openxmlformats.org/officeDocument/2006/relationships/image" Target="../media/image31.emf"/><Relationship Id="rId14" Type="http://schemas.openxmlformats.org/officeDocument/2006/relationships/image" Target="../media/image36.emf"/></Relationships>
</file>

<file path=ppt/slides/_rels/slide9.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image" Target="../media/image2.jpeg"/><Relationship Id="rId7" Type="http://schemas.openxmlformats.org/officeDocument/2006/relationships/image" Target="../media/image40.emf"/><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21.w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611560" y="1374317"/>
            <a:ext cx="8112125" cy="2918779"/>
          </a:xfrm>
        </p:spPr>
        <p:txBody>
          <a:bodyPr/>
          <a:lstStyle/>
          <a:p>
            <a:pPr algn="l"/>
            <a:r>
              <a:rPr lang="en-GB" dirty="0">
                <a:solidFill>
                  <a:schemeClr val="tx1">
                    <a:lumMod val="65000"/>
                    <a:lumOff val="35000"/>
                  </a:schemeClr>
                </a:solidFill>
                <a:latin typeface="Calibri" pitchFamily="34" charset="0"/>
                <a:cs typeface="Calibri" pitchFamily="34" charset="0"/>
              </a:rPr>
              <a:t>Storage Virtualization</a:t>
            </a:r>
            <a:endParaRPr lang="en-US" dirty="0">
              <a:solidFill>
                <a:schemeClr val="tx1">
                  <a:lumMod val="65000"/>
                  <a:lumOff val="35000"/>
                </a:schemeClr>
              </a:solidFill>
              <a:latin typeface="Calibri" pitchFamily="34" charset="0"/>
              <a:cs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000" r="-2000"/>
          </a:stretch>
        </a:blipFill>
        <a:effectLst/>
      </p:bgPr>
    </p:bg>
    <p:spTree>
      <p:nvGrpSpPr>
        <p:cNvPr id="1" name=""/>
        <p:cNvGrpSpPr/>
        <p:nvPr/>
      </p:nvGrpSpPr>
      <p:grpSpPr>
        <a:xfrm>
          <a:off x="0" y="0"/>
          <a:ext cx="0" cy="0"/>
          <a:chOff x="0" y="0"/>
          <a:chExt cx="0" cy="0"/>
        </a:xfrm>
      </p:grpSpPr>
      <p:sp>
        <p:nvSpPr>
          <p:cNvPr id="90114" name="Rectangle 463"/>
          <p:cNvSpPr>
            <a:spLocks noGrp="1" noChangeArrowheads="1"/>
          </p:cNvSpPr>
          <p:nvPr>
            <p:ph type="title"/>
          </p:nvPr>
        </p:nvSpPr>
        <p:spPr>
          <a:xfrm>
            <a:off x="323528" y="188640"/>
            <a:ext cx="8145462" cy="838200"/>
          </a:xfrm>
        </p:spPr>
        <p:txBody>
          <a:bodyPr>
            <a:normAutofit/>
          </a:bodyPr>
          <a:lstStyle/>
          <a:p>
            <a:pPr eaLnBrk="1" hangingPunct="1"/>
            <a:r>
              <a:rPr lang="en-US" sz="3600" dirty="0">
                <a:solidFill>
                  <a:srgbClr val="002060"/>
                </a:solidFill>
                <a:latin typeface="Calibri" pitchFamily="34" charset="0"/>
                <a:cs typeface="Calibri" pitchFamily="34" charset="0"/>
              </a:rPr>
              <a:t>Inter </a:t>
            </a:r>
            <a:r>
              <a:rPr lang="en-US" sz="3600" dirty="0" err="1">
                <a:solidFill>
                  <a:srgbClr val="002060"/>
                </a:solidFill>
                <a:latin typeface="Calibri" pitchFamily="34" charset="0"/>
                <a:cs typeface="Calibri" pitchFamily="34" charset="0"/>
              </a:rPr>
              <a:t>VSAN</a:t>
            </a:r>
            <a:r>
              <a:rPr lang="en-US" sz="3600" dirty="0">
                <a:solidFill>
                  <a:srgbClr val="002060"/>
                </a:solidFill>
                <a:latin typeface="Calibri" pitchFamily="34" charset="0"/>
                <a:cs typeface="Calibri" pitchFamily="34" charset="0"/>
              </a:rPr>
              <a:t> Routing</a:t>
            </a:r>
          </a:p>
        </p:txBody>
      </p:sp>
      <p:sp>
        <p:nvSpPr>
          <p:cNvPr id="90115" name="Rectangle 464"/>
          <p:cNvSpPr>
            <a:spLocks noGrp="1" noChangeArrowheads="1"/>
          </p:cNvSpPr>
          <p:nvPr>
            <p:ph type="body" sz="half" idx="1"/>
          </p:nvPr>
        </p:nvSpPr>
        <p:spPr>
          <a:xfrm>
            <a:off x="323529" y="1196752"/>
            <a:ext cx="4273872" cy="5082916"/>
          </a:xfrm>
        </p:spPr>
        <p:txBody>
          <a:bodyPr>
            <a:noAutofit/>
          </a:bodyPr>
          <a:lstStyle/>
          <a:p>
            <a:pPr>
              <a:buClrTx/>
              <a:buSzPct val="100000"/>
            </a:pPr>
            <a:r>
              <a:rPr lang="en-US" sz="2200" dirty="0">
                <a:latin typeface="Calibri" pitchFamily="34" charset="0"/>
                <a:cs typeface="Calibri" pitchFamily="34" charset="0"/>
              </a:rPr>
              <a:t>Similar to L3 interconnection between VLAN</a:t>
            </a:r>
          </a:p>
          <a:p>
            <a:pPr>
              <a:buClrTx/>
              <a:buSzPct val="100000"/>
            </a:pPr>
            <a:r>
              <a:rPr lang="en-US" sz="2200" dirty="0">
                <a:latin typeface="Calibri" pitchFamily="34" charset="0"/>
                <a:cs typeface="Calibri" pitchFamily="34" charset="0"/>
              </a:rPr>
              <a:t>Allows sharing of centralized storage services such as tape libraries and disks across VSANs—without merging separate fabrics (VSANs)</a:t>
            </a:r>
          </a:p>
          <a:p>
            <a:pPr>
              <a:buClrTx/>
              <a:buSzPct val="100000"/>
            </a:pPr>
            <a:r>
              <a:rPr lang="en-US" sz="2200" dirty="0">
                <a:latin typeface="Calibri" pitchFamily="34" charset="0"/>
                <a:cs typeface="Calibri" pitchFamily="34" charset="0"/>
              </a:rPr>
              <a:t>Network address translation allow interconnection of VSANs without a predefined addressing schema</a:t>
            </a:r>
          </a:p>
        </p:txBody>
      </p:sp>
      <p:sp>
        <p:nvSpPr>
          <p:cNvPr id="90116" name="Text Box 4"/>
          <p:cNvSpPr txBox="1">
            <a:spLocks noChangeArrowheads="1"/>
          </p:cNvSpPr>
          <p:nvPr/>
        </p:nvSpPr>
        <p:spPr bwMode="auto">
          <a:xfrm>
            <a:off x="7637468" y="4506913"/>
            <a:ext cx="13990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squar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spcBef>
                <a:spcPct val="30000"/>
              </a:spcBef>
            </a:pPr>
            <a:r>
              <a:rPr lang="en-US" sz="1200" b="1" baseline="0" dirty="0">
                <a:latin typeface="Calibri" pitchFamily="34" charset="0"/>
                <a:cs typeface="Calibri" pitchFamily="34" charset="0"/>
              </a:rPr>
              <a:t>Tape VSAN_4</a:t>
            </a:r>
            <a:br>
              <a:rPr lang="en-US" sz="1200" b="1" baseline="0" dirty="0">
                <a:latin typeface="Calibri" pitchFamily="34" charset="0"/>
                <a:cs typeface="Calibri" pitchFamily="34" charset="0"/>
              </a:rPr>
            </a:br>
            <a:r>
              <a:rPr lang="en-US" sz="1200" b="1" baseline="0" dirty="0">
                <a:latin typeface="Calibri" pitchFamily="34" charset="0"/>
                <a:cs typeface="Calibri" pitchFamily="34" charset="0"/>
              </a:rPr>
              <a:t>(Access via IVR)</a:t>
            </a:r>
          </a:p>
        </p:txBody>
      </p:sp>
      <p:sp>
        <p:nvSpPr>
          <p:cNvPr id="90117" name="Line 5"/>
          <p:cNvSpPr>
            <a:spLocks noChangeShapeType="1"/>
          </p:cNvSpPr>
          <p:nvPr/>
        </p:nvSpPr>
        <p:spPr bwMode="auto">
          <a:xfrm flipV="1">
            <a:off x="5318125" y="2643188"/>
            <a:ext cx="982663" cy="135096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18" name="Rectangle 6"/>
          <p:cNvSpPr>
            <a:spLocks noChangeArrowheads="1"/>
          </p:cNvSpPr>
          <p:nvPr/>
        </p:nvSpPr>
        <p:spPr bwMode="auto">
          <a:xfrm>
            <a:off x="6208713" y="3951288"/>
            <a:ext cx="1181100" cy="1349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90119" name="Rectangle 7"/>
          <p:cNvSpPr>
            <a:spLocks noChangeArrowheads="1"/>
          </p:cNvSpPr>
          <p:nvPr/>
        </p:nvSpPr>
        <p:spPr bwMode="auto">
          <a:xfrm rot="-8167398">
            <a:off x="6215063" y="3403600"/>
            <a:ext cx="1181100" cy="1365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90120" name="Rectangle 8"/>
          <p:cNvSpPr>
            <a:spLocks noChangeArrowheads="1"/>
          </p:cNvSpPr>
          <p:nvPr/>
        </p:nvSpPr>
        <p:spPr bwMode="auto">
          <a:xfrm rot="-5400000">
            <a:off x="5707063" y="3425825"/>
            <a:ext cx="1181100" cy="1365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90121" name="Rectangle 9"/>
          <p:cNvSpPr>
            <a:spLocks noChangeArrowheads="1"/>
          </p:cNvSpPr>
          <p:nvPr/>
        </p:nvSpPr>
        <p:spPr bwMode="auto">
          <a:xfrm rot="-5400000">
            <a:off x="6627019" y="3426619"/>
            <a:ext cx="1181100" cy="1349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90122" name="Rectangle 10"/>
          <p:cNvSpPr>
            <a:spLocks noChangeArrowheads="1"/>
          </p:cNvSpPr>
          <p:nvPr/>
        </p:nvSpPr>
        <p:spPr bwMode="auto">
          <a:xfrm rot="8167398" flipH="1">
            <a:off x="6221413" y="3313113"/>
            <a:ext cx="1181100" cy="1349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90123" name="Rectangle 11"/>
          <p:cNvSpPr>
            <a:spLocks noChangeArrowheads="1"/>
          </p:cNvSpPr>
          <p:nvPr/>
        </p:nvSpPr>
        <p:spPr bwMode="auto">
          <a:xfrm>
            <a:off x="6208713" y="2859088"/>
            <a:ext cx="1181100" cy="1381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90124" name="Line 12"/>
          <p:cNvSpPr>
            <a:spLocks noChangeShapeType="1"/>
          </p:cNvSpPr>
          <p:nvPr/>
        </p:nvSpPr>
        <p:spPr bwMode="auto">
          <a:xfrm rot="17664427" flipH="1">
            <a:off x="6515894" y="2685257"/>
            <a:ext cx="482600" cy="1370012"/>
          </a:xfrm>
          <a:prstGeom prst="line">
            <a:avLst/>
          </a:prstGeom>
          <a:noFill/>
          <a:ln w="19050">
            <a:solidFill>
              <a:srgbClr val="3F42C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25" name="Line 13"/>
          <p:cNvSpPr>
            <a:spLocks noChangeShapeType="1"/>
          </p:cNvSpPr>
          <p:nvPr/>
        </p:nvSpPr>
        <p:spPr bwMode="auto">
          <a:xfrm rot="17664427" flipH="1">
            <a:off x="6480970" y="2761456"/>
            <a:ext cx="481012" cy="1368425"/>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26" name="Line 14"/>
          <p:cNvSpPr>
            <a:spLocks noChangeShapeType="1"/>
          </p:cNvSpPr>
          <p:nvPr/>
        </p:nvSpPr>
        <p:spPr bwMode="auto">
          <a:xfrm rot="3935573">
            <a:off x="6521451" y="2687637"/>
            <a:ext cx="482600" cy="1368425"/>
          </a:xfrm>
          <a:prstGeom prst="line">
            <a:avLst/>
          </a:prstGeom>
          <a:noFill/>
          <a:ln w="19050">
            <a:solidFill>
              <a:srgbClr val="3F42C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27" name="Line 15"/>
          <p:cNvSpPr>
            <a:spLocks noChangeShapeType="1"/>
          </p:cNvSpPr>
          <p:nvPr/>
        </p:nvSpPr>
        <p:spPr bwMode="auto">
          <a:xfrm rot="3935573">
            <a:off x="6555581" y="2763044"/>
            <a:ext cx="481013" cy="1368425"/>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28" name="Line 16"/>
          <p:cNvSpPr>
            <a:spLocks noChangeShapeType="1"/>
          </p:cNvSpPr>
          <p:nvPr/>
        </p:nvSpPr>
        <p:spPr bwMode="auto">
          <a:xfrm rot="20424732" flipH="1">
            <a:off x="6086475" y="2711450"/>
            <a:ext cx="482600" cy="1368425"/>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29" name="Line 17"/>
          <p:cNvSpPr>
            <a:spLocks noChangeShapeType="1"/>
          </p:cNvSpPr>
          <p:nvPr/>
        </p:nvSpPr>
        <p:spPr bwMode="auto">
          <a:xfrm rot="20424732" flipH="1">
            <a:off x="6011863" y="2738438"/>
            <a:ext cx="481012" cy="1371600"/>
          </a:xfrm>
          <a:prstGeom prst="line">
            <a:avLst/>
          </a:prstGeom>
          <a:noFill/>
          <a:ln w="19050">
            <a:solidFill>
              <a:srgbClr val="3F42C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30" name="Line 18"/>
          <p:cNvSpPr>
            <a:spLocks noChangeShapeType="1"/>
          </p:cNvSpPr>
          <p:nvPr/>
        </p:nvSpPr>
        <p:spPr bwMode="auto">
          <a:xfrm rot="20424732" flipH="1">
            <a:off x="7013575" y="2711450"/>
            <a:ext cx="481013" cy="1368425"/>
          </a:xfrm>
          <a:prstGeom prst="line">
            <a:avLst/>
          </a:prstGeom>
          <a:noFill/>
          <a:ln w="19050">
            <a:solidFill>
              <a:srgbClr val="3F42C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31" name="Line 19"/>
          <p:cNvSpPr>
            <a:spLocks noChangeShapeType="1"/>
          </p:cNvSpPr>
          <p:nvPr/>
        </p:nvSpPr>
        <p:spPr bwMode="auto">
          <a:xfrm rot="20424732" flipH="1">
            <a:off x="6937375" y="2738438"/>
            <a:ext cx="484188" cy="13716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32" name="Line 20"/>
          <p:cNvSpPr>
            <a:spLocks noChangeShapeType="1"/>
          </p:cNvSpPr>
          <p:nvPr/>
        </p:nvSpPr>
        <p:spPr bwMode="auto">
          <a:xfrm rot="15024732" flipH="1">
            <a:off x="6519070" y="2199481"/>
            <a:ext cx="481012" cy="1368425"/>
          </a:xfrm>
          <a:prstGeom prst="line">
            <a:avLst/>
          </a:prstGeom>
          <a:noFill/>
          <a:ln w="19050">
            <a:solidFill>
              <a:srgbClr val="3F42C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33" name="Line 21"/>
          <p:cNvSpPr>
            <a:spLocks noChangeShapeType="1"/>
          </p:cNvSpPr>
          <p:nvPr/>
        </p:nvSpPr>
        <p:spPr bwMode="auto">
          <a:xfrm rot="15024732" flipH="1">
            <a:off x="6488113" y="2359025"/>
            <a:ext cx="423862" cy="1201738"/>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34" name="Line 22"/>
          <p:cNvSpPr>
            <a:spLocks noChangeShapeType="1"/>
          </p:cNvSpPr>
          <p:nvPr/>
        </p:nvSpPr>
        <p:spPr bwMode="auto">
          <a:xfrm rot="15024732" flipH="1">
            <a:off x="6465094" y="3407569"/>
            <a:ext cx="398463" cy="1133475"/>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35" name="Line 23"/>
          <p:cNvSpPr>
            <a:spLocks noChangeShapeType="1"/>
          </p:cNvSpPr>
          <p:nvPr/>
        </p:nvSpPr>
        <p:spPr bwMode="auto">
          <a:xfrm rot="15024732" flipH="1">
            <a:off x="6492875" y="3478213"/>
            <a:ext cx="403225" cy="1139825"/>
          </a:xfrm>
          <a:prstGeom prst="line">
            <a:avLst/>
          </a:prstGeom>
          <a:noFill/>
          <a:ln w="19050">
            <a:solidFill>
              <a:srgbClr val="3F42C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36" name="Line 24"/>
          <p:cNvSpPr>
            <a:spLocks noChangeShapeType="1"/>
          </p:cNvSpPr>
          <p:nvPr/>
        </p:nvSpPr>
        <p:spPr bwMode="auto">
          <a:xfrm flipV="1">
            <a:off x="5321300" y="3978275"/>
            <a:ext cx="1016000" cy="174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37" name="Line 25"/>
          <p:cNvSpPr>
            <a:spLocks noChangeShapeType="1"/>
          </p:cNvSpPr>
          <p:nvPr/>
        </p:nvSpPr>
        <p:spPr bwMode="auto">
          <a:xfrm>
            <a:off x="5302250" y="2552700"/>
            <a:ext cx="971550" cy="20955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38" name="Line 26"/>
          <p:cNvSpPr>
            <a:spLocks noChangeShapeType="1"/>
          </p:cNvSpPr>
          <p:nvPr/>
        </p:nvSpPr>
        <p:spPr bwMode="auto">
          <a:xfrm flipH="1">
            <a:off x="7208838" y="2643188"/>
            <a:ext cx="998537" cy="1343025"/>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39" name="Line 27"/>
          <p:cNvSpPr>
            <a:spLocks noChangeShapeType="1"/>
          </p:cNvSpPr>
          <p:nvPr/>
        </p:nvSpPr>
        <p:spPr bwMode="auto">
          <a:xfrm flipH="1" flipV="1">
            <a:off x="7208838" y="2762250"/>
            <a:ext cx="998537" cy="696913"/>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40" name="Line 28"/>
          <p:cNvSpPr>
            <a:spLocks noChangeShapeType="1"/>
          </p:cNvSpPr>
          <p:nvPr/>
        </p:nvSpPr>
        <p:spPr bwMode="auto">
          <a:xfrm flipH="1">
            <a:off x="7208838" y="2643188"/>
            <a:ext cx="998537" cy="889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41" name="Line 29"/>
          <p:cNvSpPr>
            <a:spLocks noChangeShapeType="1"/>
          </p:cNvSpPr>
          <p:nvPr/>
        </p:nvSpPr>
        <p:spPr bwMode="auto">
          <a:xfrm flipH="1" flipV="1">
            <a:off x="7208838" y="4003675"/>
            <a:ext cx="998537" cy="182563"/>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42" name="Line 30"/>
          <p:cNvSpPr>
            <a:spLocks noChangeShapeType="1"/>
          </p:cNvSpPr>
          <p:nvPr/>
        </p:nvSpPr>
        <p:spPr bwMode="auto">
          <a:xfrm flipH="1" flipV="1">
            <a:off x="7208838" y="2732088"/>
            <a:ext cx="998537" cy="1362075"/>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43" name="Line 31"/>
          <p:cNvSpPr>
            <a:spLocks noChangeShapeType="1"/>
          </p:cNvSpPr>
          <p:nvPr/>
        </p:nvSpPr>
        <p:spPr bwMode="auto">
          <a:xfrm flipH="1">
            <a:off x="7208838" y="3459163"/>
            <a:ext cx="998537" cy="544512"/>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44" name="Line 32"/>
          <p:cNvSpPr>
            <a:spLocks noChangeShapeType="1"/>
          </p:cNvSpPr>
          <p:nvPr/>
        </p:nvSpPr>
        <p:spPr bwMode="auto">
          <a:xfrm flipH="1">
            <a:off x="7208838" y="2743200"/>
            <a:ext cx="960437" cy="80963"/>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45" name="Line 33"/>
          <p:cNvSpPr>
            <a:spLocks noChangeShapeType="1"/>
          </p:cNvSpPr>
          <p:nvPr/>
        </p:nvSpPr>
        <p:spPr bwMode="auto">
          <a:xfrm>
            <a:off x="5302250" y="2552700"/>
            <a:ext cx="998538" cy="145097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46" name="Line 34"/>
          <p:cNvSpPr>
            <a:spLocks noChangeShapeType="1"/>
          </p:cNvSpPr>
          <p:nvPr/>
        </p:nvSpPr>
        <p:spPr bwMode="auto">
          <a:xfrm flipV="1">
            <a:off x="5302250" y="3978275"/>
            <a:ext cx="1035050" cy="6604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47" name="Line 35"/>
          <p:cNvSpPr>
            <a:spLocks noChangeShapeType="1"/>
          </p:cNvSpPr>
          <p:nvPr/>
        </p:nvSpPr>
        <p:spPr bwMode="auto">
          <a:xfrm flipV="1">
            <a:off x="5302250" y="2732088"/>
            <a:ext cx="998538" cy="19065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48" name="Line 36"/>
          <p:cNvSpPr>
            <a:spLocks noChangeShapeType="1"/>
          </p:cNvSpPr>
          <p:nvPr/>
        </p:nvSpPr>
        <p:spPr bwMode="auto">
          <a:xfrm>
            <a:off x="5302250" y="3279775"/>
            <a:ext cx="998538" cy="7239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49" name="Line 37"/>
          <p:cNvSpPr>
            <a:spLocks noChangeShapeType="1"/>
          </p:cNvSpPr>
          <p:nvPr/>
        </p:nvSpPr>
        <p:spPr bwMode="auto">
          <a:xfrm flipV="1">
            <a:off x="5302250" y="2762250"/>
            <a:ext cx="971550" cy="5175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50" name="Line 38"/>
          <p:cNvSpPr>
            <a:spLocks noChangeShapeType="1"/>
          </p:cNvSpPr>
          <p:nvPr/>
        </p:nvSpPr>
        <p:spPr bwMode="auto">
          <a:xfrm rot="20424732" flipH="1">
            <a:off x="6972300" y="2738438"/>
            <a:ext cx="482600" cy="137160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51" name="Line 39"/>
          <p:cNvSpPr>
            <a:spLocks noChangeShapeType="1"/>
          </p:cNvSpPr>
          <p:nvPr/>
        </p:nvSpPr>
        <p:spPr bwMode="auto">
          <a:xfrm rot="3935573">
            <a:off x="6515894" y="2743994"/>
            <a:ext cx="481013" cy="1368425"/>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52" name="Line 40"/>
          <p:cNvSpPr>
            <a:spLocks noChangeShapeType="1"/>
          </p:cNvSpPr>
          <p:nvPr/>
        </p:nvSpPr>
        <p:spPr bwMode="auto">
          <a:xfrm rot="15024732" flipH="1">
            <a:off x="6517482" y="2239169"/>
            <a:ext cx="484187" cy="1368425"/>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53" name="Line 41"/>
          <p:cNvSpPr>
            <a:spLocks noChangeShapeType="1"/>
          </p:cNvSpPr>
          <p:nvPr/>
        </p:nvSpPr>
        <p:spPr bwMode="auto">
          <a:xfrm rot="20424732" flipH="1">
            <a:off x="6049963" y="2738438"/>
            <a:ext cx="484187" cy="137160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54" name="Line 42"/>
          <p:cNvSpPr>
            <a:spLocks noChangeShapeType="1"/>
          </p:cNvSpPr>
          <p:nvPr/>
        </p:nvSpPr>
        <p:spPr bwMode="auto">
          <a:xfrm rot="15024732" flipH="1">
            <a:off x="6505575" y="3419475"/>
            <a:ext cx="415925" cy="1177925"/>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55" name="Line 43"/>
          <p:cNvSpPr>
            <a:spLocks noChangeShapeType="1"/>
          </p:cNvSpPr>
          <p:nvPr/>
        </p:nvSpPr>
        <p:spPr bwMode="auto">
          <a:xfrm rot="17664427" flipH="1">
            <a:off x="6515894" y="2742407"/>
            <a:ext cx="482600" cy="1370012"/>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56" name="Line 44"/>
          <p:cNvSpPr>
            <a:spLocks noChangeShapeType="1"/>
          </p:cNvSpPr>
          <p:nvPr/>
        </p:nvSpPr>
        <p:spPr bwMode="auto">
          <a:xfrm flipH="1" flipV="1">
            <a:off x="6300788" y="3914775"/>
            <a:ext cx="90487" cy="117951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57" name="Line 45"/>
          <p:cNvSpPr>
            <a:spLocks noChangeShapeType="1"/>
          </p:cNvSpPr>
          <p:nvPr/>
        </p:nvSpPr>
        <p:spPr bwMode="auto">
          <a:xfrm flipV="1">
            <a:off x="6391275" y="3914775"/>
            <a:ext cx="817563" cy="117951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58" name="Line 46"/>
          <p:cNvSpPr>
            <a:spLocks noChangeShapeType="1"/>
          </p:cNvSpPr>
          <p:nvPr/>
        </p:nvSpPr>
        <p:spPr bwMode="auto">
          <a:xfrm flipV="1">
            <a:off x="7096125" y="3914775"/>
            <a:ext cx="112713" cy="112236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159" name="Line 47"/>
          <p:cNvSpPr>
            <a:spLocks noChangeShapeType="1"/>
          </p:cNvSpPr>
          <p:nvPr/>
        </p:nvSpPr>
        <p:spPr bwMode="auto">
          <a:xfrm flipH="1" flipV="1">
            <a:off x="6300788" y="3914775"/>
            <a:ext cx="744537" cy="110966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nvGrpSpPr>
          <p:cNvPr id="2" name="Group 48"/>
          <p:cNvGrpSpPr>
            <a:grpSpLocks/>
          </p:cNvGrpSpPr>
          <p:nvPr/>
        </p:nvGrpSpPr>
        <p:grpSpPr bwMode="auto">
          <a:xfrm>
            <a:off x="6046788" y="2432050"/>
            <a:ext cx="490537" cy="781050"/>
            <a:chOff x="2832" y="3216"/>
            <a:chExt cx="344" cy="548"/>
          </a:xfrm>
        </p:grpSpPr>
        <p:sp>
          <p:nvSpPr>
            <p:cNvPr id="90545" name="Freeform 49"/>
            <p:cNvSpPr>
              <a:spLocks/>
            </p:cNvSpPr>
            <p:nvPr/>
          </p:nvSpPr>
          <p:spPr bwMode="auto">
            <a:xfrm>
              <a:off x="3141" y="3525"/>
              <a:ext cx="35" cy="239"/>
            </a:xfrm>
            <a:custGeom>
              <a:avLst/>
              <a:gdLst>
                <a:gd name="T0" fmla="*/ 60 w 60"/>
                <a:gd name="T1" fmla="*/ 0 h 425"/>
                <a:gd name="T2" fmla="*/ 60 w 60"/>
                <a:gd name="T3" fmla="*/ 364 h 425"/>
                <a:gd name="T4" fmla="*/ 0 w 60"/>
                <a:gd name="T5" fmla="*/ 425 h 425"/>
                <a:gd name="T6" fmla="*/ 1 w 60"/>
                <a:gd name="T7" fmla="*/ 58 h 425"/>
                <a:gd name="T8" fmla="*/ 60 w 60"/>
                <a:gd name="T9" fmla="*/ 0 h 425"/>
                <a:gd name="T10" fmla="*/ 0 60000 65536"/>
                <a:gd name="T11" fmla="*/ 0 60000 65536"/>
                <a:gd name="T12" fmla="*/ 0 60000 65536"/>
                <a:gd name="T13" fmla="*/ 0 60000 65536"/>
                <a:gd name="T14" fmla="*/ 0 60000 65536"/>
                <a:gd name="T15" fmla="*/ 0 w 60"/>
                <a:gd name="T16" fmla="*/ 0 h 425"/>
                <a:gd name="T17" fmla="*/ 60 w 60"/>
                <a:gd name="T18" fmla="*/ 425 h 425"/>
              </a:gdLst>
              <a:ahLst/>
              <a:cxnLst>
                <a:cxn ang="T10">
                  <a:pos x="T0" y="T1"/>
                </a:cxn>
                <a:cxn ang="T11">
                  <a:pos x="T2" y="T3"/>
                </a:cxn>
                <a:cxn ang="T12">
                  <a:pos x="T4" y="T5"/>
                </a:cxn>
                <a:cxn ang="T13">
                  <a:pos x="T6" y="T7"/>
                </a:cxn>
                <a:cxn ang="T14">
                  <a:pos x="T8" y="T9"/>
                </a:cxn>
              </a:cxnLst>
              <a:rect l="T15" t="T16" r="T17" b="T18"/>
              <a:pathLst>
                <a:path w="60" h="425">
                  <a:moveTo>
                    <a:pt x="60" y="0"/>
                  </a:moveTo>
                  <a:lnTo>
                    <a:pt x="60" y="364"/>
                  </a:lnTo>
                  <a:lnTo>
                    <a:pt x="0" y="425"/>
                  </a:lnTo>
                  <a:lnTo>
                    <a:pt x="1" y="58"/>
                  </a:lnTo>
                  <a:lnTo>
                    <a:pt x="60" y="0"/>
                  </a:lnTo>
                  <a:close/>
                </a:path>
              </a:pathLst>
            </a:custGeom>
            <a:solidFill>
              <a:srgbClr val="008000"/>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90546" name="Rectangle 50"/>
            <p:cNvSpPr>
              <a:spLocks noChangeArrowheads="1"/>
            </p:cNvSpPr>
            <p:nvPr/>
          </p:nvSpPr>
          <p:spPr bwMode="auto">
            <a:xfrm>
              <a:off x="2832" y="3559"/>
              <a:ext cx="312" cy="205"/>
            </a:xfrm>
            <a:prstGeom prst="rect">
              <a:avLst/>
            </a:prstGeom>
            <a:solidFill>
              <a:srgbClr val="33CC33"/>
            </a:solidFill>
            <a:ln>
              <a:noFill/>
            </a:ln>
            <a:extLst>
              <a:ext uri="{91240B29-F687-4F45-9708-019B960494DF}">
                <a14:hiddenLine xmlns:a14="http://schemas.microsoft.com/office/drawing/2010/main" w="3175">
                  <a:solidFill>
                    <a:srgbClr val="000000"/>
                  </a:solidFill>
                  <a:miter lim="800000"/>
                  <a:headEnd/>
                  <a:tailEnd/>
                </a14:hiddenLine>
              </a:ext>
            </a:extLst>
          </p:spPr>
          <p:txBody>
            <a:bodyPr lIns="0" tIns="0" rIns="0" bIns="0" anchor="ctr" anchorCtr="1"/>
            <a:lstStyle/>
            <a:p>
              <a:pPr eaLnBrk="1" hangingPunct="1">
                <a:lnSpc>
                  <a:spcPct val="100000"/>
                </a:lnSpc>
              </a:pPr>
              <a:endParaRPr lang="en-GB" sz="1200" b="1" baseline="0">
                <a:latin typeface="Calibri" pitchFamily="34" charset="0"/>
                <a:cs typeface="Calibri" pitchFamily="34" charset="0"/>
              </a:endParaRPr>
            </a:p>
          </p:txBody>
        </p:sp>
        <p:sp>
          <p:nvSpPr>
            <p:cNvPr id="90547" name="Freeform 51"/>
            <p:cNvSpPr>
              <a:spLocks/>
            </p:cNvSpPr>
            <p:nvPr/>
          </p:nvSpPr>
          <p:spPr bwMode="auto">
            <a:xfrm>
              <a:off x="2832" y="3216"/>
              <a:ext cx="344" cy="34"/>
            </a:xfrm>
            <a:custGeom>
              <a:avLst/>
              <a:gdLst>
                <a:gd name="T0" fmla="*/ 0 w 1226"/>
                <a:gd name="T1" fmla="*/ 122 h 122"/>
                <a:gd name="T2" fmla="*/ 1104 w 1226"/>
                <a:gd name="T3" fmla="*/ 122 h 122"/>
                <a:gd name="T4" fmla="*/ 1226 w 1226"/>
                <a:gd name="T5" fmla="*/ 0 h 122"/>
                <a:gd name="T6" fmla="*/ 123 w 1226"/>
                <a:gd name="T7" fmla="*/ 0 h 122"/>
                <a:gd name="T8" fmla="*/ 0 w 1226"/>
                <a:gd name="T9" fmla="*/ 122 h 122"/>
                <a:gd name="T10" fmla="*/ 0 60000 65536"/>
                <a:gd name="T11" fmla="*/ 0 60000 65536"/>
                <a:gd name="T12" fmla="*/ 0 60000 65536"/>
                <a:gd name="T13" fmla="*/ 0 60000 65536"/>
                <a:gd name="T14" fmla="*/ 0 60000 65536"/>
                <a:gd name="T15" fmla="*/ 0 w 1226"/>
                <a:gd name="T16" fmla="*/ 0 h 122"/>
                <a:gd name="T17" fmla="*/ 1226 w 1226"/>
                <a:gd name="T18" fmla="*/ 122 h 122"/>
              </a:gdLst>
              <a:ahLst/>
              <a:cxnLst>
                <a:cxn ang="T10">
                  <a:pos x="T0" y="T1"/>
                </a:cxn>
                <a:cxn ang="T11">
                  <a:pos x="T2" y="T3"/>
                </a:cxn>
                <a:cxn ang="T12">
                  <a:pos x="T4" y="T5"/>
                </a:cxn>
                <a:cxn ang="T13">
                  <a:pos x="T6" y="T7"/>
                </a:cxn>
                <a:cxn ang="T14">
                  <a:pos x="T8" y="T9"/>
                </a:cxn>
              </a:cxnLst>
              <a:rect l="T15" t="T16" r="T17" b="T18"/>
              <a:pathLst>
                <a:path w="1226" h="122">
                  <a:moveTo>
                    <a:pt x="0" y="122"/>
                  </a:moveTo>
                  <a:lnTo>
                    <a:pt x="1104" y="122"/>
                  </a:lnTo>
                  <a:lnTo>
                    <a:pt x="1226" y="0"/>
                  </a:lnTo>
                  <a:lnTo>
                    <a:pt x="123" y="0"/>
                  </a:lnTo>
                  <a:lnTo>
                    <a:pt x="0" y="122"/>
                  </a:lnTo>
                  <a:close/>
                </a:path>
              </a:pathLst>
            </a:custGeom>
            <a:solidFill>
              <a:srgbClr val="DDDDDD"/>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90548" name="Freeform 52"/>
            <p:cNvSpPr>
              <a:spLocks/>
            </p:cNvSpPr>
            <p:nvPr/>
          </p:nvSpPr>
          <p:spPr bwMode="auto">
            <a:xfrm>
              <a:off x="3142" y="3216"/>
              <a:ext cx="34" cy="343"/>
            </a:xfrm>
            <a:custGeom>
              <a:avLst/>
              <a:gdLst>
                <a:gd name="T0" fmla="*/ 122 w 122"/>
                <a:gd name="T1" fmla="*/ 0 h 1222"/>
                <a:gd name="T2" fmla="*/ 122 w 122"/>
                <a:gd name="T3" fmla="*/ 1100 h 1222"/>
                <a:gd name="T4" fmla="*/ 0 w 122"/>
                <a:gd name="T5" fmla="*/ 1222 h 1222"/>
                <a:gd name="T6" fmla="*/ 0 w 122"/>
                <a:gd name="T7" fmla="*/ 122 h 1222"/>
                <a:gd name="T8" fmla="*/ 122 w 122"/>
                <a:gd name="T9" fmla="*/ 0 h 1222"/>
                <a:gd name="T10" fmla="*/ 0 60000 65536"/>
                <a:gd name="T11" fmla="*/ 0 60000 65536"/>
                <a:gd name="T12" fmla="*/ 0 60000 65536"/>
                <a:gd name="T13" fmla="*/ 0 60000 65536"/>
                <a:gd name="T14" fmla="*/ 0 60000 65536"/>
                <a:gd name="T15" fmla="*/ 0 w 122"/>
                <a:gd name="T16" fmla="*/ 0 h 1222"/>
                <a:gd name="T17" fmla="*/ 122 w 122"/>
                <a:gd name="T18" fmla="*/ 1222 h 1222"/>
              </a:gdLst>
              <a:ahLst/>
              <a:cxnLst>
                <a:cxn ang="T10">
                  <a:pos x="T0" y="T1"/>
                </a:cxn>
                <a:cxn ang="T11">
                  <a:pos x="T2" y="T3"/>
                </a:cxn>
                <a:cxn ang="T12">
                  <a:pos x="T4" y="T5"/>
                </a:cxn>
                <a:cxn ang="T13">
                  <a:pos x="T6" y="T7"/>
                </a:cxn>
                <a:cxn ang="T14">
                  <a:pos x="T8" y="T9"/>
                </a:cxn>
              </a:cxnLst>
              <a:rect l="T15" t="T16" r="T17" b="T18"/>
              <a:pathLst>
                <a:path w="122" h="1222">
                  <a:moveTo>
                    <a:pt x="122" y="0"/>
                  </a:moveTo>
                  <a:lnTo>
                    <a:pt x="122" y="1100"/>
                  </a:lnTo>
                  <a:lnTo>
                    <a:pt x="0" y="1222"/>
                  </a:lnTo>
                  <a:lnTo>
                    <a:pt x="0" y="122"/>
                  </a:lnTo>
                  <a:lnTo>
                    <a:pt x="122" y="0"/>
                  </a:lnTo>
                  <a:close/>
                </a:path>
              </a:pathLst>
            </a:custGeom>
            <a:solidFill>
              <a:srgbClr val="777777"/>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90549" name="Rectangle 53"/>
            <p:cNvSpPr>
              <a:spLocks noChangeArrowheads="1"/>
            </p:cNvSpPr>
            <p:nvPr/>
          </p:nvSpPr>
          <p:spPr bwMode="auto">
            <a:xfrm>
              <a:off x="2832" y="3250"/>
              <a:ext cx="312" cy="309"/>
            </a:xfrm>
            <a:prstGeom prst="rect">
              <a:avLst/>
            </a:prstGeom>
            <a:solidFill>
              <a:srgbClr val="B2B2B2"/>
            </a:solidFill>
            <a:ln>
              <a:noFill/>
            </a:ln>
            <a:extLst>
              <a:ext uri="{91240B29-F687-4F45-9708-019B960494DF}">
                <a14:hiddenLine xmlns:a14="http://schemas.microsoft.com/office/drawing/2010/main" w="317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550" name="Freeform 54"/>
            <p:cNvSpPr>
              <a:spLocks/>
            </p:cNvSpPr>
            <p:nvPr/>
          </p:nvSpPr>
          <p:spPr bwMode="auto">
            <a:xfrm>
              <a:off x="2849" y="3380"/>
              <a:ext cx="109" cy="49"/>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90551" name="Freeform 55"/>
            <p:cNvSpPr>
              <a:spLocks/>
            </p:cNvSpPr>
            <p:nvPr/>
          </p:nvSpPr>
          <p:spPr bwMode="auto">
            <a:xfrm>
              <a:off x="2963" y="3266"/>
              <a:ext cx="49" cy="109"/>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90552" name="Freeform 56"/>
            <p:cNvSpPr>
              <a:spLocks/>
            </p:cNvSpPr>
            <p:nvPr/>
          </p:nvSpPr>
          <p:spPr bwMode="auto">
            <a:xfrm>
              <a:off x="3017" y="3380"/>
              <a:ext cx="109" cy="49"/>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90553" name="Freeform 57"/>
            <p:cNvSpPr>
              <a:spLocks/>
            </p:cNvSpPr>
            <p:nvPr/>
          </p:nvSpPr>
          <p:spPr bwMode="auto">
            <a:xfrm>
              <a:off x="2963" y="3435"/>
              <a:ext cx="49" cy="10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90554" name="Oval 58"/>
            <p:cNvSpPr>
              <a:spLocks noChangeArrowheads="1"/>
            </p:cNvSpPr>
            <p:nvPr/>
          </p:nvSpPr>
          <p:spPr bwMode="auto">
            <a:xfrm rot="-2599510">
              <a:off x="2965" y="3271"/>
              <a:ext cx="48" cy="278"/>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90555" name="Oval 59"/>
            <p:cNvSpPr>
              <a:spLocks noChangeArrowheads="1"/>
            </p:cNvSpPr>
            <p:nvPr/>
          </p:nvSpPr>
          <p:spPr bwMode="auto">
            <a:xfrm rot="2599510" flipV="1">
              <a:off x="2965" y="3268"/>
              <a:ext cx="48" cy="284"/>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90556" name="Oval 60"/>
            <p:cNvSpPr>
              <a:spLocks noChangeArrowheads="1"/>
            </p:cNvSpPr>
            <p:nvPr/>
          </p:nvSpPr>
          <p:spPr bwMode="auto">
            <a:xfrm>
              <a:off x="2941" y="3362"/>
              <a:ext cx="94" cy="9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libri" pitchFamily="34" charset="0"/>
                <a:cs typeface="Calibri" pitchFamily="34" charset="0"/>
              </a:endParaRPr>
            </a:p>
          </p:txBody>
        </p:sp>
      </p:grpSp>
      <p:grpSp>
        <p:nvGrpSpPr>
          <p:cNvPr id="3" name="Group 61"/>
          <p:cNvGrpSpPr>
            <a:grpSpLocks/>
          </p:cNvGrpSpPr>
          <p:nvPr/>
        </p:nvGrpSpPr>
        <p:grpSpPr bwMode="auto">
          <a:xfrm>
            <a:off x="6992938" y="2432050"/>
            <a:ext cx="492125" cy="781050"/>
            <a:chOff x="2832" y="3216"/>
            <a:chExt cx="344" cy="548"/>
          </a:xfrm>
        </p:grpSpPr>
        <p:sp>
          <p:nvSpPr>
            <p:cNvPr id="90533" name="Freeform 62"/>
            <p:cNvSpPr>
              <a:spLocks/>
            </p:cNvSpPr>
            <p:nvPr/>
          </p:nvSpPr>
          <p:spPr bwMode="auto">
            <a:xfrm>
              <a:off x="3141" y="3525"/>
              <a:ext cx="35" cy="239"/>
            </a:xfrm>
            <a:custGeom>
              <a:avLst/>
              <a:gdLst>
                <a:gd name="T0" fmla="*/ 60 w 60"/>
                <a:gd name="T1" fmla="*/ 0 h 425"/>
                <a:gd name="T2" fmla="*/ 60 w 60"/>
                <a:gd name="T3" fmla="*/ 364 h 425"/>
                <a:gd name="T4" fmla="*/ 0 w 60"/>
                <a:gd name="T5" fmla="*/ 425 h 425"/>
                <a:gd name="T6" fmla="*/ 1 w 60"/>
                <a:gd name="T7" fmla="*/ 58 h 425"/>
                <a:gd name="T8" fmla="*/ 60 w 60"/>
                <a:gd name="T9" fmla="*/ 0 h 425"/>
                <a:gd name="T10" fmla="*/ 0 60000 65536"/>
                <a:gd name="T11" fmla="*/ 0 60000 65536"/>
                <a:gd name="T12" fmla="*/ 0 60000 65536"/>
                <a:gd name="T13" fmla="*/ 0 60000 65536"/>
                <a:gd name="T14" fmla="*/ 0 60000 65536"/>
                <a:gd name="T15" fmla="*/ 0 w 60"/>
                <a:gd name="T16" fmla="*/ 0 h 425"/>
                <a:gd name="T17" fmla="*/ 60 w 60"/>
                <a:gd name="T18" fmla="*/ 425 h 425"/>
              </a:gdLst>
              <a:ahLst/>
              <a:cxnLst>
                <a:cxn ang="T10">
                  <a:pos x="T0" y="T1"/>
                </a:cxn>
                <a:cxn ang="T11">
                  <a:pos x="T2" y="T3"/>
                </a:cxn>
                <a:cxn ang="T12">
                  <a:pos x="T4" y="T5"/>
                </a:cxn>
                <a:cxn ang="T13">
                  <a:pos x="T6" y="T7"/>
                </a:cxn>
                <a:cxn ang="T14">
                  <a:pos x="T8" y="T9"/>
                </a:cxn>
              </a:cxnLst>
              <a:rect l="T15" t="T16" r="T17" b="T18"/>
              <a:pathLst>
                <a:path w="60" h="425">
                  <a:moveTo>
                    <a:pt x="60" y="0"/>
                  </a:moveTo>
                  <a:lnTo>
                    <a:pt x="60" y="364"/>
                  </a:lnTo>
                  <a:lnTo>
                    <a:pt x="0" y="425"/>
                  </a:lnTo>
                  <a:lnTo>
                    <a:pt x="1" y="58"/>
                  </a:lnTo>
                  <a:lnTo>
                    <a:pt x="60" y="0"/>
                  </a:lnTo>
                  <a:close/>
                </a:path>
              </a:pathLst>
            </a:custGeom>
            <a:solidFill>
              <a:srgbClr val="008000"/>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90534" name="Rectangle 63"/>
            <p:cNvSpPr>
              <a:spLocks noChangeArrowheads="1"/>
            </p:cNvSpPr>
            <p:nvPr/>
          </p:nvSpPr>
          <p:spPr bwMode="auto">
            <a:xfrm>
              <a:off x="2832" y="3559"/>
              <a:ext cx="312" cy="205"/>
            </a:xfrm>
            <a:prstGeom prst="rect">
              <a:avLst/>
            </a:prstGeom>
            <a:solidFill>
              <a:srgbClr val="33CC33"/>
            </a:solidFill>
            <a:ln>
              <a:noFill/>
            </a:ln>
            <a:extLst>
              <a:ext uri="{91240B29-F687-4F45-9708-019B960494DF}">
                <a14:hiddenLine xmlns:a14="http://schemas.microsoft.com/office/drawing/2010/main" w="3175">
                  <a:solidFill>
                    <a:srgbClr val="000000"/>
                  </a:solidFill>
                  <a:miter lim="800000"/>
                  <a:headEnd/>
                  <a:tailEnd/>
                </a14:hiddenLine>
              </a:ext>
            </a:extLst>
          </p:spPr>
          <p:txBody>
            <a:bodyPr lIns="0" tIns="0" rIns="0" bIns="0" anchor="ctr" anchorCtr="1"/>
            <a:lstStyle/>
            <a:p>
              <a:pPr eaLnBrk="1" hangingPunct="1">
                <a:lnSpc>
                  <a:spcPct val="100000"/>
                </a:lnSpc>
              </a:pPr>
              <a:endParaRPr lang="en-GB" sz="1200" b="1" baseline="0">
                <a:latin typeface="Calibri" pitchFamily="34" charset="0"/>
                <a:cs typeface="Calibri" pitchFamily="34" charset="0"/>
              </a:endParaRPr>
            </a:p>
          </p:txBody>
        </p:sp>
        <p:sp>
          <p:nvSpPr>
            <p:cNvPr id="90535" name="Freeform 64"/>
            <p:cNvSpPr>
              <a:spLocks/>
            </p:cNvSpPr>
            <p:nvPr/>
          </p:nvSpPr>
          <p:spPr bwMode="auto">
            <a:xfrm>
              <a:off x="2832" y="3216"/>
              <a:ext cx="344" cy="34"/>
            </a:xfrm>
            <a:custGeom>
              <a:avLst/>
              <a:gdLst>
                <a:gd name="T0" fmla="*/ 0 w 1226"/>
                <a:gd name="T1" fmla="*/ 122 h 122"/>
                <a:gd name="T2" fmla="*/ 1104 w 1226"/>
                <a:gd name="T3" fmla="*/ 122 h 122"/>
                <a:gd name="T4" fmla="*/ 1226 w 1226"/>
                <a:gd name="T5" fmla="*/ 0 h 122"/>
                <a:gd name="T6" fmla="*/ 123 w 1226"/>
                <a:gd name="T7" fmla="*/ 0 h 122"/>
                <a:gd name="T8" fmla="*/ 0 w 1226"/>
                <a:gd name="T9" fmla="*/ 122 h 122"/>
                <a:gd name="T10" fmla="*/ 0 60000 65536"/>
                <a:gd name="T11" fmla="*/ 0 60000 65536"/>
                <a:gd name="T12" fmla="*/ 0 60000 65536"/>
                <a:gd name="T13" fmla="*/ 0 60000 65536"/>
                <a:gd name="T14" fmla="*/ 0 60000 65536"/>
                <a:gd name="T15" fmla="*/ 0 w 1226"/>
                <a:gd name="T16" fmla="*/ 0 h 122"/>
                <a:gd name="T17" fmla="*/ 1226 w 1226"/>
                <a:gd name="T18" fmla="*/ 122 h 122"/>
              </a:gdLst>
              <a:ahLst/>
              <a:cxnLst>
                <a:cxn ang="T10">
                  <a:pos x="T0" y="T1"/>
                </a:cxn>
                <a:cxn ang="T11">
                  <a:pos x="T2" y="T3"/>
                </a:cxn>
                <a:cxn ang="T12">
                  <a:pos x="T4" y="T5"/>
                </a:cxn>
                <a:cxn ang="T13">
                  <a:pos x="T6" y="T7"/>
                </a:cxn>
                <a:cxn ang="T14">
                  <a:pos x="T8" y="T9"/>
                </a:cxn>
              </a:cxnLst>
              <a:rect l="T15" t="T16" r="T17" b="T18"/>
              <a:pathLst>
                <a:path w="1226" h="122">
                  <a:moveTo>
                    <a:pt x="0" y="122"/>
                  </a:moveTo>
                  <a:lnTo>
                    <a:pt x="1104" y="122"/>
                  </a:lnTo>
                  <a:lnTo>
                    <a:pt x="1226" y="0"/>
                  </a:lnTo>
                  <a:lnTo>
                    <a:pt x="123" y="0"/>
                  </a:lnTo>
                  <a:lnTo>
                    <a:pt x="0" y="122"/>
                  </a:lnTo>
                  <a:close/>
                </a:path>
              </a:pathLst>
            </a:custGeom>
            <a:solidFill>
              <a:srgbClr val="DDDDDD"/>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90536" name="Freeform 65"/>
            <p:cNvSpPr>
              <a:spLocks/>
            </p:cNvSpPr>
            <p:nvPr/>
          </p:nvSpPr>
          <p:spPr bwMode="auto">
            <a:xfrm>
              <a:off x="3142" y="3216"/>
              <a:ext cx="34" cy="343"/>
            </a:xfrm>
            <a:custGeom>
              <a:avLst/>
              <a:gdLst>
                <a:gd name="T0" fmla="*/ 122 w 122"/>
                <a:gd name="T1" fmla="*/ 0 h 1222"/>
                <a:gd name="T2" fmla="*/ 122 w 122"/>
                <a:gd name="T3" fmla="*/ 1100 h 1222"/>
                <a:gd name="T4" fmla="*/ 0 w 122"/>
                <a:gd name="T5" fmla="*/ 1222 h 1222"/>
                <a:gd name="T6" fmla="*/ 0 w 122"/>
                <a:gd name="T7" fmla="*/ 122 h 1222"/>
                <a:gd name="T8" fmla="*/ 122 w 122"/>
                <a:gd name="T9" fmla="*/ 0 h 1222"/>
                <a:gd name="T10" fmla="*/ 0 60000 65536"/>
                <a:gd name="T11" fmla="*/ 0 60000 65536"/>
                <a:gd name="T12" fmla="*/ 0 60000 65536"/>
                <a:gd name="T13" fmla="*/ 0 60000 65536"/>
                <a:gd name="T14" fmla="*/ 0 60000 65536"/>
                <a:gd name="T15" fmla="*/ 0 w 122"/>
                <a:gd name="T16" fmla="*/ 0 h 1222"/>
                <a:gd name="T17" fmla="*/ 122 w 122"/>
                <a:gd name="T18" fmla="*/ 1222 h 1222"/>
              </a:gdLst>
              <a:ahLst/>
              <a:cxnLst>
                <a:cxn ang="T10">
                  <a:pos x="T0" y="T1"/>
                </a:cxn>
                <a:cxn ang="T11">
                  <a:pos x="T2" y="T3"/>
                </a:cxn>
                <a:cxn ang="T12">
                  <a:pos x="T4" y="T5"/>
                </a:cxn>
                <a:cxn ang="T13">
                  <a:pos x="T6" y="T7"/>
                </a:cxn>
                <a:cxn ang="T14">
                  <a:pos x="T8" y="T9"/>
                </a:cxn>
              </a:cxnLst>
              <a:rect l="T15" t="T16" r="T17" b="T18"/>
              <a:pathLst>
                <a:path w="122" h="1222">
                  <a:moveTo>
                    <a:pt x="122" y="0"/>
                  </a:moveTo>
                  <a:lnTo>
                    <a:pt x="122" y="1100"/>
                  </a:lnTo>
                  <a:lnTo>
                    <a:pt x="0" y="1222"/>
                  </a:lnTo>
                  <a:lnTo>
                    <a:pt x="0" y="122"/>
                  </a:lnTo>
                  <a:lnTo>
                    <a:pt x="122" y="0"/>
                  </a:lnTo>
                  <a:close/>
                </a:path>
              </a:pathLst>
            </a:custGeom>
            <a:solidFill>
              <a:srgbClr val="777777"/>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90537" name="Rectangle 66"/>
            <p:cNvSpPr>
              <a:spLocks noChangeArrowheads="1"/>
            </p:cNvSpPr>
            <p:nvPr/>
          </p:nvSpPr>
          <p:spPr bwMode="auto">
            <a:xfrm>
              <a:off x="2832" y="3250"/>
              <a:ext cx="312" cy="309"/>
            </a:xfrm>
            <a:prstGeom prst="rect">
              <a:avLst/>
            </a:prstGeom>
            <a:solidFill>
              <a:srgbClr val="B2B2B2"/>
            </a:solidFill>
            <a:ln>
              <a:noFill/>
            </a:ln>
            <a:extLst>
              <a:ext uri="{91240B29-F687-4F45-9708-019B960494DF}">
                <a14:hiddenLine xmlns:a14="http://schemas.microsoft.com/office/drawing/2010/main" w="317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538" name="Freeform 67"/>
            <p:cNvSpPr>
              <a:spLocks/>
            </p:cNvSpPr>
            <p:nvPr/>
          </p:nvSpPr>
          <p:spPr bwMode="auto">
            <a:xfrm>
              <a:off x="2849" y="3380"/>
              <a:ext cx="109" cy="49"/>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90539" name="Freeform 68"/>
            <p:cNvSpPr>
              <a:spLocks/>
            </p:cNvSpPr>
            <p:nvPr/>
          </p:nvSpPr>
          <p:spPr bwMode="auto">
            <a:xfrm>
              <a:off x="2963" y="3266"/>
              <a:ext cx="49" cy="109"/>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90540" name="Freeform 69"/>
            <p:cNvSpPr>
              <a:spLocks/>
            </p:cNvSpPr>
            <p:nvPr/>
          </p:nvSpPr>
          <p:spPr bwMode="auto">
            <a:xfrm>
              <a:off x="3017" y="3380"/>
              <a:ext cx="109" cy="49"/>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90541" name="Freeform 70"/>
            <p:cNvSpPr>
              <a:spLocks/>
            </p:cNvSpPr>
            <p:nvPr/>
          </p:nvSpPr>
          <p:spPr bwMode="auto">
            <a:xfrm>
              <a:off x="2963" y="3435"/>
              <a:ext cx="49" cy="10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90542" name="Oval 71"/>
            <p:cNvSpPr>
              <a:spLocks noChangeArrowheads="1"/>
            </p:cNvSpPr>
            <p:nvPr/>
          </p:nvSpPr>
          <p:spPr bwMode="auto">
            <a:xfrm rot="-2599510">
              <a:off x="2965" y="3271"/>
              <a:ext cx="48" cy="278"/>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90543" name="Oval 72"/>
            <p:cNvSpPr>
              <a:spLocks noChangeArrowheads="1"/>
            </p:cNvSpPr>
            <p:nvPr/>
          </p:nvSpPr>
          <p:spPr bwMode="auto">
            <a:xfrm rot="2599510" flipV="1">
              <a:off x="2965" y="3268"/>
              <a:ext cx="48" cy="284"/>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90544" name="Oval 73"/>
            <p:cNvSpPr>
              <a:spLocks noChangeArrowheads="1"/>
            </p:cNvSpPr>
            <p:nvPr/>
          </p:nvSpPr>
          <p:spPr bwMode="auto">
            <a:xfrm>
              <a:off x="2941" y="3362"/>
              <a:ext cx="94" cy="9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libri" pitchFamily="34" charset="0"/>
                <a:cs typeface="Calibri" pitchFamily="34" charset="0"/>
              </a:endParaRPr>
            </a:p>
          </p:txBody>
        </p:sp>
      </p:grpSp>
      <p:grpSp>
        <p:nvGrpSpPr>
          <p:cNvPr id="4" name="Group 74"/>
          <p:cNvGrpSpPr>
            <a:grpSpLocks/>
          </p:cNvGrpSpPr>
          <p:nvPr/>
        </p:nvGrpSpPr>
        <p:grpSpPr bwMode="auto">
          <a:xfrm>
            <a:off x="6046788" y="3738563"/>
            <a:ext cx="490537" cy="782637"/>
            <a:chOff x="2832" y="3216"/>
            <a:chExt cx="344" cy="548"/>
          </a:xfrm>
        </p:grpSpPr>
        <p:sp>
          <p:nvSpPr>
            <p:cNvPr id="90521" name="Freeform 75"/>
            <p:cNvSpPr>
              <a:spLocks/>
            </p:cNvSpPr>
            <p:nvPr/>
          </p:nvSpPr>
          <p:spPr bwMode="auto">
            <a:xfrm>
              <a:off x="3141" y="3525"/>
              <a:ext cx="35" cy="239"/>
            </a:xfrm>
            <a:custGeom>
              <a:avLst/>
              <a:gdLst>
                <a:gd name="T0" fmla="*/ 60 w 60"/>
                <a:gd name="T1" fmla="*/ 0 h 425"/>
                <a:gd name="T2" fmla="*/ 60 w 60"/>
                <a:gd name="T3" fmla="*/ 364 h 425"/>
                <a:gd name="T4" fmla="*/ 0 w 60"/>
                <a:gd name="T5" fmla="*/ 425 h 425"/>
                <a:gd name="T6" fmla="*/ 1 w 60"/>
                <a:gd name="T7" fmla="*/ 58 h 425"/>
                <a:gd name="T8" fmla="*/ 60 w 60"/>
                <a:gd name="T9" fmla="*/ 0 h 425"/>
                <a:gd name="T10" fmla="*/ 0 60000 65536"/>
                <a:gd name="T11" fmla="*/ 0 60000 65536"/>
                <a:gd name="T12" fmla="*/ 0 60000 65536"/>
                <a:gd name="T13" fmla="*/ 0 60000 65536"/>
                <a:gd name="T14" fmla="*/ 0 60000 65536"/>
                <a:gd name="T15" fmla="*/ 0 w 60"/>
                <a:gd name="T16" fmla="*/ 0 h 425"/>
                <a:gd name="T17" fmla="*/ 60 w 60"/>
                <a:gd name="T18" fmla="*/ 425 h 425"/>
              </a:gdLst>
              <a:ahLst/>
              <a:cxnLst>
                <a:cxn ang="T10">
                  <a:pos x="T0" y="T1"/>
                </a:cxn>
                <a:cxn ang="T11">
                  <a:pos x="T2" y="T3"/>
                </a:cxn>
                <a:cxn ang="T12">
                  <a:pos x="T4" y="T5"/>
                </a:cxn>
                <a:cxn ang="T13">
                  <a:pos x="T6" y="T7"/>
                </a:cxn>
                <a:cxn ang="T14">
                  <a:pos x="T8" y="T9"/>
                </a:cxn>
              </a:cxnLst>
              <a:rect l="T15" t="T16" r="T17" b="T18"/>
              <a:pathLst>
                <a:path w="60" h="425">
                  <a:moveTo>
                    <a:pt x="60" y="0"/>
                  </a:moveTo>
                  <a:lnTo>
                    <a:pt x="60" y="364"/>
                  </a:lnTo>
                  <a:lnTo>
                    <a:pt x="0" y="425"/>
                  </a:lnTo>
                  <a:lnTo>
                    <a:pt x="1" y="58"/>
                  </a:lnTo>
                  <a:lnTo>
                    <a:pt x="60" y="0"/>
                  </a:lnTo>
                  <a:close/>
                </a:path>
              </a:pathLst>
            </a:custGeom>
            <a:solidFill>
              <a:srgbClr val="008000"/>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90522" name="Rectangle 76"/>
            <p:cNvSpPr>
              <a:spLocks noChangeArrowheads="1"/>
            </p:cNvSpPr>
            <p:nvPr/>
          </p:nvSpPr>
          <p:spPr bwMode="auto">
            <a:xfrm>
              <a:off x="2832" y="3559"/>
              <a:ext cx="312" cy="205"/>
            </a:xfrm>
            <a:prstGeom prst="rect">
              <a:avLst/>
            </a:prstGeom>
            <a:solidFill>
              <a:srgbClr val="33CC33"/>
            </a:solidFill>
            <a:ln>
              <a:noFill/>
            </a:ln>
            <a:extLst>
              <a:ext uri="{91240B29-F687-4F45-9708-019B960494DF}">
                <a14:hiddenLine xmlns:a14="http://schemas.microsoft.com/office/drawing/2010/main" w="3175">
                  <a:solidFill>
                    <a:srgbClr val="000000"/>
                  </a:solidFill>
                  <a:miter lim="800000"/>
                  <a:headEnd/>
                  <a:tailEnd/>
                </a14:hiddenLine>
              </a:ext>
            </a:extLst>
          </p:spPr>
          <p:txBody>
            <a:bodyPr lIns="0" tIns="0" rIns="0" bIns="0" anchor="ctr" anchorCtr="1"/>
            <a:lstStyle/>
            <a:p>
              <a:pPr eaLnBrk="1" hangingPunct="1">
                <a:lnSpc>
                  <a:spcPct val="100000"/>
                </a:lnSpc>
              </a:pPr>
              <a:endParaRPr lang="en-GB" sz="1200" b="1" baseline="0">
                <a:latin typeface="Calibri" pitchFamily="34" charset="0"/>
                <a:cs typeface="Calibri" pitchFamily="34" charset="0"/>
              </a:endParaRPr>
            </a:p>
          </p:txBody>
        </p:sp>
        <p:sp>
          <p:nvSpPr>
            <p:cNvPr id="90523" name="Freeform 77"/>
            <p:cNvSpPr>
              <a:spLocks/>
            </p:cNvSpPr>
            <p:nvPr/>
          </p:nvSpPr>
          <p:spPr bwMode="auto">
            <a:xfrm>
              <a:off x="2832" y="3216"/>
              <a:ext cx="344" cy="34"/>
            </a:xfrm>
            <a:custGeom>
              <a:avLst/>
              <a:gdLst>
                <a:gd name="T0" fmla="*/ 0 w 1226"/>
                <a:gd name="T1" fmla="*/ 122 h 122"/>
                <a:gd name="T2" fmla="*/ 1104 w 1226"/>
                <a:gd name="T3" fmla="*/ 122 h 122"/>
                <a:gd name="T4" fmla="*/ 1226 w 1226"/>
                <a:gd name="T5" fmla="*/ 0 h 122"/>
                <a:gd name="T6" fmla="*/ 123 w 1226"/>
                <a:gd name="T7" fmla="*/ 0 h 122"/>
                <a:gd name="T8" fmla="*/ 0 w 1226"/>
                <a:gd name="T9" fmla="*/ 122 h 122"/>
                <a:gd name="T10" fmla="*/ 0 60000 65536"/>
                <a:gd name="T11" fmla="*/ 0 60000 65536"/>
                <a:gd name="T12" fmla="*/ 0 60000 65536"/>
                <a:gd name="T13" fmla="*/ 0 60000 65536"/>
                <a:gd name="T14" fmla="*/ 0 60000 65536"/>
                <a:gd name="T15" fmla="*/ 0 w 1226"/>
                <a:gd name="T16" fmla="*/ 0 h 122"/>
                <a:gd name="T17" fmla="*/ 1226 w 1226"/>
                <a:gd name="T18" fmla="*/ 122 h 122"/>
              </a:gdLst>
              <a:ahLst/>
              <a:cxnLst>
                <a:cxn ang="T10">
                  <a:pos x="T0" y="T1"/>
                </a:cxn>
                <a:cxn ang="T11">
                  <a:pos x="T2" y="T3"/>
                </a:cxn>
                <a:cxn ang="T12">
                  <a:pos x="T4" y="T5"/>
                </a:cxn>
                <a:cxn ang="T13">
                  <a:pos x="T6" y="T7"/>
                </a:cxn>
                <a:cxn ang="T14">
                  <a:pos x="T8" y="T9"/>
                </a:cxn>
              </a:cxnLst>
              <a:rect l="T15" t="T16" r="T17" b="T18"/>
              <a:pathLst>
                <a:path w="1226" h="122">
                  <a:moveTo>
                    <a:pt x="0" y="122"/>
                  </a:moveTo>
                  <a:lnTo>
                    <a:pt x="1104" y="122"/>
                  </a:lnTo>
                  <a:lnTo>
                    <a:pt x="1226" y="0"/>
                  </a:lnTo>
                  <a:lnTo>
                    <a:pt x="123" y="0"/>
                  </a:lnTo>
                  <a:lnTo>
                    <a:pt x="0" y="122"/>
                  </a:lnTo>
                  <a:close/>
                </a:path>
              </a:pathLst>
            </a:custGeom>
            <a:solidFill>
              <a:srgbClr val="DDDDDD"/>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90524" name="Freeform 78"/>
            <p:cNvSpPr>
              <a:spLocks/>
            </p:cNvSpPr>
            <p:nvPr/>
          </p:nvSpPr>
          <p:spPr bwMode="auto">
            <a:xfrm>
              <a:off x="3142" y="3216"/>
              <a:ext cx="34" cy="343"/>
            </a:xfrm>
            <a:custGeom>
              <a:avLst/>
              <a:gdLst>
                <a:gd name="T0" fmla="*/ 122 w 122"/>
                <a:gd name="T1" fmla="*/ 0 h 1222"/>
                <a:gd name="T2" fmla="*/ 122 w 122"/>
                <a:gd name="T3" fmla="*/ 1100 h 1222"/>
                <a:gd name="T4" fmla="*/ 0 w 122"/>
                <a:gd name="T5" fmla="*/ 1222 h 1222"/>
                <a:gd name="T6" fmla="*/ 0 w 122"/>
                <a:gd name="T7" fmla="*/ 122 h 1222"/>
                <a:gd name="T8" fmla="*/ 122 w 122"/>
                <a:gd name="T9" fmla="*/ 0 h 1222"/>
                <a:gd name="T10" fmla="*/ 0 60000 65536"/>
                <a:gd name="T11" fmla="*/ 0 60000 65536"/>
                <a:gd name="T12" fmla="*/ 0 60000 65536"/>
                <a:gd name="T13" fmla="*/ 0 60000 65536"/>
                <a:gd name="T14" fmla="*/ 0 60000 65536"/>
                <a:gd name="T15" fmla="*/ 0 w 122"/>
                <a:gd name="T16" fmla="*/ 0 h 1222"/>
                <a:gd name="T17" fmla="*/ 122 w 122"/>
                <a:gd name="T18" fmla="*/ 1222 h 1222"/>
              </a:gdLst>
              <a:ahLst/>
              <a:cxnLst>
                <a:cxn ang="T10">
                  <a:pos x="T0" y="T1"/>
                </a:cxn>
                <a:cxn ang="T11">
                  <a:pos x="T2" y="T3"/>
                </a:cxn>
                <a:cxn ang="T12">
                  <a:pos x="T4" y="T5"/>
                </a:cxn>
                <a:cxn ang="T13">
                  <a:pos x="T6" y="T7"/>
                </a:cxn>
                <a:cxn ang="T14">
                  <a:pos x="T8" y="T9"/>
                </a:cxn>
              </a:cxnLst>
              <a:rect l="T15" t="T16" r="T17" b="T18"/>
              <a:pathLst>
                <a:path w="122" h="1222">
                  <a:moveTo>
                    <a:pt x="122" y="0"/>
                  </a:moveTo>
                  <a:lnTo>
                    <a:pt x="122" y="1100"/>
                  </a:lnTo>
                  <a:lnTo>
                    <a:pt x="0" y="1222"/>
                  </a:lnTo>
                  <a:lnTo>
                    <a:pt x="0" y="122"/>
                  </a:lnTo>
                  <a:lnTo>
                    <a:pt x="122" y="0"/>
                  </a:lnTo>
                  <a:close/>
                </a:path>
              </a:pathLst>
            </a:custGeom>
            <a:solidFill>
              <a:srgbClr val="777777"/>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90525" name="Rectangle 79"/>
            <p:cNvSpPr>
              <a:spLocks noChangeArrowheads="1"/>
            </p:cNvSpPr>
            <p:nvPr/>
          </p:nvSpPr>
          <p:spPr bwMode="auto">
            <a:xfrm>
              <a:off x="2832" y="3250"/>
              <a:ext cx="312" cy="309"/>
            </a:xfrm>
            <a:prstGeom prst="rect">
              <a:avLst/>
            </a:prstGeom>
            <a:solidFill>
              <a:srgbClr val="B2B2B2"/>
            </a:solidFill>
            <a:ln>
              <a:noFill/>
            </a:ln>
            <a:extLst>
              <a:ext uri="{91240B29-F687-4F45-9708-019B960494DF}">
                <a14:hiddenLine xmlns:a14="http://schemas.microsoft.com/office/drawing/2010/main" w="317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526" name="Freeform 80"/>
            <p:cNvSpPr>
              <a:spLocks/>
            </p:cNvSpPr>
            <p:nvPr/>
          </p:nvSpPr>
          <p:spPr bwMode="auto">
            <a:xfrm>
              <a:off x="2849" y="3380"/>
              <a:ext cx="109" cy="49"/>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90527" name="Freeform 81"/>
            <p:cNvSpPr>
              <a:spLocks/>
            </p:cNvSpPr>
            <p:nvPr/>
          </p:nvSpPr>
          <p:spPr bwMode="auto">
            <a:xfrm>
              <a:off x="2963" y="3266"/>
              <a:ext cx="49" cy="109"/>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90528" name="Freeform 82"/>
            <p:cNvSpPr>
              <a:spLocks/>
            </p:cNvSpPr>
            <p:nvPr/>
          </p:nvSpPr>
          <p:spPr bwMode="auto">
            <a:xfrm>
              <a:off x="3017" y="3380"/>
              <a:ext cx="109" cy="49"/>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90529" name="Freeform 83"/>
            <p:cNvSpPr>
              <a:spLocks/>
            </p:cNvSpPr>
            <p:nvPr/>
          </p:nvSpPr>
          <p:spPr bwMode="auto">
            <a:xfrm>
              <a:off x="2963" y="3435"/>
              <a:ext cx="49" cy="10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90530" name="Oval 84"/>
            <p:cNvSpPr>
              <a:spLocks noChangeArrowheads="1"/>
            </p:cNvSpPr>
            <p:nvPr/>
          </p:nvSpPr>
          <p:spPr bwMode="auto">
            <a:xfrm rot="-2599510">
              <a:off x="2965" y="3271"/>
              <a:ext cx="48" cy="278"/>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90531" name="Oval 85"/>
            <p:cNvSpPr>
              <a:spLocks noChangeArrowheads="1"/>
            </p:cNvSpPr>
            <p:nvPr/>
          </p:nvSpPr>
          <p:spPr bwMode="auto">
            <a:xfrm rot="2599510" flipV="1">
              <a:off x="2965" y="3268"/>
              <a:ext cx="48" cy="284"/>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90532" name="Oval 86"/>
            <p:cNvSpPr>
              <a:spLocks noChangeArrowheads="1"/>
            </p:cNvSpPr>
            <p:nvPr/>
          </p:nvSpPr>
          <p:spPr bwMode="auto">
            <a:xfrm>
              <a:off x="2941" y="3362"/>
              <a:ext cx="94" cy="9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libri" pitchFamily="34" charset="0"/>
                <a:cs typeface="Calibri" pitchFamily="34" charset="0"/>
              </a:endParaRPr>
            </a:p>
          </p:txBody>
        </p:sp>
      </p:grpSp>
      <p:grpSp>
        <p:nvGrpSpPr>
          <p:cNvPr id="5" name="Group 87"/>
          <p:cNvGrpSpPr>
            <a:grpSpLocks/>
          </p:cNvGrpSpPr>
          <p:nvPr/>
        </p:nvGrpSpPr>
        <p:grpSpPr bwMode="auto">
          <a:xfrm>
            <a:off x="6992938" y="3738563"/>
            <a:ext cx="492125" cy="782637"/>
            <a:chOff x="2832" y="3216"/>
            <a:chExt cx="344" cy="548"/>
          </a:xfrm>
        </p:grpSpPr>
        <p:sp>
          <p:nvSpPr>
            <p:cNvPr id="90509" name="Freeform 88"/>
            <p:cNvSpPr>
              <a:spLocks/>
            </p:cNvSpPr>
            <p:nvPr/>
          </p:nvSpPr>
          <p:spPr bwMode="auto">
            <a:xfrm>
              <a:off x="3141" y="3525"/>
              <a:ext cx="35" cy="239"/>
            </a:xfrm>
            <a:custGeom>
              <a:avLst/>
              <a:gdLst>
                <a:gd name="T0" fmla="*/ 60 w 60"/>
                <a:gd name="T1" fmla="*/ 0 h 425"/>
                <a:gd name="T2" fmla="*/ 60 w 60"/>
                <a:gd name="T3" fmla="*/ 364 h 425"/>
                <a:gd name="T4" fmla="*/ 0 w 60"/>
                <a:gd name="T5" fmla="*/ 425 h 425"/>
                <a:gd name="T6" fmla="*/ 1 w 60"/>
                <a:gd name="T7" fmla="*/ 58 h 425"/>
                <a:gd name="T8" fmla="*/ 60 w 60"/>
                <a:gd name="T9" fmla="*/ 0 h 425"/>
                <a:gd name="T10" fmla="*/ 0 60000 65536"/>
                <a:gd name="T11" fmla="*/ 0 60000 65536"/>
                <a:gd name="T12" fmla="*/ 0 60000 65536"/>
                <a:gd name="T13" fmla="*/ 0 60000 65536"/>
                <a:gd name="T14" fmla="*/ 0 60000 65536"/>
                <a:gd name="T15" fmla="*/ 0 w 60"/>
                <a:gd name="T16" fmla="*/ 0 h 425"/>
                <a:gd name="T17" fmla="*/ 60 w 60"/>
                <a:gd name="T18" fmla="*/ 425 h 425"/>
              </a:gdLst>
              <a:ahLst/>
              <a:cxnLst>
                <a:cxn ang="T10">
                  <a:pos x="T0" y="T1"/>
                </a:cxn>
                <a:cxn ang="T11">
                  <a:pos x="T2" y="T3"/>
                </a:cxn>
                <a:cxn ang="T12">
                  <a:pos x="T4" y="T5"/>
                </a:cxn>
                <a:cxn ang="T13">
                  <a:pos x="T6" y="T7"/>
                </a:cxn>
                <a:cxn ang="T14">
                  <a:pos x="T8" y="T9"/>
                </a:cxn>
              </a:cxnLst>
              <a:rect l="T15" t="T16" r="T17" b="T18"/>
              <a:pathLst>
                <a:path w="60" h="425">
                  <a:moveTo>
                    <a:pt x="60" y="0"/>
                  </a:moveTo>
                  <a:lnTo>
                    <a:pt x="60" y="364"/>
                  </a:lnTo>
                  <a:lnTo>
                    <a:pt x="0" y="425"/>
                  </a:lnTo>
                  <a:lnTo>
                    <a:pt x="1" y="58"/>
                  </a:lnTo>
                  <a:lnTo>
                    <a:pt x="60" y="0"/>
                  </a:lnTo>
                  <a:close/>
                </a:path>
              </a:pathLst>
            </a:custGeom>
            <a:solidFill>
              <a:srgbClr val="008000"/>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90510" name="Rectangle 89"/>
            <p:cNvSpPr>
              <a:spLocks noChangeArrowheads="1"/>
            </p:cNvSpPr>
            <p:nvPr/>
          </p:nvSpPr>
          <p:spPr bwMode="auto">
            <a:xfrm>
              <a:off x="2832" y="3559"/>
              <a:ext cx="312" cy="205"/>
            </a:xfrm>
            <a:prstGeom prst="rect">
              <a:avLst/>
            </a:prstGeom>
            <a:solidFill>
              <a:srgbClr val="33CC33"/>
            </a:solidFill>
            <a:ln>
              <a:noFill/>
            </a:ln>
            <a:extLst>
              <a:ext uri="{91240B29-F687-4F45-9708-019B960494DF}">
                <a14:hiddenLine xmlns:a14="http://schemas.microsoft.com/office/drawing/2010/main" w="3175">
                  <a:solidFill>
                    <a:srgbClr val="000000"/>
                  </a:solidFill>
                  <a:miter lim="800000"/>
                  <a:headEnd/>
                  <a:tailEnd/>
                </a14:hiddenLine>
              </a:ext>
            </a:extLst>
          </p:spPr>
          <p:txBody>
            <a:bodyPr lIns="0" tIns="0" rIns="0" bIns="0" anchor="ctr" anchorCtr="1"/>
            <a:lstStyle/>
            <a:p>
              <a:pPr eaLnBrk="1" hangingPunct="1">
                <a:lnSpc>
                  <a:spcPct val="100000"/>
                </a:lnSpc>
              </a:pPr>
              <a:endParaRPr lang="en-GB" sz="1200" b="1" baseline="0">
                <a:latin typeface="Calibri" pitchFamily="34" charset="0"/>
                <a:cs typeface="Calibri" pitchFamily="34" charset="0"/>
              </a:endParaRPr>
            </a:p>
          </p:txBody>
        </p:sp>
        <p:sp>
          <p:nvSpPr>
            <p:cNvPr id="90511" name="Freeform 90"/>
            <p:cNvSpPr>
              <a:spLocks/>
            </p:cNvSpPr>
            <p:nvPr/>
          </p:nvSpPr>
          <p:spPr bwMode="auto">
            <a:xfrm>
              <a:off x="2832" y="3216"/>
              <a:ext cx="344" cy="34"/>
            </a:xfrm>
            <a:custGeom>
              <a:avLst/>
              <a:gdLst>
                <a:gd name="T0" fmla="*/ 0 w 1226"/>
                <a:gd name="T1" fmla="*/ 122 h 122"/>
                <a:gd name="T2" fmla="*/ 1104 w 1226"/>
                <a:gd name="T3" fmla="*/ 122 h 122"/>
                <a:gd name="T4" fmla="*/ 1226 w 1226"/>
                <a:gd name="T5" fmla="*/ 0 h 122"/>
                <a:gd name="T6" fmla="*/ 123 w 1226"/>
                <a:gd name="T7" fmla="*/ 0 h 122"/>
                <a:gd name="T8" fmla="*/ 0 w 1226"/>
                <a:gd name="T9" fmla="*/ 122 h 122"/>
                <a:gd name="T10" fmla="*/ 0 60000 65536"/>
                <a:gd name="T11" fmla="*/ 0 60000 65536"/>
                <a:gd name="T12" fmla="*/ 0 60000 65536"/>
                <a:gd name="T13" fmla="*/ 0 60000 65536"/>
                <a:gd name="T14" fmla="*/ 0 60000 65536"/>
                <a:gd name="T15" fmla="*/ 0 w 1226"/>
                <a:gd name="T16" fmla="*/ 0 h 122"/>
                <a:gd name="T17" fmla="*/ 1226 w 1226"/>
                <a:gd name="T18" fmla="*/ 122 h 122"/>
              </a:gdLst>
              <a:ahLst/>
              <a:cxnLst>
                <a:cxn ang="T10">
                  <a:pos x="T0" y="T1"/>
                </a:cxn>
                <a:cxn ang="T11">
                  <a:pos x="T2" y="T3"/>
                </a:cxn>
                <a:cxn ang="T12">
                  <a:pos x="T4" y="T5"/>
                </a:cxn>
                <a:cxn ang="T13">
                  <a:pos x="T6" y="T7"/>
                </a:cxn>
                <a:cxn ang="T14">
                  <a:pos x="T8" y="T9"/>
                </a:cxn>
              </a:cxnLst>
              <a:rect l="T15" t="T16" r="T17" b="T18"/>
              <a:pathLst>
                <a:path w="1226" h="122">
                  <a:moveTo>
                    <a:pt x="0" y="122"/>
                  </a:moveTo>
                  <a:lnTo>
                    <a:pt x="1104" y="122"/>
                  </a:lnTo>
                  <a:lnTo>
                    <a:pt x="1226" y="0"/>
                  </a:lnTo>
                  <a:lnTo>
                    <a:pt x="123" y="0"/>
                  </a:lnTo>
                  <a:lnTo>
                    <a:pt x="0" y="122"/>
                  </a:lnTo>
                  <a:close/>
                </a:path>
              </a:pathLst>
            </a:custGeom>
            <a:solidFill>
              <a:srgbClr val="DDDDDD"/>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90512" name="Freeform 91"/>
            <p:cNvSpPr>
              <a:spLocks/>
            </p:cNvSpPr>
            <p:nvPr/>
          </p:nvSpPr>
          <p:spPr bwMode="auto">
            <a:xfrm>
              <a:off x="3142" y="3216"/>
              <a:ext cx="34" cy="343"/>
            </a:xfrm>
            <a:custGeom>
              <a:avLst/>
              <a:gdLst>
                <a:gd name="T0" fmla="*/ 122 w 122"/>
                <a:gd name="T1" fmla="*/ 0 h 1222"/>
                <a:gd name="T2" fmla="*/ 122 w 122"/>
                <a:gd name="T3" fmla="*/ 1100 h 1222"/>
                <a:gd name="T4" fmla="*/ 0 w 122"/>
                <a:gd name="T5" fmla="*/ 1222 h 1222"/>
                <a:gd name="T6" fmla="*/ 0 w 122"/>
                <a:gd name="T7" fmla="*/ 122 h 1222"/>
                <a:gd name="T8" fmla="*/ 122 w 122"/>
                <a:gd name="T9" fmla="*/ 0 h 1222"/>
                <a:gd name="T10" fmla="*/ 0 60000 65536"/>
                <a:gd name="T11" fmla="*/ 0 60000 65536"/>
                <a:gd name="T12" fmla="*/ 0 60000 65536"/>
                <a:gd name="T13" fmla="*/ 0 60000 65536"/>
                <a:gd name="T14" fmla="*/ 0 60000 65536"/>
                <a:gd name="T15" fmla="*/ 0 w 122"/>
                <a:gd name="T16" fmla="*/ 0 h 1222"/>
                <a:gd name="T17" fmla="*/ 122 w 122"/>
                <a:gd name="T18" fmla="*/ 1222 h 1222"/>
              </a:gdLst>
              <a:ahLst/>
              <a:cxnLst>
                <a:cxn ang="T10">
                  <a:pos x="T0" y="T1"/>
                </a:cxn>
                <a:cxn ang="T11">
                  <a:pos x="T2" y="T3"/>
                </a:cxn>
                <a:cxn ang="T12">
                  <a:pos x="T4" y="T5"/>
                </a:cxn>
                <a:cxn ang="T13">
                  <a:pos x="T6" y="T7"/>
                </a:cxn>
                <a:cxn ang="T14">
                  <a:pos x="T8" y="T9"/>
                </a:cxn>
              </a:cxnLst>
              <a:rect l="T15" t="T16" r="T17" b="T18"/>
              <a:pathLst>
                <a:path w="122" h="1222">
                  <a:moveTo>
                    <a:pt x="122" y="0"/>
                  </a:moveTo>
                  <a:lnTo>
                    <a:pt x="122" y="1100"/>
                  </a:lnTo>
                  <a:lnTo>
                    <a:pt x="0" y="1222"/>
                  </a:lnTo>
                  <a:lnTo>
                    <a:pt x="0" y="122"/>
                  </a:lnTo>
                  <a:lnTo>
                    <a:pt x="122" y="0"/>
                  </a:lnTo>
                  <a:close/>
                </a:path>
              </a:pathLst>
            </a:custGeom>
            <a:solidFill>
              <a:srgbClr val="777777"/>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90513" name="Rectangle 92"/>
            <p:cNvSpPr>
              <a:spLocks noChangeArrowheads="1"/>
            </p:cNvSpPr>
            <p:nvPr/>
          </p:nvSpPr>
          <p:spPr bwMode="auto">
            <a:xfrm>
              <a:off x="2832" y="3250"/>
              <a:ext cx="312" cy="309"/>
            </a:xfrm>
            <a:prstGeom prst="rect">
              <a:avLst/>
            </a:prstGeom>
            <a:solidFill>
              <a:srgbClr val="B2B2B2"/>
            </a:solidFill>
            <a:ln>
              <a:noFill/>
            </a:ln>
            <a:extLst>
              <a:ext uri="{91240B29-F687-4F45-9708-019B960494DF}">
                <a14:hiddenLine xmlns:a14="http://schemas.microsoft.com/office/drawing/2010/main" w="317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514" name="Freeform 93"/>
            <p:cNvSpPr>
              <a:spLocks/>
            </p:cNvSpPr>
            <p:nvPr/>
          </p:nvSpPr>
          <p:spPr bwMode="auto">
            <a:xfrm>
              <a:off x="2849" y="3380"/>
              <a:ext cx="109" cy="49"/>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90515" name="Freeform 94"/>
            <p:cNvSpPr>
              <a:spLocks/>
            </p:cNvSpPr>
            <p:nvPr/>
          </p:nvSpPr>
          <p:spPr bwMode="auto">
            <a:xfrm>
              <a:off x="2963" y="3266"/>
              <a:ext cx="49" cy="109"/>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90516" name="Freeform 95"/>
            <p:cNvSpPr>
              <a:spLocks/>
            </p:cNvSpPr>
            <p:nvPr/>
          </p:nvSpPr>
          <p:spPr bwMode="auto">
            <a:xfrm>
              <a:off x="3017" y="3380"/>
              <a:ext cx="109" cy="49"/>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90517" name="Freeform 96"/>
            <p:cNvSpPr>
              <a:spLocks/>
            </p:cNvSpPr>
            <p:nvPr/>
          </p:nvSpPr>
          <p:spPr bwMode="auto">
            <a:xfrm>
              <a:off x="2963" y="3435"/>
              <a:ext cx="49" cy="10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90518" name="Oval 97"/>
            <p:cNvSpPr>
              <a:spLocks noChangeArrowheads="1"/>
            </p:cNvSpPr>
            <p:nvPr/>
          </p:nvSpPr>
          <p:spPr bwMode="auto">
            <a:xfrm rot="-2599510">
              <a:off x="2965" y="3271"/>
              <a:ext cx="48" cy="278"/>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90519" name="Oval 98"/>
            <p:cNvSpPr>
              <a:spLocks noChangeArrowheads="1"/>
            </p:cNvSpPr>
            <p:nvPr/>
          </p:nvSpPr>
          <p:spPr bwMode="auto">
            <a:xfrm rot="2599510" flipV="1">
              <a:off x="2965" y="3268"/>
              <a:ext cx="48" cy="284"/>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90520" name="Oval 99"/>
            <p:cNvSpPr>
              <a:spLocks noChangeArrowheads="1"/>
            </p:cNvSpPr>
            <p:nvPr/>
          </p:nvSpPr>
          <p:spPr bwMode="auto">
            <a:xfrm>
              <a:off x="2941" y="3362"/>
              <a:ext cx="94" cy="9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libri" pitchFamily="34" charset="0"/>
                <a:cs typeface="Calibri" pitchFamily="34" charset="0"/>
              </a:endParaRPr>
            </a:p>
          </p:txBody>
        </p:sp>
      </p:grpSp>
      <p:grpSp>
        <p:nvGrpSpPr>
          <p:cNvPr id="6" name="Group 100"/>
          <p:cNvGrpSpPr>
            <a:grpSpLocks/>
          </p:cNvGrpSpPr>
          <p:nvPr/>
        </p:nvGrpSpPr>
        <p:grpSpPr bwMode="auto">
          <a:xfrm>
            <a:off x="8053388" y="3898900"/>
            <a:ext cx="379412" cy="531813"/>
            <a:chOff x="5073" y="2456"/>
            <a:chExt cx="239" cy="335"/>
          </a:xfrm>
        </p:grpSpPr>
        <p:sp>
          <p:nvSpPr>
            <p:cNvPr id="90479" name="Rectangle 101"/>
            <p:cNvSpPr>
              <a:spLocks noChangeArrowheads="1"/>
            </p:cNvSpPr>
            <p:nvPr/>
          </p:nvSpPr>
          <p:spPr bwMode="auto">
            <a:xfrm>
              <a:off x="5073" y="2482"/>
              <a:ext cx="214" cy="306"/>
            </a:xfrm>
            <a:prstGeom prst="rect">
              <a:avLst/>
            </a:prstGeom>
            <a:solidFill>
              <a:srgbClr val="B2B2B2"/>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480" name="Freeform 102"/>
            <p:cNvSpPr>
              <a:spLocks/>
            </p:cNvSpPr>
            <p:nvPr/>
          </p:nvSpPr>
          <p:spPr bwMode="auto">
            <a:xfrm>
              <a:off x="5282" y="2456"/>
              <a:ext cx="29" cy="335"/>
            </a:xfrm>
            <a:custGeom>
              <a:avLst/>
              <a:gdLst>
                <a:gd name="T0" fmla="*/ 0 w 36"/>
                <a:gd name="T1" fmla="*/ 489 h 489"/>
                <a:gd name="T2" fmla="*/ 36 w 36"/>
                <a:gd name="T3" fmla="*/ 452 h 489"/>
                <a:gd name="T4" fmla="*/ 36 w 36"/>
                <a:gd name="T5" fmla="*/ 0 h 489"/>
                <a:gd name="T6" fmla="*/ 0 w 36"/>
                <a:gd name="T7" fmla="*/ 37 h 489"/>
                <a:gd name="T8" fmla="*/ 0 w 36"/>
                <a:gd name="T9" fmla="*/ 489 h 489"/>
                <a:gd name="T10" fmla="*/ 0 60000 65536"/>
                <a:gd name="T11" fmla="*/ 0 60000 65536"/>
                <a:gd name="T12" fmla="*/ 0 60000 65536"/>
                <a:gd name="T13" fmla="*/ 0 60000 65536"/>
                <a:gd name="T14" fmla="*/ 0 60000 65536"/>
                <a:gd name="T15" fmla="*/ 0 w 36"/>
                <a:gd name="T16" fmla="*/ 0 h 489"/>
                <a:gd name="T17" fmla="*/ 36 w 36"/>
                <a:gd name="T18" fmla="*/ 489 h 489"/>
              </a:gdLst>
              <a:ahLst/>
              <a:cxnLst>
                <a:cxn ang="T10">
                  <a:pos x="T0" y="T1"/>
                </a:cxn>
                <a:cxn ang="T11">
                  <a:pos x="T2" y="T3"/>
                </a:cxn>
                <a:cxn ang="T12">
                  <a:pos x="T4" y="T5"/>
                </a:cxn>
                <a:cxn ang="T13">
                  <a:pos x="T6" y="T7"/>
                </a:cxn>
                <a:cxn ang="T14">
                  <a:pos x="T8" y="T9"/>
                </a:cxn>
              </a:cxnLst>
              <a:rect l="T15" t="T16" r="T17" b="T18"/>
              <a:pathLst>
                <a:path w="36" h="489">
                  <a:moveTo>
                    <a:pt x="0" y="489"/>
                  </a:moveTo>
                  <a:lnTo>
                    <a:pt x="36" y="452"/>
                  </a:lnTo>
                  <a:lnTo>
                    <a:pt x="36" y="0"/>
                  </a:lnTo>
                  <a:lnTo>
                    <a:pt x="0" y="37"/>
                  </a:lnTo>
                  <a:lnTo>
                    <a:pt x="0" y="489"/>
                  </a:lnTo>
                  <a:close/>
                </a:path>
              </a:pathLst>
            </a:custGeom>
            <a:solidFill>
              <a:srgbClr val="969696"/>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90481" name="Freeform 103"/>
            <p:cNvSpPr>
              <a:spLocks/>
            </p:cNvSpPr>
            <p:nvPr/>
          </p:nvSpPr>
          <p:spPr bwMode="auto">
            <a:xfrm>
              <a:off x="5082" y="2754"/>
              <a:ext cx="177" cy="16"/>
            </a:xfrm>
            <a:custGeom>
              <a:avLst/>
              <a:gdLst>
                <a:gd name="T0" fmla="*/ 0 w 247"/>
                <a:gd name="T1" fmla="*/ 26 h 26"/>
                <a:gd name="T2" fmla="*/ 29 w 247"/>
                <a:gd name="T3" fmla="*/ 0 h 26"/>
                <a:gd name="T4" fmla="*/ 247 w 247"/>
                <a:gd name="T5" fmla="*/ 1 h 26"/>
                <a:gd name="T6" fmla="*/ 247 w 247"/>
                <a:gd name="T7" fmla="*/ 26 h 26"/>
                <a:gd name="T8" fmla="*/ 0 w 247"/>
                <a:gd name="T9" fmla="*/ 26 h 26"/>
                <a:gd name="T10" fmla="*/ 0 60000 65536"/>
                <a:gd name="T11" fmla="*/ 0 60000 65536"/>
                <a:gd name="T12" fmla="*/ 0 60000 65536"/>
                <a:gd name="T13" fmla="*/ 0 60000 65536"/>
                <a:gd name="T14" fmla="*/ 0 60000 65536"/>
                <a:gd name="T15" fmla="*/ 0 w 247"/>
                <a:gd name="T16" fmla="*/ 0 h 26"/>
                <a:gd name="T17" fmla="*/ 247 w 247"/>
                <a:gd name="T18" fmla="*/ 26 h 26"/>
              </a:gdLst>
              <a:ahLst/>
              <a:cxnLst>
                <a:cxn ang="T10">
                  <a:pos x="T0" y="T1"/>
                </a:cxn>
                <a:cxn ang="T11">
                  <a:pos x="T2" y="T3"/>
                </a:cxn>
                <a:cxn ang="T12">
                  <a:pos x="T4" y="T5"/>
                </a:cxn>
                <a:cxn ang="T13">
                  <a:pos x="T6" y="T7"/>
                </a:cxn>
                <a:cxn ang="T14">
                  <a:pos x="T8" y="T9"/>
                </a:cxn>
              </a:cxnLst>
              <a:rect l="T15" t="T16" r="T17" b="T18"/>
              <a:pathLst>
                <a:path w="247" h="26">
                  <a:moveTo>
                    <a:pt x="0" y="26"/>
                  </a:moveTo>
                  <a:lnTo>
                    <a:pt x="29" y="0"/>
                  </a:lnTo>
                  <a:lnTo>
                    <a:pt x="247" y="1"/>
                  </a:lnTo>
                  <a:lnTo>
                    <a:pt x="247" y="26"/>
                  </a:lnTo>
                  <a:lnTo>
                    <a:pt x="0" y="26"/>
                  </a:lnTo>
                  <a:close/>
                </a:path>
              </a:pathLst>
            </a:custGeom>
            <a:solidFill>
              <a:srgbClr val="808080"/>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90482" name="Freeform 104"/>
            <p:cNvSpPr>
              <a:spLocks/>
            </p:cNvSpPr>
            <p:nvPr/>
          </p:nvSpPr>
          <p:spPr bwMode="auto">
            <a:xfrm>
              <a:off x="5083" y="2539"/>
              <a:ext cx="22" cy="231"/>
            </a:xfrm>
            <a:custGeom>
              <a:avLst/>
              <a:gdLst>
                <a:gd name="T0" fmla="*/ 0 w 131"/>
                <a:gd name="T1" fmla="*/ 1418 h 1418"/>
                <a:gd name="T2" fmla="*/ 131 w 131"/>
                <a:gd name="T3" fmla="*/ 1314 h 1418"/>
                <a:gd name="T4" fmla="*/ 131 w 131"/>
                <a:gd name="T5" fmla="*/ 0 h 1418"/>
                <a:gd name="T6" fmla="*/ 1 w 131"/>
                <a:gd name="T7" fmla="*/ 0 h 1418"/>
                <a:gd name="T8" fmla="*/ 0 w 131"/>
                <a:gd name="T9" fmla="*/ 1418 h 1418"/>
                <a:gd name="T10" fmla="*/ 0 60000 65536"/>
                <a:gd name="T11" fmla="*/ 0 60000 65536"/>
                <a:gd name="T12" fmla="*/ 0 60000 65536"/>
                <a:gd name="T13" fmla="*/ 0 60000 65536"/>
                <a:gd name="T14" fmla="*/ 0 60000 65536"/>
                <a:gd name="T15" fmla="*/ 0 w 131"/>
                <a:gd name="T16" fmla="*/ 0 h 1418"/>
                <a:gd name="T17" fmla="*/ 131 w 131"/>
                <a:gd name="T18" fmla="*/ 1418 h 1418"/>
              </a:gdLst>
              <a:ahLst/>
              <a:cxnLst>
                <a:cxn ang="T10">
                  <a:pos x="T0" y="T1"/>
                </a:cxn>
                <a:cxn ang="T11">
                  <a:pos x="T2" y="T3"/>
                </a:cxn>
                <a:cxn ang="T12">
                  <a:pos x="T4" y="T5"/>
                </a:cxn>
                <a:cxn ang="T13">
                  <a:pos x="T6" y="T7"/>
                </a:cxn>
                <a:cxn ang="T14">
                  <a:pos x="T8" y="T9"/>
                </a:cxn>
              </a:cxnLst>
              <a:rect l="T15" t="T16" r="T17" b="T18"/>
              <a:pathLst>
                <a:path w="131" h="1418">
                  <a:moveTo>
                    <a:pt x="0" y="1418"/>
                  </a:moveTo>
                  <a:lnTo>
                    <a:pt x="131" y="1314"/>
                  </a:lnTo>
                  <a:lnTo>
                    <a:pt x="131" y="0"/>
                  </a:lnTo>
                  <a:lnTo>
                    <a:pt x="1" y="0"/>
                  </a:lnTo>
                  <a:lnTo>
                    <a:pt x="0" y="1418"/>
                  </a:lnTo>
                  <a:close/>
                </a:path>
              </a:pathLst>
            </a:custGeom>
            <a:solidFill>
              <a:srgbClr val="4D4D4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90483" name="Freeform 105"/>
            <p:cNvSpPr>
              <a:spLocks/>
            </p:cNvSpPr>
            <p:nvPr/>
          </p:nvSpPr>
          <p:spPr bwMode="auto">
            <a:xfrm>
              <a:off x="5073" y="2457"/>
              <a:ext cx="239" cy="25"/>
            </a:xfrm>
            <a:custGeom>
              <a:avLst/>
              <a:gdLst>
                <a:gd name="T0" fmla="*/ 0 w 301"/>
                <a:gd name="T1" fmla="*/ 37 h 37"/>
                <a:gd name="T2" fmla="*/ 36 w 301"/>
                <a:gd name="T3" fmla="*/ 0 h 37"/>
                <a:gd name="T4" fmla="*/ 301 w 301"/>
                <a:gd name="T5" fmla="*/ 0 h 37"/>
                <a:gd name="T6" fmla="*/ 265 w 301"/>
                <a:gd name="T7" fmla="*/ 37 h 37"/>
                <a:gd name="T8" fmla="*/ 0 w 301"/>
                <a:gd name="T9" fmla="*/ 37 h 37"/>
                <a:gd name="T10" fmla="*/ 0 60000 65536"/>
                <a:gd name="T11" fmla="*/ 0 60000 65536"/>
                <a:gd name="T12" fmla="*/ 0 60000 65536"/>
                <a:gd name="T13" fmla="*/ 0 60000 65536"/>
                <a:gd name="T14" fmla="*/ 0 60000 65536"/>
                <a:gd name="T15" fmla="*/ 0 w 301"/>
                <a:gd name="T16" fmla="*/ 0 h 37"/>
                <a:gd name="T17" fmla="*/ 301 w 301"/>
                <a:gd name="T18" fmla="*/ 37 h 37"/>
              </a:gdLst>
              <a:ahLst/>
              <a:cxnLst>
                <a:cxn ang="T10">
                  <a:pos x="T0" y="T1"/>
                </a:cxn>
                <a:cxn ang="T11">
                  <a:pos x="T2" y="T3"/>
                </a:cxn>
                <a:cxn ang="T12">
                  <a:pos x="T4" y="T5"/>
                </a:cxn>
                <a:cxn ang="T13">
                  <a:pos x="T6" y="T7"/>
                </a:cxn>
                <a:cxn ang="T14">
                  <a:pos x="T8" y="T9"/>
                </a:cxn>
              </a:cxnLst>
              <a:rect l="T15" t="T16" r="T17" b="T18"/>
              <a:pathLst>
                <a:path w="301" h="37">
                  <a:moveTo>
                    <a:pt x="0" y="37"/>
                  </a:moveTo>
                  <a:lnTo>
                    <a:pt x="36" y="0"/>
                  </a:lnTo>
                  <a:lnTo>
                    <a:pt x="301" y="0"/>
                  </a:lnTo>
                  <a:lnTo>
                    <a:pt x="265" y="37"/>
                  </a:lnTo>
                  <a:lnTo>
                    <a:pt x="0" y="37"/>
                  </a:lnTo>
                  <a:close/>
                </a:path>
              </a:pathLst>
            </a:custGeom>
            <a:solidFill>
              <a:srgbClr val="DDDDD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90484" name="Rectangle 106"/>
            <p:cNvSpPr>
              <a:spLocks noChangeArrowheads="1"/>
            </p:cNvSpPr>
            <p:nvPr/>
          </p:nvSpPr>
          <p:spPr bwMode="auto">
            <a:xfrm>
              <a:off x="5105" y="2540"/>
              <a:ext cx="153" cy="214"/>
            </a:xfrm>
            <a:prstGeom prst="rect">
              <a:avLst/>
            </a:prstGeom>
            <a:solidFill>
              <a:srgbClr val="969696"/>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grpSp>
          <p:nvGrpSpPr>
            <p:cNvPr id="7" name="Group 107"/>
            <p:cNvGrpSpPr>
              <a:grpSpLocks/>
            </p:cNvGrpSpPr>
            <p:nvPr/>
          </p:nvGrpSpPr>
          <p:grpSpPr bwMode="auto">
            <a:xfrm>
              <a:off x="5095" y="2531"/>
              <a:ext cx="172" cy="232"/>
              <a:chOff x="3016" y="2094"/>
              <a:chExt cx="272" cy="396"/>
            </a:xfrm>
          </p:grpSpPr>
          <p:grpSp>
            <p:nvGrpSpPr>
              <p:cNvPr id="8" name="Group 108"/>
              <p:cNvGrpSpPr>
                <a:grpSpLocks/>
              </p:cNvGrpSpPr>
              <p:nvPr/>
            </p:nvGrpSpPr>
            <p:grpSpPr bwMode="auto">
              <a:xfrm>
                <a:off x="3016" y="2381"/>
                <a:ext cx="272" cy="109"/>
                <a:chOff x="3016" y="2381"/>
                <a:chExt cx="272" cy="109"/>
              </a:xfrm>
            </p:grpSpPr>
            <p:sp>
              <p:nvSpPr>
                <p:cNvPr id="90503" name="Rectangle 109"/>
                <p:cNvSpPr>
                  <a:spLocks noChangeArrowheads="1"/>
                </p:cNvSpPr>
                <p:nvPr/>
              </p:nvSpPr>
              <p:spPr bwMode="auto">
                <a:xfrm>
                  <a:off x="3019" y="2421"/>
                  <a:ext cx="210" cy="69"/>
                </a:xfrm>
                <a:prstGeom prst="rect">
                  <a:avLst/>
                </a:prstGeom>
                <a:solidFill>
                  <a:srgbClr val="1362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90504" name="AutoShape 110"/>
                <p:cNvSpPr>
                  <a:spLocks noChangeArrowheads="1"/>
                </p:cNvSpPr>
                <p:nvPr/>
              </p:nvSpPr>
              <p:spPr bwMode="auto">
                <a:xfrm rot="16200000" flipH="1">
                  <a:off x="3202" y="2405"/>
                  <a:ext cx="109" cy="62"/>
                </a:xfrm>
                <a:prstGeom prst="parallelogram">
                  <a:avLst>
                    <a:gd name="adj" fmla="val 66123"/>
                  </a:avLst>
                </a:prstGeom>
                <a:solidFill>
                  <a:srgbClr val="002D8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90505" name="AutoShape 111"/>
                <p:cNvSpPr>
                  <a:spLocks noChangeArrowheads="1"/>
                </p:cNvSpPr>
                <p:nvPr/>
              </p:nvSpPr>
              <p:spPr bwMode="auto">
                <a:xfrm>
                  <a:off x="3016" y="2384"/>
                  <a:ext cx="272" cy="38"/>
                </a:xfrm>
                <a:prstGeom prst="parallelogram">
                  <a:avLst>
                    <a:gd name="adj" fmla="val 161749"/>
                  </a:avLst>
                </a:prstGeom>
                <a:solidFill>
                  <a:srgbClr val="73A2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endParaRPr lang="en-US" sz="1800" b="1" baseline="0">
                    <a:latin typeface="Calibri" pitchFamily="34" charset="0"/>
                    <a:cs typeface="Calibri" pitchFamily="34" charset="0"/>
                  </a:endParaRPr>
                </a:p>
              </p:txBody>
            </p:sp>
            <p:sp>
              <p:nvSpPr>
                <p:cNvPr id="90506" name="Oval 112"/>
                <p:cNvSpPr>
                  <a:spLocks noChangeArrowheads="1"/>
                </p:cNvSpPr>
                <p:nvPr/>
              </p:nvSpPr>
              <p:spPr bwMode="auto">
                <a:xfrm>
                  <a:off x="3040" y="2437"/>
                  <a:ext cx="47" cy="43"/>
                </a:xfrm>
                <a:prstGeom prst="ellipse">
                  <a:avLst/>
                </a:prstGeom>
                <a:solidFill>
                  <a:schemeClr val="tx1"/>
                </a:solidFill>
                <a:ln w="6350">
                  <a:solidFill>
                    <a:schemeClr val="tx1"/>
                  </a:solidFill>
                  <a:round/>
                  <a:headEnd/>
                  <a:tailEnd/>
                </a:ln>
              </p:spPr>
              <p:txBody>
                <a:bodyPr wrap="none" anchor="ctr"/>
                <a:lstStyle/>
                <a:p>
                  <a:endParaRPr lang="en-US">
                    <a:latin typeface="Calibri" pitchFamily="34" charset="0"/>
                    <a:cs typeface="Calibri" pitchFamily="34" charset="0"/>
                  </a:endParaRPr>
                </a:p>
              </p:txBody>
            </p:sp>
            <p:sp>
              <p:nvSpPr>
                <p:cNvPr id="90507" name="Oval 113"/>
                <p:cNvSpPr>
                  <a:spLocks noChangeArrowheads="1"/>
                </p:cNvSpPr>
                <p:nvPr/>
              </p:nvSpPr>
              <p:spPr bwMode="auto">
                <a:xfrm>
                  <a:off x="3153" y="2437"/>
                  <a:ext cx="48" cy="43"/>
                </a:xfrm>
                <a:prstGeom prst="ellipse">
                  <a:avLst/>
                </a:prstGeom>
                <a:solidFill>
                  <a:schemeClr val="tx1"/>
                </a:solidFill>
                <a:ln w="6350">
                  <a:solidFill>
                    <a:schemeClr val="tx1"/>
                  </a:solidFill>
                  <a:round/>
                  <a:headEnd/>
                  <a:tailEnd/>
                </a:ln>
              </p:spPr>
              <p:txBody>
                <a:bodyPr wrap="none" anchor="ctr"/>
                <a:lstStyle/>
                <a:p>
                  <a:endParaRPr lang="en-US">
                    <a:latin typeface="Calibri" pitchFamily="34" charset="0"/>
                    <a:cs typeface="Calibri" pitchFamily="34" charset="0"/>
                  </a:endParaRPr>
                </a:p>
              </p:txBody>
            </p:sp>
            <p:sp>
              <p:nvSpPr>
                <p:cNvPr id="90508" name="Line 114"/>
                <p:cNvSpPr>
                  <a:spLocks noChangeShapeType="1"/>
                </p:cNvSpPr>
                <p:nvPr/>
              </p:nvSpPr>
              <p:spPr bwMode="auto">
                <a:xfrm>
                  <a:off x="3062" y="2439"/>
                  <a:ext cx="11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9" name="Group 115"/>
              <p:cNvGrpSpPr>
                <a:grpSpLocks/>
              </p:cNvGrpSpPr>
              <p:nvPr/>
            </p:nvGrpSpPr>
            <p:grpSpPr bwMode="auto">
              <a:xfrm>
                <a:off x="3016" y="2238"/>
                <a:ext cx="272" cy="110"/>
                <a:chOff x="3016" y="2236"/>
                <a:chExt cx="272" cy="110"/>
              </a:xfrm>
            </p:grpSpPr>
            <p:sp>
              <p:nvSpPr>
                <p:cNvPr id="90497" name="Rectangle 116"/>
                <p:cNvSpPr>
                  <a:spLocks noChangeArrowheads="1"/>
                </p:cNvSpPr>
                <p:nvPr/>
              </p:nvSpPr>
              <p:spPr bwMode="auto">
                <a:xfrm>
                  <a:off x="3019" y="2276"/>
                  <a:ext cx="210" cy="70"/>
                </a:xfrm>
                <a:prstGeom prst="rect">
                  <a:avLst/>
                </a:prstGeom>
                <a:solidFill>
                  <a:srgbClr val="1362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90498" name="AutoShape 117"/>
                <p:cNvSpPr>
                  <a:spLocks noChangeArrowheads="1"/>
                </p:cNvSpPr>
                <p:nvPr/>
              </p:nvSpPr>
              <p:spPr bwMode="auto">
                <a:xfrm rot="16200000" flipH="1">
                  <a:off x="3202" y="2260"/>
                  <a:ext cx="110" cy="62"/>
                </a:xfrm>
                <a:prstGeom prst="parallelogram">
                  <a:avLst>
                    <a:gd name="adj" fmla="val 66122"/>
                  </a:avLst>
                </a:prstGeom>
                <a:solidFill>
                  <a:srgbClr val="002D8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90499" name="AutoShape 118"/>
                <p:cNvSpPr>
                  <a:spLocks noChangeArrowheads="1"/>
                </p:cNvSpPr>
                <p:nvPr/>
              </p:nvSpPr>
              <p:spPr bwMode="auto">
                <a:xfrm>
                  <a:off x="3016" y="2239"/>
                  <a:ext cx="272" cy="38"/>
                </a:xfrm>
                <a:prstGeom prst="parallelogram">
                  <a:avLst>
                    <a:gd name="adj" fmla="val 161749"/>
                  </a:avLst>
                </a:prstGeom>
                <a:solidFill>
                  <a:srgbClr val="73A2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90500" name="Oval 119"/>
                <p:cNvSpPr>
                  <a:spLocks noChangeArrowheads="1"/>
                </p:cNvSpPr>
                <p:nvPr/>
              </p:nvSpPr>
              <p:spPr bwMode="auto">
                <a:xfrm>
                  <a:off x="3040" y="2293"/>
                  <a:ext cx="47" cy="43"/>
                </a:xfrm>
                <a:prstGeom prst="ellipse">
                  <a:avLst/>
                </a:prstGeom>
                <a:solidFill>
                  <a:schemeClr val="tx1"/>
                </a:solidFill>
                <a:ln w="6350">
                  <a:solidFill>
                    <a:schemeClr val="tx1"/>
                  </a:solidFill>
                  <a:round/>
                  <a:headEnd/>
                  <a:tailEnd/>
                </a:ln>
              </p:spPr>
              <p:txBody>
                <a:bodyPr wrap="none" anchor="ctr"/>
                <a:lstStyle/>
                <a:p>
                  <a:endParaRPr lang="en-US">
                    <a:latin typeface="Calibri" pitchFamily="34" charset="0"/>
                    <a:cs typeface="Calibri" pitchFamily="34" charset="0"/>
                  </a:endParaRPr>
                </a:p>
              </p:txBody>
            </p:sp>
            <p:sp>
              <p:nvSpPr>
                <p:cNvPr id="90501" name="Oval 120"/>
                <p:cNvSpPr>
                  <a:spLocks noChangeArrowheads="1"/>
                </p:cNvSpPr>
                <p:nvPr/>
              </p:nvSpPr>
              <p:spPr bwMode="auto">
                <a:xfrm>
                  <a:off x="3153" y="2293"/>
                  <a:ext cx="48" cy="43"/>
                </a:xfrm>
                <a:prstGeom prst="ellipse">
                  <a:avLst/>
                </a:prstGeom>
                <a:solidFill>
                  <a:schemeClr val="tx1"/>
                </a:solidFill>
                <a:ln w="6350">
                  <a:solidFill>
                    <a:schemeClr val="tx1"/>
                  </a:solidFill>
                  <a:round/>
                  <a:headEnd/>
                  <a:tailEnd/>
                </a:ln>
              </p:spPr>
              <p:txBody>
                <a:bodyPr wrap="none" anchor="ctr"/>
                <a:lstStyle/>
                <a:p>
                  <a:endParaRPr lang="en-US">
                    <a:latin typeface="Calibri" pitchFamily="34" charset="0"/>
                    <a:cs typeface="Calibri" pitchFamily="34" charset="0"/>
                  </a:endParaRPr>
                </a:p>
              </p:txBody>
            </p:sp>
            <p:sp>
              <p:nvSpPr>
                <p:cNvPr id="90502" name="Line 121"/>
                <p:cNvSpPr>
                  <a:spLocks noChangeShapeType="1"/>
                </p:cNvSpPr>
                <p:nvPr/>
              </p:nvSpPr>
              <p:spPr bwMode="auto">
                <a:xfrm>
                  <a:off x="3062" y="2294"/>
                  <a:ext cx="11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0" name="Group 122"/>
              <p:cNvGrpSpPr>
                <a:grpSpLocks/>
              </p:cNvGrpSpPr>
              <p:nvPr/>
            </p:nvGrpSpPr>
            <p:grpSpPr bwMode="auto">
              <a:xfrm>
                <a:off x="3016" y="2094"/>
                <a:ext cx="272" cy="110"/>
                <a:chOff x="3016" y="2236"/>
                <a:chExt cx="272" cy="110"/>
              </a:xfrm>
            </p:grpSpPr>
            <p:sp>
              <p:nvSpPr>
                <p:cNvPr id="90491" name="Rectangle 123"/>
                <p:cNvSpPr>
                  <a:spLocks noChangeArrowheads="1"/>
                </p:cNvSpPr>
                <p:nvPr/>
              </p:nvSpPr>
              <p:spPr bwMode="auto">
                <a:xfrm>
                  <a:off x="3019" y="2276"/>
                  <a:ext cx="210" cy="70"/>
                </a:xfrm>
                <a:prstGeom prst="rect">
                  <a:avLst/>
                </a:prstGeom>
                <a:solidFill>
                  <a:srgbClr val="1362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90492" name="AutoShape 124"/>
                <p:cNvSpPr>
                  <a:spLocks noChangeArrowheads="1"/>
                </p:cNvSpPr>
                <p:nvPr/>
              </p:nvSpPr>
              <p:spPr bwMode="auto">
                <a:xfrm rot="16200000" flipH="1">
                  <a:off x="3202" y="2260"/>
                  <a:ext cx="110" cy="62"/>
                </a:xfrm>
                <a:prstGeom prst="parallelogram">
                  <a:avLst>
                    <a:gd name="adj" fmla="val 66122"/>
                  </a:avLst>
                </a:prstGeom>
                <a:solidFill>
                  <a:srgbClr val="002D8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90493" name="AutoShape 125"/>
                <p:cNvSpPr>
                  <a:spLocks noChangeArrowheads="1"/>
                </p:cNvSpPr>
                <p:nvPr/>
              </p:nvSpPr>
              <p:spPr bwMode="auto">
                <a:xfrm>
                  <a:off x="3016" y="2239"/>
                  <a:ext cx="272" cy="38"/>
                </a:xfrm>
                <a:prstGeom prst="parallelogram">
                  <a:avLst>
                    <a:gd name="adj" fmla="val 161749"/>
                  </a:avLst>
                </a:prstGeom>
                <a:solidFill>
                  <a:srgbClr val="73A2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90494" name="Oval 126"/>
                <p:cNvSpPr>
                  <a:spLocks noChangeArrowheads="1"/>
                </p:cNvSpPr>
                <p:nvPr/>
              </p:nvSpPr>
              <p:spPr bwMode="auto">
                <a:xfrm>
                  <a:off x="3040" y="2293"/>
                  <a:ext cx="47" cy="43"/>
                </a:xfrm>
                <a:prstGeom prst="ellipse">
                  <a:avLst/>
                </a:prstGeom>
                <a:solidFill>
                  <a:schemeClr val="tx1"/>
                </a:solidFill>
                <a:ln w="6350">
                  <a:solidFill>
                    <a:schemeClr val="tx1"/>
                  </a:solidFill>
                  <a:round/>
                  <a:headEnd/>
                  <a:tailEnd/>
                </a:ln>
              </p:spPr>
              <p:txBody>
                <a:bodyPr wrap="none" anchor="ctr"/>
                <a:lstStyle/>
                <a:p>
                  <a:endParaRPr lang="en-US">
                    <a:latin typeface="Calibri" pitchFamily="34" charset="0"/>
                    <a:cs typeface="Calibri" pitchFamily="34" charset="0"/>
                  </a:endParaRPr>
                </a:p>
              </p:txBody>
            </p:sp>
            <p:sp>
              <p:nvSpPr>
                <p:cNvPr id="90495" name="Oval 127"/>
                <p:cNvSpPr>
                  <a:spLocks noChangeArrowheads="1"/>
                </p:cNvSpPr>
                <p:nvPr/>
              </p:nvSpPr>
              <p:spPr bwMode="auto">
                <a:xfrm>
                  <a:off x="3153" y="2293"/>
                  <a:ext cx="48" cy="43"/>
                </a:xfrm>
                <a:prstGeom prst="ellipse">
                  <a:avLst/>
                </a:prstGeom>
                <a:solidFill>
                  <a:schemeClr val="tx1"/>
                </a:solidFill>
                <a:ln w="6350">
                  <a:solidFill>
                    <a:schemeClr val="tx1"/>
                  </a:solidFill>
                  <a:round/>
                  <a:headEnd/>
                  <a:tailEnd/>
                </a:ln>
              </p:spPr>
              <p:txBody>
                <a:bodyPr wrap="none" anchor="ctr"/>
                <a:lstStyle/>
                <a:p>
                  <a:endParaRPr lang="en-US">
                    <a:latin typeface="Calibri" pitchFamily="34" charset="0"/>
                    <a:cs typeface="Calibri" pitchFamily="34" charset="0"/>
                  </a:endParaRPr>
                </a:p>
              </p:txBody>
            </p:sp>
            <p:sp>
              <p:nvSpPr>
                <p:cNvPr id="90496" name="Line 128"/>
                <p:cNvSpPr>
                  <a:spLocks noChangeShapeType="1"/>
                </p:cNvSpPr>
                <p:nvPr/>
              </p:nvSpPr>
              <p:spPr bwMode="auto">
                <a:xfrm>
                  <a:off x="3062" y="2294"/>
                  <a:ext cx="11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sp>
          <p:nvSpPr>
            <p:cNvPr id="90486" name="Rectangle 129"/>
            <p:cNvSpPr>
              <a:spLocks noChangeArrowheads="1"/>
            </p:cNvSpPr>
            <p:nvPr/>
          </p:nvSpPr>
          <p:spPr bwMode="auto">
            <a:xfrm>
              <a:off x="5259" y="2526"/>
              <a:ext cx="12" cy="249"/>
            </a:xfrm>
            <a:prstGeom prst="rect">
              <a:avLst/>
            </a:prstGeom>
            <a:solidFill>
              <a:srgbClr val="B2B2B2"/>
            </a:solidFill>
            <a:ln>
              <a:noFill/>
            </a:ln>
            <a:extLst>
              <a:ext uri="{91240B29-F687-4F45-9708-019B960494DF}">
                <a14:hiddenLine xmlns:a14="http://schemas.microsoft.com/office/drawing/2010/main" w="6350">
                  <a:solidFill>
                    <a:srgbClr val="000000"/>
                  </a:solidFill>
                  <a:miter lim="800000"/>
                  <a:headEnd/>
                  <a:tailEnd/>
                </a14:hiddenLine>
              </a:ext>
            </a:extLst>
          </p:spPr>
          <p:txBody>
            <a:bodyPr anchor="ctr" anchorCtr="1"/>
            <a:lstStyle/>
            <a:p>
              <a:pPr>
                <a:lnSpc>
                  <a:spcPct val="100000"/>
                </a:lnSpc>
              </a:pPr>
              <a:endParaRPr lang="en-US" sz="800" baseline="0">
                <a:latin typeface="Calibri" pitchFamily="34" charset="0"/>
                <a:cs typeface="Calibri" pitchFamily="34" charset="0"/>
              </a:endParaRPr>
            </a:p>
          </p:txBody>
        </p:sp>
        <p:sp>
          <p:nvSpPr>
            <p:cNvPr id="90487" name="Rectangle 130"/>
            <p:cNvSpPr>
              <a:spLocks noChangeArrowheads="1"/>
            </p:cNvSpPr>
            <p:nvPr/>
          </p:nvSpPr>
          <p:spPr bwMode="auto">
            <a:xfrm>
              <a:off x="5109" y="2512"/>
              <a:ext cx="152" cy="28"/>
            </a:xfrm>
            <a:prstGeom prst="rect">
              <a:avLst/>
            </a:prstGeom>
            <a:solidFill>
              <a:srgbClr val="B2B2B2"/>
            </a:solidFill>
            <a:ln>
              <a:noFill/>
            </a:ln>
            <a:extLst>
              <a:ext uri="{91240B29-F687-4F45-9708-019B960494DF}">
                <a14:hiddenLine xmlns:a14="http://schemas.microsoft.com/office/drawing/2010/main" w="6350">
                  <a:solidFill>
                    <a:srgbClr val="000000"/>
                  </a:solidFill>
                  <a:miter lim="800000"/>
                  <a:headEnd/>
                  <a:tailEnd/>
                </a14:hiddenLine>
              </a:ext>
            </a:extLst>
          </p:spPr>
          <p:txBody>
            <a:bodyPr anchor="ctr" anchorCtr="1"/>
            <a:lstStyle/>
            <a:p>
              <a:pPr>
                <a:lnSpc>
                  <a:spcPct val="100000"/>
                </a:lnSpc>
              </a:pPr>
              <a:endParaRPr lang="en-US" sz="800" baseline="0">
                <a:latin typeface="Calibri" pitchFamily="34" charset="0"/>
                <a:cs typeface="Calibri" pitchFamily="34" charset="0"/>
              </a:endParaRPr>
            </a:p>
          </p:txBody>
        </p:sp>
      </p:grpSp>
      <p:sp>
        <p:nvSpPr>
          <p:cNvPr id="90165" name="Text Box 131"/>
          <p:cNvSpPr txBox="1">
            <a:spLocks noChangeArrowheads="1"/>
          </p:cNvSpPr>
          <p:nvPr/>
        </p:nvSpPr>
        <p:spPr bwMode="auto">
          <a:xfrm>
            <a:off x="7597775" y="1855788"/>
            <a:ext cx="10712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spcBef>
                <a:spcPct val="30000"/>
              </a:spcBef>
            </a:pPr>
            <a:r>
              <a:rPr lang="en-US" sz="1200" b="1" baseline="0">
                <a:latin typeface="Calibri" pitchFamily="34" charset="0"/>
                <a:cs typeface="Calibri" pitchFamily="34" charset="0"/>
              </a:rPr>
              <a:t>VSAN-Specific</a:t>
            </a:r>
            <a:br>
              <a:rPr lang="en-US" sz="1200" b="1" baseline="0">
                <a:latin typeface="Calibri" pitchFamily="34" charset="0"/>
                <a:cs typeface="Calibri" pitchFamily="34" charset="0"/>
              </a:rPr>
            </a:br>
            <a:r>
              <a:rPr lang="en-US" sz="1200" b="1" baseline="0">
                <a:latin typeface="Calibri" pitchFamily="34" charset="0"/>
                <a:cs typeface="Calibri" pitchFamily="34" charset="0"/>
              </a:rPr>
              <a:t>Disk</a:t>
            </a:r>
          </a:p>
        </p:txBody>
      </p:sp>
      <p:sp>
        <p:nvSpPr>
          <p:cNvPr id="90166" name="Text Box 132"/>
          <p:cNvSpPr txBox="1">
            <a:spLocks noChangeArrowheads="1"/>
          </p:cNvSpPr>
          <p:nvPr/>
        </p:nvSpPr>
        <p:spPr bwMode="auto">
          <a:xfrm>
            <a:off x="4727575" y="1855788"/>
            <a:ext cx="10668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spcBef>
                <a:spcPct val="30000"/>
              </a:spcBef>
            </a:pPr>
            <a:r>
              <a:rPr lang="en-US" sz="1200" b="1" baseline="0"/>
              <a:t>Engineering</a:t>
            </a:r>
            <a:br>
              <a:rPr lang="en-US" sz="1200" b="1" baseline="0"/>
            </a:br>
            <a:r>
              <a:rPr lang="en-US" sz="1200" b="1" baseline="0"/>
              <a:t>VSAN_1</a:t>
            </a:r>
          </a:p>
        </p:txBody>
      </p:sp>
      <p:sp>
        <p:nvSpPr>
          <p:cNvPr id="90167" name="Text Box 133"/>
          <p:cNvSpPr txBox="1">
            <a:spLocks noChangeArrowheads="1"/>
          </p:cNvSpPr>
          <p:nvPr/>
        </p:nvSpPr>
        <p:spPr bwMode="auto">
          <a:xfrm>
            <a:off x="4810125" y="4951413"/>
            <a:ext cx="90328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spcBef>
                <a:spcPct val="30000"/>
              </a:spcBef>
            </a:pPr>
            <a:r>
              <a:rPr lang="en-US" sz="1200" b="1" baseline="0"/>
              <a:t>Marketing</a:t>
            </a:r>
            <a:br>
              <a:rPr lang="en-US" sz="1200" b="1" baseline="0"/>
            </a:br>
            <a:r>
              <a:rPr lang="en-US" sz="1200" b="1" baseline="0"/>
              <a:t>VSAN_2</a:t>
            </a:r>
          </a:p>
        </p:txBody>
      </p:sp>
      <p:sp>
        <p:nvSpPr>
          <p:cNvPr id="90168" name="Text Box 134"/>
          <p:cNvSpPr txBox="1">
            <a:spLocks noChangeArrowheads="1"/>
          </p:cNvSpPr>
          <p:nvPr/>
        </p:nvSpPr>
        <p:spPr bwMode="auto">
          <a:xfrm>
            <a:off x="6991102" y="5499722"/>
            <a:ext cx="694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spcBef>
                <a:spcPct val="30000"/>
              </a:spcBef>
            </a:pPr>
            <a:r>
              <a:rPr lang="en-US" sz="1200" b="1" baseline="0" dirty="0">
                <a:latin typeface="Calibri" pitchFamily="34" charset="0"/>
                <a:cs typeface="Calibri" pitchFamily="34" charset="0"/>
              </a:rPr>
              <a:t>HR</a:t>
            </a:r>
            <a:br>
              <a:rPr lang="en-US" sz="1200" b="1" baseline="0" dirty="0">
                <a:latin typeface="Calibri" pitchFamily="34" charset="0"/>
                <a:cs typeface="Calibri" pitchFamily="34" charset="0"/>
              </a:rPr>
            </a:br>
            <a:r>
              <a:rPr lang="en-US" sz="1200" b="1" baseline="0" dirty="0">
                <a:latin typeface="Calibri" pitchFamily="34" charset="0"/>
                <a:cs typeface="Calibri" pitchFamily="34" charset="0"/>
              </a:rPr>
              <a:t>VSAN_3</a:t>
            </a:r>
          </a:p>
        </p:txBody>
      </p:sp>
      <p:sp>
        <p:nvSpPr>
          <p:cNvPr id="90169" name="Text Box 135"/>
          <p:cNvSpPr txBox="1">
            <a:spLocks noChangeArrowheads="1"/>
          </p:cNvSpPr>
          <p:nvPr/>
        </p:nvSpPr>
        <p:spPr bwMode="auto">
          <a:xfrm>
            <a:off x="7004050" y="4229100"/>
            <a:ext cx="4042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200" b="1" baseline="0">
                <a:latin typeface="Calibri" pitchFamily="34" charset="0"/>
                <a:cs typeface="Calibri" pitchFamily="34" charset="0"/>
              </a:rPr>
              <a:t>IVR</a:t>
            </a:r>
          </a:p>
        </p:txBody>
      </p:sp>
      <p:sp>
        <p:nvSpPr>
          <p:cNvPr id="90170" name="Text Box 136"/>
          <p:cNvSpPr txBox="1">
            <a:spLocks noChangeArrowheads="1"/>
          </p:cNvSpPr>
          <p:nvPr/>
        </p:nvSpPr>
        <p:spPr bwMode="auto">
          <a:xfrm>
            <a:off x="7004050" y="2933700"/>
            <a:ext cx="4042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200" b="1" baseline="0">
                <a:latin typeface="Calibri" pitchFamily="34" charset="0"/>
                <a:cs typeface="Calibri" pitchFamily="34" charset="0"/>
              </a:rPr>
              <a:t>IVR</a:t>
            </a:r>
          </a:p>
        </p:txBody>
      </p:sp>
      <p:sp>
        <p:nvSpPr>
          <p:cNvPr id="90171" name="Freeform 137"/>
          <p:cNvSpPr>
            <a:spLocks/>
          </p:cNvSpPr>
          <p:nvPr/>
        </p:nvSpPr>
        <p:spPr bwMode="auto">
          <a:xfrm>
            <a:off x="5421313" y="3448050"/>
            <a:ext cx="2397125" cy="858838"/>
          </a:xfrm>
          <a:custGeom>
            <a:avLst/>
            <a:gdLst>
              <a:gd name="T0" fmla="*/ 0 w 1510"/>
              <a:gd name="T1" fmla="*/ 541 h 541"/>
              <a:gd name="T2" fmla="*/ 397 w 1510"/>
              <a:gd name="T3" fmla="*/ 541 h 541"/>
              <a:gd name="T4" fmla="*/ 532 w 1510"/>
              <a:gd name="T5" fmla="*/ 7 h 541"/>
              <a:gd name="T6" fmla="*/ 1318 w 1510"/>
              <a:gd name="T7" fmla="*/ 0 h 541"/>
              <a:gd name="T8" fmla="*/ 1510 w 1510"/>
              <a:gd name="T9" fmla="*/ 252 h 541"/>
              <a:gd name="T10" fmla="*/ 0 60000 65536"/>
              <a:gd name="T11" fmla="*/ 0 60000 65536"/>
              <a:gd name="T12" fmla="*/ 0 60000 65536"/>
              <a:gd name="T13" fmla="*/ 0 60000 65536"/>
              <a:gd name="T14" fmla="*/ 0 60000 65536"/>
              <a:gd name="T15" fmla="*/ 0 w 1510"/>
              <a:gd name="T16" fmla="*/ 0 h 541"/>
              <a:gd name="T17" fmla="*/ 1510 w 1510"/>
              <a:gd name="T18" fmla="*/ 541 h 541"/>
            </a:gdLst>
            <a:ahLst/>
            <a:cxnLst>
              <a:cxn ang="T10">
                <a:pos x="T0" y="T1"/>
              </a:cxn>
              <a:cxn ang="T11">
                <a:pos x="T2" y="T3"/>
              </a:cxn>
              <a:cxn ang="T12">
                <a:pos x="T4" y="T5"/>
              </a:cxn>
              <a:cxn ang="T13">
                <a:pos x="T6" y="T7"/>
              </a:cxn>
              <a:cxn ang="T14">
                <a:pos x="T8" y="T9"/>
              </a:cxn>
            </a:cxnLst>
            <a:rect l="T15" t="T16" r="T17" b="T18"/>
            <a:pathLst>
              <a:path w="1510" h="541">
                <a:moveTo>
                  <a:pt x="0" y="541"/>
                </a:moveTo>
                <a:lnTo>
                  <a:pt x="397" y="541"/>
                </a:lnTo>
                <a:cubicBezTo>
                  <a:pt x="550" y="531"/>
                  <a:pt x="406" y="21"/>
                  <a:pt x="532" y="7"/>
                </a:cubicBezTo>
                <a:lnTo>
                  <a:pt x="1318" y="0"/>
                </a:lnTo>
                <a:lnTo>
                  <a:pt x="1510" y="252"/>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latin typeface="Calibri" pitchFamily="34" charset="0"/>
              <a:cs typeface="Calibri" pitchFamily="34" charset="0"/>
            </a:endParaRPr>
          </a:p>
        </p:txBody>
      </p:sp>
      <p:sp>
        <p:nvSpPr>
          <p:cNvPr id="90172" name="Freeform 138"/>
          <p:cNvSpPr>
            <a:spLocks/>
          </p:cNvSpPr>
          <p:nvPr/>
        </p:nvSpPr>
        <p:spPr bwMode="auto">
          <a:xfrm>
            <a:off x="6684963" y="3600450"/>
            <a:ext cx="1038225" cy="984250"/>
          </a:xfrm>
          <a:custGeom>
            <a:avLst/>
            <a:gdLst>
              <a:gd name="T0" fmla="*/ 45 w 654"/>
              <a:gd name="T1" fmla="*/ 620 h 620"/>
              <a:gd name="T2" fmla="*/ 114 w 654"/>
              <a:gd name="T3" fmla="*/ 2 h 620"/>
              <a:gd name="T4" fmla="*/ 504 w 654"/>
              <a:gd name="T5" fmla="*/ 0 h 620"/>
              <a:gd name="T6" fmla="*/ 654 w 654"/>
              <a:gd name="T7" fmla="*/ 198 h 620"/>
              <a:gd name="T8" fmla="*/ 0 60000 65536"/>
              <a:gd name="T9" fmla="*/ 0 60000 65536"/>
              <a:gd name="T10" fmla="*/ 0 60000 65536"/>
              <a:gd name="T11" fmla="*/ 0 60000 65536"/>
              <a:gd name="T12" fmla="*/ 0 w 654"/>
              <a:gd name="T13" fmla="*/ 0 h 620"/>
              <a:gd name="T14" fmla="*/ 654 w 654"/>
              <a:gd name="T15" fmla="*/ 620 h 620"/>
            </a:gdLst>
            <a:ahLst/>
            <a:cxnLst>
              <a:cxn ang="T8">
                <a:pos x="T0" y="T1"/>
              </a:cxn>
              <a:cxn ang="T9">
                <a:pos x="T2" y="T3"/>
              </a:cxn>
              <a:cxn ang="T10">
                <a:pos x="T4" y="T5"/>
              </a:cxn>
              <a:cxn ang="T11">
                <a:pos x="T6" y="T7"/>
              </a:cxn>
            </a:cxnLst>
            <a:rect l="T12" t="T13" r="T14" b="T15"/>
            <a:pathLst>
              <a:path w="654" h="620">
                <a:moveTo>
                  <a:pt x="45" y="620"/>
                </a:moveTo>
                <a:cubicBezTo>
                  <a:pt x="45" y="565"/>
                  <a:pt x="0" y="1"/>
                  <a:pt x="114" y="2"/>
                </a:cubicBezTo>
                <a:lnTo>
                  <a:pt x="504" y="0"/>
                </a:lnTo>
                <a:lnTo>
                  <a:pt x="654" y="198"/>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latin typeface="Calibri" pitchFamily="34" charset="0"/>
              <a:cs typeface="Calibri" pitchFamily="34" charset="0"/>
            </a:endParaRPr>
          </a:p>
        </p:txBody>
      </p:sp>
      <p:sp>
        <p:nvSpPr>
          <p:cNvPr id="90173" name="Freeform 139"/>
          <p:cNvSpPr>
            <a:spLocks/>
          </p:cNvSpPr>
          <p:nvPr/>
        </p:nvSpPr>
        <p:spPr bwMode="auto">
          <a:xfrm>
            <a:off x="5421313" y="2971800"/>
            <a:ext cx="2482850" cy="819150"/>
          </a:xfrm>
          <a:custGeom>
            <a:avLst/>
            <a:gdLst>
              <a:gd name="T0" fmla="*/ 0 w 1564"/>
              <a:gd name="T1" fmla="*/ 0 h 516"/>
              <a:gd name="T2" fmla="*/ 397 w 1564"/>
              <a:gd name="T3" fmla="*/ 0 h 516"/>
              <a:gd name="T4" fmla="*/ 532 w 1564"/>
              <a:gd name="T5" fmla="*/ 213 h 516"/>
              <a:gd name="T6" fmla="*/ 1336 w 1564"/>
              <a:gd name="T7" fmla="*/ 210 h 516"/>
              <a:gd name="T8" fmla="*/ 1564 w 1564"/>
              <a:gd name="T9" fmla="*/ 516 h 516"/>
              <a:gd name="T10" fmla="*/ 0 60000 65536"/>
              <a:gd name="T11" fmla="*/ 0 60000 65536"/>
              <a:gd name="T12" fmla="*/ 0 60000 65536"/>
              <a:gd name="T13" fmla="*/ 0 60000 65536"/>
              <a:gd name="T14" fmla="*/ 0 60000 65536"/>
              <a:gd name="T15" fmla="*/ 0 w 1564"/>
              <a:gd name="T16" fmla="*/ 0 h 516"/>
              <a:gd name="T17" fmla="*/ 1564 w 1564"/>
              <a:gd name="T18" fmla="*/ 516 h 516"/>
            </a:gdLst>
            <a:ahLst/>
            <a:cxnLst>
              <a:cxn ang="T10">
                <a:pos x="T0" y="T1"/>
              </a:cxn>
              <a:cxn ang="T11">
                <a:pos x="T2" y="T3"/>
              </a:cxn>
              <a:cxn ang="T12">
                <a:pos x="T4" y="T5"/>
              </a:cxn>
              <a:cxn ang="T13">
                <a:pos x="T6" y="T7"/>
              </a:cxn>
              <a:cxn ang="T14">
                <a:pos x="T8" y="T9"/>
              </a:cxn>
            </a:cxnLst>
            <a:rect l="T15" t="T16" r="T17" b="T18"/>
            <a:pathLst>
              <a:path w="1564" h="516">
                <a:moveTo>
                  <a:pt x="0" y="0"/>
                </a:moveTo>
                <a:lnTo>
                  <a:pt x="397" y="0"/>
                </a:lnTo>
                <a:cubicBezTo>
                  <a:pt x="550" y="4"/>
                  <a:pt x="406" y="208"/>
                  <a:pt x="532" y="213"/>
                </a:cubicBezTo>
                <a:lnTo>
                  <a:pt x="1336" y="210"/>
                </a:lnTo>
                <a:lnTo>
                  <a:pt x="1564" y="516"/>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latin typeface="Calibri" pitchFamily="34" charset="0"/>
              <a:cs typeface="Calibri" pitchFamily="34" charset="0"/>
            </a:endParaRPr>
          </a:p>
        </p:txBody>
      </p:sp>
      <p:pic>
        <p:nvPicPr>
          <p:cNvPr id="90174" name="Picture 140" descr="File Server_Updated200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4900" y="4984750"/>
            <a:ext cx="3746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75" name="Picture 141" descr="File Server_Updated200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78400" y="2381250"/>
            <a:ext cx="384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76" name="Picture 142" descr="File Server_Updated200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97400" y="2838450"/>
            <a:ext cx="384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77" name="Picture 143" descr="File Server_Updated200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78400" y="3054350"/>
            <a:ext cx="384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78" name="Picture 144" descr="File Server_Updated200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48200" y="4032250"/>
            <a:ext cx="3746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79" name="Picture 145" descr="File Server_Updated200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29200" y="4386263"/>
            <a:ext cx="3746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80" name="Picture 146" descr="File Server_Updated200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080000" y="3676650"/>
            <a:ext cx="3746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81" name="Picture 147" descr="File Server_Updated2005"/>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553200" y="5226050"/>
            <a:ext cx="3746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82" name="Picture 148" descr="File Server_Updated2005"/>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934200" y="4984750"/>
            <a:ext cx="3746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49"/>
          <p:cNvGrpSpPr>
            <a:grpSpLocks/>
          </p:cNvGrpSpPr>
          <p:nvPr/>
        </p:nvGrpSpPr>
        <p:grpSpPr bwMode="auto">
          <a:xfrm>
            <a:off x="8053388" y="2312988"/>
            <a:ext cx="481012" cy="720725"/>
            <a:chOff x="2976" y="3120"/>
            <a:chExt cx="469" cy="706"/>
          </a:xfrm>
        </p:grpSpPr>
        <p:sp>
          <p:nvSpPr>
            <p:cNvPr id="90332" name="Rectangle 150"/>
            <p:cNvSpPr>
              <a:spLocks noChangeArrowheads="1"/>
            </p:cNvSpPr>
            <p:nvPr/>
          </p:nvSpPr>
          <p:spPr bwMode="auto">
            <a:xfrm>
              <a:off x="2976" y="3174"/>
              <a:ext cx="413" cy="652"/>
            </a:xfrm>
            <a:prstGeom prst="rect">
              <a:avLst/>
            </a:prstGeom>
            <a:solidFill>
              <a:srgbClr val="B2B2B2"/>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333" name="Freeform 151"/>
            <p:cNvSpPr>
              <a:spLocks/>
            </p:cNvSpPr>
            <p:nvPr/>
          </p:nvSpPr>
          <p:spPr bwMode="auto">
            <a:xfrm>
              <a:off x="3379" y="3120"/>
              <a:ext cx="59" cy="704"/>
            </a:xfrm>
            <a:custGeom>
              <a:avLst/>
              <a:gdLst>
                <a:gd name="T0" fmla="*/ 0 w 36"/>
                <a:gd name="T1" fmla="*/ 489 h 489"/>
                <a:gd name="T2" fmla="*/ 36 w 36"/>
                <a:gd name="T3" fmla="*/ 452 h 489"/>
                <a:gd name="T4" fmla="*/ 36 w 36"/>
                <a:gd name="T5" fmla="*/ 0 h 489"/>
                <a:gd name="T6" fmla="*/ 0 w 36"/>
                <a:gd name="T7" fmla="*/ 37 h 489"/>
                <a:gd name="T8" fmla="*/ 0 w 36"/>
                <a:gd name="T9" fmla="*/ 489 h 489"/>
                <a:gd name="T10" fmla="*/ 0 60000 65536"/>
                <a:gd name="T11" fmla="*/ 0 60000 65536"/>
                <a:gd name="T12" fmla="*/ 0 60000 65536"/>
                <a:gd name="T13" fmla="*/ 0 60000 65536"/>
                <a:gd name="T14" fmla="*/ 0 60000 65536"/>
                <a:gd name="T15" fmla="*/ 0 w 36"/>
                <a:gd name="T16" fmla="*/ 0 h 489"/>
                <a:gd name="T17" fmla="*/ 36 w 36"/>
                <a:gd name="T18" fmla="*/ 489 h 489"/>
              </a:gdLst>
              <a:ahLst/>
              <a:cxnLst>
                <a:cxn ang="T10">
                  <a:pos x="T0" y="T1"/>
                </a:cxn>
                <a:cxn ang="T11">
                  <a:pos x="T2" y="T3"/>
                </a:cxn>
                <a:cxn ang="T12">
                  <a:pos x="T4" y="T5"/>
                </a:cxn>
                <a:cxn ang="T13">
                  <a:pos x="T6" y="T7"/>
                </a:cxn>
                <a:cxn ang="T14">
                  <a:pos x="T8" y="T9"/>
                </a:cxn>
              </a:cxnLst>
              <a:rect l="T15" t="T16" r="T17" b="T18"/>
              <a:pathLst>
                <a:path w="36" h="489">
                  <a:moveTo>
                    <a:pt x="0" y="489"/>
                  </a:moveTo>
                  <a:lnTo>
                    <a:pt x="36" y="452"/>
                  </a:lnTo>
                  <a:lnTo>
                    <a:pt x="36" y="0"/>
                  </a:lnTo>
                  <a:lnTo>
                    <a:pt x="0" y="37"/>
                  </a:lnTo>
                  <a:lnTo>
                    <a:pt x="0" y="489"/>
                  </a:lnTo>
                  <a:close/>
                </a:path>
              </a:pathLst>
            </a:custGeom>
            <a:solidFill>
              <a:srgbClr val="969696"/>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90334" name="Freeform 152"/>
            <p:cNvSpPr>
              <a:spLocks/>
            </p:cNvSpPr>
            <p:nvPr/>
          </p:nvSpPr>
          <p:spPr bwMode="auto">
            <a:xfrm>
              <a:off x="3007" y="3745"/>
              <a:ext cx="347" cy="36"/>
            </a:xfrm>
            <a:custGeom>
              <a:avLst/>
              <a:gdLst>
                <a:gd name="T0" fmla="*/ 0 w 247"/>
                <a:gd name="T1" fmla="*/ 26 h 26"/>
                <a:gd name="T2" fmla="*/ 29 w 247"/>
                <a:gd name="T3" fmla="*/ 0 h 26"/>
                <a:gd name="T4" fmla="*/ 247 w 247"/>
                <a:gd name="T5" fmla="*/ 1 h 26"/>
                <a:gd name="T6" fmla="*/ 247 w 247"/>
                <a:gd name="T7" fmla="*/ 26 h 26"/>
                <a:gd name="T8" fmla="*/ 0 w 247"/>
                <a:gd name="T9" fmla="*/ 26 h 26"/>
                <a:gd name="T10" fmla="*/ 0 60000 65536"/>
                <a:gd name="T11" fmla="*/ 0 60000 65536"/>
                <a:gd name="T12" fmla="*/ 0 60000 65536"/>
                <a:gd name="T13" fmla="*/ 0 60000 65536"/>
                <a:gd name="T14" fmla="*/ 0 60000 65536"/>
                <a:gd name="T15" fmla="*/ 0 w 247"/>
                <a:gd name="T16" fmla="*/ 0 h 26"/>
                <a:gd name="T17" fmla="*/ 247 w 247"/>
                <a:gd name="T18" fmla="*/ 26 h 26"/>
              </a:gdLst>
              <a:ahLst/>
              <a:cxnLst>
                <a:cxn ang="T10">
                  <a:pos x="T0" y="T1"/>
                </a:cxn>
                <a:cxn ang="T11">
                  <a:pos x="T2" y="T3"/>
                </a:cxn>
                <a:cxn ang="T12">
                  <a:pos x="T4" y="T5"/>
                </a:cxn>
                <a:cxn ang="T13">
                  <a:pos x="T6" y="T7"/>
                </a:cxn>
                <a:cxn ang="T14">
                  <a:pos x="T8" y="T9"/>
                </a:cxn>
              </a:cxnLst>
              <a:rect l="T15" t="T16" r="T17" b="T18"/>
              <a:pathLst>
                <a:path w="247" h="26">
                  <a:moveTo>
                    <a:pt x="0" y="26"/>
                  </a:moveTo>
                  <a:lnTo>
                    <a:pt x="29" y="0"/>
                  </a:lnTo>
                  <a:lnTo>
                    <a:pt x="247" y="1"/>
                  </a:lnTo>
                  <a:lnTo>
                    <a:pt x="247" y="26"/>
                  </a:lnTo>
                  <a:lnTo>
                    <a:pt x="0" y="26"/>
                  </a:lnTo>
                  <a:close/>
                </a:path>
              </a:pathLst>
            </a:custGeom>
            <a:solidFill>
              <a:srgbClr val="808080"/>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90335" name="Freeform 153"/>
            <p:cNvSpPr>
              <a:spLocks/>
            </p:cNvSpPr>
            <p:nvPr/>
          </p:nvSpPr>
          <p:spPr bwMode="auto">
            <a:xfrm>
              <a:off x="3007" y="3295"/>
              <a:ext cx="45" cy="485"/>
            </a:xfrm>
            <a:custGeom>
              <a:avLst/>
              <a:gdLst>
                <a:gd name="T0" fmla="*/ 0 w 131"/>
                <a:gd name="T1" fmla="*/ 1418 h 1418"/>
                <a:gd name="T2" fmla="*/ 131 w 131"/>
                <a:gd name="T3" fmla="*/ 1314 h 1418"/>
                <a:gd name="T4" fmla="*/ 131 w 131"/>
                <a:gd name="T5" fmla="*/ 0 h 1418"/>
                <a:gd name="T6" fmla="*/ 1 w 131"/>
                <a:gd name="T7" fmla="*/ 0 h 1418"/>
                <a:gd name="T8" fmla="*/ 0 w 131"/>
                <a:gd name="T9" fmla="*/ 1418 h 1418"/>
                <a:gd name="T10" fmla="*/ 0 60000 65536"/>
                <a:gd name="T11" fmla="*/ 0 60000 65536"/>
                <a:gd name="T12" fmla="*/ 0 60000 65536"/>
                <a:gd name="T13" fmla="*/ 0 60000 65536"/>
                <a:gd name="T14" fmla="*/ 0 60000 65536"/>
                <a:gd name="T15" fmla="*/ 0 w 131"/>
                <a:gd name="T16" fmla="*/ 0 h 1418"/>
                <a:gd name="T17" fmla="*/ 131 w 131"/>
                <a:gd name="T18" fmla="*/ 1418 h 1418"/>
              </a:gdLst>
              <a:ahLst/>
              <a:cxnLst>
                <a:cxn ang="T10">
                  <a:pos x="T0" y="T1"/>
                </a:cxn>
                <a:cxn ang="T11">
                  <a:pos x="T2" y="T3"/>
                </a:cxn>
                <a:cxn ang="T12">
                  <a:pos x="T4" y="T5"/>
                </a:cxn>
                <a:cxn ang="T13">
                  <a:pos x="T6" y="T7"/>
                </a:cxn>
                <a:cxn ang="T14">
                  <a:pos x="T8" y="T9"/>
                </a:cxn>
              </a:cxnLst>
              <a:rect l="T15" t="T16" r="T17" b="T18"/>
              <a:pathLst>
                <a:path w="131" h="1418">
                  <a:moveTo>
                    <a:pt x="0" y="1418"/>
                  </a:moveTo>
                  <a:lnTo>
                    <a:pt x="131" y="1314"/>
                  </a:lnTo>
                  <a:lnTo>
                    <a:pt x="131" y="0"/>
                  </a:lnTo>
                  <a:lnTo>
                    <a:pt x="1" y="0"/>
                  </a:lnTo>
                  <a:lnTo>
                    <a:pt x="0" y="1418"/>
                  </a:lnTo>
                  <a:close/>
                </a:path>
              </a:pathLst>
            </a:custGeom>
            <a:solidFill>
              <a:srgbClr val="4D4D4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90336" name="Freeform 154"/>
            <p:cNvSpPr>
              <a:spLocks/>
            </p:cNvSpPr>
            <p:nvPr/>
          </p:nvSpPr>
          <p:spPr bwMode="auto">
            <a:xfrm>
              <a:off x="2977" y="3120"/>
              <a:ext cx="468" cy="54"/>
            </a:xfrm>
            <a:custGeom>
              <a:avLst/>
              <a:gdLst>
                <a:gd name="T0" fmla="*/ 0 w 301"/>
                <a:gd name="T1" fmla="*/ 37 h 37"/>
                <a:gd name="T2" fmla="*/ 36 w 301"/>
                <a:gd name="T3" fmla="*/ 0 h 37"/>
                <a:gd name="T4" fmla="*/ 301 w 301"/>
                <a:gd name="T5" fmla="*/ 0 h 37"/>
                <a:gd name="T6" fmla="*/ 265 w 301"/>
                <a:gd name="T7" fmla="*/ 37 h 37"/>
                <a:gd name="T8" fmla="*/ 0 w 301"/>
                <a:gd name="T9" fmla="*/ 37 h 37"/>
                <a:gd name="T10" fmla="*/ 0 60000 65536"/>
                <a:gd name="T11" fmla="*/ 0 60000 65536"/>
                <a:gd name="T12" fmla="*/ 0 60000 65536"/>
                <a:gd name="T13" fmla="*/ 0 60000 65536"/>
                <a:gd name="T14" fmla="*/ 0 60000 65536"/>
                <a:gd name="T15" fmla="*/ 0 w 301"/>
                <a:gd name="T16" fmla="*/ 0 h 37"/>
                <a:gd name="T17" fmla="*/ 301 w 301"/>
                <a:gd name="T18" fmla="*/ 37 h 37"/>
              </a:gdLst>
              <a:ahLst/>
              <a:cxnLst>
                <a:cxn ang="T10">
                  <a:pos x="T0" y="T1"/>
                </a:cxn>
                <a:cxn ang="T11">
                  <a:pos x="T2" y="T3"/>
                </a:cxn>
                <a:cxn ang="T12">
                  <a:pos x="T4" y="T5"/>
                </a:cxn>
                <a:cxn ang="T13">
                  <a:pos x="T6" y="T7"/>
                </a:cxn>
                <a:cxn ang="T14">
                  <a:pos x="T8" y="T9"/>
                </a:cxn>
              </a:cxnLst>
              <a:rect l="T15" t="T16" r="T17" b="T18"/>
              <a:pathLst>
                <a:path w="301" h="37">
                  <a:moveTo>
                    <a:pt x="0" y="37"/>
                  </a:moveTo>
                  <a:lnTo>
                    <a:pt x="36" y="0"/>
                  </a:lnTo>
                  <a:lnTo>
                    <a:pt x="301" y="0"/>
                  </a:lnTo>
                  <a:lnTo>
                    <a:pt x="265" y="37"/>
                  </a:lnTo>
                  <a:lnTo>
                    <a:pt x="0" y="37"/>
                  </a:lnTo>
                  <a:close/>
                </a:path>
              </a:pathLst>
            </a:custGeom>
            <a:solidFill>
              <a:srgbClr val="DDDDD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90337" name="Rectangle 155"/>
            <p:cNvSpPr>
              <a:spLocks noChangeArrowheads="1"/>
            </p:cNvSpPr>
            <p:nvPr/>
          </p:nvSpPr>
          <p:spPr bwMode="auto">
            <a:xfrm>
              <a:off x="3007" y="3295"/>
              <a:ext cx="347"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90338" name="Rectangle 156"/>
            <p:cNvSpPr>
              <a:spLocks noChangeArrowheads="1"/>
            </p:cNvSpPr>
            <p:nvPr/>
          </p:nvSpPr>
          <p:spPr bwMode="auto">
            <a:xfrm>
              <a:off x="3052" y="3295"/>
              <a:ext cx="302" cy="453"/>
            </a:xfrm>
            <a:prstGeom prst="rect">
              <a:avLst/>
            </a:prstGeom>
            <a:solidFill>
              <a:srgbClr val="969696"/>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grpSp>
          <p:nvGrpSpPr>
            <p:cNvPr id="12" name="Group 157"/>
            <p:cNvGrpSpPr>
              <a:grpSpLocks/>
            </p:cNvGrpSpPr>
            <p:nvPr/>
          </p:nvGrpSpPr>
          <p:grpSpPr bwMode="auto">
            <a:xfrm>
              <a:off x="3206" y="3691"/>
              <a:ext cx="128" cy="60"/>
              <a:chOff x="816" y="1680"/>
              <a:chExt cx="463" cy="231"/>
            </a:xfrm>
          </p:grpSpPr>
          <p:sp>
            <p:nvSpPr>
              <p:cNvPr id="90473" name="Oval 158"/>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474" name="Rectangle 159"/>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475" name="Oval 160"/>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476" name="Line 161"/>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477" name="Oval 162"/>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478" name="Line 163"/>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3" name="Group 164"/>
            <p:cNvGrpSpPr>
              <a:grpSpLocks/>
            </p:cNvGrpSpPr>
            <p:nvPr/>
          </p:nvGrpSpPr>
          <p:grpSpPr bwMode="auto">
            <a:xfrm>
              <a:off x="3206" y="3663"/>
              <a:ext cx="128" cy="60"/>
              <a:chOff x="816" y="1680"/>
              <a:chExt cx="463" cy="231"/>
            </a:xfrm>
          </p:grpSpPr>
          <p:sp>
            <p:nvSpPr>
              <p:cNvPr id="90467" name="Oval 165"/>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468" name="Rectangle 166"/>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469" name="Oval 167"/>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470" name="Line 168"/>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471" name="Oval 169"/>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472" name="Line 170"/>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4" name="Group 171"/>
            <p:cNvGrpSpPr>
              <a:grpSpLocks/>
            </p:cNvGrpSpPr>
            <p:nvPr/>
          </p:nvGrpSpPr>
          <p:grpSpPr bwMode="auto">
            <a:xfrm>
              <a:off x="3206" y="3602"/>
              <a:ext cx="128" cy="61"/>
              <a:chOff x="816" y="1680"/>
              <a:chExt cx="463" cy="231"/>
            </a:xfrm>
          </p:grpSpPr>
          <p:sp>
            <p:nvSpPr>
              <p:cNvPr id="90461" name="Oval 172"/>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462" name="Rectangle 173"/>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463" name="Oval 174"/>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464" name="Line 175"/>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465" name="Oval 176"/>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466" name="Line 177"/>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5" name="Group 178"/>
            <p:cNvGrpSpPr>
              <a:grpSpLocks/>
            </p:cNvGrpSpPr>
            <p:nvPr/>
          </p:nvGrpSpPr>
          <p:grpSpPr bwMode="auto">
            <a:xfrm>
              <a:off x="3206" y="3574"/>
              <a:ext cx="128" cy="61"/>
              <a:chOff x="816" y="1680"/>
              <a:chExt cx="463" cy="231"/>
            </a:xfrm>
          </p:grpSpPr>
          <p:sp>
            <p:nvSpPr>
              <p:cNvPr id="90455" name="Oval 179"/>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456" name="Rectangle 180"/>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457" name="Oval 181"/>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458" name="Line 182"/>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459" name="Oval 183"/>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460" name="Line 184"/>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6" name="Group 185"/>
            <p:cNvGrpSpPr>
              <a:grpSpLocks/>
            </p:cNvGrpSpPr>
            <p:nvPr/>
          </p:nvGrpSpPr>
          <p:grpSpPr bwMode="auto">
            <a:xfrm>
              <a:off x="3206" y="3513"/>
              <a:ext cx="128" cy="60"/>
              <a:chOff x="816" y="1680"/>
              <a:chExt cx="463" cy="231"/>
            </a:xfrm>
          </p:grpSpPr>
          <p:sp>
            <p:nvSpPr>
              <p:cNvPr id="90449" name="Oval 186"/>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450" name="Rectangle 187"/>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451" name="Oval 188"/>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452" name="Line 189"/>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453" name="Oval 190"/>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454" name="Line 191"/>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7" name="Group 192"/>
            <p:cNvGrpSpPr>
              <a:grpSpLocks/>
            </p:cNvGrpSpPr>
            <p:nvPr/>
          </p:nvGrpSpPr>
          <p:grpSpPr bwMode="auto">
            <a:xfrm>
              <a:off x="3206" y="3485"/>
              <a:ext cx="128" cy="60"/>
              <a:chOff x="816" y="1680"/>
              <a:chExt cx="463" cy="231"/>
            </a:xfrm>
          </p:grpSpPr>
          <p:sp>
            <p:nvSpPr>
              <p:cNvPr id="90443" name="Oval 193"/>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444" name="Rectangle 194"/>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445" name="Oval 195"/>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446" name="Line 196"/>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447" name="Oval 197"/>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448" name="Line 198"/>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8" name="Group 199"/>
            <p:cNvGrpSpPr>
              <a:grpSpLocks/>
            </p:cNvGrpSpPr>
            <p:nvPr/>
          </p:nvGrpSpPr>
          <p:grpSpPr bwMode="auto">
            <a:xfrm>
              <a:off x="3206" y="3423"/>
              <a:ext cx="128" cy="61"/>
              <a:chOff x="816" y="1680"/>
              <a:chExt cx="463" cy="231"/>
            </a:xfrm>
          </p:grpSpPr>
          <p:sp>
            <p:nvSpPr>
              <p:cNvPr id="90437" name="Oval 200"/>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438" name="Rectangle 201"/>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439" name="Oval 202"/>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440" name="Line 203"/>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441" name="Oval 204"/>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442" name="Line 205"/>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9" name="Group 206"/>
            <p:cNvGrpSpPr>
              <a:grpSpLocks/>
            </p:cNvGrpSpPr>
            <p:nvPr/>
          </p:nvGrpSpPr>
          <p:grpSpPr bwMode="auto">
            <a:xfrm>
              <a:off x="3206" y="3395"/>
              <a:ext cx="128" cy="61"/>
              <a:chOff x="816" y="1680"/>
              <a:chExt cx="463" cy="231"/>
            </a:xfrm>
          </p:grpSpPr>
          <p:sp>
            <p:nvSpPr>
              <p:cNvPr id="90431" name="Oval 207"/>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432" name="Rectangle 208"/>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433" name="Oval 209"/>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434" name="Line 210"/>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435" name="Oval 211"/>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436" name="Line 212"/>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20" name="Group 213"/>
            <p:cNvGrpSpPr>
              <a:grpSpLocks/>
            </p:cNvGrpSpPr>
            <p:nvPr/>
          </p:nvGrpSpPr>
          <p:grpSpPr bwMode="auto">
            <a:xfrm>
              <a:off x="3206" y="3334"/>
              <a:ext cx="128" cy="61"/>
              <a:chOff x="816" y="1680"/>
              <a:chExt cx="463" cy="231"/>
            </a:xfrm>
          </p:grpSpPr>
          <p:sp>
            <p:nvSpPr>
              <p:cNvPr id="90425" name="Oval 214"/>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426" name="Rectangle 215"/>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427" name="Oval 216"/>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428" name="Line 217"/>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429" name="Oval 218"/>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430" name="Line 219"/>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21" name="Group 220"/>
            <p:cNvGrpSpPr>
              <a:grpSpLocks/>
            </p:cNvGrpSpPr>
            <p:nvPr/>
          </p:nvGrpSpPr>
          <p:grpSpPr bwMode="auto">
            <a:xfrm>
              <a:off x="3206" y="3306"/>
              <a:ext cx="128" cy="61"/>
              <a:chOff x="816" y="1680"/>
              <a:chExt cx="463" cy="231"/>
            </a:xfrm>
          </p:grpSpPr>
          <p:sp>
            <p:nvSpPr>
              <p:cNvPr id="90419" name="Oval 221"/>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420" name="Rectangle 222"/>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421" name="Oval 223"/>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422" name="Line 224"/>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423" name="Oval 225"/>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424" name="Line 226"/>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22" name="Group 227"/>
            <p:cNvGrpSpPr>
              <a:grpSpLocks/>
            </p:cNvGrpSpPr>
            <p:nvPr/>
          </p:nvGrpSpPr>
          <p:grpSpPr bwMode="auto">
            <a:xfrm>
              <a:off x="3036" y="3691"/>
              <a:ext cx="129" cy="60"/>
              <a:chOff x="816" y="1680"/>
              <a:chExt cx="463" cy="231"/>
            </a:xfrm>
          </p:grpSpPr>
          <p:sp>
            <p:nvSpPr>
              <p:cNvPr id="90413" name="Oval 228"/>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414" name="Rectangle 229"/>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415" name="Oval 230"/>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416" name="Line 231"/>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417" name="Oval 232"/>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418" name="Line 233"/>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23" name="Group 234"/>
            <p:cNvGrpSpPr>
              <a:grpSpLocks/>
            </p:cNvGrpSpPr>
            <p:nvPr/>
          </p:nvGrpSpPr>
          <p:grpSpPr bwMode="auto">
            <a:xfrm>
              <a:off x="3036" y="3663"/>
              <a:ext cx="129" cy="60"/>
              <a:chOff x="816" y="1680"/>
              <a:chExt cx="463" cy="231"/>
            </a:xfrm>
          </p:grpSpPr>
          <p:sp>
            <p:nvSpPr>
              <p:cNvPr id="90407" name="Oval 235"/>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408" name="Rectangle 236"/>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409" name="Oval 237"/>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410" name="Line 238"/>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411" name="Oval 239"/>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412" name="Line 240"/>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24" name="Group 241"/>
            <p:cNvGrpSpPr>
              <a:grpSpLocks/>
            </p:cNvGrpSpPr>
            <p:nvPr/>
          </p:nvGrpSpPr>
          <p:grpSpPr bwMode="auto">
            <a:xfrm>
              <a:off x="3036" y="3602"/>
              <a:ext cx="129" cy="61"/>
              <a:chOff x="816" y="1680"/>
              <a:chExt cx="463" cy="231"/>
            </a:xfrm>
          </p:grpSpPr>
          <p:sp>
            <p:nvSpPr>
              <p:cNvPr id="90401" name="Oval 242"/>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402" name="Rectangle 243"/>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403" name="Oval 244"/>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404" name="Line 245"/>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405" name="Oval 246"/>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406" name="Line 247"/>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25" name="Group 248"/>
            <p:cNvGrpSpPr>
              <a:grpSpLocks/>
            </p:cNvGrpSpPr>
            <p:nvPr/>
          </p:nvGrpSpPr>
          <p:grpSpPr bwMode="auto">
            <a:xfrm>
              <a:off x="3036" y="3574"/>
              <a:ext cx="129" cy="61"/>
              <a:chOff x="816" y="1680"/>
              <a:chExt cx="463" cy="231"/>
            </a:xfrm>
          </p:grpSpPr>
          <p:sp>
            <p:nvSpPr>
              <p:cNvPr id="90395" name="Oval 249"/>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396" name="Rectangle 250"/>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397" name="Oval 251"/>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398" name="Line 252"/>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399" name="Oval 253"/>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400" name="Line 254"/>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26" name="Group 255"/>
            <p:cNvGrpSpPr>
              <a:grpSpLocks/>
            </p:cNvGrpSpPr>
            <p:nvPr/>
          </p:nvGrpSpPr>
          <p:grpSpPr bwMode="auto">
            <a:xfrm>
              <a:off x="3036" y="3513"/>
              <a:ext cx="129" cy="60"/>
              <a:chOff x="816" y="1680"/>
              <a:chExt cx="463" cy="231"/>
            </a:xfrm>
          </p:grpSpPr>
          <p:sp>
            <p:nvSpPr>
              <p:cNvPr id="90389" name="Oval 256"/>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390" name="Rectangle 257"/>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391" name="Oval 258"/>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392" name="Line 259"/>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393" name="Oval 260"/>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394" name="Line 261"/>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27" name="Group 262"/>
            <p:cNvGrpSpPr>
              <a:grpSpLocks/>
            </p:cNvGrpSpPr>
            <p:nvPr/>
          </p:nvGrpSpPr>
          <p:grpSpPr bwMode="auto">
            <a:xfrm>
              <a:off x="3036" y="3485"/>
              <a:ext cx="129" cy="60"/>
              <a:chOff x="816" y="1680"/>
              <a:chExt cx="463" cy="231"/>
            </a:xfrm>
          </p:grpSpPr>
          <p:sp>
            <p:nvSpPr>
              <p:cNvPr id="90383" name="Oval 263"/>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384" name="Rectangle 264"/>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385" name="Oval 265"/>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386" name="Line 266"/>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387" name="Oval 267"/>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388" name="Line 268"/>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28" name="Group 269"/>
            <p:cNvGrpSpPr>
              <a:grpSpLocks/>
            </p:cNvGrpSpPr>
            <p:nvPr/>
          </p:nvGrpSpPr>
          <p:grpSpPr bwMode="auto">
            <a:xfrm>
              <a:off x="3036" y="3423"/>
              <a:ext cx="129" cy="61"/>
              <a:chOff x="816" y="1680"/>
              <a:chExt cx="463" cy="231"/>
            </a:xfrm>
          </p:grpSpPr>
          <p:sp>
            <p:nvSpPr>
              <p:cNvPr id="90377" name="Oval 270"/>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378" name="Rectangle 271"/>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379" name="Oval 272"/>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380" name="Line 273"/>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381" name="Oval 274"/>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382" name="Line 275"/>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29" name="Group 276"/>
            <p:cNvGrpSpPr>
              <a:grpSpLocks/>
            </p:cNvGrpSpPr>
            <p:nvPr/>
          </p:nvGrpSpPr>
          <p:grpSpPr bwMode="auto">
            <a:xfrm>
              <a:off x="3036" y="3395"/>
              <a:ext cx="129" cy="61"/>
              <a:chOff x="816" y="1680"/>
              <a:chExt cx="463" cy="231"/>
            </a:xfrm>
          </p:grpSpPr>
          <p:sp>
            <p:nvSpPr>
              <p:cNvPr id="90371" name="Oval 277"/>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372" name="Rectangle 278"/>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373" name="Oval 279"/>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374" name="Line 280"/>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375" name="Oval 281"/>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376" name="Line 282"/>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30" name="Group 283"/>
            <p:cNvGrpSpPr>
              <a:grpSpLocks/>
            </p:cNvGrpSpPr>
            <p:nvPr/>
          </p:nvGrpSpPr>
          <p:grpSpPr bwMode="auto">
            <a:xfrm>
              <a:off x="3036" y="3334"/>
              <a:ext cx="129" cy="61"/>
              <a:chOff x="816" y="1680"/>
              <a:chExt cx="463" cy="231"/>
            </a:xfrm>
          </p:grpSpPr>
          <p:sp>
            <p:nvSpPr>
              <p:cNvPr id="90365" name="Oval 284"/>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366" name="Rectangle 285"/>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367" name="Oval 286"/>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368" name="Line 287"/>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369" name="Oval 288"/>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370" name="Line 289"/>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31" name="Group 290"/>
            <p:cNvGrpSpPr>
              <a:grpSpLocks/>
            </p:cNvGrpSpPr>
            <p:nvPr/>
          </p:nvGrpSpPr>
          <p:grpSpPr bwMode="auto">
            <a:xfrm>
              <a:off x="3036" y="3306"/>
              <a:ext cx="129" cy="61"/>
              <a:chOff x="816" y="1680"/>
              <a:chExt cx="463" cy="231"/>
            </a:xfrm>
          </p:grpSpPr>
          <p:sp>
            <p:nvSpPr>
              <p:cNvPr id="90359" name="Oval 291"/>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360" name="Rectangle 292"/>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361" name="Oval 293"/>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362" name="Line 294"/>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363" name="Oval 295"/>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364" name="Line 296"/>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grpSp>
        <p:nvGrpSpPr>
          <p:cNvPr id="90557" name="Group 297"/>
          <p:cNvGrpSpPr>
            <a:grpSpLocks/>
          </p:cNvGrpSpPr>
          <p:nvPr/>
        </p:nvGrpSpPr>
        <p:grpSpPr bwMode="auto">
          <a:xfrm>
            <a:off x="8053388" y="3113088"/>
            <a:ext cx="481012" cy="720725"/>
            <a:chOff x="2976" y="3120"/>
            <a:chExt cx="469" cy="706"/>
          </a:xfrm>
        </p:grpSpPr>
        <p:sp>
          <p:nvSpPr>
            <p:cNvPr id="90185" name="Rectangle 298"/>
            <p:cNvSpPr>
              <a:spLocks noChangeArrowheads="1"/>
            </p:cNvSpPr>
            <p:nvPr/>
          </p:nvSpPr>
          <p:spPr bwMode="auto">
            <a:xfrm>
              <a:off x="2976" y="3174"/>
              <a:ext cx="413" cy="652"/>
            </a:xfrm>
            <a:prstGeom prst="rect">
              <a:avLst/>
            </a:prstGeom>
            <a:solidFill>
              <a:srgbClr val="B2B2B2"/>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186" name="Freeform 299"/>
            <p:cNvSpPr>
              <a:spLocks/>
            </p:cNvSpPr>
            <p:nvPr/>
          </p:nvSpPr>
          <p:spPr bwMode="auto">
            <a:xfrm>
              <a:off x="3379" y="3120"/>
              <a:ext cx="59" cy="704"/>
            </a:xfrm>
            <a:custGeom>
              <a:avLst/>
              <a:gdLst>
                <a:gd name="T0" fmla="*/ 0 w 36"/>
                <a:gd name="T1" fmla="*/ 489 h 489"/>
                <a:gd name="T2" fmla="*/ 36 w 36"/>
                <a:gd name="T3" fmla="*/ 452 h 489"/>
                <a:gd name="T4" fmla="*/ 36 w 36"/>
                <a:gd name="T5" fmla="*/ 0 h 489"/>
                <a:gd name="T6" fmla="*/ 0 w 36"/>
                <a:gd name="T7" fmla="*/ 37 h 489"/>
                <a:gd name="T8" fmla="*/ 0 w 36"/>
                <a:gd name="T9" fmla="*/ 489 h 489"/>
                <a:gd name="T10" fmla="*/ 0 60000 65536"/>
                <a:gd name="T11" fmla="*/ 0 60000 65536"/>
                <a:gd name="T12" fmla="*/ 0 60000 65536"/>
                <a:gd name="T13" fmla="*/ 0 60000 65536"/>
                <a:gd name="T14" fmla="*/ 0 60000 65536"/>
                <a:gd name="T15" fmla="*/ 0 w 36"/>
                <a:gd name="T16" fmla="*/ 0 h 489"/>
                <a:gd name="T17" fmla="*/ 36 w 36"/>
                <a:gd name="T18" fmla="*/ 489 h 489"/>
              </a:gdLst>
              <a:ahLst/>
              <a:cxnLst>
                <a:cxn ang="T10">
                  <a:pos x="T0" y="T1"/>
                </a:cxn>
                <a:cxn ang="T11">
                  <a:pos x="T2" y="T3"/>
                </a:cxn>
                <a:cxn ang="T12">
                  <a:pos x="T4" y="T5"/>
                </a:cxn>
                <a:cxn ang="T13">
                  <a:pos x="T6" y="T7"/>
                </a:cxn>
                <a:cxn ang="T14">
                  <a:pos x="T8" y="T9"/>
                </a:cxn>
              </a:cxnLst>
              <a:rect l="T15" t="T16" r="T17" b="T18"/>
              <a:pathLst>
                <a:path w="36" h="489">
                  <a:moveTo>
                    <a:pt x="0" y="489"/>
                  </a:moveTo>
                  <a:lnTo>
                    <a:pt x="36" y="452"/>
                  </a:lnTo>
                  <a:lnTo>
                    <a:pt x="36" y="0"/>
                  </a:lnTo>
                  <a:lnTo>
                    <a:pt x="0" y="37"/>
                  </a:lnTo>
                  <a:lnTo>
                    <a:pt x="0" y="489"/>
                  </a:lnTo>
                  <a:close/>
                </a:path>
              </a:pathLst>
            </a:custGeom>
            <a:solidFill>
              <a:srgbClr val="969696"/>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90187" name="Freeform 300"/>
            <p:cNvSpPr>
              <a:spLocks/>
            </p:cNvSpPr>
            <p:nvPr/>
          </p:nvSpPr>
          <p:spPr bwMode="auto">
            <a:xfrm>
              <a:off x="3007" y="3745"/>
              <a:ext cx="347" cy="36"/>
            </a:xfrm>
            <a:custGeom>
              <a:avLst/>
              <a:gdLst>
                <a:gd name="T0" fmla="*/ 0 w 247"/>
                <a:gd name="T1" fmla="*/ 26 h 26"/>
                <a:gd name="T2" fmla="*/ 29 w 247"/>
                <a:gd name="T3" fmla="*/ 0 h 26"/>
                <a:gd name="T4" fmla="*/ 247 w 247"/>
                <a:gd name="T5" fmla="*/ 1 h 26"/>
                <a:gd name="T6" fmla="*/ 247 w 247"/>
                <a:gd name="T7" fmla="*/ 26 h 26"/>
                <a:gd name="T8" fmla="*/ 0 w 247"/>
                <a:gd name="T9" fmla="*/ 26 h 26"/>
                <a:gd name="T10" fmla="*/ 0 60000 65536"/>
                <a:gd name="T11" fmla="*/ 0 60000 65536"/>
                <a:gd name="T12" fmla="*/ 0 60000 65536"/>
                <a:gd name="T13" fmla="*/ 0 60000 65536"/>
                <a:gd name="T14" fmla="*/ 0 60000 65536"/>
                <a:gd name="T15" fmla="*/ 0 w 247"/>
                <a:gd name="T16" fmla="*/ 0 h 26"/>
                <a:gd name="T17" fmla="*/ 247 w 247"/>
                <a:gd name="T18" fmla="*/ 26 h 26"/>
              </a:gdLst>
              <a:ahLst/>
              <a:cxnLst>
                <a:cxn ang="T10">
                  <a:pos x="T0" y="T1"/>
                </a:cxn>
                <a:cxn ang="T11">
                  <a:pos x="T2" y="T3"/>
                </a:cxn>
                <a:cxn ang="T12">
                  <a:pos x="T4" y="T5"/>
                </a:cxn>
                <a:cxn ang="T13">
                  <a:pos x="T6" y="T7"/>
                </a:cxn>
                <a:cxn ang="T14">
                  <a:pos x="T8" y="T9"/>
                </a:cxn>
              </a:cxnLst>
              <a:rect l="T15" t="T16" r="T17" b="T18"/>
              <a:pathLst>
                <a:path w="247" h="26">
                  <a:moveTo>
                    <a:pt x="0" y="26"/>
                  </a:moveTo>
                  <a:lnTo>
                    <a:pt x="29" y="0"/>
                  </a:lnTo>
                  <a:lnTo>
                    <a:pt x="247" y="1"/>
                  </a:lnTo>
                  <a:lnTo>
                    <a:pt x="247" y="26"/>
                  </a:lnTo>
                  <a:lnTo>
                    <a:pt x="0" y="26"/>
                  </a:lnTo>
                  <a:close/>
                </a:path>
              </a:pathLst>
            </a:custGeom>
            <a:solidFill>
              <a:srgbClr val="808080"/>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90188" name="Freeform 301"/>
            <p:cNvSpPr>
              <a:spLocks/>
            </p:cNvSpPr>
            <p:nvPr/>
          </p:nvSpPr>
          <p:spPr bwMode="auto">
            <a:xfrm>
              <a:off x="3007" y="3295"/>
              <a:ext cx="45" cy="485"/>
            </a:xfrm>
            <a:custGeom>
              <a:avLst/>
              <a:gdLst>
                <a:gd name="T0" fmla="*/ 0 w 131"/>
                <a:gd name="T1" fmla="*/ 1418 h 1418"/>
                <a:gd name="T2" fmla="*/ 131 w 131"/>
                <a:gd name="T3" fmla="*/ 1314 h 1418"/>
                <a:gd name="T4" fmla="*/ 131 w 131"/>
                <a:gd name="T5" fmla="*/ 0 h 1418"/>
                <a:gd name="T6" fmla="*/ 1 w 131"/>
                <a:gd name="T7" fmla="*/ 0 h 1418"/>
                <a:gd name="T8" fmla="*/ 0 w 131"/>
                <a:gd name="T9" fmla="*/ 1418 h 1418"/>
                <a:gd name="T10" fmla="*/ 0 60000 65536"/>
                <a:gd name="T11" fmla="*/ 0 60000 65536"/>
                <a:gd name="T12" fmla="*/ 0 60000 65536"/>
                <a:gd name="T13" fmla="*/ 0 60000 65536"/>
                <a:gd name="T14" fmla="*/ 0 60000 65536"/>
                <a:gd name="T15" fmla="*/ 0 w 131"/>
                <a:gd name="T16" fmla="*/ 0 h 1418"/>
                <a:gd name="T17" fmla="*/ 131 w 131"/>
                <a:gd name="T18" fmla="*/ 1418 h 1418"/>
              </a:gdLst>
              <a:ahLst/>
              <a:cxnLst>
                <a:cxn ang="T10">
                  <a:pos x="T0" y="T1"/>
                </a:cxn>
                <a:cxn ang="T11">
                  <a:pos x="T2" y="T3"/>
                </a:cxn>
                <a:cxn ang="T12">
                  <a:pos x="T4" y="T5"/>
                </a:cxn>
                <a:cxn ang="T13">
                  <a:pos x="T6" y="T7"/>
                </a:cxn>
                <a:cxn ang="T14">
                  <a:pos x="T8" y="T9"/>
                </a:cxn>
              </a:cxnLst>
              <a:rect l="T15" t="T16" r="T17" b="T18"/>
              <a:pathLst>
                <a:path w="131" h="1418">
                  <a:moveTo>
                    <a:pt x="0" y="1418"/>
                  </a:moveTo>
                  <a:lnTo>
                    <a:pt x="131" y="1314"/>
                  </a:lnTo>
                  <a:lnTo>
                    <a:pt x="131" y="0"/>
                  </a:lnTo>
                  <a:lnTo>
                    <a:pt x="1" y="0"/>
                  </a:lnTo>
                  <a:lnTo>
                    <a:pt x="0" y="1418"/>
                  </a:lnTo>
                  <a:close/>
                </a:path>
              </a:pathLst>
            </a:custGeom>
            <a:solidFill>
              <a:srgbClr val="4D4D4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90189" name="Freeform 302"/>
            <p:cNvSpPr>
              <a:spLocks/>
            </p:cNvSpPr>
            <p:nvPr/>
          </p:nvSpPr>
          <p:spPr bwMode="auto">
            <a:xfrm>
              <a:off x="2977" y="3120"/>
              <a:ext cx="468" cy="54"/>
            </a:xfrm>
            <a:custGeom>
              <a:avLst/>
              <a:gdLst>
                <a:gd name="T0" fmla="*/ 0 w 301"/>
                <a:gd name="T1" fmla="*/ 37 h 37"/>
                <a:gd name="T2" fmla="*/ 36 w 301"/>
                <a:gd name="T3" fmla="*/ 0 h 37"/>
                <a:gd name="T4" fmla="*/ 301 w 301"/>
                <a:gd name="T5" fmla="*/ 0 h 37"/>
                <a:gd name="T6" fmla="*/ 265 w 301"/>
                <a:gd name="T7" fmla="*/ 37 h 37"/>
                <a:gd name="T8" fmla="*/ 0 w 301"/>
                <a:gd name="T9" fmla="*/ 37 h 37"/>
                <a:gd name="T10" fmla="*/ 0 60000 65536"/>
                <a:gd name="T11" fmla="*/ 0 60000 65536"/>
                <a:gd name="T12" fmla="*/ 0 60000 65536"/>
                <a:gd name="T13" fmla="*/ 0 60000 65536"/>
                <a:gd name="T14" fmla="*/ 0 60000 65536"/>
                <a:gd name="T15" fmla="*/ 0 w 301"/>
                <a:gd name="T16" fmla="*/ 0 h 37"/>
                <a:gd name="T17" fmla="*/ 301 w 301"/>
                <a:gd name="T18" fmla="*/ 37 h 37"/>
              </a:gdLst>
              <a:ahLst/>
              <a:cxnLst>
                <a:cxn ang="T10">
                  <a:pos x="T0" y="T1"/>
                </a:cxn>
                <a:cxn ang="T11">
                  <a:pos x="T2" y="T3"/>
                </a:cxn>
                <a:cxn ang="T12">
                  <a:pos x="T4" y="T5"/>
                </a:cxn>
                <a:cxn ang="T13">
                  <a:pos x="T6" y="T7"/>
                </a:cxn>
                <a:cxn ang="T14">
                  <a:pos x="T8" y="T9"/>
                </a:cxn>
              </a:cxnLst>
              <a:rect l="T15" t="T16" r="T17" b="T18"/>
              <a:pathLst>
                <a:path w="301" h="37">
                  <a:moveTo>
                    <a:pt x="0" y="37"/>
                  </a:moveTo>
                  <a:lnTo>
                    <a:pt x="36" y="0"/>
                  </a:lnTo>
                  <a:lnTo>
                    <a:pt x="301" y="0"/>
                  </a:lnTo>
                  <a:lnTo>
                    <a:pt x="265" y="37"/>
                  </a:lnTo>
                  <a:lnTo>
                    <a:pt x="0" y="37"/>
                  </a:lnTo>
                  <a:close/>
                </a:path>
              </a:pathLst>
            </a:custGeom>
            <a:solidFill>
              <a:srgbClr val="DDDDD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90190" name="Rectangle 303"/>
            <p:cNvSpPr>
              <a:spLocks noChangeArrowheads="1"/>
            </p:cNvSpPr>
            <p:nvPr/>
          </p:nvSpPr>
          <p:spPr bwMode="auto">
            <a:xfrm>
              <a:off x="3007" y="3295"/>
              <a:ext cx="347"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90191" name="Rectangle 304"/>
            <p:cNvSpPr>
              <a:spLocks noChangeArrowheads="1"/>
            </p:cNvSpPr>
            <p:nvPr/>
          </p:nvSpPr>
          <p:spPr bwMode="auto">
            <a:xfrm>
              <a:off x="3052" y="3295"/>
              <a:ext cx="302" cy="453"/>
            </a:xfrm>
            <a:prstGeom prst="rect">
              <a:avLst/>
            </a:prstGeom>
            <a:solidFill>
              <a:srgbClr val="969696"/>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grpSp>
          <p:nvGrpSpPr>
            <p:cNvPr id="90558" name="Group 305"/>
            <p:cNvGrpSpPr>
              <a:grpSpLocks/>
            </p:cNvGrpSpPr>
            <p:nvPr/>
          </p:nvGrpSpPr>
          <p:grpSpPr bwMode="auto">
            <a:xfrm>
              <a:off x="3206" y="3691"/>
              <a:ext cx="128" cy="60"/>
              <a:chOff x="816" y="1680"/>
              <a:chExt cx="463" cy="231"/>
            </a:xfrm>
          </p:grpSpPr>
          <p:sp>
            <p:nvSpPr>
              <p:cNvPr id="90326" name="Oval 306"/>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327" name="Rectangle 307"/>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328" name="Oval 308"/>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329" name="Line 309"/>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330" name="Oval 310"/>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331" name="Line 311"/>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90559" name="Group 312"/>
            <p:cNvGrpSpPr>
              <a:grpSpLocks/>
            </p:cNvGrpSpPr>
            <p:nvPr/>
          </p:nvGrpSpPr>
          <p:grpSpPr bwMode="auto">
            <a:xfrm>
              <a:off x="3206" y="3663"/>
              <a:ext cx="128" cy="60"/>
              <a:chOff x="816" y="1680"/>
              <a:chExt cx="463" cy="231"/>
            </a:xfrm>
          </p:grpSpPr>
          <p:sp>
            <p:nvSpPr>
              <p:cNvPr id="90320" name="Oval 313"/>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321" name="Rectangle 314"/>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322" name="Oval 315"/>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323" name="Line 316"/>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324" name="Oval 317"/>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325" name="Line 318"/>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90112" name="Group 319"/>
            <p:cNvGrpSpPr>
              <a:grpSpLocks/>
            </p:cNvGrpSpPr>
            <p:nvPr/>
          </p:nvGrpSpPr>
          <p:grpSpPr bwMode="auto">
            <a:xfrm>
              <a:off x="3206" y="3602"/>
              <a:ext cx="128" cy="61"/>
              <a:chOff x="816" y="1680"/>
              <a:chExt cx="463" cy="231"/>
            </a:xfrm>
          </p:grpSpPr>
          <p:sp>
            <p:nvSpPr>
              <p:cNvPr id="90314" name="Oval 320"/>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315" name="Rectangle 321"/>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316" name="Oval 322"/>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317" name="Line 323"/>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318" name="Oval 324"/>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319" name="Line 325"/>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90113" name="Group 326"/>
            <p:cNvGrpSpPr>
              <a:grpSpLocks/>
            </p:cNvGrpSpPr>
            <p:nvPr/>
          </p:nvGrpSpPr>
          <p:grpSpPr bwMode="auto">
            <a:xfrm>
              <a:off x="3206" y="3574"/>
              <a:ext cx="128" cy="61"/>
              <a:chOff x="816" y="1680"/>
              <a:chExt cx="463" cy="231"/>
            </a:xfrm>
          </p:grpSpPr>
          <p:sp>
            <p:nvSpPr>
              <p:cNvPr id="90308" name="Oval 327"/>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309" name="Rectangle 328"/>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310" name="Oval 329"/>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311" name="Line 330"/>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312" name="Oval 331"/>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313" name="Line 332"/>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90160" name="Group 333"/>
            <p:cNvGrpSpPr>
              <a:grpSpLocks/>
            </p:cNvGrpSpPr>
            <p:nvPr/>
          </p:nvGrpSpPr>
          <p:grpSpPr bwMode="auto">
            <a:xfrm>
              <a:off x="3206" y="3513"/>
              <a:ext cx="128" cy="60"/>
              <a:chOff x="816" y="1680"/>
              <a:chExt cx="463" cy="231"/>
            </a:xfrm>
          </p:grpSpPr>
          <p:sp>
            <p:nvSpPr>
              <p:cNvPr id="90302" name="Oval 334"/>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303" name="Rectangle 335"/>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304" name="Oval 336"/>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305" name="Line 337"/>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306" name="Oval 338"/>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307" name="Line 339"/>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90161" name="Group 340"/>
            <p:cNvGrpSpPr>
              <a:grpSpLocks/>
            </p:cNvGrpSpPr>
            <p:nvPr/>
          </p:nvGrpSpPr>
          <p:grpSpPr bwMode="auto">
            <a:xfrm>
              <a:off x="3206" y="3485"/>
              <a:ext cx="128" cy="60"/>
              <a:chOff x="816" y="1680"/>
              <a:chExt cx="463" cy="231"/>
            </a:xfrm>
          </p:grpSpPr>
          <p:sp>
            <p:nvSpPr>
              <p:cNvPr id="90296" name="Oval 341"/>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297" name="Rectangle 342"/>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298" name="Oval 343"/>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299" name="Line 344"/>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300" name="Oval 345"/>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301" name="Line 346"/>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90162" name="Group 347"/>
            <p:cNvGrpSpPr>
              <a:grpSpLocks/>
            </p:cNvGrpSpPr>
            <p:nvPr/>
          </p:nvGrpSpPr>
          <p:grpSpPr bwMode="auto">
            <a:xfrm>
              <a:off x="3206" y="3423"/>
              <a:ext cx="128" cy="61"/>
              <a:chOff x="816" y="1680"/>
              <a:chExt cx="463" cy="231"/>
            </a:xfrm>
          </p:grpSpPr>
          <p:sp>
            <p:nvSpPr>
              <p:cNvPr id="90290" name="Oval 348"/>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291" name="Rectangle 349"/>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292" name="Oval 350"/>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293" name="Line 351"/>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294" name="Oval 352"/>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295" name="Line 353"/>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90163" name="Group 354"/>
            <p:cNvGrpSpPr>
              <a:grpSpLocks/>
            </p:cNvGrpSpPr>
            <p:nvPr/>
          </p:nvGrpSpPr>
          <p:grpSpPr bwMode="auto">
            <a:xfrm>
              <a:off x="3206" y="3395"/>
              <a:ext cx="128" cy="61"/>
              <a:chOff x="816" y="1680"/>
              <a:chExt cx="463" cy="231"/>
            </a:xfrm>
          </p:grpSpPr>
          <p:sp>
            <p:nvSpPr>
              <p:cNvPr id="90284" name="Oval 355"/>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285" name="Rectangle 356"/>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286" name="Oval 357"/>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287" name="Line 358"/>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288" name="Oval 359"/>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289" name="Line 360"/>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90164" name="Group 361"/>
            <p:cNvGrpSpPr>
              <a:grpSpLocks/>
            </p:cNvGrpSpPr>
            <p:nvPr/>
          </p:nvGrpSpPr>
          <p:grpSpPr bwMode="auto">
            <a:xfrm>
              <a:off x="3206" y="3334"/>
              <a:ext cx="128" cy="61"/>
              <a:chOff x="816" y="1680"/>
              <a:chExt cx="463" cy="231"/>
            </a:xfrm>
          </p:grpSpPr>
          <p:sp>
            <p:nvSpPr>
              <p:cNvPr id="90278" name="Oval 362"/>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279" name="Rectangle 363"/>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280" name="Oval 364"/>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281" name="Line 365"/>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282" name="Oval 366"/>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283" name="Line 367"/>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90183" name="Group 368"/>
            <p:cNvGrpSpPr>
              <a:grpSpLocks/>
            </p:cNvGrpSpPr>
            <p:nvPr/>
          </p:nvGrpSpPr>
          <p:grpSpPr bwMode="auto">
            <a:xfrm>
              <a:off x="3206" y="3306"/>
              <a:ext cx="128" cy="61"/>
              <a:chOff x="816" y="1680"/>
              <a:chExt cx="463" cy="231"/>
            </a:xfrm>
          </p:grpSpPr>
          <p:sp>
            <p:nvSpPr>
              <p:cNvPr id="90272" name="Oval 369"/>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273" name="Rectangle 370"/>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274" name="Oval 371"/>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275" name="Line 372"/>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276" name="Oval 373"/>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277" name="Line 374"/>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90184" name="Group 375"/>
            <p:cNvGrpSpPr>
              <a:grpSpLocks/>
            </p:cNvGrpSpPr>
            <p:nvPr/>
          </p:nvGrpSpPr>
          <p:grpSpPr bwMode="auto">
            <a:xfrm>
              <a:off x="3036" y="3691"/>
              <a:ext cx="129" cy="60"/>
              <a:chOff x="816" y="1680"/>
              <a:chExt cx="463" cy="231"/>
            </a:xfrm>
          </p:grpSpPr>
          <p:sp>
            <p:nvSpPr>
              <p:cNvPr id="90266" name="Oval 376"/>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267" name="Rectangle 377"/>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268" name="Oval 378"/>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269" name="Line 379"/>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270" name="Oval 380"/>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271" name="Line 381"/>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90192" name="Group 382"/>
            <p:cNvGrpSpPr>
              <a:grpSpLocks/>
            </p:cNvGrpSpPr>
            <p:nvPr/>
          </p:nvGrpSpPr>
          <p:grpSpPr bwMode="auto">
            <a:xfrm>
              <a:off x="3036" y="3663"/>
              <a:ext cx="129" cy="60"/>
              <a:chOff x="816" y="1680"/>
              <a:chExt cx="463" cy="231"/>
            </a:xfrm>
          </p:grpSpPr>
          <p:sp>
            <p:nvSpPr>
              <p:cNvPr id="90260" name="Oval 383"/>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261" name="Rectangle 384"/>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262" name="Oval 385"/>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263" name="Line 386"/>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264" name="Oval 387"/>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265" name="Line 388"/>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90193" name="Group 389"/>
            <p:cNvGrpSpPr>
              <a:grpSpLocks/>
            </p:cNvGrpSpPr>
            <p:nvPr/>
          </p:nvGrpSpPr>
          <p:grpSpPr bwMode="auto">
            <a:xfrm>
              <a:off x="3036" y="3602"/>
              <a:ext cx="129" cy="61"/>
              <a:chOff x="816" y="1680"/>
              <a:chExt cx="463" cy="231"/>
            </a:xfrm>
          </p:grpSpPr>
          <p:sp>
            <p:nvSpPr>
              <p:cNvPr id="90254" name="Oval 390"/>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255" name="Rectangle 391"/>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256" name="Oval 392"/>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257" name="Line 393"/>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258" name="Oval 394"/>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259" name="Line 395"/>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90194" name="Group 396"/>
            <p:cNvGrpSpPr>
              <a:grpSpLocks/>
            </p:cNvGrpSpPr>
            <p:nvPr/>
          </p:nvGrpSpPr>
          <p:grpSpPr bwMode="auto">
            <a:xfrm>
              <a:off x="3036" y="3574"/>
              <a:ext cx="129" cy="61"/>
              <a:chOff x="816" y="1680"/>
              <a:chExt cx="463" cy="231"/>
            </a:xfrm>
          </p:grpSpPr>
          <p:sp>
            <p:nvSpPr>
              <p:cNvPr id="90248" name="Oval 397"/>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249" name="Rectangle 398"/>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250" name="Oval 399"/>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251" name="Line 400"/>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252" name="Oval 401"/>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253" name="Line 402"/>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90195" name="Group 403"/>
            <p:cNvGrpSpPr>
              <a:grpSpLocks/>
            </p:cNvGrpSpPr>
            <p:nvPr/>
          </p:nvGrpSpPr>
          <p:grpSpPr bwMode="auto">
            <a:xfrm>
              <a:off x="3036" y="3513"/>
              <a:ext cx="129" cy="60"/>
              <a:chOff x="816" y="1680"/>
              <a:chExt cx="463" cy="231"/>
            </a:xfrm>
          </p:grpSpPr>
          <p:sp>
            <p:nvSpPr>
              <p:cNvPr id="90242" name="Oval 404"/>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243" name="Rectangle 405"/>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244" name="Oval 406"/>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245" name="Line 407"/>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246" name="Oval 408"/>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247" name="Line 409"/>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90196" name="Group 410"/>
            <p:cNvGrpSpPr>
              <a:grpSpLocks/>
            </p:cNvGrpSpPr>
            <p:nvPr/>
          </p:nvGrpSpPr>
          <p:grpSpPr bwMode="auto">
            <a:xfrm>
              <a:off x="3036" y="3485"/>
              <a:ext cx="129" cy="60"/>
              <a:chOff x="816" y="1680"/>
              <a:chExt cx="463" cy="231"/>
            </a:xfrm>
          </p:grpSpPr>
          <p:sp>
            <p:nvSpPr>
              <p:cNvPr id="90236" name="Oval 411"/>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237" name="Rectangle 412"/>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238" name="Oval 413"/>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239" name="Line 414"/>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240" name="Oval 415"/>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241" name="Line 416"/>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90197" name="Group 417"/>
            <p:cNvGrpSpPr>
              <a:grpSpLocks/>
            </p:cNvGrpSpPr>
            <p:nvPr/>
          </p:nvGrpSpPr>
          <p:grpSpPr bwMode="auto">
            <a:xfrm>
              <a:off x="3036" y="3423"/>
              <a:ext cx="129" cy="61"/>
              <a:chOff x="816" y="1680"/>
              <a:chExt cx="463" cy="231"/>
            </a:xfrm>
          </p:grpSpPr>
          <p:sp>
            <p:nvSpPr>
              <p:cNvPr id="90230" name="Oval 418"/>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231" name="Rectangle 419"/>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232" name="Oval 420"/>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233" name="Line 421"/>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234" name="Oval 422"/>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235" name="Line 423"/>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90198" name="Group 424"/>
            <p:cNvGrpSpPr>
              <a:grpSpLocks/>
            </p:cNvGrpSpPr>
            <p:nvPr/>
          </p:nvGrpSpPr>
          <p:grpSpPr bwMode="auto">
            <a:xfrm>
              <a:off x="3036" y="3395"/>
              <a:ext cx="129" cy="61"/>
              <a:chOff x="816" y="1680"/>
              <a:chExt cx="463" cy="231"/>
            </a:xfrm>
          </p:grpSpPr>
          <p:sp>
            <p:nvSpPr>
              <p:cNvPr id="90224" name="Oval 425"/>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225" name="Rectangle 426"/>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226" name="Oval 427"/>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227" name="Line 428"/>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228" name="Oval 429"/>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229" name="Line 430"/>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90199" name="Group 431"/>
            <p:cNvGrpSpPr>
              <a:grpSpLocks/>
            </p:cNvGrpSpPr>
            <p:nvPr/>
          </p:nvGrpSpPr>
          <p:grpSpPr bwMode="auto">
            <a:xfrm>
              <a:off x="3036" y="3334"/>
              <a:ext cx="129" cy="61"/>
              <a:chOff x="816" y="1680"/>
              <a:chExt cx="463" cy="231"/>
            </a:xfrm>
          </p:grpSpPr>
          <p:sp>
            <p:nvSpPr>
              <p:cNvPr id="90218" name="Oval 432"/>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219" name="Rectangle 433"/>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220" name="Oval 434"/>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221" name="Line 435"/>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222" name="Oval 436"/>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223" name="Line 437"/>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90200" name="Group 438"/>
            <p:cNvGrpSpPr>
              <a:grpSpLocks/>
            </p:cNvGrpSpPr>
            <p:nvPr/>
          </p:nvGrpSpPr>
          <p:grpSpPr bwMode="auto">
            <a:xfrm>
              <a:off x="3036" y="3306"/>
              <a:ext cx="129" cy="61"/>
              <a:chOff x="816" y="1680"/>
              <a:chExt cx="463" cy="231"/>
            </a:xfrm>
          </p:grpSpPr>
          <p:sp>
            <p:nvSpPr>
              <p:cNvPr id="90212" name="Oval 439"/>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213" name="Rectangle 440"/>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0214" name="Oval 441"/>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90215" name="Line 442"/>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90216" name="Oval 443"/>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90217" name="Line 444"/>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spTree>
    <p:extLst>
      <p:ext uri="{BB962C8B-B14F-4D97-AF65-F5344CB8AC3E}">
        <p14:creationId xmlns:p14="http://schemas.microsoft.com/office/powerpoint/2010/main" val="1181070538"/>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000" r="-2000"/>
          </a:stretch>
        </a:blipFill>
        <a:effectLst/>
      </p:bgPr>
    </p:bg>
    <p:spTree>
      <p:nvGrpSpPr>
        <p:cNvPr id="1" name=""/>
        <p:cNvGrpSpPr/>
        <p:nvPr/>
      </p:nvGrpSpPr>
      <p:grpSpPr>
        <a:xfrm>
          <a:off x="0" y="0"/>
          <a:ext cx="0" cy="0"/>
          <a:chOff x="0" y="0"/>
          <a:chExt cx="0" cy="0"/>
        </a:xfrm>
      </p:grpSpPr>
      <p:sp>
        <p:nvSpPr>
          <p:cNvPr id="92162" name="Rectangle 52"/>
          <p:cNvSpPr>
            <a:spLocks noGrp="1" noChangeArrowheads="1"/>
          </p:cNvSpPr>
          <p:nvPr>
            <p:ph type="title"/>
          </p:nvPr>
        </p:nvSpPr>
        <p:spPr>
          <a:xfrm>
            <a:off x="395536" y="44624"/>
            <a:ext cx="8280920" cy="622176"/>
          </a:xfrm>
        </p:spPr>
        <p:txBody>
          <a:bodyPr>
            <a:noAutofit/>
          </a:bodyPr>
          <a:lstStyle/>
          <a:p>
            <a:pPr eaLnBrk="1" hangingPunct="1"/>
            <a:r>
              <a:rPr lang="en-US" sz="3600" dirty="0" err="1">
                <a:solidFill>
                  <a:srgbClr val="002060"/>
                </a:solidFill>
                <a:latin typeface="Calibri" pitchFamily="34" charset="0"/>
                <a:cs typeface="Calibri" pitchFamily="34" charset="0"/>
              </a:rPr>
              <a:t>N_Port_ID</a:t>
            </a:r>
            <a:r>
              <a:rPr lang="en-US" sz="3600" dirty="0">
                <a:solidFill>
                  <a:srgbClr val="002060"/>
                </a:solidFill>
                <a:latin typeface="Calibri" pitchFamily="34" charset="0"/>
                <a:cs typeface="Calibri" pitchFamily="34" charset="0"/>
              </a:rPr>
              <a:t> &amp; WWN</a:t>
            </a:r>
          </a:p>
        </p:txBody>
      </p:sp>
      <p:sp>
        <p:nvSpPr>
          <p:cNvPr id="92163" name="Rectangle 53"/>
          <p:cNvSpPr>
            <a:spLocks noGrp="1" noChangeArrowheads="1"/>
          </p:cNvSpPr>
          <p:nvPr>
            <p:ph type="body" sz="half" idx="1"/>
          </p:nvPr>
        </p:nvSpPr>
        <p:spPr>
          <a:xfrm>
            <a:off x="321370" y="692696"/>
            <a:ext cx="8640960" cy="2516286"/>
          </a:xfrm>
        </p:spPr>
        <p:txBody>
          <a:bodyPr>
            <a:noAutofit/>
          </a:bodyPr>
          <a:lstStyle/>
          <a:p>
            <a:pPr marL="179388" indent="-179388">
              <a:spcBef>
                <a:spcPts val="600"/>
              </a:spcBef>
            </a:pPr>
            <a:r>
              <a:rPr lang="en-SG" sz="2000" dirty="0">
                <a:latin typeface="Calibri" pitchFamily="34" charset="0"/>
                <a:cs typeface="Calibri" pitchFamily="34" charset="0"/>
              </a:rPr>
              <a:t>An N_Port is an end node port on the Fibre Channel fabric. This could be an HBA (Host Bus Adapter) in a server or a target port on a storage array. An </a:t>
            </a:r>
            <a:r>
              <a:rPr lang="en-SG" sz="2000" dirty="0" err="1">
                <a:latin typeface="Calibri" pitchFamily="34" charset="0"/>
                <a:cs typeface="Calibri" pitchFamily="34" charset="0"/>
              </a:rPr>
              <a:t>N_Port</a:t>
            </a:r>
            <a:r>
              <a:rPr lang="en-SG" sz="2000" dirty="0">
                <a:latin typeface="Calibri" pitchFamily="34" charset="0"/>
                <a:cs typeface="Calibri" pitchFamily="34" charset="0"/>
              </a:rPr>
              <a:t> is connected to an </a:t>
            </a:r>
            <a:r>
              <a:rPr lang="en-SG" sz="2000" dirty="0" err="1">
                <a:latin typeface="Calibri" pitchFamily="34" charset="0"/>
                <a:cs typeface="Calibri" pitchFamily="34" charset="0"/>
              </a:rPr>
              <a:t>F_Port</a:t>
            </a:r>
            <a:r>
              <a:rPr lang="en-SG" sz="2000" dirty="0">
                <a:latin typeface="Calibri" pitchFamily="34" charset="0"/>
                <a:cs typeface="Calibri" pitchFamily="34" charset="0"/>
              </a:rPr>
              <a:t> on a Fibre Channel switch.</a:t>
            </a:r>
          </a:p>
          <a:p>
            <a:pPr marL="179388" indent="-179388">
              <a:spcBef>
                <a:spcPts val="600"/>
              </a:spcBef>
            </a:pPr>
            <a:r>
              <a:rPr lang="en-SG" sz="2000" dirty="0">
                <a:latin typeface="Calibri" pitchFamily="34" charset="0"/>
                <a:cs typeface="Calibri" pitchFamily="34" charset="0"/>
              </a:rPr>
              <a:t>Normally, an N_Port would have a single N_Port_ID associated with it. An </a:t>
            </a:r>
            <a:r>
              <a:rPr lang="en-SG" sz="2000" dirty="0" err="1">
                <a:latin typeface="Calibri" pitchFamily="34" charset="0"/>
                <a:cs typeface="Calibri" pitchFamily="34" charset="0"/>
              </a:rPr>
              <a:t>N_Port_ID</a:t>
            </a:r>
            <a:r>
              <a:rPr lang="en-SG" sz="2000" dirty="0">
                <a:latin typeface="Calibri" pitchFamily="34" charset="0"/>
                <a:cs typeface="Calibri" pitchFamily="34" charset="0"/>
              </a:rPr>
              <a:t> is a 24-bit address assigned by the Fibre Channel switch during the FLOGI process.  For any given physical </a:t>
            </a:r>
            <a:r>
              <a:rPr lang="en-SG" sz="2000" dirty="0" err="1">
                <a:latin typeface="Calibri" pitchFamily="34" charset="0"/>
                <a:cs typeface="Calibri" pitchFamily="34" charset="0"/>
              </a:rPr>
              <a:t>N_Port</a:t>
            </a:r>
            <a:r>
              <a:rPr lang="en-SG" sz="2000" dirty="0">
                <a:latin typeface="Calibri" pitchFamily="34" charset="0"/>
                <a:cs typeface="Calibri" pitchFamily="34" charset="0"/>
              </a:rPr>
              <a:t>, there would be exactly one WWN (World Wide Node Name) and one </a:t>
            </a:r>
            <a:r>
              <a:rPr lang="en-SG" sz="2000" dirty="0" err="1">
                <a:latin typeface="Calibri" pitchFamily="34" charset="0"/>
                <a:cs typeface="Calibri" pitchFamily="34" charset="0"/>
              </a:rPr>
              <a:t>N_Port_ID</a:t>
            </a:r>
            <a:r>
              <a:rPr lang="en-SG" sz="2000" dirty="0">
                <a:latin typeface="Calibri" pitchFamily="34" charset="0"/>
                <a:cs typeface="Calibri" pitchFamily="34" charset="0"/>
              </a:rPr>
              <a:t> associated with it.</a:t>
            </a:r>
          </a:p>
        </p:txBody>
      </p:sp>
      <p:sp>
        <p:nvSpPr>
          <p:cNvPr id="92164" name="Text Box 4"/>
          <p:cNvSpPr txBox="1">
            <a:spLocks noChangeArrowheads="1"/>
          </p:cNvSpPr>
          <p:nvPr/>
        </p:nvSpPr>
        <p:spPr bwMode="auto">
          <a:xfrm>
            <a:off x="1981200" y="3068960"/>
            <a:ext cx="21653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lg" len="med"/>
              </a14:hiddenLine>
            </a:ext>
          </a:extLst>
        </p:spPr>
        <p:txBody>
          <a:bodyPr wrap="none" lIns="73025" tIns="36512" rIns="73025" bIns="36512">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800" b="1" baseline="0"/>
              <a:t>Application Server</a:t>
            </a:r>
          </a:p>
        </p:txBody>
      </p:sp>
      <p:sp>
        <p:nvSpPr>
          <p:cNvPr id="92165" name="Text Box 5"/>
          <p:cNvSpPr txBox="1">
            <a:spLocks noChangeArrowheads="1"/>
          </p:cNvSpPr>
          <p:nvPr/>
        </p:nvSpPr>
        <p:spPr bwMode="auto">
          <a:xfrm>
            <a:off x="6108700" y="3068960"/>
            <a:ext cx="12509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lg" len="med"/>
              </a14:hiddenLine>
            </a:ext>
          </a:extLst>
        </p:spPr>
        <p:txBody>
          <a:bodyPr wrap="none" lIns="73025" tIns="36512" rIns="73025" bIns="36512">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800" b="1" baseline="0"/>
              <a:t>FC Switch</a:t>
            </a:r>
          </a:p>
        </p:txBody>
      </p:sp>
      <p:sp>
        <p:nvSpPr>
          <p:cNvPr id="92166" name="AutoShape 6"/>
          <p:cNvSpPr>
            <a:spLocks noChangeArrowheads="1"/>
          </p:cNvSpPr>
          <p:nvPr/>
        </p:nvSpPr>
        <p:spPr bwMode="auto">
          <a:xfrm>
            <a:off x="1371600" y="3488060"/>
            <a:ext cx="3270250" cy="2325688"/>
          </a:xfrm>
          <a:prstGeom prst="cube">
            <a:avLst>
              <a:gd name="adj" fmla="val 9106"/>
            </a:avLst>
          </a:prstGeom>
          <a:solidFill>
            <a:srgbClr val="47B0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eaLnBrk="1" hangingPunct="1">
              <a:lnSpc>
                <a:spcPct val="100000"/>
              </a:lnSpc>
            </a:pPr>
            <a:endParaRPr lang="en-US" sz="1400" b="1" baseline="0"/>
          </a:p>
        </p:txBody>
      </p:sp>
      <p:sp>
        <p:nvSpPr>
          <p:cNvPr id="92170" name="AutoShape 10"/>
          <p:cNvSpPr>
            <a:spLocks noChangeArrowheads="1"/>
          </p:cNvSpPr>
          <p:nvPr/>
        </p:nvSpPr>
        <p:spPr bwMode="auto">
          <a:xfrm>
            <a:off x="2627313" y="3853185"/>
            <a:ext cx="1630362" cy="1965325"/>
          </a:xfrm>
          <a:prstGeom prst="cube">
            <a:avLst>
              <a:gd name="adj" fmla="val 4023"/>
            </a:avLst>
          </a:prstGeom>
          <a:solidFill>
            <a:srgbClr val="A0C02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pPr eaLnBrk="1" hangingPunct="1">
              <a:lnSpc>
                <a:spcPct val="100000"/>
              </a:lnSpc>
            </a:pPr>
            <a:endParaRPr lang="en-US" sz="1200" b="1" baseline="0"/>
          </a:p>
        </p:txBody>
      </p:sp>
      <p:sp>
        <p:nvSpPr>
          <p:cNvPr id="92173" name="Text Box 13"/>
          <p:cNvSpPr txBox="1">
            <a:spLocks noChangeArrowheads="1"/>
          </p:cNvSpPr>
          <p:nvPr/>
        </p:nvSpPr>
        <p:spPr bwMode="auto">
          <a:xfrm>
            <a:off x="2901283" y="4607248"/>
            <a:ext cx="889667" cy="44306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type="none" w="sm" len="sm"/>
                <a:tailEnd type="none" w="lg" len="med"/>
              </a14:hiddenLine>
            </a:ext>
          </a:extLst>
        </p:spPr>
        <p:txBody>
          <a:bodyPr wrap="none" lIns="73025" tIns="36512" rIns="73025" bIns="36512">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200" b="1" baseline="0" dirty="0"/>
              <a:t>Web I/O</a:t>
            </a:r>
          </a:p>
          <a:p>
            <a:pPr algn="l">
              <a:lnSpc>
                <a:spcPct val="100000"/>
              </a:lnSpc>
            </a:pPr>
            <a:r>
              <a:rPr lang="en-US" sz="1200" b="1" baseline="0" dirty="0" err="1"/>
              <a:t>N_Port_ID</a:t>
            </a:r>
            <a:endParaRPr lang="en-US" sz="1200" b="1" baseline="0" dirty="0"/>
          </a:p>
        </p:txBody>
      </p:sp>
      <p:sp>
        <p:nvSpPr>
          <p:cNvPr id="92176" name="Line 16"/>
          <p:cNvSpPr>
            <a:spLocks noChangeShapeType="1"/>
          </p:cNvSpPr>
          <p:nvPr/>
        </p:nvSpPr>
        <p:spPr bwMode="auto">
          <a:xfrm>
            <a:off x="3790950" y="4808860"/>
            <a:ext cx="368300" cy="1588"/>
          </a:xfrm>
          <a:prstGeom prst="line">
            <a:avLst/>
          </a:prstGeom>
          <a:noFill/>
          <a:ln w="28575">
            <a:solidFill>
              <a:schemeClr val="folHlink"/>
            </a:solidFill>
            <a:round/>
            <a:headEnd type="triangle" w="med" len="lg"/>
            <a:tailEnd type="none" w="lg" len="med"/>
          </a:ln>
          <a:extLst>
            <a:ext uri="{909E8E84-426E-40DD-AFC4-6F175D3DCCD1}">
              <a14:hiddenFill xmlns:a14="http://schemas.microsoft.com/office/drawing/2010/main">
                <a:noFill/>
              </a14:hiddenFill>
            </a:ext>
          </a:extLst>
        </p:spPr>
        <p:txBody>
          <a:bodyPr lIns="73025" tIns="36512" rIns="73025" bIns="36512"/>
          <a:lstStyle/>
          <a:p>
            <a:endParaRPr lang="en-SG"/>
          </a:p>
        </p:txBody>
      </p:sp>
      <p:sp>
        <p:nvSpPr>
          <p:cNvPr id="92178" name="Line 18"/>
          <p:cNvSpPr>
            <a:spLocks noChangeShapeType="1"/>
          </p:cNvSpPr>
          <p:nvPr/>
        </p:nvSpPr>
        <p:spPr bwMode="auto">
          <a:xfrm flipV="1">
            <a:off x="4159250" y="4808860"/>
            <a:ext cx="1866900" cy="1588"/>
          </a:xfrm>
          <a:prstGeom prst="line">
            <a:avLst/>
          </a:prstGeom>
          <a:noFill/>
          <a:ln w="28575">
            <a:solidFill>
              <a:schemeClr val="folHlink"/>
            </a:solidFill>
            <a:round/>
            <a:headEnd type="none" w="lg" len="med"/>
            <a:tailEnd type="triangle" w="med" len="lg"/>
          </a:ln>
          <a:extLst>
            <a:ext uri="{909E8E84-426E-40DD-AFC4-6F175D3DCCD1}">
              <a14:hiddenFill xmlns:a14="http://schemas.microsoft.com/office/drawing/2010/main">
                <a:noFill/>
              </a14:hiddenFill>
            </a:ext>
          </a:extLst>
        </p:spPr>
        <p:txBody>
          <a:bodyPr lIns="73025" tIns="36512" rIns="73025" bIns="36512"/>
          <a:lstStyle/>
          <a:p>
            <a:endParaRPr lang="en-SG"/>
          </a:p>
        </p:txBody>
      </p:sp>
      <p:grpSp>
        <p:nvGrpSpPr>
          <p:cNvPr id="2" name="Group 20"/>
          <p:cNvGrpSpPr>
            <a:grpSpLocks/>
          </p:cNvGrpSpPr>
          <p:nvPr/>
        </p:nvGrpSpPr>
        <p:grpSpPr bwMode="auto">
          <a:xfrm>
            <a:off x="6051550" y="3491235"/>
            <a:ext cx="1454150" cy="2316163"/>
            <a:chOff x="2832" y="3216"/>
            <a:chExt cx="344" cy="548"/>
          </a:xfrm>
        </p:grpSpPr>
        <p:sp>
          <p:nvSpPr>
            <p:cNvPr id="92182" name="Freeform 21"/>
            <p:cNvSpPr>
              <a:spLocks/>
            </p:cNvSpPr>
            <p:nvPr/>
          </p:nvSpPr>
          <p:spPr bwMode="auto">
            <a:xfrm>
              <a:off x="3141" y="3525"/>
              <a:ext cx="35" cy="239"/>
            </a:xfrm>
            <a:custGeom>
              <a:avLst/>
              <a:gdLst>
                <a:gd name="T0" fmla="*/ 60 w 60"/>
                <a:gd name="T1" fmla="*/ 0 h 425"/>
                <a:gd name="T2" fmla="*/ 60 w 60"/>
                <a:gd name="T3" fmla="*/ 364 h 425"/>
                <a:gd name="T4" fmla="*/ 0 w 60"/>
                <a:gd name="T5" fmla="*/ 425 h 425"/>
                <a:gd name="T6" fmla="*/ 1 w 60"/>
                <a:gd name="T7" fmla="*/ 58 h 425"/>
                <a:gd name="T8" fmla="*/ 60 w 60"/>
                <a:gd name="T9" fmla="*/ 0 h 425"/>
                <a:gd name="T10" fmla="*/ 0 60000 65536"/>
                <a:gd name="T11" fmla="*/ 0 60000 65536"/>
                <a:gd name="T12" fmla="*/ 0 60000 65536"/>
                <a:gd name="T13" fmla="*/ 0 60000 65536"/>
                <a:gd name="T14" fmla="*/ 0 60000 65536"/>
                <a:gd name="T15" fmla="*/ 0 w 60"/>
                <a:gd name="T16" fmla="*/ 0 h 425"/>
                <a:gd name="T17" fmla="*/ 60 w 60"/>
                <a:gd name="T18" fmla="*/ 425 h 425"/>
              </a:gdLst>
              <a:ahLst/>
              <a:cxnLst>
                <a:cxn ang="T10">
                  <a:pos x="T0" y="T1"/>
                </a:cxn>
                <a:cxn ang="T11">
                  <a:pos x="T2" y="T3"/>
                </a:cxn>
                <a:cxn ang="T12">
                  <a:pos x="T4" y="T5"/>
                </a:cxn>
                <a:cxn ang="T13">
                  <a:pos x="T6" y="T7"/>
                </a:cxn>
                <a:cxn ang="T14">
                  <a:pos x="T8" y="T9"/>
                </a:cxn>
              </a:cxnLst>
              <a:rect l="T15" t="T16" r="T17" b="T18"/>
              <a:pathLst>
                <a:path w="60" h="425">
                  <a:moveTo>
                    <a:pt x="60" y="0"/>
                  </a:moveTo>
                  <a:lnTo>
                    <a:pt x="60" y="364"/>
                  </a:lnTo>
                  <a:lnTo>
                    <a:pt x="0" y="425"/>
                  </a:lnTo>
                  <a:lnTo>
                    <a:pt x="1" y="58"/>
                  </a:lnTo>
                  <a:lnTo>
                    <a:pt x="60" y="0"/>
                  </a:lnTo>
                  <a:close/>
                </a:path>
              </a:pathLst>
            </a:custGeom>
            <a:solidFill>
              <a:srgbClr val="008000"/>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sp>
          <p:nvSpPr>
            <p:cNvPr id="92183" name="Rectangle 22"/>
            <p:cNvSpPr>
              <a:spLocks noChangeArrowheads="1"/>
            </p:cNvSpPr>
            <p:nvPr/>
          </p:nvSpPr>
          <p:spPr bwMode="auto">
            <a:xfrm>
              <a:off x="2832" y="3559"/>
              <a:ext cx="312" cy="205"/>
            </a:xfrm>
            <a:prstGeom prst="rect">
              <a:avLst/>
            </a:prstGeom>
            <a:solidFill>
              <a:srgbClr val="33CC33"/>
            </a:solidFill>
            <a:ln>
              <a:noFill/>
            </a:ln>
            <a:extLst>
              <a:ext uri="{91240B29-F687-4F45-9708-019B960494DF}">
                <a14:hiddenLine xmlns:a14="http://schemas.microsoft.com/office/drawing/2010/main" w="3175">
                  <a:solidFill>
                    <a:srgbClr val="000000"/>
                  </a:solidFill>
                  <a:miter lim="800000"/>
                  <a:headEnd/>
                  <a:tailEnd/>
                </a14:hiddenLine>
              </a:ext>
            </a:extLst>
          </p:spPr>
          <p:txBody>
            <a:bodyPr lIns="0" tIns="0" rIns="0" bIns="0" anchor="ctr" anchorCtr="1"/>
            <a:lstStyle/>
            <a:p>
              <a:pPr eaLnBrk="1" hangingPunct="1">
                <a:lnSpc>
                  <a:spcPct val="100000"/>
                </a:lnSpc>
              </a:pPr>
              <a:endParaRPr lang="en-GB" sz="1200" b="1" baseline="0">
                <a:ea typeface="ヒラギノ角ゴ Pro W3" charset="-128"/>
              </a:endParaRPr>
            </a:p>
          </p:txBody>
        </p:sp>
        <p:sp>
          <p:nvSpPr>
            <p:cNvPr id="92184" name="Freeform 23"/>
            <p:cNvSpPr>
              <a:spLocks/>
            </p:cNvSpPr>
            <p:nvPr/>
          </p:nvSpPr>
          <p:spPr bwMode="auto">
            <a:xfrm>
              <a:off x="2832" y="3216"/>
              <a:ext cx="344" cy="34"/>
            </a:xfrm>
            <a:custGeom>
              <a:avLst/>
              <a:gdLst>
                <a:gd name="T0" fmla="*/ 0 w 1226"/>
                <a:gd name="T1" fmla="*/ 122 h 122"/>
                <a:gd name="T2" fmla="*/ 1104 w 1226"/>
                <a:gd name="T3" fmla="*/ 122 h 122"/>
                <a:gd name="T4" fmla="*/ 1226 w 1226"/>
                <a:gd name="T5" fmla="*/ 0 h 122"/>
                <a:gd name="T6" fmla="*/ 123 w 1226"/>
                <a:gd name="T7" fmla="*/ 0 h 122"/>
                <a:gd name="T8" fmla="*/ 0 w 1226"/>
                <a:gd name="T9" fmla="*/ 122 h 122"/>
                <a:gd name="T10" fmla="*/ 0 60000 65536"/>
                <a:gd name="T11" fmla="*/ 0 60000 65536"/>
                <a:gd name="T12" fmla="*/ 0 60000 65536"/>
                <a:gd name="T13" fmla="*/ 0 60000 65536"/>
                <a:gd name="T14" fmla="*/ 0 60000 65536"/>
                <a:gd name="T15" fmla="*/ 0 w 1226"/>
                <a:gd name="T16" fmla="*/ 0 h 122"/>
                <a:gd name="T17" fmla="*/ 1226 w 1226"/>
                <a:gd name="T18" fmla="*/ 122 h 122"/>
              </a:gdLst>
              <a:ahLst/>
              <a:cxnLst>
                <a:cxn ang="T10">
                  <a:pos x="T0" y="T1"/>
                </a:cxn>
                <a:cxn ang="T11">
                  <a:pos x="T2" y="T3"/>
                </a:cxn>
                <a:cxn ang="T12">
                  <a:pos x="T4" y="T5"/>
                </a:cxn>
                <a:cxn ang="T13">
                  <a:pos x="T6" y="T7"/>
                </a:cxn>
                <a:cxn ang="T14">
                  <a:pos x="T8" y="T9"/>
                </a:cxn>
              </a:cxnLst>
              <a:rect l="T15" t="T16" r="T17" b="T18"/>
              <a:pathLst>
                <a:path w="1226" h="122">
                  <a:moveTo>
                    <a:pt x="0" y="122"/>
                  </a:moveTo>
                  <a:lnTo>
                    <a:pt x="1104" y="122"/>
                  </a:lnTo>
                  <a:lnTo>
                    <a:pt x="1226" y="0"/>
                  </a:lnTo>
                  <a:lnTo>
                    <a:pt x="123" y="0"/>
                  </a:lnTo>
                  <a:lnTo>
                    <a:pt x="0" y="122"/>
                  </a:lnTo>
                  <a:close/>
                </a:path>
              </a:pathLst>
            </a:custGeom>
            <a:solidFill>
              <a:srgbClr val="DDDDDD"/>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sp>
          <p:nvSpPr>
            <p:cNvPr id="92185" name="Freeform 24"/>
            <p:cNvSpPr>
              <a:spLocks/>
            </p:cNvSpPr>
            <p:nvPr/>
          </p:nvSpPr>
          <p:spPr bwMode="auto">
            <a:xfrm>
              <a:off x="3142" y="3216"/>
              <a:ext cx="34" cy="343"/>
            </a:xfrm>
            <a:custGeom>
              <a:avLst/>
              <a:gdLst>
                <a:gd name="T0" fmla="*/ 122 w 122"/>
                <a:gd name="T1" fmla="*/ 0 h 1222"/>
                <a:gd name="T2" fmla="*/ 122 w 122"/>
                <a:gd name="T3" fmla="*/ 1100 h 1222"/>
                <a:gd name="T4" fmla="*/ 0 w 122"/>
                <a:gd name="T5" fmla="*/ 1222 h 1222"/>
                <a:gd name="T6" fmla="*/ 0 w 122"/>
                <a:gd name="T7" fmla="*/ 122 h 1222"/>
                <a:gd name="T8" fmla="*/ 122 w 122"/>
                <a:gd name="T9" fmla="*/ 0 h 1222"/>
                <a:gd name="T10" fmla="*/ 0 60000 65536"/>
                <a:gd name="T11" fmla="*/ 0 60000 65536"/>
                <a:gd name="T12" fmla="*/ 0 60000 65536"/>
                <a:gd name="T13" fmla="*/ 0 60000 65536"/>
                <a:gd name="T14" fmla="*/ 0 60000 65536"/>
                <a:gd name="T15" fmla="*/ 0 w 122"/>
                <a:gd name="T16" fmla="*/ 0 h 1222"/>
                <a:gd name="T17" fmla="*/ 122 w 122"/>
                <a:gd name="T18" fmla="*/ 1222 h 1222"/>
              </a:gdLst>
              <a:ahLst/>
              <a:cxnLst>
                <a:cxn ang="T10">
                  <a:pos x="T0" y="T1"/>
                </a:cxn>
                <a:cxn ang="T11">
                  <a:pos x="T2" y="T3"/>
                </a:cxn>
                <a:cxn ang="T12">
                  <a:pos x="T4" y="T5"/>
                </a:cxn>
                <a:cxn ang="T13">
                  <a:pos x="T6" y="T7"/>
                </a:cxn>
                <a:cxn ang="T14">
                  <a:pos x="T8" y="T9"/>
                </a:cxn>
              </a:cxnLst>
              <a:rect l="T15" t="T16" r="T17" b="T18"/>
              <a:pathLst>
                <a:path w="122" h="1222">
                  <a:moveTo>
                    <a:pt x="122" y="0"/>
                  </a:moveTo>
                  <a:lnTo>
                    <a:pt x="122" y="1100"/>
                  </a:lnTo>
                  <a:lnTo>
                    <a:pt x="0" y="1222"/>
                  </a:lnTo>
                  <a:lnTo>
                    <a:pt x="0" y="122"/>
                  </a:lnTo>
                  <a:lnTo>
                    <a:pt x="122" y="0"/>
                  </a:lnTo>
                  <a:close/>
                </a:path>
              </a:pathLst>
            </a:custGeom>
            <a:solidFill>
              <a:srgbClr val="777777"/>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sp>
          <p:nvSpPr>
            <p:cNvPr id="92186" name="Rectangle 25"/>
            <p:cNvSpPr>
              <a:spLocks noChangeArrowheads="1"/>
            </p:cNvSpPr>
            <p:nvPr/>
          </p:nvSpPr>
          <p:spPr bwMode="auto">
            <a:xfrm>
              <a:off x="2832" y="3250"/>
              <a:ext cx="312" cy="309"/>
            </a:xfrm>
            <a:prstGeom prst="rect">
              <a:avLst/>
            </a:prstGeom>
            <a:solidFill>
              <a:srgbClr val="B2B2B2"/>
            </a:solidFill>
            <a:ln>
              <a:noFill/>
            </a:ln>
            <a:extLst>
              <a:ext uri="{91240B29-F687-4F45-9708-019B960494DF}">
                <a14:hiddenLine xmlns:a14="http://schemas.microsoft.com/office/drawing/2010/main" w="3175">
                  <a:solidFill>
                    <a:srgbClr val="000000"/>
                  </a:solidFill>
                  <a:miter lim="800000"/>
                  <a:headEnd/>
                  <a:tailEnd/>
                </a14:hiddenLine>
              </a:ext>
            </a:extLst>
          </p:spPr>
          <p:txBody>
            <a:bodyPr/>
            <a:lstStyle/>
            <a:p>
              <a:endParaRPr lang="en-US"/>
            </a:p>
          </p:txBody>
        </p:sp>
        <p:sp>
          <p:nvSpPr>
            <p:cNvPr id="92187" name="Freeform 26"/>
            <p:cNvSpPr>
              <a:spLocks/>
            </p:cNvSpPr>
            <p:nvPr/>
          </p:nvSpPr>
          <p:spPr bwMode="auto">
            <a:xfrm>
              <a:off x="2849" y="3380"/>
              <a:ext cx="109" cy="49"/>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92188" name="Freeform 27"/>
            <p:cNvSpPr>
              <a:spLocks/>
            </p:cNvSpPr>
            <p:nvPr/>
          </p:nvSpPr>
          <p:spPr bwMode="auto">
            <a:xfrm>
              <a:off x="2963" y="3266"/>
              <a:ext cx="49" cy="109"/>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92189" name="Freeform 28"/>
            <p:cNvSpPr>
              <a:spLocks/>
            </p:cNvSpPr>
            <p:nvPr/>
          </p:nvSpPr>
          <p:spPr bwMode="auto">
            <a:xfrm>
              <a:off x="3017" y="3380"/>
              <a:ext cx="109" cy="49"/>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92190" name="Freeform 29"/>
            <p:cNvSpPr>
              <a:spLocks/>
            </p:cNvSpPr>
            <p:nvPr/>
          </p:nvSpPr>
          <p:spPr bwMode="auto">
            <a:xfrm>
              <a:off x="2963" y="3435"/>
              <a:ext cx="49" cy="10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92191" name="Oval 30"/>
            <p:cNvSpPr>
              <a:spLocks noChangeArrowheads="1"/>
            </p:cNvSpPr>
            <p:nvPr/>
          </p:nvSpPr>
          <p:spPr bwMode="auto">
            <a:xfrm rot="-2599510">
              <a:off x="2965" y="3271"/>
              <a:ext cx="48" cy="278"/>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192" name="Oval 31"/>
            <p:cNvSpPr>
              <a:spLocks noChangeArrowheads="1"/>
            </p:cNvSpPr>
            <p:nvPr/>
          </p:nvSpPr>
          <p:spPr bwMode="auto">
            <a:xfrm rot="2599510" flipV="1">
              <a:off x="2965" y="3268"/>
              <a:ext cx="48" cy="284"/>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193" name="Oval 32"/>
            <p:cNvSpPr>
              <a:spLocks noChangeArrowheads="1"/>
            </p:cNvSpPr>
            <p:nvPr/>
          </p:nvSpPr>
          <p:spPr bwMode="auto">
            <a:xfrm>
              <a:off x="2941" y="3362"/>
              <a:ext cx="94" cy="9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2181" name="AutoShape 33"/>
          <p:cNvSpPr>
            <a:spLocks noChangeArrowheads="1"/>
          </p:cNvSpPr>
          <p:nvPr/>
        </p:nvSpPr>
        <p:spPr bwMode="auto">
          <a:xfrm>
            <a:off x="6065838" y="4526285"/>
            <a:ext cx="638175" cy="430213"/>
          </a:xfrm>
          <a:prstGeom prst="cube">
            <a:avLst>
              <a:gd name="adj" fmla="val 9106"/>
            </a:avLst>
          </a:prstGeom>
          <a:solidFill>
            <a:srgbClr val="47B0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lnSpc>
                <a:spcPct val="100000"/>
              </a:lnSpc>
            </a:pPr>
            <a:r>
              <a:rPr lang="en-US" sz="1200" b="1" baseline="0">
                <a:solidFill>
                  <a:schemeClr val="bg1"/>
                </a:solidFill>
              </a:rPr>
              <a:t>F_Port</a:t>
            </a:r>
          </a:p>
        </p:txBody>
      </p:sp>
    </p:spTree>
    <p:extLst>
      <p:ext uri="{BB962C8B-B14F-4D97-AF65-F5344CB8AC3E}">
        <p14:creationId xmlns:p14="http://schemas.microsoft.com/office/powerpoint/2010/main" val="3365732576"/>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000" r="-2000"/>
          </a:stretch>
        </a:blipFill>
        <a:effectLst/>
      </p:bgPr>
    </p:bg>
    <p:spTree>
      <p:nvGrpSpPr>
        <p:cNvPr id="1" name=""/>
        <p:cNvGrpSpPr/>
        <p:nvPr/>
      </p:nvGrpSpPr>
      <p:grpSpPr>
        <a:xfrm>
          <a:off x="0" y="0"/>
          <a:ext cx="0" cy="0"/>
          <a:chOff x="0" y="0"/>
          <a:chExt cx="0" cy="0"/>
        </a:xfrm>
      </p:grpSpPr>
      <p:sp>
        <p:nvSpPr>
          <p:cNvPr id="92162" name="Rectangle 52"/>
          <p:cNvSpPr>
            <a:spLocks noGrp="1" noChangeArrowheads="1"/>
          </p:cNvSpPr>
          <p:nvPr>
            <p:ph type="title"/>
          </p:nvPr>
        </p:nvSpPr>
        <p:spPr/>
        <p:txBody>
          <a:bodyPr>
            <a:normAutofit/>
          </a:bodyPr>
          <a:lstStyle/>
          <a:p>
            <a:pPr eaLnBrk="1" hangingPunct="1"/>
            <a:r>
              <a:rPr lang="en-US" sz="3600" dirty="0">
                <a:solidFill>
                  <a:srgbClr val="002060"/>
                </a:solidFill>
                <a:latin typeface="Calibri" pitchFamily="34" charset="0"/>
                <a:cs typeface="Calibri" pitchFamily="34" charset="0"/>
              </a:rPr>
              <a:t>N-Port ID Virtualization (</a:t>
            </a:r>
            <a:r>
              <a:rPr lang="en-US" sz="3600" dirty="0" err="1">
                <a:solidFill>
                  <a:srgbClr val="002060"/>
                </a:solidFill>
                <a:latin typeface="Calibri" pitchFamily="34" charset="0"/>
                <a:cs typeface="Calibri" pitchFamily="34" charset="0"/>
              </a:rPr>
              <a:t>NPIV</a:t>
            </a:r>
            <a:r>
              <a:rPr lang="en-US" sz="3600" dirty="0">
                <a:solidFill>
                  <a:srgbClr val="002060"/>
                </a:solidFill>
                <a:latin typeface="Calibri" pitchFamily="34" charset="0"/>
                <a:cs typeface="Calibri" pitchFamily="34" charset="0"/>
              </a:rPr>
              <a:t>)</a:t>
            </a:r>
          </a:p>
        </p:txBody>
      </p:sp>
      <p:sp>
        <p:nvSpPr>
          <p:cNvPr id="92163" name="Rectangle 53"/>
          <p:cNvSpPr>
            <a:spLocks noGrp="1" noChangeArrowheads="1"/>
          </p:cNvSpPr>
          <p:nvPr>
            <p:ph type="body" sz="half" idx="1"/>
          </p:nvPr>
        </p:nvSpPr>
        <p:spPr>
          <a:xfrm>
            <a:off x="655638" y="1412776"/>
            <a:ext cx="7940675" cy="1709738"/>
          </a:xfrm>
        </p:spPr>
        <p:txBody>
          <a:bodyPr>
            <a:normAutofit/>
          </a:bodyPr>
          <a:lstStyle/>
          <a:p>
            <a:pPr>
              <a:buClrTx/>
              <a:buSzPct val="100000"/>
            </a:pPr>
            <a:r>
              <a:rPr lang="en-US" sz="2200" dirty="0">
                <a:latin typeface="Calibri" pitchFamily="34" charset="0"/>
                <a:cs typeface="Calibri" pitchFamily="34" charset="0"/>
              </a:rPr>
              <a:t>Mechanism to assign multiple </a:t>
            </a:r>
            <a:r>
              <a:rPr lang="en-US" sz="2200" dirty="0" err="1">
                <a:latin typeface="Calibri" pitchFamily="34" charset="0"/>
                <a:cs typeface="Calibri" pitchFamily="34" charset="0"/>
              </a:rPr>
              <a:t>N_Port_IDs</a:t>
            </a:r>
            <a:r>
              <a:rPr lang="en-US" sz="2200" dirty="0">
                <a:latin typeface="Calibri" pitchFamily="34" charset="0"/>
                <a:cs typeface="Calibri" pitchFamily="34" charset="0"/>
              </a:rPr>
              <a:t> to a single </a:t>
            </a:r>
            <a:r>
              <a:rPr lang="en-US" sz="2200" dirty="0" err="1">
                <a:latin typeface="Calibri" pitchFamily="34" charset="0"/>
                <a:cs typeface="Calibri" pitchFamily="34" charset="0"/>
              </a:rPr>
              <a:t>N_Port</a:t>
            </a:r>
            <a:endParaRPr lang="en-US" sz="2200" dirty="0">
              <a:latin typeface="Calibri" pitchFamily="34" charset="0"/>
              <a:cs typeface="Calibri" pitchFamily="34" charset="0"/>
            </a:endParaRPr>
          </a:p>
          <a:p>
            <a:pPr>
              <a:buClrTx/>
              <a:buSzPct val="100000"/>
            </a:pPr>
            <a:r>
              <a:rPr lang="en-US" sz="2200" dirty="0">
                <a:latin typeface="Calibri" pitchFamily="34" charset="0"/>
                <a:cs typeface="Calibri" pitchFamily="34" charset="0"/>
              </a:rPr>
              <a:t>Allows all the access control, zoning, port security (</a:t>
            </a:r>
            <a:r>
              <a:rPr lang="en-US" sz="2200" dirty="0" err="1">
                <a:latin typeface="Calibri" pitchFamily="34" charset="0"/>
                <a:cs typeface="Calibri" pitchFamily="34" charset="0"/>
              </a:rPr>
              <a:t>PSM</a:t>
            </a:r>
            <a:r>
              <a:rPr lang="en-US" sz="2200" dirty="0">
                <a:latin typeface="Calibri" pitchFamily="34" charset="0"/>
                <a:cs typeface="Calibri" pitchFamily="34" charset="0"/>
              </a:rPr>
              <a:t>) be implemented on application level</a:t>
            </a:r>
          </a:p>
          <a:p>
            <a:pPr>
              <a:buClrTx/>
              <a:buSzPct val="100000"/>
            </a:pPr>
            <a:r>
              <a:rPr lang="en-US" sz="2200" dirty="0">
                <a:latin typeface="Calibri" pitchFamily="34" charset="0"/>
                <a:cs typeface="Calibri" pitchFamily="34" charset="0"/>
              </a:rPr>
              <a:t>Multiple </a:t>
            </a:r>
            <a:r>
              <a:rPr lang="en-US" sz="2200" dirty="0" err="1">
                <a:latin typeface="Calibri" pitchFamily="34" charset="0"/>
                <a:cs typeface="Calibri" pitchFamily="34" charset="0"/>
              </a:rPr>
              <a:t>N_Port_IDs</a:t>
            </a:r>
            <a:r>
              <a:rPr lang="en-US" sz="2200" dirty="0">
                <a:latin typeface="Calibri" pitchFamily="34" charset="0"/>
                <a:cs typeface="Calibri" pitchFamily="34" charset="0"/>
              </a:rPr>
              <a:t> are allocated in the same </a:t>
            </a:r>
            <a:r>
              <a:rPr lang="en-US" sz="2200" dirty="0" err="1">
                <a:latin typeface="Calibri" pitchFamily="34" charset="0"/>
                <a:cs typeface="Calibri" pitchFamily="34" charset="0"/>
              </a:rPr>
              <a:t>VSAN</a:t>
            </a:r>
            <a:endParaRPr lang="en-US" sz="2200" dirty="0">
              <a:latin typeface="Calibri" pitchFamily="34" charset="0"/>
              <a:cs typeface="Calibri" pitchFamily="34" charset="0"/>
            </a:endParaRPr>
          </a:p>
        </p:txBody>
      </p:sp>
      <p:sp>
        <p:nvSpPr>
          <p:cNvPr id="92164" name="Text Box 4"/>
          <p:cNvSpPr txBox="1">
            <a:spLocks noChangeArrowheads="1"/>
          </p:cNvSpPr>
          <p:nvPr/>
        </p:nvSpPr>
        <p:spPr bwMode="auto">
          <a:xfrm>
            <a:off x="1981200" y="3140968"/>
            <a:ext cx="1900841" cy="350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lg" len="med"/>
              </a14:hiddenLine>
            </a:ext>
          </a:extLst>
        </p:spPr>
        <p:txBody>
          <a:bodyPr wrap="none" lIns="73025" tIns="36512" rIns="73025" bIns="36512">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800" b="1" baseline="0">
                <a:latin typeface="Calibri" pitchFamily="34" charset="0"/>
                <a:cs typeface="Calibri" pitchFamily="34" charset="0"/>
              </a:rPr>
              <a:t>Application Server</a:t>
            </a:r>
          </a:p>
        </p:txBody>
      </p:sp>
      <p:sp>
        <p:nvSpPr>
          <p:cNvPr id="92165" name="Text Box 5"/>
          <p:cNvSpPr txBox="1">
            <a:spLocks noChangeArrowheads="1"/>
          </p:cNvSpPr>
          <p:nvPr/>
        </p:nvSpPr>
        <p:spPr bwMode="auto">
          <a:xfrm>
            <a:off x="6108700" y="3140968"/>
            <a:ext cx="1057597" cy="350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lg" len="med"/>
              </a14:hiddenLine>
            </a:ext>
          </a:extLst>
        </p:spPr>
        <p:txBody>
          <a:bodyPr wrap="none" lIns="73025" tIns="36512" rIns="73025" bIns="36512">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800" b="1" baseline="0">
                <a:latin typeface="Calibri" pitchFamily="34" charset="0"/>
                <a:cs typeface="Calibri" pitchFamily="34" charset="0"/>
              </a:rPr>
              <a:t>FC Switch</a:t>
            </a:r>
          </a:p>
        </p:txBody>
      </p:sp>
      <p:sp>
        <p:nvSpPr>
          <p:cNvPr id="92166" name="AutoShape 6"/>
          <p:cNvSpPr>
            <a:spLocks noChangeArrowheads="1"/>
          </p:cNvSpPr>
          <p:nvPr/>
        </p:nvSpPr>
        <p:spPr bwMode="auto">
          <a:xfrm>
            <a:off x="1371600" y="3560068"/>
            <a:ext cx="3270250" cy="2325688"/>
          </a:xfrm>
          <a:prstGeom prst="cube">
            <a:avLst>
              <a:gd name="adj" fmla="val 9106"/>
            </a:avLst>
          </a:prstGeom>
          <a:solidFill>
            <a:srgbClr val="47B0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eaLnBrk="1" hangingPunct="1">
              <a:lnSpc>
                <a:spcPct val="100000"/>
              </a:lnSpc>
            </a:pPr>
            <a:endParaRPr lang="en-US" sz="1400" b="1" baseline="0">
              <a:latin typeface="Calibri" pitchFamily="34" charset="0"/>
              <a:cs typeface="Calibri" pitchFamily="34" charset="0"/>
            </a:endParaRPr>
          </a:p>
        </p:txBody>
      </p:sp>
      <p:sp>
        <p:nvSpPr>
          <p:cNvPr id="92167" name="AutoShape 7"/>
          <p:cNvSpPr>
            <a:spLocks noChangeArrowheads="1"/>
          </p:cNvSpPr>
          <p:nvPr/>
        </p:nvSpPr>
        <p:spPr bwMode="auto">
          <a:xfrm>
            <a:off x="1408113" y="4050606"/>
            <a:ext cx="1058862" cy="352425"/>
          </a:xfrm>
          <a:prstGeom prst="cube">
            <a:avLst>
              <a:gd name="adj" fmla="val 9106"/>
            </a:avLst>
          </a:prstGeom>
          <a:solidFill>
            <a:srgbClr val="A0C02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lnSpc>
                <a:spcPct val="100000"/>
              </a:lnSpc>
            </a:pPr>
            <a:r>
              <a:rPr lang="en-US" sz="1200" b="1" baseline="0">
                <a:latin typeface="Calibri" pitchFamily="34" charset="0"/>
                <a:cs typeface="Calibri" pitchFamily="34" charset="0"/>
              </a:rPr>
              <a:t>E-Mail</a:t>
            </a:r>
          </a:p>
        </p:txBody>
      </p:sp>
      <p:sp>
        <p:nvSpPr>
          <p:cNvPr id="92168" name="AutoShape 8"/>
          <p:cNvSpPr>
            <a:spLocks noChangeArrowheads="1"/>
          </p:cNvSpPr>
          <p:nvPr/>
        </p:nvSpPr>
        <p:spPr bwMode="auto">
          <a:xfrm>
            <a:off x="1408113" y="4679256"/>
            <a:ext cx="1058862" cy="352425"/>
          </a:xfrm>
          <a:prstGeom prst="cube">
            <a:avLst>
              <a:gd name="adj" fmla="val 9106"/>
            </a:avLst>
          </a:prstGeom>
          <a:solidFill>
            <a:srgbClr val="A0C02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lnSpc>
                <a:spcPct val="100000"/>
              </a:lnSpc>
            </a:pPr>
            <a:r>
              <a:rPr lang="en-US" sz="1200" b="1" baseline="0">
                <a:latin typeface="Calibri" pitchFamily="34" charset="0"/>
                <a:cs typeface="Calibri" pitchFamily="34" charset="0"/>
              </a:rPr>
              <a:t>Web</a:t>
            </a:r>
          </a:p>
        </p:txBody>
      </p:sp>
      <p:sp>
        <p:nvSpPr>
          <p:cNvPr id="92169" name="AutoShape 9"/>
          <p:cNvSpPr>
            <a:spLocks noChangeArrowheads="1"/>
          </p:cNvSpPr>
          <p:nvPr/>
        </p:nvSpPr>
        <p:spPr bwMode="auto">
          <a:xfrm>
            <a:off x="1408113" y="5307906"/>
            <a:ext cx="1046162" cy="344487"/>
          </a:xfrm>
          <a:prstGeom prst="cube">
            <a:avLst>
              <a:gd name="adj" fmla="val 9106"/>
            </a:avLst>
          </a:prstGeom>
          <a:solidFill>
            <a:srgbClr val="A0C02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lnSpc>
                <a:spcPct val="100000"/>
              </a:lnSpc>
            </a:pPr>
            <a:r>
              <a:rPr lang="en-US" sz="1200" b="1" baseline="0">
                <a:latin typeface="Calibri" pitchFamily="34" charset="0"/>
                <a:cs typeface="Calibri" pitchFamily="34" charset="0"/>
              </a:rPr>
              <a:t>File Services</a:t>
            </a:r>
          </a:p>
        </p:txBody>
      </p:sp>
      <p:sp>
        <p:nvSpPr>
          <p:cNvPr id="92170" name="AutoShape 10"/>
          <p:cNvSpPr>
            <a:spLocks noChangeArrowheads="1"/>
          </p:cNvSpPr>
          <p:nvPr/>
        </p:nvSpPr>
        <p:spPr bwMode="auto">
          <a:xfrm>
            <a:off x="2627313" y="3925193"/>
            <a:ext cx="1630362" cy="1965325"/>
          </a:xfrm>
          <a:prstGeom prst="cube">
            <a:avLst>
              <a:gd name="adj" fmla="val 4023"/>
            </a:avLst>
          </a:prstGeom>
          <a:solidFill>
            <a:srgbClr val="A0C02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pPr eaLnBrk="1" hangingPunct="1">
              <a:lnSpc>
                <a:spcPct val="100000"/>
              </a:lnSpc>
            </a:pPr>
            <a:endParaRPr lang="en-US" sz="1200" b="1" baseline="0">
              <a:latin typeface="Calibri" pitchFamily="34" charset="0"/>
              <a:cs typeface="Calibri" pitchFamily="34" charset="0"/>
            </a:endParaRPr>
          </a:p>
        </p:txBody>
      </p:sp>
      <p:sp>
        <p:nvSpPr>
          <p:cNvPr id="92171" name="Line 11"/>
          <p:cNvSpPr>
            <a:spLocks noChangeShapeType="1"/>
          </p:cNvSpPr>
          <p:nvPr/>
        </p:nvSpPr>
        <p:spPr bwMode="auto">
          <a:xfrm flipV="1">
            <a:off x="4159250" y="4742756"/>
            <a:ext cx="1866900" cy="1587"/>
          </a:xfrm>
          <a:prstGeom prst="line">
            <a:avLst/>
          </a:prstGeom>
          <a:noFill/>
          <a:ln w="28575">
            <a:solidFill>
              <a:srgbClr val="FC8932"/>
            </a:solidFill>
            <a:round/>
            <a:headEnd type="none" w="lg" len="med"/>
            <a:tailEnd type="triangle" w="med" len="lg"/>
          </a:ln>
          <a:extLst>
            <a:ext uri="{909E8E84-426E-40DD-AFC4-6F175D3DCCD1}">
              <a14:hiddenFill xmlns:a14="http://schemas.microsoft.com/office/drawing/2010/main">
                <a:noFill/>
              </a14:hiddenFill>
            </a:ext>
          </a:extLst>
        </p:spPr>
        <p:txBody>
          <a:bodyPr lIns="73025" tIns="36512" rIns="73025" bIns="36512"/>
          <a:lstStyle/>
          <a:p>
            <a:endParaRPr lang="en-SG">
              <a:latin typeface="Calibri" pitchFamily="34" charset="0"/>
              <a:cs typeface="Calibri" pitchFamily="34" charset="0"/>
            </a:endParaRPr>
          </a:p>
        </p:txBody>
      </p:sp>
      <p:sp>
        <p:nvSpPr>
          <p:cNvPr id="92172" name="Text Box 12"/>
          <p:cNvSpPr txBox="1">
            <a:spLocks noChangeArrowheads="1"/>
          </p:cNvSpPr>
          <p:nvPr/>
        </p:nvSpPr>
        <p:spPr bwMode="auto">
          <a:xfrm>
            <a:off x="2765425" y="4072831"/>
            <a:ext cx="925638" cy="443069"/>
          </a:xfrm>
          <a:prstGeom prst="rect">
            <a:avLst/>
          </a:prstGeom>
          <a:solidFill>
            <a:srgbClr val="FC8932"/>
          </a:solidFill>
          <a:ln>
            <a:noFill/>
          </a:ln>
          <a:extLst>
            <a:ext uri="{91240B29-F687-4F45-9708-019B960494DF}">
              <a14:hiddenLine xmlns:a14="http://schemas.microsoft.com/office/drawing/2010/main" w="9525">
                <a:solidFill>
                  <a:srgbClr val="000000"/>
                </a:solidFill>
                <a:miter lim="800000"/>
                <a:headEnd type="none" w="sm" len="sm"/>
                <a:tailEnd type="none" w="lg" len="med"/>
              </a14:hiddenLine>
            </a:ext>
          </a:extLst>
        </p:spPr>
        <p:txBody>
          <a:bodyPr wrap="none" lIns="73025" tIns="36512" rIns="73025" bIns="36512">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200" b="1" baseline="0">
                <a:latin typeface="Calibri" pitchFamily="34" charset="0"/>
                <a:cs typeface="Calibri" pitchFamily="34" charset="0"/>
              </a:rPr>
              <a:t>Email I/O</a:t>
            </a:r>
          </a:p>
          <a:p>
            <a:pPr algn="l">
              <a:lnSpc>
                <a:spcPct val="100000"/>
              </a:lnSpc>
            </a:pPr>
            <a:r>
              <a:rPr lang="en-US" sz="1200" b="1" baseline="0">
                <a:latin typeface="Calibri" pitchFamily="34" charset="0"/>
                <a:cs typeface="Calibri" pitchFamily="34" charset="0"/>
              </a:rPr>
              <a:t>N_Port_ID 1</a:t>
            </a:r>
          </a:p>
        </p:txBody>
      </p:sp>
      <p:sp>
        <p:nvSpPr>
          <p:cNvPr id="92173" name="Text Box 13"/>
          <p:cNvSpPr txBox="1">
            <a:spLocks noChangeArrowheads="1"/>
          </p:cNvSpPr>
          <p:nvPr/>
        </p:nvSpPr>
        <p:spPr bwMode="auto">
          <a:xfrm>
            <a:off x="2765425" y="4679256"/>
            <a:ext cx="925638" cy="44306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type="none" w="sm" len="sm"/>
                <a:tailEnd type="none" w="lg" len="med"/>
              </a14:hiddenLine>
            </a:ext>
          </a:extLst>
        </p:spPr>
        <p:txBody>
          <a:bodyPr wrap="none" lIns="73025" tIns="36512" rIns="73025" bIns="36512">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200" b="1" baseline="0">
                <a:latin typeface="Calibri" pitchFamily="34" charset="0"/>
                <a:cs typeface="Calibri" pitchFamily="34" charset="0"/>
              </a:rPr>
              <a:t>Web I/O</a:t>
            </a:r>
          </a:p>
          <a:p>
            <a:pPr algn="l">
              <a:lnSpc>
                <a:spcPct val="100000"/>
              </a:lnSpc>
            </a:pPr>
            <a:r>
              <a:rPr lang="en-US" sz="1200" b="1" baseline="0">
                <a:latin typeface="Calibri" pitchFamily="34" charset="0"/>
                <a:cs typeface="Calibri" pitchFamily="34" charset="0"/>
              </a:rPr>
              <a:t>N_Port_ID 2</a:t>
            </a:r>
          </a:p>
        </p:txBody>
      </p:sp>
      <p:sp>
        <p:nvSpPr>
          <p:cNvPr id="92174" name="Text Box 14"/>
          <p:cNvSpPr txBox="1">
            <a:spLocks noChangeArrowheads="1"/>
          </p:cNvSpPr>
          <p:nvPr/>
        </p:nvSpPr>
        <p:spPr bwMode="auto">
          <a:xfrm>
            <a:off x="2765425" y="5307906"/>
            <a:ext cx="1171539" cy="443069"/>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type="none" w="sm" len="sm"/>
                <a:tailEnd type="none" w="lg" len="med"/>
              </a14:hiddenLine>
            </a:ext>
          </a:extLst>
        </p:spPr>
        <p:txBody>
          <a:bodyPr wrap="none" lIns="73025" tIns="36512" rIns="73025" bIns="36512">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200" b="1" baseline="0">
                <a:solidFill>
                  <a:schemeClr val="bg1"/>
                </a:solidFill>
                <a:latin typeface="Calibri" pitchFamily="34" charset="0"/>
                <a:cs typeface="Calibri" pitchFamily="34" charset="0"/>
              </a:rPr>
              <a:t>File Services I/O</a:t>
            </a:r>
          </a:p>
          <a:p>
            <a:pPr algn="l">
              <a:lnSpc>
                <a:spcPct val="100000"/>
              </a:lnSpc>
            </a:pPr>
            <a:r>
              <a:rPr lang="en-US" sz="1200" b="1" baseline="0">
                <a:solidFill>
                  <a:schemeClr val="bg1"/>
                </a:solidFill>
                <a:latin typeface="Calibri" pitchFamily="34" charset="0"/>
                <a:cs typeface="Calibri" pitchFamily="34" charset="0"/>
              </a:rPr>
              <a:t>N_Port_ID 3</a:t>
            </a:r>
          </a:p>
        </p:txBody>
      </p:sp>
      <p:sp>
        <p:nvSpPr>
          <p:cNvPr id="92175" name="Line 15"/>
          <p:cNvSpPr>
            <a:spLocks noChangeShapeType="1"/>
          </p:cNvSpPr>
          <p:nvPr/>
        </p:nvSpPr>
        <p:spPr bwMode="auto">
          <a:xfrm>
            <a:off x="3800475" y="4368106"/>
            <a:ext cx="368300" cy="392112"/>
          </a:xfrm>
          <a:prstGeom prst="line">
            <a:avLst/>
          </a:prstGeom>
          <a:noFill/>
          <a:ln w="28575">
            <a:solidFill>
              <a:srgbClr val="FC8932"/>
            </a:solidFill>
            <a:round/>
            <a:headEnd type="triangle" w="med" len="lg"/>
            <a:tailEnd type="none" w="lg" len="med"/>
          </a:ln>
          <a:extLst>
            <a:ext uri="{909E8E84-426E-40DD-AFC4-6F175D3DCCD1}">
              <a14:hiddenFill xmlns:a14="http://schemas.microsoft.com/office/drawing/2010/main">
                <a:noFill/>
              </a14:hiddenFill>
            </a:ext>
          </a:extLst>
        </p:spPr>
        <p:txBody>
          <a:bodyPr lIns="73025" tIns="36512" rIns="73025" bIns="36512"/>
          <a:lstStyle/>
          <a:p>
            <a:endParaRPr lang="en-SG">
              <a:latin typeface="Calibri" pitchFamily="34" charset="0"/>
              <a:cs typeface="Calibri" pitchFamily="34" charset="0"/>
            </a:endParaRPr>
          </a:p>
        </p:txBody>
      </p:sp>
      <p:sp>
        <p:nvSpPr>
          <p:cNvPr id="92176" name="Line 16"/>
          <p:cNvSpPr>
            <a:spLocks noChangeShapeType="1"/>
          </p:cNvSpPr>
          <p:nvPr/>
        </p:nvSpPr>
        <p:spPr bwMode="auto">
          <a:xfrm>
            <a:off x="3790950" y="4880868"/>
            <a:ext cx="368300" cy="1588"/>
          </a:xfrm>
          <a:prstGeom prst="line">
            <a:avLst/>
          </a:prstGeom>
          <a:noFill/>
          <a:ln w="28575">
            <a:solidFill>
              <a:schemeClr val="folHlink"/>
            </a:solidFill>
            <a:round/>
            <a:headEnd type="triangle" w="med" len="lg"/>
            <a:tailEnd type="none" w="lg" len="med"/>
          </a:ln>
          <a:extLst>
            <a:ext uri="{909E8E84-426E-40DD-AFC4-6F175D3DCCD1}">
              <a14:hiddenFill xmlns:a14="http://schemas.microsoft.com/office/drawing/2010/main">
                <a:noFill/>
              </a14:hiddenFill>
            </a:ext>
          </a:extLst>
        </p:spPr>
        <p:txBody>
          <a:bodyPr lIns="73025" tIns="36512" rIns="73025" bIns="36512"/>
          <a:lstStyle/>
          <a:p>
            <a:endParaRPr lang="en-SG">
              <a:latin typeface="Calibri" pitchFamily="34" charset="0"/>
              <a:cs typeface="Calibri" pitchFamily="34" charset="0"/>
            </a:endParaRPr>
          </a:p>
        </p:txBody>
      </p:sp>
      <p:sp>
        <p:nvSpPr>
          <p:cNvPr id="92177" name="Line 17"/>
          <p:cNvSpPr>
            <a:spLocks noChangeShapeType="1"/>
          </p:cNvSpPr>
          <p:nvPr/>
        </p:nvSpPr>
        <p:spPr bwMode="auto">
          <a:xfrm flipV="1">
            <a:off x="3905250" y="5017393"/>
            <a:ext cx="279400" cy="287338"/>
          </a:xfrm>
          <a:prstGeom prst="line">
            <a:avLst/>
          </a:prstGeom>
          <a:noFill/>
          <a:ln w="28575">
            <a:solidFill>
              <a:schemeClr val="tx2"/>
            </a:solidFill>
            <a:round/>
            <a:headEnd type="triangle" w="med" len="lg"/>
            <a:tailEnd type="none" w="lg" len="med"/>
          </a:ln>
          <a:extLst>
            <a:ext uri="{909E8E84-426E-40DD-AFC4-6F175D3DCCD1}">
              <a14:hiddenFill xmlns:a14="http://schemas.microsoft.com/office/drawing/2010/main">
                <a:noFill/>
              </a14:hiddenFill>
            </a:ext>
          </a:extLst>
        </p:spPr>
        <p:txBody>
          <a:bodyPr lIns="73025" tIns="36512" rIns="73025" bIns="36512"/>
          <a:lstStyle/>
          <a:p>
            <a:endParaRPr lang="en-SG">
              <a:latin typeface="Calibri" pitchFamily="34" charset="0"/>
              <a:cs typeface="Calibri" pitchFamily="34" charset="0"/>
            </a:endParaRPr>
          </a:p>
        </p:txBody>
      </p:sp>
      <p:sp>
        <p:nvSpPr>
          <p:cNvPr id="92178" name="Line 18"/>
          <p:cNvSpPr>
            <a:spLocks noChangeShapeType="1"/>
          </p:cNvSpPr>
          <p:nvPr/>
        </p:nvSpPr>
        <p:spPr bwMode="auto">
          <a:xfrm flipV="1">
            <a:off x="4159250" y="4880868"/>
            <a:ext cx="1866900" cy="1588"/>
          </a:xfrm>
          <a:prstGeom prst="line">
            <a:avLst/>
          </a:prstGeom>
          <a:noFill/>
          <a:ln w="28575">
            <a:solidFill>
              <a:schemeClr val="folHlink"/>
            </a:solidFill>
            <a:round/>
            <a:headEnd type="none" w="lg" len="med"/>
            <a:tailEnd type="triangle" w="med" len="lg"/>
          </a:ln>
          <a:extLst>
            <a:ext uri="{909E8E84-426E-40DD-AFC4-6F175D3DCCD1}">
              <a14:hiddenFill xmlns:a14="http://schemas.microsoft.com/office/drawing/2010/main">
                <a:noFill/>
              </a14:hiddenFill>
            </a:ext>
          </a:extLst>
        </p:spPr>
        <p:txBody>
          <a:bodyPr lIns="73025" tIns="36512" rIns="73025" bIns="36512"/>
          <a:lstStyle/>
          <a:p>
            <a:endParaRPr lang="en-SG">
              <a:latin typeface="Calibri" pitchFamily="34" charset="0"/>
              <a:cs typeface="Calibri" pitchFamily="34" charset="0"/>
            </a:endParaRPr>
          </a:p>
        </p:txBody>
      </p:sp>
      <p:sp>
        <p:nvSpPr>
          <p:cNvPr id="92179" name="Line 19"/>
          <p:cNvSpPr>
            <a:spLocks noChangeShapeType="1"/>
          </p:cNvSpPr>
          <p:nvPr/>
        </p:nvSpPr>
        <p:spPr bwMode="auto">
          <a:xfrm flipV="1">
            <a:off x="4171950" y="5017393"/>
            <a:ext cx="1866900" cy="1588"/>
          </a:xfrm>
          <a:prstGeom prst="line">
            <a:avLst/>
          </a:prstGeom>
          <a:noFill/>
          <a:ln w="28575">
            <a:solidFill>
              <a:schemeClr val="tx2"/>
            </a:solidFill>
            <a:round/>
            <a:headEnd type="none" w="lg" len="med"/>
            <a:tailEnd type="triangle" w="med" len="lg"/>
          </a:ln>
          <a:extLst>
            <a:ext uri="{909E8E84-426E-40DD-AFC4-6F175D3DCCD1}">
              <a14:hiddenFill xmlns:a14="http://schemas.microsoft.com/office/drawing/2010/main">
                <a:noFill/>
              </a14:hiddenFill>
            </a:ext>
          </a:extLst>
        </p:spPr>
        <p:txBody>
          <a:bodyPr lIns="73025" tIns="36512" rIns="73025" bIns="36512"/>
          <a:lstStyle/>
          <a:p>
            <a:endParaRPr lang="en-SG">
              <a:latin typeface="Calibri" pitchFamily="34" charset="0"/>
              <a:cs typeface="Calibri" pitchFamily="34" charset="0"/>
            </a:endParaRPr>
          </a:p>
        </p:txBody>
      </p:sp>
      <p:grpSp>
        <p:nvGrpSpPr>
          <p:cNvPr id="2" name="Group 20"/>
          <p:cNvGrpSpPr>
            <a:grpSpLocks/>
          </p:cNvGrpSpPr>
          <p:nvPr/>
        </p:nvGrpSpPr>
        <p:grpSpPr bwMode="auto">
          <a:xfrm>
            <a:off x="6051550" y="3563243"/>
            <a:ext cx="1454150" cy="2316163"/>
            <a:chOff x="2832" y="3216"/>
            <a:chExt cx="344" cy="548"/>
          </a:xfrm>
        </p:grpSpPr>
        <p:sp>
          <p:nvSpPr>
            <p:cNvPr id="92182" name="Freeform 21"/>
            <p:cNvSpPr>
              <a:spLocks/>
            </p:cNvSpPr>
            <p:nvPr/>
          </p:nvSpPr>
          <p:spPr bwMode="auto">
            <a:xfrm>
              <a:off x="3141" y="3525"/>
              <a:ext cx="35" cy="239"/>
            </a:xfrm>
            <a:custGeom>
              <a:avLst/>
              <a:gdLst>
                <a:gd name="T0" fmla="*/ 60 w 60"/>
                <a:gd name="T1" fmla="*/ 0 h 425"/>
                <a:gd name="T2" fmla="*/ 60 w 60"/>
                <a:gd name="T3" fmla="*/ 364 h 425"/>
                <a:gd name="T4" fmla="*/ 0 w 60"/>
                <a:gd name="T5" fmla="*/ 425 h 425"/>
                <a:gd name="T6" fmla="*/ 1 w 60"/>
                <a:gd name="T7" fmla="*/ 58 h 425"/>
                <a:gd name="T8" fmla="*/ 60 w 60"/>
                <a:gd name="T9" fmla="*/ 0 h 425"/>
                <a:gd name="T10" fmla="*/ 0 60000 65536"/>
                <a:gd name="T11" fmla="*/ 0 60000 65536"/>
                <a:gd name="T12" fmla="*/ 0 60000 65536"/>
                <a:gd name="T13" fmla="*/ 0 60000 65536"/>
                <a:gd name="T14" fmla="*/ 0 60000 65536"/>
                <a:gd name="T15" fmla="*/ 0 w 60"/>
                <a:gd name="T16" fmla="*/ 0 h 425"/>
                <a:gd name="T17" fmla="*/ 60 w 60"/>
                <a:gd name="T18" fmla="*/ 425 h 425"/>
              </a:gdLst>
              <a:ahLst/>
              <a:cxnLst>
                <a:cxn ang="T10">
                  <a:pos x="T0" y="T1"/>
                </a:cxn>
                <a:cxn ang="T11">
                  <a:pos x="T2" y="T3"/>
                </a:cxn>
                <a:cxn ang="T12">
                  <a:pos x="T4" y="T5"/>
                </a:cxn>
                <a:cxn ang="T13">
                  <a:pos x="T6" y="T7"/>
                </a:cxn>
                <a:cxn ang="T14">
                  <a:pos x="T8" y="T9"/>
                </a:cxn>
              </a:cxnLst>
              <a:rect l="T15" t="T16" r="T17" b="T18"/>
              <a:pathLst>
                <a:path w="60" h="425">
                  <a:moveTo>
                    <a:pt x="60" y="0"/>
                  </a:moveTo>
                  <a:lnTo>
                    <a:pt x="60" y="364"/>
                  </a:lnTo>
                  <a:lnTo>
                    <a:pt x="0" y="425"/>
                  </a:lnTo>
                  <a:lnTo>
                    <a:pt x="1" y="58"/>
                  </a:lnTo>
                  <a:lnTo>
                    <a:pt x="60" y="0"/>
                  </a:lnTo>
                  <a:close/>
                </a:path>
              </a:pathLst>
            </a:custGeom>
            <a:solidFill>
              <a:srgbClr val="008000"/>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92183" name="Rectangle 22"/>
            <p:cNvSpPr>
              <a:spLocks noChangeArrowheads="1"/>
            </p:cNvSpPr>
            <p:nvPr/>
          </p:nvSpPr>
          <p:spPr bwMode="auto">
            <a:xfrm>
              <a:off x="2832" y="3559"/>
              <a:ext cx="312" cy="205"/>
            </a:xfrm>
            <a:prstGeom prst="rect">
              <a:avLst/>
            </a:prstGeom>
            <a:solidFill>
              <a:srgbClr val="33CC33"/>
            </a:solidFill>
            <a:ln>
              <a:noFill/>
            </a:ln>
            <a:extLst>
              <a:ext uri="{91240B29-F687-4F45-9708-019B960494DF}">
                <a14:hiddenLine xmlns:a14="http://schemas.microsoft.com/office/drawing/2010/main" w="3175">
                  <a:solidFill>
                    <a:srgbClr val="000000"/>
                  </a:solidFill>
                  <a:miter lim="800000"/>
                  <a:headEnd/>
                  <a:tailEnd/>
                </a14:hiddenLine>
              </a:ext>
            </a:extLst>
          </p:spPr>
          <p:txBody>
            <a:bodyPr lIns="0" tIns="0" rIns="0" bIns="0" anchor="ctr" anchorCtr="1"/>
            <a:lstStyle/>
            <a:p>
              <a:pPr eaLnBrk="1" hangingPunct="1">
                <a:lnSpc>
                  <a:spcPct val="100000"/>
                </a:lnSpc>
              </a:pPr>
              <a:endParaRPr lang="en-GB" sz="1200" b="1" baseline="0">
                <a:latin typeface="Calibri" pitchFamily="34" charset="0"/>
                <a:ea typeface="ヒラギノ角ゴ Pro W3" charset="-128"/>
                <a:cs typeface="Calibri" pitchFamily="34" charset="0"/>
              </a:endParaRPr>
            </a:p>
          </p:txBody>
        </p:sp>
        <p:sp>
          <p:nvSpPr>
            <p:cNvPr id="92184" name="Freeform 23"/>
            <p:cNvSpPr>
              <a:spLocks/>
            </p:cNvSpPr>
            <p:nvPr/>
          </p:nvSpPr>
          <p:spPr bwMode="auto">
            <a:xfrm>
              <a:off x="2832" y="3216"/>
              <a:ext cx="344" cy="34"/>
            </a:xfrm>
            <a:custGeom>
              <a:avLst/>
              <a:gdLst>
                <a:gd name="T0" fmla="*/ 0 w 1226"/>
                <a:gd name="T1" fmla="*/ 122 h 122"/>
                <a:gd name="T2" fmla="*/ 1104 w 1226"/>
                <a:gd name="T3" fmla="*/ 122 h 122"/>
                <a:gd name="T4" fmla="*/ 1226 w 1226"/>
                <a:gd name="T5" fmla="*/ 0 h 122"/>
                <a:gd name="T6" fmla="*/ 123 w 1226"/>
                <a:gd name="T7" fmla="*/ 0 h 122"/>
                <a:gd name="T8" fmla="*/ 0 w 1226"/>
                <a:gd name="T9" fmla="*/ 122 h 122"/>
                <a:gd name="T10" fmla="*/ 0 60000 65536"/>
                <a:gd name="T11" fmla="*/ 0 60000 65536"/>
                <a:gd name="T12" fmla="*/ 0 60000 65536"/>
                <a:gd name="T13" fmla="*/ 0 60000 65536"/>
                <a:gd name="T14" fmla="*/ 0 60000 65536"/>
                <a:gd name="T15" fmla="*/ 0 w 1226"/>
                <a:gd name="T16" fmla="*/ 0 h 122"/>
                <a:gd name="T17" fmla="*/ 1226 w 1226"/>
                <a:gd name="T18" fmla="*/ 122 h 122"/>
              </a:gdLst>
              <a:ahLst/>
              <a:cxnLst>
                <a:cxn ang="T10">
                  <a:pos x="T0" y="T1"/>
                </a:cxn>
                <a:cxn ang="T11">
                  <a:pos x="T2" y="T3"/>
                </a:cxn>
                <a:cxn ang="T12">
                  <a:pos x="T4" y="T5"/>
                </a:cxn>
                <a:cxn ang="T13">
                  <a:pos x="T6" y="T7"/>
                </a:cxn>
                <a:cxn ang="T14">
                  <a:pos x="T8" y="T9"/>
                </a:cxn>
              </a:cxnLst>
              <a:rect l="T15" t="T16" r="T17" b="T18"/>
              <a:pathLst>
                <a:path w="1226" h="122">
                  <a:moveTo>
                    <a:pt x="0" y="122"/>
                  </a:moveTo>
                  <a:lnTo>
                    <a:pt x="1104" y="122"/>
                  </a:lnTo>
                  <a:lnTo>
                    <a:pt x="1226" y="0"/>
                  </a:lnTo>
                  <a:lnTo>
                    <a:pt x="123" y="0"/>
                  </a:lnTo>
                  <a:lnTo>
                    <a:pt x="0" y="122"/>
                  </a:lnTo>
                  <a:close/>
                </a:path>
              </a:pathLst>
            </a:custGeom>
            <a:solidFill>
              <a:srgbClr val="DDDDDD"/>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92185" name="Freeform 24"/>
            <p:cNvSpPr>
              <a:spLocks/>
            </p:cNvSpPr>
            <p:nvPr/>
          </p:nvSpPr>
          <p:spPr bwMode="auto">
            <a:xfrm>
              <a:off x="3142" y="3216"/>
              <a:ext cx="34" cy="343"/>
            </a:xfrm>
            <a:custGeom>
              <a:avLst/>
              <a:gdLst>
                <a:gd name="T0" fmla="*/ 122 w 122"/>
                <a:gd name="T1" fmla="*/ 0 h 1222"/>
                <a:gd name="T2" fmla="*/ 122 w 122"/>
                <a:gd name="T3" fmla="*/ 1100 h 1222"/>
                <a:gd name="T4" fmla="*/ 0 w 122"/>
                <a:gd name="T5" fmla="*/ 1222 h 1222"/>
                <a:gd name="T6" fmla="*/ 0 w 122"/>
                <a:gd name="T7" fmla="*/ 122 h 1222"/>
                <a:gd name="T8" fmla="*/ 122 w 122"/>
                <a:gd name="T9" fmla="*/ 0 h 1222"/>
                <a:gd name="T10" fmla="*/ 0 60000 65536"/>
                <a:gd name="T11" fmla="*/ 0 60000 65536"/>
                <a:gd name="T12" fmla="*/ 0 60000 65536"/>
                <a:gd name="T13" fmla="*/ 0 60000 65536"/>
                <a:gd name="T14" fmla="*/ 0 60000 65536"/>
                <a:gd name="T15" fmla="*/ 0 w 122"/>
                <a:gd name="T16" fmla="*/ 0 h 1222"/>
                <a:gd name="T17" fmla="*/ 122 w 122"/>
                <a:gd name="T18" fmla="*/ 1222 h 1222"/>
              </a:gdLst>
              <a:ahLst/>
              <a:cxnLst>
                <a:cxn ang="T10">
                  <a:pos x="T0" y="T1"/>
                </a:cxn>
                <a:cxn ang="T11">
                  <a:pos x="T2" y="T3"/>
                </a:cxn>
                <a:cxn ang="T12">
                  <a:pos x="T4" y="T5"/>
                </a:cxn>
                <a:cxn ang="T13">
                  <a:pos x="T6" y="T7"/>
                </a:cxn>
                <a:cxn ang="T14">
                  <a:pos x="T8" y="T9"/>
                </a:cxn>
              </a:cxnLst>
              <a:rect l="T15" t="T16" r="T17" b="T18"/>
              <a:pathLst>
                <a:path w="122" h="1222">
                  <a:moveTo>
                    <a:pt x="122" y="0"/>
                  </a:moveTo>
                  <a:lnTo>
                    <a:pt x="122" y="1100"/>
                  </a:lnTo>
                  <a:lnTo>
                    <a:pt x="0" y="1222"/>
                  </a:lnTo>
                  <a:lnTo>
                    <a:pt x="0" y="122"/>
                  </a:lnTo>
                  <a:lnTo>
                    <a:pt x="122" y="0"/>
                  </a:lnTo>
                  <a:close/>
                </a:path>
              </a:pathLst>
            </a:custGeom>
            <a:solidFill>
              <a:srgbClr val="777777"/>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92186" name="Rectangle 25"/>
            <p:cNvSpPr>
              <a:spLocks noChangeArrowheads="1"/>
            </p:cNvSpPr>
            <p:nvPr/>
          </p:nvSpPr>
          <p:spPr bwMode="auto">
            <a:xfrm>
              <a:off x="2832" y="3250"/>
              <a:ext cx="312" cy="309"/>
            </a:xfrm>
            <a:prstGeom prst="rect">
              <a:avLst/>
            </a:prstGeom>
            <a:solidFill>
              <a:srgbClr val="B2B2B2"/>
            </a:solidFill>
            <a:ln>
              <a:noFill/>
            </a:ln>
            <a:extLst>
              <a:ext uri="{91240B29-F687-4F45-9708-019B960494DF}">
                <a14:hiddenLine xmlns:a14="http://schemas.microsoft.com/office/drawing/2010/main" w="317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92187" name="Freeform 26"/>
            <p:cNvSpPr>
              <a:spLocks/>
            </p:cNvSpPr>
            <p:nvPr/>
          </p:nvSpPr>
          <p:spPr bwMode="auto">
            <a:xfrm>
              <a:off x="2849" y="3380"/>
              <a:ext cx="109" cy="49"/>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92188" name="Freeform 27"/>
            <p:cNvSpPr>
              <a:spLocks/>
            </p:cNvSpPr>
            <p:nvPr/>
          </p:nvSpPr>
          <p:spPr bwMode="auto">
            <a:xfrm>
              <a:off x="2963" y="3266"/>
              <a:ext cx="49" cy="109"/>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92189" name="Freeform 28"/>
            <p:cNvSpPr>
              <a:spLocks/>
            </p:cNvSpPr>
            <p:nvPr/>
          </p:nvSpPr>
          <p:spPr bwMode="auto">
            <a:xfrm>
              <a:off x="3017" y="3380"/>
              <a:ext cx="109" cy="49"/>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92190" name="Freeform 29"/>
            <p:cNvSpPr>
              <a:spLocks/>
            </p:cNvSpPr>
            <p:nvPr/>
          </p:nvSpPr>
          <p:spPr bwMode="auto">
            <a:xfrm>
              <a:off x="2963" y="3435"/>
              <a:ext cx="49" cy="10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92191" name="Oval 30"/>
            <p:cNvSpPr>
              <a:spLocks noChangeArrowheads="1"/>
            </p:cNvSpPr>
            <p:nvPr/>
          </p:nvSpPr>
          <p:spPr bwMode="auto">
            <a:xfrm rot="-2599510">
              <a:off x="2965" y="3271"/>
              <a:ext cx="48" cy="278"/>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92192" name="Oval 31"/>
            <p:cNvSpPr>
              <a:spLocks noChangeArrowheads="1"/>
            </p:cNvSpPr>
            <p:nvPr/>
          </p:nvSpPr>
          <p:spPr bwMode="auto">
            <a:xfrm rot="2599510" flipV="1">
              <a:off x="2965" y="3268"/>
              <a:ext cx="48" cy="284"/>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92193" name="Oval 32"/>
            <p:cNvSpPr>
              <a:spLocks noChangeArrowheads="1"/>
            </p:cNvSpPr>
            <p:nvPr/>
          </p:nvSpPr>
          <p:spPr bwMode="auto">
            <a:xfrm>
              <a:off x="2941" y="3362"/>
              <a:ext cx="94" cy="9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libri" pitchFamily="34" charset="0"/>
                <a:cs typeface="Calibri" pitchFamily="34" charset="0"/>
              </a:endParaRPr>
            </a:p>
          </p:txBody>
        </p:sp>
      </p:grpSp>
      <p:sp>
        <p:nvSpPr>
          <p:cNvPr id="92181" name="AutoShape 33"/>
          <p:cNvSpPr>
            <a:spLocks noChangeArrowheads="1"/>
          </p:cNvSpPr>
          <p:nvPr/>
        </p:nvSpPr>
        <p:spPr bwMode="auto">
          <a:xfrm>
            <a:off x="6065838" y="4598293"/>
            <a:ext cx="638175" cy="430213"/>
          </a:xfrm>
          <a:prstGeom prst="cube">
            <a:avLst>
              <a:gd name="adj" fmla="val 9106"/>
            </a:avLst>
          </a:prstGeom>
          <a:solidFill>
            <a:srgbClr val="47B0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lnSpc>
                <a:spcPct val="100000"/>
              </a:lnSpc>
            </a:pPr>
            <a:r>
              <a:rPr lang="en-US" sz="1200" b="1" baseline="0">
                <a:solidFill>
                  <a:schemeClr val="bg1"/>
                </a:solidFill>
                <a:latin typeface="Calibri" pitchFamily="34" charset="0"/>
                <a:cs typeface="Calibri" pitchFamily="34" charset="0"/>
              </a:rPr>
              <a:t>F_Port</a:t>
            </a:r>
          </a:p>
        </p:txBody>
      </p:sp>
    </p:spTree>
    <p:extLst>
      <p:ext uri="{BB962C8B-B14F-4D97-AF65-F5344CB8AC3E}">
        <p14:creationId xmlns:p14="http://schemas.microsoft.com/office/powerpoint/2010/main" val="1978887706"/>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000" r="-2000"/>
          </a:stretch>
        </a:blip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67544" y="0"/>
            <a:ext cx="8145462" cy="882352"/>
          </a:xfrm>
        </p:spPr>
        <p:txBody>
          <a:bodyPr>
            <a:normAutofit/>
          </a:bodyPr>
          <a:lstStyle/>
          <a:p>
            <a:r>
              <a:rPr lang="en-US" sz="3600" dirty="0">
                <a:solidFill>
                  <a:srgbClr val="002060"/>
                </a:solidFill>
                <a:latin typeface="Calibri" pitchFamily="34" charset="0"/>
                <a:cs typeface="Calibri" pitchFamily="34" charset="0"/>
              </a:rPr>
              <a:t>Summary</a:t>
            </a:r>
          </a:p>
        </p:txBody>
      </p:sp>
      <p:sp>
        <p:nvSpPr>
          <p:cNvPr id="2" name="Text Placeholder 1"/>
          <p:cNvSpPr>
            <a:spLocks noGrp="1"/>
          </p:cNvSpPr>
          <p:nvPr>
            <p:ph type="body" sz="half" idx="1"/>
          </p:nvPr>
        </p:nvSpPr>
        <p:spPr>
          <a:xfrm>
            <a:off x="395537" y="1052736"/>
            <a:ext cx="8280920" cy="5040560"/>
          </a:xfrm>
        </p:spPr>
        <p:txBody>
          <a:bodyPr>
            <a:noAutofit/>
          </a:bodyPr>
          <a:lstStyle/>
          <a:p>
            <a:pPr>
              <a:lnSpc>
                <a:spcPct val="100000"/>
              </a:lnSpc>
              <a:spcBef>
                <a:spcPts val="1200"/>
              </a:spcBef>
              <a:buClrTx/>
              <a:buSzPct val="100000"/>
            </a:pPr>
            <a:r>
              <a:rPr lang="en-SG" sz="2000" dirty="0">
                <a:latin typeface="Calibri" pitchFamily="34" charset="0"/>
                <a:cs typeface="Calibri" pitchFamily="34" charset="0"/>
              </a:rPr>
              <a:t>VSANs provide the ability to create completely isolated fabric topologies, each with its own set of fabric (including zoning) services, on top of a scalable common physical infrastructure. </a:t>
            </a:r>
          </a:p>
          <a:p>
            <a:pPr>
              <a:lnSpc>
                <a:spcPct val="100000"/>
              </a:lnSpc>
              <a:spcBef>
                <a:spcPts val="1200"/>
              </a:spcBef>
              <a:buClrTx/>
              <a:buSzPct val="100000"/>
            </a:pPr>
            <a:r>
              <a:rPr lang="en-SG" sz="2000" dirty="0">
                <a:latin typeface="Calibri" pitchFamily="34" charset="0"/>
                <a:cs typeface="Calibri" pitchFamily="34" charset="0"/>
              </a:rPr>
              <a:t>NPIV provides a means to assign multiple FC IDs to a single N port, and allows multiple applications on the N port to use different identifiers. NPIV also allows access control, zoning, and port security to be implemented at the application level.</a:t>
            </a:r>
          </a:p>
          <a:p>
            <a:pPr>
              <a:lnSpc>
                <a:spcPct val="100000"/>
              </a:lnSpc>
              <a:spcBef>
                <a:spcPts val="1200"/>
              </a:spcBef>
              <a:buClrTx/>
              <a:buSzPct val="100000"/>
            </a:pPr>
            <a:r>
              <a:rPr lang="en-SG" sz="2000" dirty="0">
                <a:latin typeface="Calibri" pitchFamily="34" charset="0"/>
                <a:cs typeface="Calibri" pitchFamily="34" charset="0"/>
              </a:rPr>
              <a:t>NPV addresses the increase in the number of domain IDs needed to deploy a large number of the ports by making a fabric or module switch appear as a host to the core Fibre Channel switch, and as a Fibre Channel switch to the servers in the fabric or blade switch.</a:t>
            </a:r>
          </a:p>
          <a:p>
            <a:pPr>
              <a:lnSpc>
                <a:spcPct val="100000"/>
              </a:lnSpc>
              <a:spcBef>
                <a:spcPts val="1200"/>
              </a:spcBef>
              <a:buClrTx/>
              <a:buSzPct val="100000"/>
            </a:pPr>
            <a:r>
              <a:rPr lang="en-SG" sz="2000" dirty="0">
                <a:latin typeface="Calibri" pitchFamily="34" charset="0"/>
                <a:cs typeface="Calibri" pitchFamily="34" charset="0"/>
              </a:rPr>
              <a:t>Cisco </a:t>
            </a:r>
            <a:r>
              <a:rPr lang="en-SG" sz="2000" dirty="0" err="1">
                <a:latin typeface="Calibri" pitchFamily="34" charset="0"/>
                <a:cs typeface="Calibri" pitchFamily="34" charset="0"/>
              </a:rPr>
              <a:t>FlexAttach</a:t>
            </a:r>
            <a:r>
              <a:rPr lang="en-SG" sz="2000" dirty="0">
                <a:latin typeface="Calibri" pitchFamily="34" charset="0"/>
                <a:cs typeface="Calibri" pitchFamily="34" charset="0"/>
              </a:rPr>
              <a:t> allows administrators the flexibility to add, move, or replace servers easily without the need to reconfigure SAN switches or storage arrays.</a:t>
            </a:r>
            <a:endParaRPr lang="en-US" sz="2000" dirty="0">
              <a:latin typeface="Calibri" pitchFamily="34" charset="0"/>
              <a:cs typeface="Calibri" pitchFamily="34" charset="0"/>
            </a:endParaRPr>
          </a:p>
          <a:p>
            <a:pPr marL="0" indent="0">
              <a:lnSpc>
                <a:spcPct val="100000"/>
              </a:lnSpc>
              <a:spcBef>
                <a:spcPts val="1200"/>
              </a:spcBef>
              <a:buClrTx/>
              <a:buSzPct val="100000"/>
              <a:buNone/>
            </a:pPr>
            <a:endParaRPr lang="en-SG" sz="2000" dirty="0">
              <a:latin typeface="Calibri" pitchFamily="34" charset="0"/>
              <a:cs typeface="Calibri" pitchFamily="34" charset="0"/>
            </a:endParaRPr>
          </a:p>
        </p:txBody>
      </p:sp>
    </p:spTree>
    <p:extLst>
      <p:ext uri="{BB962C8B-B14F-4D97-AF65-F5344CB8AC3E}">
        <p14:creationId xmlns:p14="http://schemas.microsoft.com/office/powerpoint/2010/main" val="4224839422"/>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000" r="-2000"/>
          </a:stretch>
        </a:blipFill>
        <a:effectLst/>
      </p:bgPr>
    </p:bg>
    <p:spTree>
      <p:nvGrpSpPr>
        <p:cNvPr id="1" name=""/>
        <p:cNvGrpSpPr/>
        <p:nvPr/>
      </p:nvGrpSpPr>
      <p:grpSpPr>
        <a:xfrm>
          <a:off x="0" y="0"/>
          <a:ext cx="0" cy="0"/>
          <a:chOff x="0" y="0"/>
          <a:chExt cx="0" cy="0"/>
        </a:xfrm>
      </p:grpSpPr>
      <p:pic>
        <p:nvPicPr>
          <p:cNvPr id="90114" name="Picture 3" descr="backgroun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5" name="Rectangle 2"/>
          <p:cNvSpPr>
            <a:spLocks noGrp="1" noChangeArrowheads="1"/>
          </p:cNvSpPr>
          <p:nvPr>
            <p:ph type="title" idx="4294967295"/>
          </p:nvPr>
        </p:nvSpPr>
        <p:spPr>
          <a:xfrm>
            <a:off x="179388" y="315913"/>
            <a:ext cx="8542337" cy="481012"/>
          </a:xfrm>
        </p:spPr>
        <p:txBody>
          <a:bodyPr>
            <a:normAutofit fontScale="90000"/>
          </a:bodyPr>
          <a:lstStyle/>
          <a:p>
            <a:pPr eaLnBrk="1" hangingPunct="1"/>
            <a:r>
              <a:rPr lang="en-US" sz="2600" dirty="0">
                <a:latin typeface="Calibri" pitchFamily="34" charset="0"/>
                <a:cs typeface="Calibri" pitchFamily="34" charset="0"/>
              </a:rPr>
              <a:t>Changing The Network Architecture</a:t>
            </a:r>
          </a:p>
        </p:txBody>
      </p:sp>
      <p:sp>
        <p:nvSpPr>
          <p:cNvPr id="90116" name="Rectangle 3"/>
          <p:cNvSpPr>
            <a:spLocks noChangeArrowheads="1"/>
          </p:cNvSpPr>
          <p:nvPr/>
        </p:nvSpPr>
        <p:spPr bwMode="auto">
          <a:xfrm flipV="1">
            <a:off x="2513013" y="5945188"/>
            <a:ext cx="7142162" cy="506412"/>
          </a:xfrm>
          <a:prstGeom prst="rect">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3025" tIns="36511" rIns="73025" bIns="36511" anchor="ctr"/>
          <a:lstStyle/>
          <a:p>
            <a:endParaRPr lang="en-US" sz="1800" dirty="0">
              <a:ea typeface="ＭＳ Ｐゴシック" pitchFamily="34" charset="-128"/>
            </a:endParaRPr>
          </a:p>
        </p:txBody>
      </p:sp>
      <p:sp>
        <p:nvSpPr>
          <p:cNvPr id="48132" name="Rectangle 4"/>
          <p:cNvSpPr>
            <a:spLocks noChangeArrowheads="1"/>
          </p:cNvSpPr>
          <p:nvPr/>
        </p:nvSpPr>
        <p:spPr bwMode="auto">
          <a:xfrm>
            <a:off x="6216650" y="3709988"/>
            <a:ext cx="2628900" cy="330200"/>
          </a:xfrm>
          <a:prstGeom prst="rect">
            <a:avLst/>
          </a:prstGeom>
          <a:gradFill rotWithShape="1">
            <a:gsLst>
              <a:gs pos="0">
                <a:schemeClr val="accent1">
                  <a:alpha val="80000"/>
                </a:schemeClr>
              </a:gs>
              <a:gs pos="100000">
                <a:schemeClr val="accent1">
                  <a:gamma/>
                  <a:shade val="46275"/>
                  <a:invGamma/>
                  <a:alpha val="0"/>
                </a:schemeClr>
              </a:gs>
            </a:gsLst>
            <a:lin ang="5400000" scaled="1"/>
          </a:gradFill>
          <a:ln w="9525">
            <a:noFill/>
            <a:miter lim="800000"/>
            <a:headEnd/>
            <a:tailEnd/>
          </a:ln>
          <a:effectLst/>
        </p:spPr>
        <p:txBody>
          <a:bodyPr lIns="82124" tIns="41061" rIns="82124" bIns="41061" anchor="ctr">
            <a:spAutoFit/>
          </a:bodyPr>
          <a:lstStyle/>
          <a:p>
            <a:endParaRPr lang="en-US" sz="1800" dirty="0">
              <a:ea typeface="ＭＳ Ｐゴシック" pitchFamily="34" charset="-128"/>
            </a:endParaRPr>
          </a:p>
        </p:txBody>
      </p:sp>
      <p:sp>
        <p:nvSpPr>
          <p:cNvPr id="48133" name="Rectangle 5"/>
          <p:cNvSpPr>
            <a:spLocks noChangeArrowheads="1"/>
          </p:cNvSpPr>
          <p:nvPr/>
        </p:nvSpPr>
        <p:spPr bwMode="auto">
          <a:xfrm>
            <a:off x="6216650" y="1774825"/>
            <a:ext cx="2627313" cy="330200"/>
          </a:xfrm>
          <a:prstGeom prst="rect">
            <a:avLst/>
          </a:prstGeom>
          <a:gradFill rotWithShape="1">
            <a:gsLst>
              <a:gs pos="0">
                <a:schemeClr val="bg1">
                  <a:alpha val="50000"/>
                </a:schemeClr>
              </a:gs>
              <a:gs pos="100000">
                <a:schemeClr val="bg1">
                  <a:gamma/>
                  <a:tint val="0"/>
                  <a:invGamma/>
                  <a:alpha val="0"/>
                </a:schemeClr>
              </a:gs>
            </a:gsLst>
            <a:lin ang="5400000" scaled="1"/>
          </a:gradFill>
          <a:ln w="9525">
            <a:noFill/>
            <a:miter lim="800000"/>
            <a:headEnd/>
            <a:tailEnd/>
          </a:ln>
          <a:effectLst/>
        </p:spPr>
        <p:txBody>
          <a:bodyPr lIns="82124" tIns="41061" rIns="82124" bIns="41061" anchor="ctr">
            <a:spAutoFit/>
          </a:bodyPr>
          <a:lstStyle/>
          <a:p>
            <a:endParaRPr lang="en-US" sz="1800" dirty="0">
              <a:ea typeface="ＭＳ Ｐゴシック" pitchFamily="34" charset="-128"/>
            </a:endParaRPr>
          </a:p>
        </p:txBody>
      </p:sp>
      <p:sp>
        <p:nvSpPr>
          <p:cNvPr id="90119" name="Rectangle 6"/>
          <p:cNvSpPr>
            <a:spLocks noChangeArrowheads="1"/>
          </p:cNvSpPr>
          <p:nvPr/>
        </p:nvSpPr>
        <p:spPr bwMode="auto">
          <a:xfrm>
            <a:off x="6216650" y="971550"/>
            <a:ext cx="2627313" cy="8747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3025" tIns="36511" rIns="73025" bIns="36511" anchor="ctr"/>
          <a:lstStyle/>
          <a:p>
            <a:endParaRPr lang="en-US" sz="1800" dirty="0">
              <a:ea typeface="ＭＳ Ｐゴシック" pitchFamily="34" charset="-128"/>
            </a:endParaRPr>
          </a:p>
        </p:txBody>
      </p:sp>
      <p:sp>
        <p:nvSpPr>
          <p:cNvPr id="90120" name="AutoShape 7"/>
          <p:cNvSpPr>
            <a:spLocks noChangeArrowheads="1"/>
          </p:cNvSpPr>
          <p:nvPr/>
        </p:nvSpPr>
        <p:spPr bwMode="auto">
          <a:xfrm rot="10800000" flipH="1">
            <a:off x="5772150" y="1252538"/>
            <a:ext cx="592138" cy="330200"/>
          </a:xfrm>
          <a:prstGeom prst="homePlate">
            <a:avLst>
              <a:gd name="adj" fmla="val 33806"/>
            </a:avLst>
          </a:prstGeom>
          <a:gradFill rotWithShape="1">
            <a:gsLst>
              <a:gs pos="0">
                <a:srgbClr val="FFFFFF">
                  <a:alpha val="0"/>
                </a:srgbClr>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ctr">
            <a:spAutoFit/>
          </a:bodyPr>
          <a:lstStyle/>
          <a:p>
            <a:endParaRPr lang="en-US" sz="1800" dirty="0">
              <a:ea typeface="ＭＳ Ｐゴシック" pitchFamily="34" charset="-128"/>
            </a:endParaRPr>
          </a:p>
        </p:txBody>
      </p:sp>
      <p:sp>
        <p:nvSpPr>
          <p:cNvPr id="48136" name="Rectangle 8"/>
          <p:cNvSpPr>
            <a:spLocks noChangeArrowheads="1"/>
          </p:cNvSpPr>
          <p:nvPr/>
        </p:nvSpPr>
        <p:spPr bwMode="auto">
          <a:xfrm>
            <a:off x="3517900" y="3709988"/>
            <a:ext cx="2628900" cy="330200"/>
          </a:xfrm>
          <a:prstGeom prst="rect">
            <a:avLst/>
          </a:prstGeom>
          <a:gradFill rotWithShape="1">
            <a:gsLst>
              <a:gs pos="0">
                <a:schemeClr val="accent1">
                  <a:alpha val="80000"/>
                </a:schemeClr>
              </a:gs>
              <a:gs pos="100000">
                <a:schemeClr val="accent1">
                  <a:gamma/>
                  <a:shade val="46275"/>
                  <a:invGamma/>
                  <a:alpha val="0"/>
                </a:schemeClr>
              </a:gs>
            </a:gsLst>
            <a:lin ang="5400000" scaled="1"/>
          </a:gradFill>
          <a:ln w="9525">
            <a:noFill/>
            <a:miter lim="800000"/>
            <a:headEnd/>
            <a:tailEnd/>
          </a:ln>
          <a:effectLst/>
        </p:spPr>
        <p:txBody>
          <a:bodyPr lIns="82124" tIns="41061" rIns="82124" bIns="41061" anchor="ctr">
            <a:spAutoFit/>
          </a:bodyPr>
          <a:lstStyle/>
          <a:p>
            <a:endParaRPr lang="en-US" sz="1800" dirty="0">
              <a:ea typeface="ＭＳ Ｐゴシック" pitchFamily="34" charset="-128"/>
            </a:endParaRPr>
          </a:p>
        </p:txBody>
      </p:sp>
      <p:sp>
        <p:nvSpPr>
          <p:cNvPr id="48137" name="Rectangle 9"/>
          <p:cNvSpPr>
            <a:spLocks noChangeArrowheads="1"/>
          </p:cNvSpPr>
          <p:nvPr/>
        </p:nvSpPr>
        <p:spPr bwMode="auto">
          <a:xfrm>
            <a:off x="3517900" y="1774825"/>
            <a:ext cx="2627313" cy="330200"/>
          </a:xfrm>
          <a:prstGeom prst="rect">
            <a:avLst/>
          </a:prstGeom>
          <a:gradFill rotWithShape="1">
            <a:gsLst>
              <a:gs pos="0">
                <a:schemeClr val="bg1">
                  <a:alpha val="50000"/>
                </a:schemeClr>
              </a:gs>
              <a:gs pos="100000">
                <a:schemeClr val="bg1">
                  <a:gamma/>
                  <a:tint val="0"/>
                  <a:invGamma/>
                  <a:alpha val="0"/>
                </a:schemeClr>
              </a:gs>
            </a:gsLst>
            <a:lin ang="5400000" scaled="1"/>
          </a:gradFill>
          <a:ln w="9525">
            <a:noFill/>
            <a:miter lim="800000"/>
            <a:headEnd/>
            <a:tailEnd/>
          </a:ln>
          <a:effectLst/>
        </p:spPr>
        <p:txBody>
          <a:bodyPr lIns="82124" tIns="41061" rIns="82124" bIns="41061" anchor="ctr">
            <a:spAutoFit/>
          </a:bodyPr>
          <a:lstStyle/>
          <a:p>
            <a:endParaRPr lang="en-US" sz="1800" dirty="0">
              <a:ea typeface="ＭＳ Ｐゴシック" pitchFamily="34" charset="-128"/>
            </a:endParaRPr>
          </a:p>
        </p:txBody>
      </p:sp>
      <p:sp>
        <p:nvSpPr>
          <p:cNvPr id="90123" name="Rectangle 10"/>
          <p:cNvSpPr>
            <a:spLocks noChangeArrowheads="1"/>
          </p:cNvSpPr>
          <p:nvPr/>
        </p:nvSpPr>
        <p:spPr bwMode="auto">
          <a:xfrm>
            <a:off x="3517900" y="971550"/>
            <a:ext cx="2627313" cy="8747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3025" tIns="36511" rIns="73025" bIns="36511" anchor="ctr"/>
          <a:lstStyle/>
          <a:p>
            <a:endParaRPr lang="en-US" sz="1800" dirty="0">
              <a:ea typeface="ＭＳ Ｐゴシック" pitchFamily="34" charset="-128"/>
            </a:endParaRPr>
          </a:p>
        </p:txBody>
      </p:sp>
      <p:sp>
        <p:nvSpPr>
          <p:cNvPr id="90124" name="AutoShape 11"/>
          <p:cNvSpPr>
            <a:spLocks noChangeArrowheads="1"/>
          </p:cNvSpPr>
          <p:nvPr/>
        </p:nvSpPr>
        <p:spPr bwMode="auto">
          <a:xfrm rot="10800000" flipH="1">
            <a:off x="3074988" y="1252538"/>
            <a:ext cx="592137" cy="330200"/>
          </a:xfrm>
          <a:prstGeom prst="homePlate">
            <a:avLst>
              <a:gd name="adj" fmla="val 33806"/>
            </a:avLst>
          </a:prstGeom>
          <a:gradFill rotWithShape="1">
            <a:gsLst>
              <a:gs pos="0">
                <a:srgbClr val="FFFFFF">
                  <a:alpha val="0"/>
                </a:srgbClr>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ctr">
            <a:spAutoFit/>
          </a:bodyPr>
          <a:lstStyle/>
          <a:p>
            <a:endParaRPr lang="en-US" sz="1800" dirty="0">
              <a:ea typeface="ＭＳ Ｐゴシック" pitchFamily="34" charset="-128"/>
            </a:endParaRPr>
          </a:p>
        </p:txBody>
      </p:sp>
      <p:sp>
        <p:nvSpPr>
          <p:cNvPr id="48140" name="Rectangle 12"/>
          <p:cNvSpPr>
            <a:spLocks noChangeArrowheads="1"/>
          </p:cNvSpPr>
          <p:nvPr/>
        </p:nvSpPr>
        <p:spPr bwMode="auto">
          <a:xfrm>
            <a:off x="820738" y="3709988"/>
            <a:ext cx="2628900" cy="330200"/>
          </a:xfrm>
          <a:prstGeom prst="rect">
            <a:avLst/>
          </a:prstGeom>
          <a:gradFill rotWithShape="1">
            <a:gsLst>
              <a:gs pos="0">
                <a:schemeClr val="accent1">
                  <a:alpha val="80000"/>
                </a:schemeClr>
              </a:gs>
              <a:gs pos="100000">
                <a:schemeClr val="accent1">
                  <a:gamma/>
                  <a:shade val="46275"/>
                  <a:invGamma/>
                  <a:alpha val="0"/>
                </a:schemeClr>
              </a:gs>
            </a:gsLst>
            <a:lin ang="5400000" scaled="1"/>
          </a:gradFill>
          <a:ln w="9525">
            <a:noFill/>
            <a:miter lim="800000"/>
            <a:headEnd/>
            <a:tailEnd/>
          </a:ln>
          <a:effectLst/>
        </p:spPr>
        <p:txBody>
          <a:bodyPr lIns="82124" tIns="41061" rIns="82124" bIns="41061" anchor="ctr">
            <a:spAutoFit/>
          </a:bodyPr>
          <a:lstStyle/>
          <a:p>
            <a:endParaRPr lang="en-US" sz="1800" dirty="0">
              <a:ea typeface="ＭＳ Ｐゴシック" pitchFamily="34" charset="-128"/>
            </a:endParaRPr>
          </a:p>
        </p:txBody>
      </p:sp>
      <p:sp>
        <p:nvSpPr>
          <p:cNvPr id="48141" name="Rectangle 13"/>
          <p:cNvSpPr>
            <a:spLocks noChangeArrowheads="1"/>
          </p:cNvSpPr>
          <p:nvPr/>
        </p:nvSpPr>
        <p:spPr bwMode="auto">
          <a:xfrm>
            <a:off x="820738" y="1774825"/>
            <a:ext cx="2627312" cy="330200"/>
          </a:xfrm>
          <a:prstGeom prst="rect">
            <a:avLst/>
          </a:prstGeom>
          <a:gradFill rotWithShape="1">
            <a:gsLst>
              <a:gs pos="0">
                <a:schemeClr val="bg1">
                  <a:alpha val="50000"/>
                </a:schemeClr>
              </a:gs>
              <a:gs pos="100000">
                <a:schemeClr val="bg1">
                  <a:gamma/>
                  <a:tint val="0"/>
                  <a:invGamma/>
                  <a:alpha val="0"/>
                </a:schemeClr>
              </a:gs>
            </a:gsLst>
            <a:lin ang="5400000" scaled="1"/>
          </a:gradFill>
          <a:ln w="9525">
            <a:noFill/>
            <a:miter lim="800000"/>
            <a:headEnd/>
            <a:tailEnd/>
          </a:ln>
          <a:effectLst/>
        </p:spPr>
        <p:txBody>
          <a:bodyPr lIns="82124" tIns="41061" rIns="82124" bIns="41061" anchor="ctr">
            <a:spAutoFit/>
          </a:bodyPr>
          <a:lstStyle/>
          <a:p>
            <a:endParaRPr lang="en-US" sz="1800" dirty="0">
              <a:ea typeface="ＭＳ Ｐゴシック" pitchFamily="34" charset="-128"/>
            </a:endParaRPr>
          </a:p>
        </p:txBody>
      </p:sp>
      <p:sp>
        <p:nvSpPr>
          <p:cNvPr id="90127" name="Rectangle 14"/>
          <p:cNvSpPr>
            <a:spLocks noChangeArrowheads="1"/>
          </p:cNvSpPr>
          <p:nvPr/>
        </p:nvSpPr>
        <p:spPr bwMode="auto">
          <a:xfrm>
            <a:off x="820738" y="971550"/>
            <a:ext cx="2627312" cy="8747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3025" tIns="36511" rIns="73025" bIns="36511" anchor="ctr"/>
          <a:lstStyle/>
          <a:p>
            <a:endParaRPr lang="en-US" sz="1800" dirty="0">
              <a:ea typeface="ＭＳ Ｐゴシック" pitchFamily="34" charset="-128"/>
            </a:endParaRPr>
          </a:p>
        </p:txBody>
      </p:sp>
      <p:sp>
        <p:nvSpPr>
          <p:cNvPr id="90128" name="AutoShape 15"/>
          <p:cNvSpPr>
            <a:spLocks noChangeArrowheads="1"/>
          </p:cNvSpPr>
          <p:nvPr/>
        </p:nvSpPr>
        <p:spPr bwMode="auto">
          <a:xfrm rot="-5400000">
            <a:off x="-1841499" y="3052762"/>
            <a:ext cx="4629150" cy="473075"/>
          </a:xfrm>
          <a:prstGeom prst="rightArrow">
            <a:avLst>
              <a:gd name="adj1" fmla="val 63454"/>
              <a:gd name="adj2" fmla="val 74522"/>
            </a:avLst>
          </a:prstGeom>
          <a:gradFill rotWithShape="1">
            <a:gsLst>
              <a:gs pos="0">
                <a:schemeClr val="bg1">
                  <a:alpha val="0"/>
                </a:schemeClr>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ctr">
            <a:spAutoFit/>
          </a:bodyPr>
          <a:lstStyle/>
          <a:p>
            <a:endParaRPr lang="en-US" sz="1800" dirty="0">
              <a:ea typeface="ＭＳ Ｐゴシック" pitchFamily="34" charset="-128"/>
            </a:endParaRPr>
          </a:p>
        </p:txBody>
      </p:sp>
      <p:sp>
        <p:nvSpPr>
          <p:cNvPr id="90129" name="AutoShape 16"/>
          <p:cNvSpPr>
            <a:spLocks noChangeArrowheads="1"/>
          </p:cNvSpPr>
          <p:nvPr/>
        </p:nvSpPr>
        <p:spPr bwMode="auto">
          <a:xfrm>
            <a:off x="477838" y="5868988"/>
            <a:ext cx="8515350" cy="423862"/>
          </a:xfrm>
          <a:prstGeom prst="rightArrow">
            <a:avLst>
              <a:gd name="adj1" fmla="val 72417"/>
              <a:gd name="adj2" fmla="val 85847"/>
            </a:avLst>
          </a:prstGeom>
          <a:gradFill rotWithShape="1">
            <a:gsLst>
              <a:gs pos="0">
                <a:schemeClr val="bg1">
                  <a:alpha val="0"/>
                </a:schemeClr>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ctr">
            <a:spAutoFit/>
          </a:bodyPr>
          <a:lstStyle/>
          <a:p>
            <a:endParaRPr lang="en-US" sz="1800" dirty="0">
              <a:ea typeface="ＭＳ Ｐゴシック" pitchFamily="34" charset="-128"/>
            </a:endParaRPr>
          </a:p>
        </p:txBody>
      </p:sp>
      <p:sp>
        <p:nvSpPr>
          <p:cNvPr id="90130" name="Text Box 17"/>
          <p:cNvSpPr txBox="1">
            <a:spLocks noChangeArrowheads="1"/>
          </p:cNvSpPr>
          <p:nvPr/>
        </p:nvSpPr>
        <p:spPr bwMode="auto">
          <a:xfrm>
            <a:off x="0" y="3170238"/>
            <a:ext cx="955675"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spcBef>
                <a:spcPct val="50000"/>
              </a:spcBef>
            </a:pPr>
            <a:r>
              <a:rPr lang="en-US" sz="2000" dirty="0">
                <a:solidFill>
                  <a:srgbClr val="AEDCEC"/>
                </a:solidFill>
                <a:ea typeface="ＭＳ Ｐゴシック" pitchFamily="34" charset="-128"/>
                <a:cs typeface="Arial" charset="0"/>
              </a:rPr>
              <a:t>Agility</a:t>
            </a:r>
          </a:p>
        </p:txBody>
      </p:sp>
      <p:sp>
        <p:nvSpPr>
          <p:cNvPr id="48146" name="AutoShape 18"/>
          <p:cNvSpPr>
            <a:spLocks noChangeArrowheads="1"/>
          </p:cNvSpPr>
          <p:nvPr/>
        </p:nvSpPr>
        <p:spPr bwMode="auto">
          <a:xfrm rot="-23275878">
            <a:off x="-1433513" y="4313238"/>
            <a:ext cx="10615613" cy="330200"/>
          </a:xfrm>
          <a:prstGeom prst="homePlate">
            <a:avLst>
              <a:gd name="adj" fmla="val 33397"/>
            </a:avLst>
          </a:prstGeom>
          <a:gradFill rotWithShape="1">
            <a:gsLst>
              <a:gs pos="0">
                <a:schemeClr val="folHlink">
                  <a:gamma/>
                  <a:shade val="0"/>
                  <a:invGamma/>
                  <a:alpha val="0"/>
                </a:schemeClr>
              </a:gs>
              <a:gs pos="100000">
                <a:schemeClr val="folHlink"/>
              </a:gs>
            </a:gsLst>
            <a:lin ang="0" scaled="1"/>
          </a:gradFill>
          <a:ln w="9525">
            <a:noFill/>
            <a:miter lim="800000"/>
            <a:headEnd/>
            <a:tailEnd/>
          </a:ln>
          <a:effectLst/>
        </p:spPr>
        <p:txBody>
          <a:bodyPr lIns="82124" tIns="41061" rIns="82124" bIns="41061" anchor="ctr">
            <a:spAutoFit/>
          </a:bodyPr>
          <a:lstStyle/>
          <a:p>
            <a:endParaRPr lang="en-US" sz="1800" dirty="0">
              <a:ea typeface="ＭＳ Ｐゴシック" pitchFamily="34" charset="-128"/>
            </a:endParaRPr>
          </a:p>
        </p:txBody>
      </p:sp>
      <p:sp>
        <p:nvSpPr>
          <p:cNvPr id="90132" name="Rectangle 4"/>
          <p:cNvSpPr>
            <a:spLocks noChangeArrowheads="1"/>
          </p:cNvSpPr>
          <p:nvPr/>
        </p:nvSpPr>
        <p:spPr bwMode="auto">
          <a:xfrm>
            <a:off x="534988" y="4171950"/>
            <a:ext cx="27178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spcBef>
                <a:spcPct val="40000"/>
              </a:spcBef>
              <a:buFont typeface="Wingdings" pitchFamily="2" charset="2"/>
              <a:buChar char="§"/>
            </a:pPr>
            <a:endParaRPr lang="en-US" sz="1400" dirty="0">
              <a:solidFill>
                <a:schemeClr val="bg1"/>
              </a:solidFill>
              <a:ea typeface="ＭＳ Ｐゴシック" pitchFamily="34" charset="-128"/>
              <a:cs typeface="Arial" charset="0"/>
            </a:endParaRPr>
          </a:p>
        </p:txBody>
      </p:sp>
      <p:sp>
        <p:nvSpPr>
          <p:cNvPr id="90133" name="Text Box 20"/>
          <p:cNvSpPr txBox="1">
            <a:spLocks noChangeArrowheads="1"/>
          </p:cNvSpPr>
          <p:nvPr/>
        </p:nvSpPr>
        <p:spPr bwMode="auto">
          <a:xfrm>
            <a:off x="4616450" y="5916613"/>
            <a:ext cx="990600" cy="39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spcBef>
                <a:spcPct val="50000"/>
              </a:spcBef>
            </a:pPr>
            <a:r>
              <a:rPr lang="en-US" sz="2000" dirty="0">
                <a:solidFill>
                  <a:schemeClr val="bg1"/>
                </a:solidFill>
                <a:latin typeface="Calibri" pitchFamily="34" charset="0"/>
                <a:ea typeface="ＭＳ Ｐゴシック" pitchFamily="34" charset="-128"/>
                <a:cs typeface="Calibri" pitchFamily="34" charset="0"/>
              </a:rPr>
              <a:t>Time</a:t>
            </a:r>
          </a:p>
        </p:txBody>
      </p:sp>
      <p:grpSp>
        <p:nvGrpSpPr>
          <p:cNvPr id="2" name="Group 21"/>
          <p:cNvGrpSpPr>
            <a:grpSpLocks/>
          </p:cNvGrpSpPr>
          <p:nvPr/>
        </p:nvGrpSpPr>
        <p:grpSpPr bwMode="auto">
          <a:xfrm>
            <a:off x="2132013" y="3800477"/>
            <a:ext cx="1839912" cy="973138"/>
            <a:chOff x="1292" y="2496"/>
            <a:chExt cx="1159" cy="613"/>
          </a:xfrm>
        </p:grpSpPr>
        <p:sp>
          <p:nvSpPr>
            <p:cNvPr id="90189" name="Oval 22"/>
            <p:cNvSpPr>
              <a:spLocks noChangeArrowheads="1"/>
            </p:cNvSpPr>
            <p:nvPr/>
          </p:nvSpPr>
          <p:spPr bwMode="auto">
            <a:xfrm>
              <a:off x="2302" y="2790"/>
              <a:ext cx="147" cy="319"/>
            </a:xfrm>
            <a:prstGeom prst="ellipse">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lIns="82124" tIns="41061" rIns="82124" bIns="41061" anchor="ctr">
              <a:spAutoFit/>
            </a:bodyPr>
            <a:lstStyle/>
            <a:p>
              <a:endParaRPr lang="en-US" sz="1800" dirty="0">
                <a:solidFill>
                  <a:srgbClr val="002060"/>
                </a:solidFill>
                <a:latin typeface="Calibri" pitchFamily="34" charset="0"/>
                <a:ea typeface="ＭＳ Ｐゴシック" pitchFamily="34" charset="-128"/>
                <a:cs typeface="Calibri" pitchFamily="34" charset="0"/>
              </a:endParaRPr>
            </a:p>
          </p:txBody>
        </p:sp>
        <p:grpSp>
          <p:nvGrpSpPr>
            <p:cNvPr id="3" name="Group 23"/>
            <p:cNvGrpSpPr>
              <a:grpSpLocks/>
            </p:cNvGrpSpPr>
            <p:nvPr/>
          </p:nvGrpSpPr>
          <p:grpSpPr bwMode="auto">
            <a:xfrm>
              <a:off x="1292" y="2496"/>
              <a:ext cx="1159" cy="510"/>
              <a:chOff x="1372" y="2496"/>
              <a:chExt cx="1159" cy="510"/>
            </a:xfrm>
          </p:grpSpPr>
          <p:pic>
            <p:nvPicPr>
              <p:cNvPr id="90191" name="Picture 49" descr="P+BallDataCenterEv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76" y="2851"/>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92" name="Text Box 40"/>
              <p:cNvSpPr txBox="1">
                <a:spLocks noChangeArrowheads="1"/>
              </p:cNvSpPr>
              <p:nvPr/>
            </p:nvSpPr>
            <p:spPr bwMode="auto">
              <a:xfrm>
                <a:off x="1372" y="2496"/>
                <a:ext cx="1081"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r">
                  <a:spcBef>
                    <a:spcPct val="50000"/>
                  </a:spcBef>
                </a:pPr>
                <a:r>
                  <a:rPr lang="en-US" sz="1600" dirty="0">
                    <a:solidFill>
                      <a:srgbClr val="002060"/>
                    </a:solidFill>
                    <a:latin typeface="Calibri" pitchFamily="34" charset="0"/>
                    <a:ea typeface="ＭＳ Ｐゴシック" pitchFamily="34" charset="-128"/>
                    <a:cs typeface="Calibri" pitchFamily="34" charset="0"/>
                  </a:rPr>
                  <a:t>Network</a:t>
                </a:r>
                <a:br>
                  <a:rPr lang="en-US" sz="1600" dirty="0">
                    <a:solidFill>
                      <a:srgbClr val="002060"/>
                    </a:solidFill>
                    <a:latin typeface="Calibri" pitchFamily="34" charset="0"/>
                    <a:ea typeface="ＭＳ Ｐゴシック" pitchFamily="34" charset="-128"/>
                    <a:cs typeface="Calibri" pitchFamily="34" charset="0"/>
                  </a:rPr>
                </a:br>
                <a:r>
                  <a:rPr lang="en-US" sz="1600" dirty="0">
                    <a:solidFill>
                      <a:srgbClr val="002060"/>
                    </a:solidFill>
                    <a:latin typeface="Calibri" pitchFamily="34" charset="0"/>
                    <a:ea typeface="ＭＳ Ｐゴシック" pitchFamily="34" charset="-128"/>
                    <a:cs typeface="Calibri" pitchFamily="34" charset="0"/>
                  </a:rPr>
                  <a:t>Virtualization</a:t>
                </a:r>
              </a:p>
            </p:txBody>
          </p:sp>
        </p:grpSp>
      </p:grpSp>
      <p:sp>
        <p:nvSpPr>
          <p:cNvPr id="48154" name="Text Box 9"/>
          <p:cNvSpPr txBox="1">
            <a:spLocks noChangeArrowheads="1"/>
          </p:cNvSpPr>
          <p:nvPr/>
        </p:nvSpPr>
        <p:spPr bwMode="auto">
          <a:xfrm>
            <a:off x="1165225" y="993775"/>
            <a:ext cx="1798569" cy="89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eaLnBrk="1" hangingPunct="1">
              <a:spcBef>
                <a:spcPct val="30000"/>
              </a:spcBef>
            </a:pPr>
            <a:r>
              <a:rPr lang="en-US" sz="2000" b="1" dirty="0">
                <a:solidFill>
                  <a:srgbClr val="E7F4F9"/>
                </a:solidFill>
                <a:latin typeface="Calibri" pitchFamily="34" charset="0"/>
                <a:ea typeface="ＭＳ Ｐゴシック" pitchFamily="34" charset="-128"/>
                <a:cs typeface="Calibri" pitchFamily="34" charset="0"/>
              </a:rPr>
              <a:t>Consolidation</a:t>
            </a:r>
          </a:p>
          <a:p>
            <a:pPr eaLnBrk="1" hangingPunct="1">
              <a:spcBef>
                <a:spcPct val="30000"/>
              </a:spcBef>
            </a:pPr>
            <a:r>
              <a:rPr lang="en-US" sz="1400" b="1" dirty="0">
                <a:solidFill>
                  <a:srgbClr val="FFFF99"/>
                </a:solidFill>
                <a:latin typeface="Calibri" pitchFamily="34" charset="0"/>
                <a:ea typeface="ＭＳ Ｐゴシック" pitchFamily="34" charset="-128"/>
                <a:cs typeface="Calibri" pitchFamily="34" charset="0"/>
              </a:rPr>
              <a:t>Improved Utilization, </a:t>
            </a:r>
            <a:br>
              <a:rPr lang="en-US" sz="1400" b="1" dirty="0">
                <a:solidFill>
                  <a:srgbClr val="FFFF99"/>
                </a:solidFill>
                <a:latin typeface="Calibri" pitchFamily="34" charset="0"/>
                <a:ea typeface="ＭＳ Ｐゴシック" pitchFamily="34" charset="-128"/>
                <a:cs typeface="Calibri" pitchFamily="34" charset="0"/>
              </a:rPr>
            </a:br>
            <a:r>
              <a:rPr lang="en-US" sz="1400" b="1" dirty="0">
                <a:solidFill>
                  <a:srgbClr val="FFFF99"/>
                </a:solidFill>
                <a:latin typeface="Calibri" pitchFamily="34" charset="0"/>
                <a:ea typeface="ＭＳ Ｐゴシック" pitchFamily="34" charset="-128"/>
                <a:cs typeface="Calibri" pitchFamily="34" charset="0"/>
              </a:rPr>
              <a:t>Efficiency</a:t>
            </a:r>
          </a:p>
        </p:txBody>
      </p:sp>
      <p:sp>
        <p:nvSpPr>
          <p:cNvPr id="48155" name="Text Box 58"/>
          <p:cNvSpPr txBox="1">
            <a:spLocks noChangeArrowheads="1"/>
          </p:cNvSpPr>
          <p:nvPr/>
        </p:nvSpPr>
        <p:spPr bwMode="auto">
          <a:xfrm>
            <a:off x="6237288" y="1019175"/>
            <a:ext cx="2603500" cy="89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eaLnBrk="1" hangingPunct="1">
              <a:spcBef>
                <a:spcPct val="30000"/>
              </a:spcBef>
            </a:pPr>
            <a:r>
              <a:rPr lang="en-US" sz="2000" b="1" dirty="0">
                <a:solidFill>
                  <a:srgbClr val="E7F4F9"/>
                </a:solidFill>
                <a:latin typeface="Calibri" pitchFamily="34" charset="0"/>
                <a:ea typeface="ＭＳ Ｐゴシック" pitchFamily="34" charset="-128"/>
                <a:cs typeface="Calibri" pitchFamily="34" charset="0"/>
              </a:rPr>
              <a:t>Automation</a:t>
            </a:r>
          </a:p>
          <a:p>
            <a:pPr eaLnBrk="1" hangingPunct="1">
              <a:spcBef>
                <a:spcPct val="30000"/>
              </a:spcBef>
            </a:pPr>
            <a:r>
              <a:rPr lang="en-US" sz="1400" b="1" dirty="0">
                <a:solidFill>
                  <a:srgbClr val="FFFF99"/>
                </a:solidFill>
                <a:latin typeface="Calibri" pitchFamily="34" charset="0"/>
                <a:ea typeface="ＭＳ Ｐゴシック" pitchFamily="34" charset="-128"/>
                <a:cs typeface="Calibri" pitchFamily="34" charset="0"/>
              </a:rPr>
              <a:t>Policy-based Adaptive Infrastructure</a:t>
            </a:r>
            <a:r>
              <a:rPr lang="en-US" sz="1400" b="1" dirty="0">
                <a:solidFill>
                  <a:srgbClr val="FFFF00"/>
                </a:solidFill>
                <a:latin typeface="Calibri" pitchFamily="34" charset="0"/>
                <a:ea typeface="ＭＳ Ｐゴシック" pitchFamily="34" charset="-128"/>
                <a:cs typeface="Calibri" pitchFamily="34" charset="0"/>
              </a:rPr>
              <a:t> </a:t>
            </a:r>
          </a:p>
        </p:txBody>
      </p:sp>
      <p:sp>
        <p:nvSpPr>
          <p:cNvPr id="48156" name="Rectangle 55"/>
          <p:cNvSpPr>
            <a:spLocks noChangeArrowheads="1"/>
          </p:cNvSpPr>
          <p:nvPr/>
        </p:nvSpPr>
        <p:spPr bwMode="auto">
          <a:xfrm>
            <a:off x="3497263" y="1019175"/>
            <a:ext cx="2768600" cy="89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30000"/>
              </a:spcBef>
            </a:pPr>
            <a:r>
              <a:rPr lang="en-US" sz="2000" b="1" dirty="0">
                <a:solidFill>
                  <a:srgbClr val="E7F4F9"/>
                </a:solidFill>
                <a:latin typeface="Calibri" pitchFamily="34" charset="0"/>
                <a:ea typeface="ＭＳ Ｐゴシック" pitchFamily="34" charset="-128"/>
                <a:cs typeface="Calibri" pitchFamily="34" charset="0"/>
              </a:rPr>
              <a:t>Virtualization</a:t>
            </a:r>
          </a:p>
          <a:p>
            <a:pPr eaLnBrk="1" hangingPunct="1">
              <a:spcBef>
                <a:spcPct val="30000"/>
              </a:spcBef>
            </a:pPr>
            <a:r>
              <a:rPr lang="en-US" sz="1400" b="1" dirty="0">
                <a:solidFill>
                  <a:srgbClr val="FFFF99"/>
                </a:solidFill>
                <a:latin typeface="Calibri" pitchFamily="34" charset="0"/>
                <a:ea typeface="ＭＳ Ｐゴシック" pitchFamily="34" charset="-128"/>
                <a:cs typeface="Calibri" pitchFamily="34" charset="0"/>
              </a:rPr>
              <a:t>Improved Flexibility, Responsiveness</a:t>
            </a:r>
            <a:r>
              <a:rPr lang="en-US" sz="1400" b="1" dirty="0">
                <a:solidFill>
                  <a:srgbClr val="FFFF00"/>
                </a:solidFill>
                <a:latin typeface="Calibri" pitchFamily="34" charset="0"/>
                <a:ea typeface="ＭＳ Ｐゴシック" pitchFamily="34" charset="-128"/>
                <a:cs typeface="Calibri" pitchFamily="34" charset="0"/>
              </a:rPr>
              <a:t> </a:t>
            </a:r>
            <a:endParaRPr lang="en-US" sz="1400" dirty="0">
              <a:latin typeface="Calibri" pitchFamily="34" charset="0"/>
              <a:ea typeface="ＭＳ Ｐゴシック" pitchFamily="34" charset="-128"/>
              <a:cs typeface="Calibri" pitchFamily="34" charset="0"/>
            </a:endParaRPr>
          </a:p>
        </p:txBody>
      </p:sp>
      <p:grpSp>
        <p:nvGrpSpPr>
          <p:cNvPr id="4" name="Group 29"/>
          <p:cNvGrpSpPr>
            <a:grpSpLocks/>
          </p:cNvGrpSpPr>
          <p:nvPr/>
        </p:nvGrpSpPr>
        <p:grpSpPr bwMode="auto">
          <a:xfrm>
            <a:off x="5522913" y="3341690"/>
            <a:ext cx="1344612" cy="868363"/>
            <a:chOff x="3500" y="2207"/>
            <a:chExt cx="847" cy="547"/>
          </a:xfrm>
        </p:grpSpPr>
        <p:sp>
          <p:nvSpPr>
            <p:cNvPr id="90185" name="Text Box 40"/>
            <p:cNvSpPr txBox="1">
              <a:spLocks noChangeArrowheads="1"/>
            </p:cNvSpPr>
            <p:nvPr/>
          </p:nvSpPr>
          <p:spPr bwMode="auto">
            <a:xfrm>
              <a:off x="3506" y="2392"/>
              <a:ext cx="841"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spcBef>
                  <a:spcPct val="50000"/>
                </a:spcBef>
              </a:pPr>
              <a:r>
                <a:rPr lang="en-US" sz="1600" dirty="0">
                  <a:solidFill>
                    <a:srgbClr val="002060"/>
                  </a:solidFill>
                  <a:latin typeface="Calibri" pitchFamily="34" charset="0"/>
                  <a:ea typeface="ＭＳ Ｐゴシック" pitchFamily="34" charset="-128"/>
                  <a:cs typeface="Calibri" pitchFamily="34" charset="0"/>
                </a:rPr>
                <a:t>Application</a:t>
              </a:r>
              <a:br>
                <a:rPr lang="en-US" sz="1600" dirty="0">
                  <a:solidFill>
                    <a:srgbClr val="002060"/>
                  </a:solidFill>
                  <a:latin typeface="Calibri" pitchFamily="34" charset="0"/>
                  <a:ea typeface="ＭＳ Ｐゴシック" pitchFamily="34" charset="-128"/>
                  <a:cs typeface="Calibri" pitchFamily="34" charset="0"/>
                </a:rPr>
              </a:br>
              <a:r>
                <a:rPr lang="en-US" sz="1600" dirty="0">
                  <a:solidFill>
                    <a:srgbClr val="002060"/>
                  </a:solidFill>
                  <a:latin typeface="Calibri" pitchFamily="34" charset="0"/>
                  <a:ea typeface="ＭＳ Ｐゴシック" pitchFamily="34" charset="-128"/>
                  <a:cs typeface="Calibri" pitchFamily="34" charset="0"/>
                </a:rPr>
                <a:t>Virtualization</a:t>
              </a:r>
            </a:p>
          </p:txBody>
        </p:sp>
        <p:grpSp>
          <p:nvGrpSpPr>
            <p:cNvPr id="5" name="Group 31"/>
            <p:cNvGrpSpPr>
              <a:grpSpLocks/>
            </p:cNvGrpSpPr>
            <p:nvPr/>
          </p:nvGrpSpPr>
          <p:grpSpPr bwMode="auto">
            <a:xfrm>
              <a:off x="3500" y="2207"/>
              <a:ext cx="157" cy="319"/>
              <a:chOff x="4074" y="1896"/>
              <a:chExt cx="157" cy="319"/>
            </a:xfrm>
          </p:grpSpPr>
          <p:sp>
            <p:nvSpPr>
              <p:cNvPr id="90187" name="Oval 32"/>
              <p:cNvSpPr>
                <a:spLocks noChangeArrowheads="1"/>
              </p:cNvSpPr>
              <p:nvPr/>
            </p:nvSpPr>
            <p:spPr bwMode="auto">
              <a:xfrm>
                <a:off x="4084" y="1896"/>
                <a:ext cx="147" cy="319"/>
              </a:xfrm>
              <a:prstGeom prst="ellipse">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lIns="82124" tIns="41061" rIns="82124" bIns="41061" anchor="ctr">
                <a:spAutoFit/>
              </a:bodyPr>
              <a:lstStyle/>
              <a:p>
                <a:endParaRPr lang="en-US" sz="1800" dirty="0">
                  <a:solidFill>
                    <a:srgbClr val="002060"/>
                  </a:solidFill>
                  <a:latin typeface="Calibri" pitchFamily="34" charset="0"/>
                  <a:ea typeface="ＭＳ Ｐゴシック" pitchFamily="34" charset="-128"/>
                  <a:cs typeface="Calibri" pitchFamily="34" charset="0"/>
                </a:endParaRPr>
              </a:p>
            </p:txBody>
          </p:sp>
          <p:pic>
            <p:nvPicPr>
              <p:cNvPr id="90188" name="Picture 49" descr="P+BallDataCenterEv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4" y="1945"/>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6" name="Group 34"/>
          <p:cNvGrpSpPr>
            <a:grpSpLocks/>
          </p:cNvGrpSpPr>
          <p:nvPr/>
        </p:nvGrpSpPr>
        <p:grpSpPr bwMode="auto">
          <a:xfrm>
            <a:off x="6970713" y="2581274"/>
            <a:ext cx="2139950" cy="876299"/>
            <a:chOff x="4412" y="1728"/>
            <a:chExt cx="1348" cy="552"/>
          </a:xfrm>
        </p:grpSpPr>
        <p:sp>
          <p:nvSpPr>
            <p:cNvPr id="90181" name="Text Box 40"/>
            <p:cNvSpPr txBox="1">
              <a:spLocks noChangeArrowheads="1"/>
            </p:cNvSpPr>
            <p:nvPr/>
          </p:nvSpPr>
          <p:spPr bwMode="auto">
            <a:xfrm>
              <a:off x="4412" y="1918"/>
              <a:ext cx="134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spcBef>
                  <a:spcPct val="50000"/>
                </a:spcBef>
              </a:pPr>
              <a:r>
                <a:rPr lang="en-US" sz="1600" dirty="0">
                  <a:solidFill>
                    <a:srgbClr val="002060"/>
                  </a:solidFill>
                  <a:latin typeface="Calibri" pitchFamily="34" charset="0"/>
                  <a:ea typeface="ＭＳ Ｐゴシック" pitchFamily="34" charset="-128"/>
                  <a:cs typeface="Calibri" pitchFamily="34" charset="0"/>
                </a:rPr>
                <a:t>Semi-Automated</a:t>
              </a:r>
              <a:br>
                <a:rPr lang="en-US" sz="1600" dirty="0">
                  <a:solidFill>
                    <a:srgbClr val="002060"/>
                  </a:solidFill>
                  <a:latin typeface="Calibri" pitchFamily="34" charset="0"/>
                  <a:ea typeface="ＭＳ Ｐゴシック" pitchFamily="34" charset="-128"/>
                  <a:cs typeface="Calibri" pitchFamily="34" charset="0"/>
                </a:rPr>
              </a:br>
              <a:r>
                <a:rPr lang="en-US" sz="1600" dirty="0">
                  <a:solidFill>
                    <a:srgbClr val="002060"/>
                  </a:solidFill>
                  <a:latin typeface="Calibri" pitchFamily="34" charset="0"/>
                  <a:ea typeface="ＭＳ Ｐゴシック" pitchFamily="34" charset="-128"/>
                  <a:cs typeface="Calibri" pitchFamily="34" charset="0"/>
                </a:rPr>
                <a:t>Provisioning</a:t>
              </a:r>
            </a:p>
          </p:txBody>
        </p:sp>
        <p:grpSp>
          <p:nvGrpSpPr>
            <p:cNvPr id="7" name="Group 36"/>
            <p:cNvGrpSpPr>
              <a:grpSpLocks/>
            </p:cNvGrpSpPr>
            <p:nvPr/>
          </p:nvGrpSpPr>
          <p:grpSpPr bwMode="auto">
            <a:xfrm>
              <a:off x="4414" y="1728"/>
              <a:ext cx="157" cy="319"/>
              <a:chOff x="4074" y="1896"/>
              <a:chExt cx="157" cy="319"/>
            </a:xfrm>
          </p:grpSpPr>
          <p:sp>
            <p:nvSpPr>
              <p:cNvPr id="90183" name="Oval 37"/>
              <p:cNvSpPr>
                <a:spLocks noChangeArrowheads="1"/>
              </p:cNvSpPr>
              <p:nvPr/>
            </p:nvSpPr>
            <p:spPr bwMode="auto">
              <a:xfrm>
                <a:off x="4084" y="1896"/>
                <a:ext cx="147" cy="319"/>
              </a:xfrm>
              <a:prstGeom prst="ellipse">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lIns="82124" tIns="41061" rIns="82124" bIns="41061" anchor="ctr">
                <a:spAutoFit/>
              </a:bodyPr>
              <a:lstStyle/>
              <a:p>
                <a:endParaRPr lang="en-US" sz="1800" dirty="0">
                  <a:solidFill>
                    <a:srgbClr val="002060"/>
                  </a:solidFill>
                  <a:latin typeface="Calibri" pitchFamily="34" charset="0"/>
                  <a:ea typeface="ＭＳ Ｐゴシック" pitchFamily="34" charset="-128"/>
                  <a:cs typeface="Calibri" pitchFamily="34" charset="0"/>
                </a:endParaRPr>
              </a:p>
            </p:txBody>
          </p:sp>
          <p:pic>
            <p:nvPicPr>
              <p:cNvPr id="90184" name="Picture 49" descr="P+BallDataCenterEv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4" y="1945"/>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 name="Group 39"/>
          <p:cNvGrpSpPr>
            <a:grpSpLocks/>
          </p:cNvGrpSpPr>
          <p:nvPr/>
        </p:nvGrpSpPr>
        <p:grpSpPr bwMode="auto">
          <a:xfrm>
            <a:off x="3078163" y="4649790"/>
            <a:ext cx="2154237" cy="855663"/>
            <a:chOff x="3001" y="3046"/>
            <a:chExt cx="1357" cy="539"/>
          </a:xfrm>
        </p:grpSpPr>
        <p:sp>
          <p:nvSpPr>
            <p:cNvPr id="90177" name="Text Box 44"/>
            <p:cNvSpPr txBox="1">
              <a:spLocks noChangeArrowheads="1"/>
            </p:cNvSpPr>
            <p:nvPr/>
          </p:nvSpPr>
          <p:spPr bwMode="auto">
            <a:xfrm>
              <a:off x="3062" y="3223"/>
              <a:ext cx="1296"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spcBef>
                  <a:spcPct val="50000"/>
                </a:spcBef>
              </a:pPr>
              <a:r>
                <a:rPr lang="en-US" sz="1600" dirty="0">
                  <a:solidFill>
                    <a:srgbClr val="002060"/>
                  </a:solidFill>
                  <a:latin typeface="Calibri" pitchFamily="34" charset="0"/>
                  <a:ea typeface="ＭＳ Ｐゴシック" pitchFamily="34" charset="-128"/>
                  <a:cs typeface="Calibri" pitchFamily="34" charset="0"/>
                </a:rPr>
                <a:t>Data Center Consolidation</a:t>
              </a:r>
            </a:p>
          </p:txBody>
        </p:sp>
        <p:grpSp>
          <p:nvGrpSpPr>
            <p:cNvPr id="9" name="Group 41"/>
            <p:cNvGrpSpPr>
              <a:grpSpLocks/>
            </p:cNvGrpSpPr>
            <p:nvPr/>
          </p:nvGrpSpPr>
          <p:grpSpPr bwMode="auto">
            <a:xfrm>
              <a:off x="3001" y="3046"/>
              <a:ext cx="157" cy="319"/>
              <a:chOff x="3001" y="3046"/>
              <a:chExt cx="157" cy="319"/>
            </a:xfrm>
          </p:grpSpPr>
          <p:sp>
            <p:nvSpPr>
              <p:cNvPr id="90179" name="Oval 42"/>
              <p:cNvSpPr>
                <a:spLocks noChangeArrowheads="1"/>
              </p:cNvSpPr>
              <p:nvPr/>
            </p:nvSpPr>
            <p:spPr bwMode="auto">
              <a:xfrm>
                <a:off x="3011" y="3046"/>
                <a:ext cx="147" cy="319"/>
              </a:xfrm>
              <a:prstGeom prst="ellipse">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lIns="82124" tIns="41061" rIns="82124" bIns="41061" anchor="ctr">
                <a:spAutoFit/>
              </a:bodyPr>
              <a:lstStyle/>
              <a:p>
                <a:endParaRPr lang="en-US" sz="1800" dirty="0">
                  <a:solidFill>
                    <a:srgbClr val="002060"/>
                  </a:solidFill>
                  <a:latin typeface="Calibri" pitchFamily="34" charset="0"/>
                  <a:ea typeface="ＭＳ Ｐゴシック" pitchFamily="34" charset="-128"/>
                  <a:cs typeface="Calibri" pitchFamily="34" charset="0"/>
                </a:endParaRPr>
              </a:p>
            </p:txBody>
          </p:sp>
          <p:pic>
            <p:nvPicPr>
              <p:cNvPr id="90180" name="Picture 49" descr="P+BallDataCenterEv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01" y="3095"/>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0" name="Group 44"/>
          <p:cNvGrpSpPr>
            <a:grpSpLocks/>
          </p:cNvGrpSpPr>
          <p:nvPr/>
        </p:nvGrpSpPr>
        <p:grpSpPr bwMode="auto">
          <a:xfrm>
            <a:off x="6303963" y="1974852"/>
            <a:ext cx="1735137" cy="658813"/>
            <a:chOff x="3992" y="1346"/>
            <a:chExt cx="1093" cy="415"/>
          </a:xfrm>
        </p:grpSpPr>
        <p:grpSp>
          <p:nvGrpSpPr>
            <p:cNvPr id="11" name="Group 45"/>
            <p:cNvGrpSpPr>
              <a:grpSpLocks/>
            </p:cNvGrpSpPr>
            <p:nvPr/>
          </p:nvGrpSpPr>
          <p:grpSpPr bwMode="auto">
            <a:xfrm>
              <a:off x="4928" y="1442"/>
              <a:ext cx="157" cy="319"/>
              <a:chOff x="4074" y="1896"/>
              <a:chExt cx="157" cy="319"/>
            </a:xfrm>
          </p:grpSpPr>
          <p:sp>
            <p:nvSpPr>
              <p:cNvPr id="90175" name="Oval 46"/>
              <p:cNvSpPr>
                <a:spLocks noChangeArrowheads="1"/>
              </p:cNvSpPr>
              <p:nvPr/>
            </p:nvSpPr>
            <p:spPr bwMode="auto">
              <a:xfrm>
                <a:off x="4084" y="1896"/>
                <a:ext cx="147" cy="319"/>
              </a:xfrm>
              <a:prstGeom prst="ellipse">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lIns="82124" tIns="41061" rIns="82124" bIns="41061" anchor="ctr">
                <a:spAutoFit/>
              </a:bodyPr>
              <a:lstStyle/>
              <a:p>
                <a:endParaRPr lang="en-US" sz="1800" dirty="0">
                  <a:solidFill>
                    <a:srgbClr val="002060"/>
                  </a:solidFill>
                  <a:latin typeface="Calibri" pitchFamily="34" charset="0"/>
                  <a:ea typeface="ＭＳ Ｐゴシック" pitchFamily="34" charset="-128"/>
                  <a:cs typeface="Calibri" pitchFamily="34" charset="0"/>
                </a:endParaRPr>
              </a:p>
            </p:txBody>
          </p:sp>
          <p:pic>
            <p:nvPicPr>
              <p:cNvPr id="90176" name="Picture 49" descr="P+BallDataCenterEv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4" y="1945"/>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0174" name="Text Box 40"/>
            <p:cNvSpPr txBox="1">
              <a:spLocks noChangeArrowheads="1"/>
            </p:cNvSpPr>
            <p:nvPr/>
          </p:nvSpPr>
          <p:spPr bwMode="auto">
            <a:xfrm>
              <a:off x="3992" y="1346"/>
              <a:ext cx="1081"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spcBef>
                  <a:spcPct val="50000"/>
                </a:spcBef>
              </a:pPr>
              <a:r>
                <a:rPr lang="en-US" sz="1600" dirty="0">
                  <a:solidFill>
                    <a:srgbClr val="002060"/>
                  </a:solidFill>
                  <a:latin typeface="Calibri" pitchFamily="34" charset="0"/>
                  <a:ea typeface="ＭＳ Ｐゴシック" pitchFamily="34" charset="-128"/>
                  <a:cs typeface="Calibri" pitchFamily="34" charset="0"/>
                </a:rPr>
                <a:t>Dynamic Service</a:t>
              </a:r>
              <a:br>
                <a:rPr lang="en-US" sz="1600" dirty="0">
                  <a:solidFill>
                    <a:srgbClr val="002060"/>
                  </a:solidFill>
                  <a:latin typeface="Calibri" pitchFamily="34" charset="0"/>
                  <a:ea typeface="ＭＳ Ｐゴシック" pitchFamily="34" charset="-128"/>
                  <a:cs typeface="Calibri" pitchFamily="34" charset="0"/>
                </a:rPr>
              </a:br>
              <a:r>
                <a:rPr lang="en-US" sz="1600" dirty="0">
                  <a:solidFill>
                    <a:srgbClr val="002060"/>
                  </a:solidFill>
                  <a:latin typeface="Calibri" pitchFamily="34" charset="0"/>
                  <a:ea typeface="ＭＳ Ｐゴシック" pitchFamily="34" charset="-128"/>
                  <a:cs typeface="Calibri" pitchFamily="34" charset="0"/>
                </a:rPr>
                <a:t>Automation</a:t>
              </a:r>
            </a:p>
          </p:txBody>
        </p:sp>
      </p:grpSp>
      <p:grpSp>
        <p:nvGrpSpPr>
          <p:cNvPr id="12" name="Group 49"/>
          <p:cNvGrpSpPr>
            <a:grpSpLocks/>
          </p:cNvGrpSpPr>
          <p:nvPr/>
        </p:nvGrpSpPr>
        <p:grpSpPr bwMode="auto">
          <a:xfrm>
            <a:off x="3703638" y="3267077"/>
            <a:ext cx="1458912" cy="901701"/>
            <a:chOff x="2354" y="2160"/>
            <a:chExt cx="919" cy="568"/>
          </a:xfrm>
        </p:grpSpPr>
        <p:sp>
          <p:nvSpPr>
            <p:cNvPr id="90169" name="Text Box 40"/>
            <p:cNvSpPr txBox="1">
              <a:spLocks noChangeArrowheads="1"/>
            </p:cNvSpPr>
            <p:nvPr/>
          </p:nvSpPr>
          <p:spPr bwMode="auto">
            <a:xfrm>
              <a:off x="2354" y="2160"/>
              <a:ext cx="891"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spcBef>
                  <a:spcPct val="50000"/>
                </a:spcBef>
              </a:pPr>
              <a:r>
                <a:rPr lang="en-US" sz="1600" dirty="0">
                  <a:solidFill>
                    <a:srgbClr val="002060"/>
                  </a:solidFill>
                  <a:latin typeface="Calibri" pitchFamily="34" charset="0"/>
                  <a:ea typeface="ＭＳ Ｐゴシック" pitchFamily="34" charset="-128"/>
                  <a:cs typeface="Calibri" pitchFamily="34" charset="0"/>
                </a:rPr>
                <a:t>Storage </a:t>
              </a:r>
              <a:br>
                <a:rPr lang="en-US" sz="1600" dirty="0">
                  <a:solidFill>
                    <a:srgbClr val="002060"/>
                  </a:solidFill>
                  <a:latin typeface="Calibri" pitchFamily="34" charset="0"/>
                  <a:ea typeface="ＭＳ Ｐゴシック" pitchFamily="34" charset="-128"/>
                  <a:cs typeface="Calibri" pitchFamily="34" charset="0"/>
                </a:rPr>
              </a:br>
              <a:r>
                <a:rPr lang="en-US" sz="1600" dirty="0">
                  <a:solidFill>
                    <a:srgbClr val="002060"/>
                  </a:solidFill>
                  <a:latin typeface="Calibri" pitchFamily="34" charset="0"/>
                  <a:ea typeface="ＭＳ Ｐゴシック" pitchFamily="34" charset="-128"/>
                  <a:cs typeface="Calibri" pitchFamily="34" charset="0"/>
                </a:rPr>
                <a:t>Virtualization</a:t>
              </a:r>
            </a:p>
          </p:txBody>
        </p:sp>
        <p:grpSp>
          <p:nvGrpSpPr>
            <p:cNvPr id="13" name="Group 51"/>
            <p:cNvGrpSpPr>
              <a:grpSpLocks/>
            </p:cNvGrpSpPr>
            <p:nvPr/>
          </p:nvGrpSpPr>
          <p:grpSpPr bwMode="auto">
            <a:xfrm>
              <a:off x="3116" y="2409"/>
              <a:ext cx="157" cy="319"/>
              <a:chOff x="4074" y="1896"/>
              <a:chExt cx="157" cy="319"/>
            </a:xfrm>
          </p:grpSpPr>
          <p:sp>
            <p:nvSpPr>
              <p:cNvPr id="90171" name="Oval 52"/>
              <p:cNvSpPr>
                <a:spLocks noChangeArrowheads="1"/>
              </p:cNvSpPr>
              <p:nvPr/>
            </p:nvSpPr>
            <p:spPr bwMode="auto">
              <a:xfrm>
                <a:off x="4084" y="1896"/>
                <a:ext cx="147" cy="319"/>
              </a:xfrm>
              <a:prstGeom prst="ellipse">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lIns="82124" tIns="41061" rIns="82124" bIns="41061" anchor="ctr">
                <a:spAutoFit/>
              </a:bodyPr>
              <a:lstStyle/>
              <a:p>
                <a:endParaRPr lang="en-US" sz="1800" dirty="0">
                  <a:solidFill>
                    <a:srgbClr val="002060"/>
                  </a:solidFill>
                  <a:latin typeface="Calibri" pitchFamily="34" charset="0"/>
                  <a:ea typeface="ＭＳ Ｐゴシック" pitchFamily="34" charset="-128"/>
                  <a:cs typeface="Calibri" pitchFamily="34" charset="0"/>
                </a:endParaRPr>
              </a:p>
            </p:txBody>
          </p:sp>
          <p:pic>
            <p:nvPicPr>
              <p:cNvPr id="90172" name="Picture 49" descr="P+BallDataCenterEv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4" y="1945"/>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4" name="Group 54"/>
          <p:cNvGrpSpPr>
            <a:grpSpLocks/>
          </p:cNvGrpSpPr>
          <p:nvPr/>
        </p:nvGrpSpPr>
        <p:grpSpPr bwMode="auto">
          <a:xfrm>
            <a:off x="4289425" y="3983040"/>
            <a:ext cx="1716088" cy="925513"/>
            <a:chOff x="2723" y="2611"/>
            <a:chExt cx="1081" cy="583"/>
          </a:xfrm>
        </p:grpSpPr>
        <p:grpSp>
          <p:nvGrpSpPr>
            <p:cNvPr id="15" name="Group 55"/>
            <p:cNvGrpSpPr>
              <a:grpSpLocks/>
            </p:cNvGrpSpPr>
            <p:nvPr/>
          </p:nvGrpSpPr>
          <p:grpSpPr bwMode="auto">
            <a:xfrm>
              <a:off x="2740" y="2611"/>
              <a:ext cx="157" cy="319"/>
              <a:chOff x="4074" y="1896"/>
              <a:chExt cx="157" cy="319"/>
            </a:xfrm>
          </p:grpSpPr>
          <p:sp>
            <p:nvSpPr>
              <p:cNvPr id="90167" name="Oval 56"/>
              <p:cNvSpPr>
                <a:spLocks noChangeArrowheads="1"/>
              </p:cNvSpPr>
              <p:nvPr/>
            </p:nvSpPr>
            <p:spPr bwMode="auto">
              <a:xfrm>
                <a:off x="4084" y="1896"/>
                <a:ext cx="147" cy="319"/>
              </a:xfrm>
              <a:prstGeom prst="ellipse">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lIns="82124" tIns="41061" rIns="82124" bIns="41061" anchor="ctr">
                <a:spAutoFit/>
              </a:bodyPr>
              <a:lstStyle/>
              <a:p>
                <a:endParaRPr lang="en-US" sz="1800" dirty="0">
                  <a:solidFill>
                    <a:srgbClr val="002060"/>
                  </a:solidFill>
                  <a:latin typeface="Calibri" pitchFamily="34" charset="0"/>
                  <a:ea typeface="ＭＳ Ｐゴシック" pitchFamily="34" charset="-128"/>
                  <a:cs typeface="Calibri" pitchFamily="34" charset="0"/>
                </a:endParaRPr>
              </a:p>
            </p:txBody>
          </p:sp>
          <p:pic>
            <p:nvPicPr>
              <p:cNvPr id="90168" name="Picture 49" descr="P+BallDataCenterEv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4" y="1945"/>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0166" name="Text Box 40"/>
            <p:cNvSpPr txBox="1">
              <a:spLocks noChangeArrowheads="1"/>
            </p:cNvSpPr>
            <p:nvPr/>
          </p:nvSpPr>
          <p:spPr bwMode="auto">
            <a:xfrm>
              <a:off x="2723" y="2832"/>
              <a:ext cx="1081"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spcBef>
                  <a:spcPct val="50000"/>
                </a:spcBef>
              </a:pPr>
              <a:r>
                <a:rPr lang="en-US" sz="1600" dirty="0">
                  <a:solidFill>
                    <a:srgbClr val="002060"/>
                  </a:solidFill>
                  <a:latin typeface="Calibri" pitchFamily="34" charset="0"/>
                  <a:ea typeface="ＭＳ Ｐゴシック" pitchFamily="34" charset="-128"/>
                  <a:cs typeface="Calibri" pitchFamily="34" charset="0"/>
                </a:rPr>
                <a:t>Server</a:t>
              </a:r>
              <a:br>
                <a:rPr lang="en-US" sz="1600" dirty="0">
                  <a:solidFill>
                    <a:srgbClr val="002060"/>
                  </a:solidFill>
                  <a:latin typeface="Calibri" pitchFamily="34" charset="0"/>
                  <a:ea typeface="ＭＳ Ｐゴシック" pitchFamily="34" charset="-128"/>
                  <a:cs typeface="Calibri" pitchFamily="34" charset="0"/>
                </a:rPr>
              </a:br>
              <a:r>
                <a:rPr lang="en-US" sz="1600" dirty="0">
                  <a:solidFill>
                    <a:srgbClr val="002060"/>
                  </a:solidFill>
                  <a:latin typeface="Calibri" pitchFamily="34" charset="0"/>
                  <a:ea typeface="ＭＳ Ｐゴシック" pitchFamily="34" charset="-128"/>
                  <a:cs typeface="Calibri" pitchFamily="34" charset="0"/>
                </a:rPr>
                <a:t>Virtualization</a:t>
              </a:r>
            </a:p>
          </p:txBody>
        </p:sp>
      </p:grpSp>
      <p:grpSp>
        <p:nvGrpSpPr>
          <p:cNvPr id="16" name="Group 59"/>
          <p:cNvGrpSpPr>
            <a:grpSpLocks/>
          </p:cNvGrpSpPr>
          <p:nvPr/>
        </p:nvGrpSpPr>
        <p:grpSpPr bwMode="auto">
          <a:xfrm>
            <a:off x="4821238" y="2695577"/>
            <a:ext cx="1846262" cy="777876"/>
            <a:chOff x="3066" y="1800"/>
            <a:chExt cx="1163" cy="490"/>
          </a:xfrm>
        </p:grpSpPr>
        <p:grpSp>
          <p:nvGrpSpPr>
            <p:cNvPr id="17" name="Group 60"/>
            <p:cNvGrpSpPr>
              <a:grpSpLocks/>
            </p:cNvGrpSpPr>
            <p:nvPr/>
          </p:nvGrpSpPr>
          <p:grpSpPr bwMode="auto">
            <a:xfrm>
              <a:off x="3944" y="1971"/>
              <a:ext cx="157" cy="319"/>
              <a:chOff x="4074" y="1896"/>
              <a:chExt cx="157" cy="319"/>
            </a:xfrm>
          </p:grpSpPr>
          <p:sp>
            <p:nvSpPr>
              <p:cNvPr id="90163" name="Oval 61"/>
              <p:cNvSpPr>
                <a:spLocks noChangeArrowheads="1"/>
              </p:cNvSpPr>
              <p:nvPr/>
            </p:nvSpPr>
            <p:spPr bwMode="auto">
              <a:xfrm>
                <a:off x="4084" y="1896"/>
                <a:ext cx="147" cy="319"/>
              </a:xfrm>
              <a:prstGeom prst="ellipse">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lIns="82124" tIns="41061" rIns="82124" bIns="41061" anchor="ctr">
                <a:spAutoFit/>
              </a:bodyPr>
              <a:lstStyle/>
              <a:p>
                <a:endParaRPr lang="en-US" sz="1800" dirty="0">
                  <a:solidFill>
                    <a:srgbClr val="002060"/>
                  </a:solidFill>
                  <a:latin typeface="Calibri" pitchFamily="34" charset="0"/>
                  <a:ea typeface="ＭＳ Ｐゴシック" pitchFamily="34" charset="-128"/>
                  <a:cs typeface="Calibri" pitchFamily="34" charset="0"/>
                </a:endParaRPr>
              </a:p>
            </p:txBody>
          </p:sp>
          <p:pic>
            <p:nvPicPr>
              <p:cNvPr id="90164" name="Picture 49" descr="P+BallDataCenterEv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4" y="1945"/>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0162" name="Text Box 40"/>
            <p:cNvSpPr txBox="1">
              <a:spLocks noChangeArrowheads="1"/>
            </p:cNvSpPr>
            <p:nvPr/>
          </p:nvSpPr>
          <p:spPr bwMode="auto">
            <a:xfrm>
              <a:off x="3066" y="1800"/>
              <a:ext cx="1163"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spcBef>
                  <a:spcPct val="50000"/>
                </a:spcBef>
              </a:pPr>
              <a:r>
                <a:rPr lang="en-US" sz="1600" dirty="0">
                  <a:solidFill>
                    <a:srgbClr val="002060"/>
                  </a:solidFill>
                  <a:latin typeface="Calibri" pitchFamily="34" charset="0"/>
                  <a:ea typeface="ＭＳ Ｐゴシック" pitchFamily="34" charset="-128"/>
                  <a:cs typeface="Calibri" pitchFamily="34" charset="0"/>
                </a:rPr>
                <a:t>Static </a:t>
              </a:r>
              <a:br>
                <a:rPr lang="en-US" sz="1600" dirty="0">
                  <a:solidFill>
                    <a:srgbClr val="002060"/>
                  </a:solidFill>
                  <a:latin typeface="Calibri" pitchFamily="34" charset="0"/>
                  <a:ea typeface="ＭＳ Ｐゴシック" pitchFamily="34" charset="-128"/>
                  <a:cs typeface="Calibri" pitchFamily="34" charset="0"/>
                </a:rPr>
              </a:br>
              <a:r>
                <a:rPr lang="en-US" sz="1600" dirty="0">
                  <a:solidFill>
                    <a:srgbClr val="002060"/>
                  </a:solidFill>
                  <a:latin typeface="Calibri" pitchFamily="34" charset="0"/>
                  <a:ea typeface="ＭＳ Ｐゴシック" pitchFamily="34" charset="-128"/>
                  <a:cs typeface="Calibri" pitchFamily="34" charset="0"/>
                </a:rPr>
                <a:t>Provisioning</a:t>
              </a:r>
            </a:p>
          </p:txBody>
        </p:sp>
      </p:grpSp>
      <p:pic>
        <p:nvPicPr>
          <p:cNvPr id="90145" name="Picture 64" descr="Incremental Peopl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50075" y="4645025"/>
            <a:ext cx="1652588"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65"/>
          <p:cNvGrpSpPr>
            <a:grpSpLocks/>
          </p:cNvGrpSpPr>
          <p:nvPr/>
        </p:nvGrpSpPr>
        <p:grpSpPr bwMode="auto">
          <a:xfrm>
            <a:off x="1038225" y="4587878"/>
            <a:ext cx="2540000" cy="858838"/>
            <a:chOff x="1716" y="3007"/>
            <a:chExt cx="1600" cy="541"/>
          </a:xfrm>
        </p:grpSpPr>
        <p:sp>
          <p:nvSpPr>
            <p:cNvPr id="90157" name="Text Box 42"/>
            <p:cNvSpPr txBox="1">
              <a:spLocks noChangeArrowheads="1"/>
            </p:cNvSpPr>
            <p:nvPr/>
          </p:nvSpPr>
          <p:spPr bwMode="auto">
            <a:xfrm>
              <a:off x="1716" y="3007"/>
              <a:ext cx="16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spcBef>
                  <a:spcPct val="50000"/>
                </a:spcBef>
              </a:pPr>
              <a:r>
                <a:rPr lang="en-US" sz="1600" dirty="0">
                  <a:solidFill>
                    <a:srgbClr val="002060"/>
                  </a:solidFill>
                  <a:latin typeface="Calibri" pitchFamily="34" charset="0"/>
                  <a:ea typeface="ＭＳ Ｐゴシック" pitchFamily="34" charset="-128"/>
                  <a:cs typeface="Calibri" pitchFamily="34" charset="0"/>
                </a:rPr>
                <a:t>Branch Infrastructure Consolidation</a:t>
              </a:r>
            </a:p>
          </p:txBody>
        </p:sp>
        <p:grpSp>
          <p:nvGrpSpPr>
            <p:cNvPr id="19" name="Group 67"/>
            <p:cNvGrpSpPr>
              <a:grpSpLocks/>
            </p:cNvGrpSpPr>
            <p:nvPr/>
          </p:nvGrpSpPr>
          <p:grpSpPr bwMode="auto">
            <a:xfrm>
              <a:off x="2607" y="3229"/>
              <a:ext cx="157" cy="319"/>
              <a:chOff x="3001" y="3046"/>
              <a:chExt cx="157" cy="319"/>
            </a:xfrm>
          </p:grpSpPr>
          <p:sp>
            <p:nvSpPr>
              <p:cNvPr id="90159" name="Oval 68"/>
              <p:cNvSpPr>
                <a:spLocks noChangeArrowheads="1"/>
              </p:cNvSpPr>
              <p:nvPr/>
            </p:nvSpPr>
            <p:spPr bwMode="auto">
              <a:xfrm>
                <a:off x="3011" y="3046"/>
                <a:ext cx="147" cy="319"/>
              </a:xfrm>
              <a:prstGeom prst="ellipse">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lIns="82124" tIns="41061" rIns="82124" bIns="41061" anchor="ctr">
                <a:spAutoFit/>
              </a:bodyPr>
              <a:lstStyle/>
              <a:p>
                <a:endParaRPr lang="en-US" sz="1800" dirty="0">
                  <a:solidFill>
                    <a:srgbClr val="002060"/>
                  </a:solidFill>
                  <a:latin typeface="Calibri" pitchFamily="34" charset="0"/>
                  <a:ea typeface="ＭＳ Ｐゴシック" pitchFamily="34" charset="-128"/>
                  <a:cs typeface="Calibri" pitchFamily="34" charset="0"/>
                </a:endParaRPr>
              </a:p>
            </p:txBody>
          </p:sp>
          <p:pic>
            <p:nvPicPr>
              <p:cNvPr id="90160" name="Picture 49" descr="P+BallDataCenterEv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01" y="3095"/>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0" name="Group 70"/>
          <p:cNvGrpSpPr>
            <a:grpSpLocks/>
          </p:cNvGrpSpPr>
          <p:nvPr/>
        </p:nvGrpSpPr>
        <p:grpSpPr bwMode="auto">
          <a:xfrm>
            <a:off x="1885950" y="5259391"/>
            <a:ext cx="2192338" cy="857251"/>
            <a:chOff x="2250" y="3430"/>
            <a:chExt cx="1381" cy="540"/>
          </a:xfrm>
        </p:grpSpPr>
        <p:sp>
          <p:nvSpPr>
            <p:cNvPr id="90153" name="Text Box 44"/>
            <p:cNvSpPr txBox="1">
              <a:spLocks noChangeArrowheads="1"/>
            </p:cNvSpPr>
            <p:nvPr/>
          </p:nvSpPr>
          <p:spPr bwMode="auto">
            <a:xfrm>
              <a:off x="2335" y="3608"/>
              <a:ext cx="1296"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spcBef>
                  <a:spcPct val="50000"/>
                </a:spcBef>
              </a:pPr>
              <a:r>
                <a:rPr lang="en-US" sz="1600" dirty="0">
                  <a:solidFill>
                    <a:srgbClr val="002060"/>
                  </a:solidFill>
                  <a:latin typeface="Calibri" pitchFamily="34" charset="0"/>
                  <a:ea typeface="ＭＳ Ｐゴシック" pitchFamily="34" charset="-128"/>
                  <a:cs typeface="Calibri" pitchFamily="34" charset="0"/>
                </a:rPr>
                <a:t>Server </a:t>
              </a:r>
              <a:br>
                <a:rPr lang="en-US" sz="1600" dirty="0">
                  <a:solidFill>
                    <a:srgbClr val="002060"/>
                  </a:solidFill>
                  <a:latin typeface="Calibri" pitchFamily="34" charset="0"/>
                  <a:ea typeface="ＭＳ Ｐゴシック" pitchFamily="34" charset="-128"/>
                  <a:cs typeface="Calibri" pitchFamily="34" charset="0"/>
                </a:rPr>
              </a:br>
              <a:r>
                <a:rPr lang="en-US" sz="1600" dirty="0">
                  <a:solidFill>
                    <a:srgbClr val="002060"/>
                  </a:solidFill>
                  <a:latin typeface="Calibri" pitchFamily="34" charset="0"/>
                  <a:ea typeface="ＭＳ Ｐゴシック" pitchFamily="34" charset="-128"/>
                  <a:cs typeface="Calibri" pitchFamily="34" charset="0"/>
                </a:rPr>
                <a:t>Consolidation</a:t>
              </a:r>
            </a:p>
          </p:txBody>
        </p:sp>
        <p:grpSp>
          <p:nvGrpSpPr>
            <p:cNvPr id="21" name="Group 72"/>
            <p:cNvGrpSpPr>
              <a:grpSpLocks/>
            </p:cNvGrpSpPr>
            <p:nvPr/>
          </p:nvGrpSpPr>
          <p:grpSpPr bwMode="auto">
            <a:xfrm>
              <a:off x="2250" y="3430"/>
              <a:ext cx="157" cy="319"/>
              <a:chOff x="3001" y="3046"/>
              <a:chExt cx="157" cy="319"/>
            </a:xfrm>
          </p:grpSpPr>
          <p:sp>
            <p:nvSpPr>
              <p:cNvPr id="90155" name="Oval 73"/>
              <p:cNvSpPr>
                <a:spLocks noChangeArrowheads="1"/>
              </p:cNvSpPr>
              <p:nvPr/>
            </p:nvSpPr>
            <p:spPr bwMode="auto">
              <a:xfrm>
                <a:off x="3011" y="3046"/>
                <a:ext cx="147" cy="319"/>
              </a:xfrm>
              <a:prstGeom prst="ellipse">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lIns="82124" tIns="41061" rIns="82124" bIns="41061" anchor="ctr">
                <a:spAutoFit/>
              </a:bodyPr>
              <a:lstStyle/>
              <a:p>
                <a:endParaRPr lang="en-US" sz="1800" dirty="0">
                  <a:solidFill>
                    <a:srgbClr val="002060"/>
                  </a:solidFill>
                  <a:latin typeface="Calibri" pitchFamily="34" charset="0"/>
                  <a:ea typeface="ＭＳ Ｐゴシック" pitchFamily="34" charset="-128"/>
                  <a:cs typeface="Calibri" pitchFamily="34" charset="0"/>
                </a:endParaRPr>
              </a:p>
            </p:txBody>
          </p:sp>
          <p:pic>
            <p:nvPicPr>
              <p:cNvPr id="90156" name="Picture 49" descr="P+BallDataCenterEv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01" y="3095"/>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2" name="Group 75"/>
          <p:cNvGrpSpPr>
            <a:grpSpLocks/>
          </p:cNvGrpSpPr>
          <p:nvPr/>
        </p:nvGrpSpPr>
        <p:grpSpPr bwMode="auto">
          <a:xfrm>
            <a:off x="174625" y="5216528"/>
            <a:ext cx="1436688" cy="898526"/>
            <a:chOff x="1172" y="3403"/>
            <a:chExt cx="905" cy="566"/>
          </a:xfrm>
        </p:grpSpPr>
        <p:sp>
          <p:nvSpPr>
            <p:cNvPr id="90149" name="Text Box 38"/>
            <p:cNvSpPr txBox="1">
              <a:spLocks noChangeArrowheads="1"/>
            </p:cNvSpPr>
            <p:nvPr/>
          </p:nvSpPr>
          <p:spPr bwMode="auto">
            <a:xfrm>
              <a:off x="1172" y="3403"/>
              <a:ext cx="905"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r">
                <a:spcBef>
                  <a:spcPct val="50000"/>
                </a:spcBef>
              </a:pPr>
              <a:r>
                <a:rPr lang="en-US" sz="1600" dirty="0">
                  <a:solidFill>
                    <a:srgbClr val="002060"/>
                  </a:solidFill>
                  <a:latin typeface="Calibri" pitchFamily="34" charset="0"/>
                  <a:ea typeface="ＭＳ Ｐゴシック" pitchFamily="34" charset="-128"/>
                  <a:cs typeface="Calibri" pitchFamily="34" charset="0"/>
                </a:rPr>
                <a:t>Storage</a:t>
              </a:r>
              <a:br>
                <a:rPr lang="en-US" sz="1600" dirty="0">
                  <a:solidFill>
                    <a:srgbClr val="002060"/>
                  </a:solidFill>
                  <a:latin typeface="Calibri" pitchFamily="34" charset="0"/>
                  <a:ea typeface="ＭＳ Ｐゴシック" pitchFamily="34" charset="-128"/>
                  <a:cs typeface="Calibri" pitchFamily="34" charset="0"/>
                </a:rPr>
              </a:br>
              <a:r>
                <a:rPr lang="en-US" sz="1600" dirty="0">
                  <a:solidFill>
                    <a:srgbClr val="002060"/>
                  </a:solidFill>
                  <a:latin typeface="Calibri" pitchFamily="34" charset="0"/>
                  <a:ea typeface="ＭＳ Ｐゴシック" pitchFamily="34" charset="-128"/>
                  <a:cs typeface="Calibri" pitchFamily="34" charset="0"/>
                </a:rPr>
                <a:t>Consolidation</a:t>
              </a:r>
            </a:p>
          </p:txBody>
        </p:sp>
        <p:grpSp>
          <p:nvGrpSpPr>
            <p:cNvPr id="23" name="Group 77"/>
            <p:cNvGrpSpPr>
              <a:grpSpLocks/>
            </p:cNvGrpSpPr>
            <p:nvPr/>
          </p:nvGrpSpPr>
          <p:grpSpPr bwMode="auto">
            <a:xfrm>
              <a:off x="1830" y="3650"/>
              <a:ext cx="157" cy="319"/>
              <a:chOff x="3001" y="3046"/>
              <a:chExt cx="157" cy="319"/>
            </a:xfrm>
          </p:grpSpPr>
          <p:sp>
            <p:nvSpPr>
              <p:cNvPr id="90151" name="Oval 78"/>
              <p:cNvSpPr>
                <a:spLocks noChangeArrowheads="1"/>
              </p:cNvSpPr>
              <p:nvPr/>
            </p:nvSpPr>
            <p:spPr bwMode="auto">
              <a:xfrm>
                <a:off x="3011" y="3046"/>
                <a:ext cx="147" cy="319"/>
              </a:xfrm>
              <a:prstGeom prst="ellipse">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lIns="82124" tIns="41061" rIns="82124" bIns="41061" anchor="ctr">
                <a:spAutoFit/>
              </a:bodyPr>
              <a:lstStyle/>
              <a:p>
                <a:endParaRPr lang="en-US" sz="1800" dirty="0">
                  <a:solidFill>
                    <a:srgbClr val="002060"/>
                  </a:solidFill>
                  <a:latin typeface="Calibri" pitchFamily="34" charset="0"/>
                  <a:ea typeface="ＭＳ Ｐゴシック" pitchFamily="34" charset="-128"/>
                  <a:cs typeface="Calibri" pitchFamily="34" charset="0"/>
                </a:endParaRPr>
              </a:p>
            </p:txBody>
          </p:sp>
          <p:pic>
            <p:nvPicPr>
              <p:cNvPr id="90152" name="Picture 49" descr="P+BallDataCenterEv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01" y="3095"/>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180283717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8154"/>
                                        </p:tgtEl>
                                        <p:attrNameLst>
                                          <p:attrName>style.visibility</p:attrName>
                                        </p:attrNameLst>
                                      </p:cBhvr>
                                      <p:to>
                                        <p:strVal val="visible"/>
                                      </p:to>
                                    </p:set>
                                    <p:animEffect transition="in" filter="fade">
                                      <p:cBhvr>
                                        <p:cTn id="7" dur="1000"/>
                                        <p:tgtEl>
                                          <p:spTgt spid="48154"/>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8156"/>
                                        </p:tgtEl>
                                        <p:attrNameLst>
                                          <p:attrName>style.visibility</p:attrName>
                                        </p:attrNameLst>
                                      </p:cBhvr>
                                      <p:to>
                                        <p:strVal val="visible"/>
                                      </p:to>
                                    </p:set>
                                    <p:animEffect transition="in" filter="fade">
                                      <p:cBhvr>
                                        <p:cTn id="11" dur="1000"/>
                                        <p:tgtEl>
                                          <p:spTgt spid="48156"/>
                                        </p:tgtEl>
                                      </p:cBhvr>
                                    </p:animEffect>
                                  </p:childTnLst>
                                </p:cTn>
                              </p:par>
                            </p:childTnLst>
                          </p:cTn>
                        </p:par>
                        <p:par>
                          <p:cTn id="12" fill="hold" nodeType="afterGroup">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48155"/>
                                        </p:tgtEl>
                                        <p:attrNameLst>
                                          <p:attrName>style.visibility</p:attrName>
                                        </p:attrNameLst>
                                      </p:cBhvr>
                                      <p:to>
                                        <p:strVal val="visible"/>
                                      </p:to>
                                    </p:set>
                                    <p:animEffect transition="in" filter="fade">
                                      <p:cBhvr>
                                        <p:cTn id="15" dur="1000"/>
                                        <p:tgtEl>
                                          <p:spTgt spid="48155"/>
                                        </p:tgtEl>
                                      </p:cBhvr>
                                    </p:animEffect>
                                  </p:childTnLst>
                                </p:cTn>
                              </p:par>
                            </p:childTnLst>
                          </p:cTn>
                        </p:par>
                        <p:par>
                          <p:cTn id="16" fill="hold" nodeType="afterGroup">
                            <p:stCondLst>
                              <p:cond delay="3000"/>
                            </p:stCondLst>
                            <p:childTnLst>
                              <p:par>
                                <p:cTn id="17" presetID="22" presetClass="entr" presetSubtype="4" fill="hold" grpId="0" nodeType="afterEffect">
                                  <p:stCondLst>
                                    <p:cond delay="0"/>
                                  </p:stCondLst>
                                  <p:childTnLst>
                                    <p:set>
                                      <p:cBhvr>
                                        <p:cTn id="18" dur="1" fill="hold">
                                          <p:stCondLst>
                                            <p:cond delay="0"/>
                                          </p:stCondLst>
                                        </p:cTn>
                                        <p:tgtEl>
                                          <p:spTgt spid="48146"/>
                                        </p:tgtEl>
                                        <p:attrNameLst>
                                          <p:attrName>style.visibility</p:attrName>
                                        </p:attrNameLst>
                                      </p:cBhvr>
                                      <p:to>
                                        <p:strVal val="visible"/>
                                      </p:to>
                                    </p:set>
                                    <p:animEffect transition="in" filter="wipe(down)">
                                      <p:cBhvr>
                                        <p:cTn id="19" dur="2000"/>
                                        <p:tgtEl>
                                          <p:spTgt spid="48146"/>
                                        </p:tgtEl>
                                      </p:cBhvr>
                                    </p:animEffect>
                                  </p:childTnLst>
                                </p:cTn>
                              </p:par>
                            </p:childTnLst>
                          </p:cTn>
                        </p:par>
                        <p:par>
                          <p:cTn id="20" fill="hold" nodeType="afterGroup">
                            <p:stCondLst>
                              <p:cond delay="5000"/>
                            </p:stCondLst>
                            <p:childTnLst>
                              <p:par>
                                <p:cTn id="21" presetID="55" presetClass="entr" presetSubtype="0"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p:cTn id="23" dur="500" fill="hold"/>
                                        <p:tgtEl>
                                          <p:spTgt spid="22"/>
                                        </p:tgtEl>
                                        <p:attrNameLst>
                                          <p:attrName>ppt_w</p:attrName>
                                        </p:attrNameLst>
                                      </p:cBhvr>
                                      <p:tavLst>
                                        <p:tav tm="0">
                                          <p:val>
                                            <p:strVal val="#ppt_w*0.70"/>
                                          </p:val>
                                        </p:tav>
                                        <p:tav tm="100000">
                                          <p:val>
                                            <p:strVal val="#ppt_w"/>
                                          </p:val>
                                        </p:tav>
                                      </p:tavLst>
                                    </p:anim>
                                    <p:anim calcmode="lin" valueType="num">
                                      <p:cBhvr>
                                        <p:cTn id="24" dur="500" fill="hold"/>
                                        <p:tgtEl>
                                          <p:spTgt spid="22"/>
                                        </p:tgtEl>
                                        <p:attrNameLst>
                                          <p:attrName>ppt_h</p:attrName>
                                        </p:attrNameLst>
                                      </p:cBhvr>
                                      <p:tavLst>
                                        <p:tav tm="0">
                                          <p:val>
                                            <p:strVal val="#ppt_h"/>
                                          </p:val>
                                        </p:tav>
                                        <p:tav tm="100000">
                                          <p:val>
                                            <p:strVal val="#ppt_h"/>
                                          </p:val>
                                        </p:tav>
                                      </p:tavLst>
                                    </p:anim>
                                    <p:animEffect transition="in" filter="fade">
                                      <p:cBhvr>
                                        <p:cTn id="25" dur="500"/>
                                        <p:tgtEl>
                                          <p:spTgt spid="22"/>
                                        </p:tgtEl>
                                      </p:cBhvr>
                                    </p:animEffect>
                                  </p:childTnLst>
                                </p:cTn>
                              </p:par>
                            </p:childTnLst>
                          </p:cTn>
                        </p:par>
                        <p:par>
                          <p:cTn id="26" fill="hold" nodeType="afterGroup">
                            <p:stCondLst>
                              <p:cond delay="5500"/>
                            </p:stCondLst>
                            <p:childTnLst>
                              <p:par>
                                <p:cTn id="27" presetID="55" presetClass="entr" presetSubtype="0" fill="hold"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p:cTn id="29" dur="500" fill="hold"/>
                                        <p:tgtEl>
                                          <p:spTgt spid="20"/>
                                        </p:tgtEl>
                                        <p:attrNameLst>
                                          <p:attrName>ppt_w</p:attrName>
                                        </p:attrNameLst>
                                      </p:cBhvr>
                                      <p:tavLst>
                                        <p:tav tm="0">
                                          <p:val>
                                            <p:strVal val="#ppt_w*0.70"/>
                                          </p:val>
                                        </p:tav>
                                        <p:tav tm="100000">
                                          <p:val>
                                            <p:strVal val="#ppt_w"/>
                                          </p:val>
                                        </p:tav>
                                      </p:tavLst>
                                    </p:anim>
                                    <p:anim calcmode="lin" valueType="num">
                                      <p:cBhvr>
                                        <p:cTn id="30" dur="500" fill="hold"/>
                                        <p:tgtEl>
                                          <p:spTgt spid="20"/>
                                        </p:tgtEl>
                                        <p:attrNameLst>
                                          <p:attrName>ppt_h</p:attrName>
                                        </p:attrNameLst>
                                      </p:cBhvr>
                                      <p:tavLst>
                                        <p:tav tm="0">
                                          <p:val>
                                            <p:strVal val="#ppt_h"/>
                                          </p:val>
                                        </p:tav>
                                        <p:tav tm="100000">
                                          <p:val>
                                            <p:strVal val="#ppt_h"/>
                                          </p:val>
                                        </p:tav>
                                      </p:tavLst>
                                    </p:anim>
                                    <p:animEffect transition="in" filter="fade">
                                      <p:cBhvr>
                                        <p:cTn id="31" dur="500"/>
                                        <p:tgtEl>
                                          <p:spTgt spid="20"/>
                                        </p:tgtEl>
                                      </p:cBhvr>
                                    </p:animEffect>
                                  </p:childTnLst>
                                </p:cTn>
                              </p:par>
                            </p:childTnLst>
                          </p:cTn>
                        </p:par>
                        <p:par>
                          <p:cTn id="32" fill="hold" nodeType="afterGroup">
                            <p:stCondLst>
                              <p:cond delay="6000"/>
                            </p:stCondLst>
                            <p:childTnLst>
                              <p:par>
                                <p:cTn id="33" presetID="55" presetClass="entr" presetSubtype="0"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p:cTn id="35" dur="500" fill="hold"/>
                                        <p:tgtEl>
                                          <p:spTgt spid="18"/>
                                        </p:tgtEl>
                                        <p:attrNameLst>
                                          <p:attrName>ppt_w</p:attrName>
                                        </p:attrNameLst>
                                      </p:cBhvr>
                                      <p:tavLst>
                                        <p:tav tm="0">
                                          <p:val>
                                            <p:strVal val="#ppt_w*0.70"/>
                                          </p:val>
                                        </p:tav>
                                        <p:tav tm="100000">
                                          <p:val>
                                            <p:strVal val="#ppt_w"/>
                                          </p:val>
                                        </p:tav>
                                      </p:tavLst>
                                    </p:anim>
                                    <p:anim calcmode="lin" valueType="num">
                                      <p:cBhvr>
                                        <p:cTn id="36" dur="500" fill="hold"/>
                                        <p:tgtEl>
                                          <p:spTgt spid="18"/>
                                        </p:tgtEl>
                                        <p:attrNameLst>
                                          <p:attrName>ppt_h</p:attrName>
                                        </p:attrNameLst>
                                      </p:cBhvr>
                                      <p:tavLst>
                                        <p:tav tm="0">
                                          <p:val>
                                            <p:strVal val="#ppt_h"/>
                                          </p:val>
                                        </p:tav>
                                        <p:tav tm="100000">
                                          <p:val>
                                            <p:strVal val="#ppt_h"/>
                                          </p:val>
                                        </p:tav>
                                      </p:tavLst>
                                    </p:anim>
                                    <p:animEffect transition="in" filter="fade">
                                      <p:cBhvr>
                                        <p:cTn id="37" dur="500"/>
                                        <p:tgtEl>
                                          <p:spTgt spid="18"/>
                                        </p:tgtEl>
                                      </p:cBhvr>
                                    </p:animEffect>
                                  </p:childTnLst>
                                </p:cTn>
                              </p:par>
                            </p:childTnLst>
                          </p:cTn>
                        </p:par>
                        <p:par>
                          <p:cTn id="38" fill="hold" nodeType="afterGroup">
                            <p:stCondLst>
                              <p:cond delay="6500"/>
                            </p:stCondLst>
                            <p:childTnLst>
                              <p:par>
                                <p:cTn id="39" presetID="55" presetClass="entr" presetSubtype="0"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strVal val="#ppt_w*0.70"/>
                                          </p:val>
                                        </p:tav>
                                        <p:tav tm="100000">
                                          <p:val>
                                            <p:strVal val="#ppt_w"/>
                                          </p:val>
                                        </p:tav>
                                      </p:tavLst>
                                    </p:anim>
                                    <p:anim calcmode="lin" valueType="num">
                                      <p:cBhvr>
                                        <p:cTn id="42" dur="500" fill="hold"/>
                                        <p:tgtEl>
                                          <p:spTgt spid="8"/>
                                        </p:tgtEl>
                                        <p:attrNameLst>
                                          <p:attrName>ppt_h</p:attrName>
                                        </p:attrNameLst>
                                      </p:cBhvr>
                                      <p:tavLst>
                                        <p:tav tm="0">
                                          <p:val>
                                            <p:strVal val="#ppt_h"/>
                                          </p:val>
                                        </p:tav>
                                        <p:tav tm="100000">
                                          <p:val>
                                            <p:strVal val="#ppt_h"/>
                                          </p:val>
                                        </p:tav>
                                      </p:tavLst>
                                    </p:anim>
                                    <p:animEffect transition="in" filter="fade">
                                      <p:cBhvr>
                                        <p:cTn id="43" dur="500"/>
                                        <p:tgtEl>
                                          <p:spTgt spid="8"/>
                                        </p:tgtEl>
                                      </p:cBhvr>
                                    </p:animEffect>
                                  </p:childTnLst>
                                </p:cTn>
                              </p:par>
                            </p:childTnLst>
                          </p:cTn>
                        </p:par>
                        <p:par>
                          <p:cTn id="44" fill="hold" nodeType="afterGroup">
                            <p:stCondLst>
                              <p:cond delay="7000"/>
                            </p:stCondLst>
                            <p:childTnLst>
                              <p:par>
                                <p:cTn id="45" presetID="55" presetClass="entr" presetSubtype="0" fill="hold" nodeType="after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p:cTn id="47" dur="500" fill="hold"/>
                                        <p:tgtEl>
                                          <p:spTgt spid="2"/>
                                        </p:tgtEl>
                                        <p:attrNameLst>
                                          <p:attrName>ppt_w</p:attrName>
                                        </p:attrNameLst>
                                      </p:cBhvr>
                                      <p:tavLst>
                                        <p:tav tm="0">
                                          <p:val>
                                            <p:strVal val="#ppt_w*0.70"/>
                                          </p:val>
                                        </p:tav>
                                        <p:tav tm="100000">
                                          <p:val>
                                            <p:strVal val="#ppt_w"/>
                                          </p:val>
                                        </p:tav>
                                      </p:tavLst>
                                    </p:anim>
                                    <p:anim calcmode="lin" valueType="num">
                                      <p:cBhvr>
                                        <p:cTn id="48" dur="500" fill="hold"/>
                                        <p:tgtEl>
                                          <p:spTgt spid="2"/>
                                        </p:tgtEl>
                                        <p:attrNameLst>
                                          <p:attrName>ppt_h</p:attrName>
                                        </p:attrNameLst>
                                      </p:cBhvr>
                                      <p:tavLst>
                                        <p:tav tm="0">
                                          <p:val>
                                            <p:strVal val="#ppt_h"/>
                                          </p:val>
                                        </p:tav>
                                        <p:tav tm="100000">
                                          <p:val>
                                            <p:strVal val="#ppt_h"/>
                                          </p:val>
                                        </p:tav>
                                      </p:tavLst>
                                    </p:anim>
                                    <p:animEffect transition="in" filter="fade">
                                      <p:cBhvr>
                                        <p:cTn id="49" dur="500"/>
                                        <p:tgtEl>
                                          <p:spTgt spid="2"/>
                                        </p:tgtEl>
                                      </p:cBhvr>
                                    </p:animEffect>
                                  </p:childTnLst>
                                </p:cTn>
                              </p:par>
                            </p:childTnLst>
                          </p:cTn>
                        </p:par>
                        <p:par>
                          <p:cTn id="50" fill="hold" nodeType="afterGroup">
                            <p:stCondLst>
                              <p:cond delay="7500"/>
                            </p:stCondLst>
                            <p:childTnLst>
                              <p:par>
                                <p:cTn id="51" presetID="55" presetClass="entr" presetSubtype="0"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p:cTn id="53" dur="500" fill="hold"/>
                                        <p:tgtEl>
                                          <p:spTgt spid="14"/>
                                        </p:tgtEl>
                                        <p:attrNameLst>
                                          <p:attrName>ppt_w</p:attrName>
                                        </p:attrNameLst>
                                      </p:cBhvr>
                                      <p:tavLst>
                                        <p:tav tm="0">
                                          <p:val>
                                            <p:strVal val="#ppt_w*0.70"/>
                                          </p:val>
                                        </p:tav>
                                        <p:tav tm="100000">
                                          <p:val>
                                            <p:strVal val="#ppt_w"/>
                                          </p:val>
                                        </p:tav>
                                      </p:tavLst>
                                    </p:anim>
                                    <p:anim calcmode="lin" valueType="num">
                                      <p:cBhvr>
                                        <p:cTn id="54" dur="500" fill="hold"/>
                                        <p:tgtEl>
                                          <p:spTgt spid="14"/>
                                        </p:tgtEl>
                                        <p:attrNameLst>
                                          <p:attrName>ppt_h</p:attrName>
                                        </p:attrNameLst>
                                      </p:cBhvr>
                                      <p:tavLst>
                                        <p:tav tm="0">
                                          <p:val>
                                            <p:strVal val="#ppt_h"/>
                                          </p:val>
                                        </p:tav>
                                        <p:tav tm="100000">
                                          <p:val>
                                            <p:strVal val="#ppt_h"/>
                                          </p:val>
                                        </p:tav>
                                      </p:tavLst>
                                    </p:anim>
                                    <p:animEffect transition="in" filter="fade">
                                      <p:cBhvr>
                                        <p:cTn id="55" dur="500"/>
                                        <p:tgtEl>
                                          <p:spTgt spid="14"/>
                                        </p:tgtEl>
                                      </p:cBhvr>
                                    </p:animEffect>
                                  </p:childTnLst>
                                </p:cTn>
                              </p:par>
                            </p:childTnLst>
                          </p:cTn>
                        </p:par>
                        <p:par>
                          <p:cTn id="56" fill="hold" nodeType="afterGroup">
                            <p:stCondLst>
                              <p:cond delay="8000"/>
                            </p:stCondLst>
                            <p:childTnLst>
                              <p:par>
                                <p:cTn id="57" presetID="55" presetClass="entr" presetSubtype="0" fill="hold"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500" fill="hold"/>
                                        <p:tgtEl>
                                          <p:spTgt spid="12"/>
                                        </p:tgtEl>
                                        <p:attrNameLst>
                                          <p:attrName>ppt_w</p:attrName>
                                        </p:attrNameLst>
                                      </p:cBhvr>
                                      <p:tavLst>
                                        <p:tav tm="0">
                                          <p:val>
                                            <p:strVal val="#ppt_w*0.70"/>
                                          </p:val>
                                        </p:tav>
                                        <p:tav tm="100000">
                                          <p:val>
                                            <p:strVal val="#ppt_w"/>
                                          </p:val>
                                        </p:tav>
                                      </p:tavLst>
                                    </p:anim>
                                    <p:anim calcmode="lin" valueType="num">
                                      <p:cBhvr>
                                        <p:cTn id="60" dur="500" fill="hold"/>
                                        <p:tgtEl>
                                          <p:spTgt spid="12"/>
                                        </p:tgtEl>
                                        <p:attrNameLst>
                                          <p:attrName>ppt_h</p:attrName>
                                        </p:attrNameLst>
                                      </p:cBhvr>
                                      <p:tavLst>
                                        <p:tav tm="0">
                                          <p:val>
                                            <p:strVal val="#ppt_h"/>
                                          </p:val>
                                        </p:tav>
                                        <p:tav tm="100000">
                                          <p:val>
                                            <p:strVal val="#ppt_h"/>
                                          </p:val>
                                        </p:tav>
                                      </p:tavLst>
                                    </p:anim>
                                    <p:animEffect transition="in" filter="fade">
                                      <p:cBhvr>
                                        <p:cTn id="61" dur="500"/>
                                        <p:tgtEl>
                                          <p:spTgt spid="12"/>
                                        </p:tgtEl>
                                      </p:cBhvr>
                                    </p:animEffect>
                                  </p:childTnLst>
                                </p:cTn>
                              </p:par>
                            </p:childTnLst>
                          </p:cTn>
                        </p:par>
                        <p:par>
                          <p:cTn id="62" fill="hold" nodeType="afterGroup">
                            <p:stCondLst>
                              <p:cond delay="8500"/>
                            </p:stCondLst>
                            <p:childTnLst>
                              <p:par>
                                <p:cTn id="63" presetID="55" presetClass="entr" presetSubtype="0" fill="hold" nodeType="afterEffect">
                                  <p:stCondLst>
                                    <p:cond delay="0"/>
                                  </p:stCondLst>
                                  <p:childTnLst>
                                    <p:set>
                                      <p:cBhvr>
                                        <p:cTn id="64" dur="1" fill="hold">
                                          <p:stCondLst>
                                            <p:cond delay="0"/>
                                          </p:stCondLst>
                                        </p:cTn>
                                        <p:tgtEl>
                                          <p:spTgt spid="4"/>
                                        </p:tgtEl>
                                        <p:attrNameLst>
                                          <p:attrName>style.visibility</p:attrName>
                                        </p:attrNameLst>
                                      </p:cBhvr>
                                      <p:to>
                                        <p:strVal val="visible"/>
                                      </p:to>
                                    </p:set>
                                    <p:anim calcmode="lin" valueType="num">
                                      <p:cBhvr>
                                        <p:cTn id="65" dur="500" fill="hold"/>
                                        <p:tgtEl>
                                          <p:spTgt spid="4"/>
                                        </p:tgtEl>
                                        <p:attrNameLst>
                                          <p:attrName>ppt_w</p:attrName>
                                        </p:attrNameLst>
                                      </p:cBhvr>
                                      <p:tavLst>
                                        <p:tav tm="0">
                                          <p:val>
                                            <p:strVal val="#ppt_w*0.70"/>
                                          </p:val>
                                        </p:tav>
                                        <p:tav tm="100000">
                                          <p:val>
                                            <p:strVal val="#ppt_w"/>
                                          </p:val>
                                        </p:tav>
                                      </p:tavLst>
                                    </p:anim>
                                    <p:anim calcmode="lin" valueType="num">
                                      <p:cBhvr>
                                        <p:cTn id="66" dur="500" fill="hold"/>
                                        <p:tgtEl>
                                          <p:spTgt spid="4"/>
                                        </p:tgtEl>
                                        <p:attrNameLst>
                                          <p:attrName>ppt_h</p:attrName>
                                        </p:attrNameLst>
                                      </p:cBhvr>
                                      <p:tavLst>
                                        <p:tav tm="0">
                                          <p:val>
                                            <p:strVal val="#ppt_h"/>
                                          </p:val>
                                        </p:tav>
                                        <p:tav tm="100000">
                                          <p:val>
                                            <p:strVal val="#ppt_h"/>
                                          </p:val>
                                        </p:tav>
                                      </p:tavLst>
                                    </p:anim>
                                    <p:animEffect transition="in" filter="fade">
                                      <p:cBhvr>
                                        <p:cTn id="67" dur="500"/>
                                        <p:tgtEl>
                                          <p:spTgt spid="4"/>
                                        </p:tgtEl>
                                      </p:cBhvr>
                                    </p:animEffect>
                                  </p:childTnLst>
                                </p:cTn>
                              </p:par>
                            </p:childTnLst>
                          </p:cTn>
                        </p:par>
                        <p:par>
                          <p:cTn id="68" fill="hold" nodeType="afterGroup">
                            <p:stCondLst>
                              <p:cond delay="9000"/>
                            </p:stCondLst>
                            <p:childTnLst>
                              <p:par>
                                <p:cTn id="69" presetID="55" presetClass="entr" presetSubtype="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p:cTn id="71" dur="500" fill="hold"/>
                                        <p:tgtEl>
                                          <p:spTgt spid="16"/>
                                        </p:tgtEl>
                                        <p:attrNameLst>
                                          <p:attrName>ppt_w</p:attrName>
                                        </p:attrNameLst>
                                      </p:cBhvr>
                                      <p:tavLst>
                                        <p:tav tm="0">
                                          <p:val>
                                            <p:strVal val="#ppt_w*0.70"/>
                                          </p:val>
                                        </p:tav>
                                        <p:tav tm="100000">
                                          <p:val>
                                            <p:strVal val="#ppt_w"/>
                                          </p:val>
                                        </p:tav>
                                      </p:tavLst>
                                    </p:anim>
                                    <p:anim calcmode="lin" valueType="num">
                                      <p:cBhvr>
                                        <p:cTn id="72" dur="500" fill="hold"/>
                                        <p:tgtEl>
                                          <p:spTgt spid="16"/>
                                        </p:tgtEl>
                                        <p:attrNameLst>
                                          <p:attrName>ppt_h</p:attrName>
                                        </p:attrNameLst>
                                      </p:cBhvr>
                                      <p:tavLst>
                                        <p:tav tm="0">
                                          <p:val>
                                            <p:strVal val="#ppt_h"/>
                                          </p:val>
                                        </p:tav>
                                        <p:tav tm="100000">
                                          <p:val>
                                            <p:strVal val="#ppt_h"/>
                                          </p:val>
                                        </p:tav>
                                      </p:tavLst>
                                    </p:anim>
                                    <p:animEffect transition="in" filter="fade">
                                      <p:cBhvr>
                                        <p:cTn id="73" dur="500"/>
                                        <p:tgtEl>
                                          <p:spTgt spid="16"/>
                                        </p:tgtEl>
                                      </p:cBhvr>
                                    </p:animEffect>
                                  </p:childTnLst>
                                </p:cTn>
                              </p:par>
                            </p:childTnLst>
                          </p:cTn>
                        </p:par>
                        <p:par>
                          <p:cTn id="74" fill="hold" nodeType="afterGroup">
                            <p:stCondLst>
                              <p:cond delay="9500"/>
                            </p:stCondLst>
                            <p:childTnLst>
                              <p:par>
                                <p:cTn id="75" presetID="55" presetClass="entr" presetSubtype="0" fill="hold" nodeType="after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p:cTn id="77" dur="500" fill="hold"/>
                                        <p:tgtEl>
                                          <p:spTgt spid="6"/>
                                        </p:tgtEl>
                                        <p:attrNameLst>
                                          <p:attrName>ppt_w</p:attrName>
                                        </p:attrNameLst>
                                      </p:cBhvr>
                                      <p:tavLst>
                                        <p:tav tm="0">
                                          <p:val>
                                            <p:strVal val="#ppt_w*0.70"/>
                                          </p:val>
                                        </p:tav>
                                        <p:tav tm="100000">
                                          <p:val>
                                            <p:strVal val="#ppt_w"/>
                                          </p:val>
                                        </p:tav>
                                      </p:tavLst>
                                    </p:anim>
                                    <p:anim calcmode="lin" valueType="num">
                                      <p:cBhvr>
                                        <p:cTn id="78" dur="500" fill="hold"/>
                                        <p:tgtEl>
                                          <p:spTgt spid="6"/>
                                        </p:tgtEl>
                                        <p:attrNameLst>
                                          <p:attrName>ppt_h</p:attrName>
                                        </p:attrNameLst>
                                      </p:cBhvr>
                                      <p:tavLst>
                                        <p:tav tm="0">
                                          <p:val>
                                            <p:strVal val="#ppt_h"/>
                                          </p:val>
                                        </p:tav>
                                        <p:tav tm="100000">
                                          <p:val>
                                            <p:strVal val="#ppt_h"/>
                                          </p:val>
                                        </p:tav>
                                      </p:tavLst>
                                    </p:anim>
                                    <p:animEffect transition="in" filter="fade">
                                      <p:cBhvr>
                                        <p:cTn id="79" dur="500"/>
                                        <p:tgtEl>
                                          <p:spTgt spid="6"/>
                                        </p:tgtEl>
                                      </p:cBhvr>
                                    </p:animEffect>
                                  </p:childTnLst>
                                </p:cTn>
                              </p:par>
                            </p:childTnLst>
                          </p:cTn>
                        </p:par>
                        <p:par>
                          <p:cTn id="80" fill="hold" nodeType="afterGroup">
                            <p:stCondLst>
                              <p:cond delay="10000"/>
                            </p:stCondLst>
                            <p:childTnLst>
                              <p:par>
                                <p:cTn id="81" presetID="55" presetClass="entr" presetSubtype="0" fill="hold" nodeType="afterEffect">
                                  <p:stCondLst>
                                    <p:cond delay="0"/>
                                  </p:stCondLst>
                                  <p:childTnLst>
                                    <p:set>
                                      <p:cBhvr>
                                        <p:cTn id="82" dur="1" fill="hold">
                                          <p:stCondLst>
                                            <p:cond delay="0"/>
                                          </p:stCondLst>
                                        </p:cTn>
                                        <p:tgtEl>
                                          <p:spTgt spid="10"/>
                                        </p:tgtEl>
                                        <p:attrNameLst>
                                          <p:attrName>style.visibility</p:attrName>
                                        </p:attrNameLst>
                                      </p:cBhvr>
                                      <p:to>
                                        <p:strVal val="visible"/>
                                      </p:to>
                                    </p:set>
                                    <p:anim calcmode="lin" valueType="num">
                                      <p:cBhvr>
                                        <p:cTn id="83" dur="500" fill="hold"/>
                                        <p:tgtEl>
                                          <p:spTgt spid="10"/>
                                        </p:tgtEl>
                                        <p:attrNameLst>
                                          <p:attrName>ppt_w</p:attrName>
                                        </p:attrNameLst>
                                      </p:cBhvr>
                                      <p:tavLst>
                                        <p:tav tm="0">
                                          <p:val>
                                            <p:strVal val="#ppt_w*0.70"/>
                                          </p:val>
                                        </p:tav>
                                        <p:tav tm="100000">
                                          <p:val>
                                            <p:strVal val="#ppt_w"/>
                                          </p:val>
                                        </p:tav>
                                      </p:tavLst>
                                    </p:anim>
                                    <p:anim calcmode="lin" valueType="num">
                                      <p:cBhvr>
                                        <p:cTn id="84" dur="500" fill="hold"/>
                                        <p:tgtEl>
                                          <p:spTgt spid="10"/>
                                        </p:tgtEl>
                                        <p:attrNameLst>
                                          <p:attrName>ppt_h</p:attrName>
                                        </p:attrNameLst>
                                      </p:cBhvr>
                                      <p:tavLst>
                                        <p:tav tm="0">
                                          <p:val>
                                            <p:strVal val="#ppt_h"/>
                                          </p:val>
                                        </p:tav>
                                        <p:tav tm="100000">
                                          <p:val>
                                            <p:strVal val="#ppt_h"/>
                                          </p:val>
                                        </p:tav>
                                      </p:tavLst>
                                    </p:anim>
                                    <p:animEffect transition="in" filter="fade">
                                      <p:cBhvr>
                                        <p:cTn id="8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46" grpId="0" animBg="1"/>
      <p:bldP spid="48154" grpId="0"/>
      <p:bldP spid="48155" grpId="0"/>
      <p:bldP spid="4815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000" r="-2000"/>
          </a:stretch>
        </a:blip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a:bodyPr>
          <a:lstStyle/>
          <a:p>
            <a:r>
              <a:rPr lang="en-US" sz="3600" dirty="0">
                <a:solidFill>
                  <a:srgbClr val="002060"/>
                </a:solidFill>
                <a:latin typeface="Calibri" pitchFamily="34" charset="0"/>
                <a:cs typeface="Calibri" pitchFamily="34" charset="0"/>
              </a:rPr>
              <a:t>Objectives</a:t>
            </a:r>
          </a:p>
        </p:txBody>
      </p:sp>
      <p:sp>
        <p:nvSpPr>
          <p:cNvPr id="2" name="Text Placeholder 1"/>
          <p:cNvSpPr>
            <a:spLocks noGrp="1"/>
          </p:cNvSpPr>
          <p:nvPr>
            <p:ph type="body" sz="half" idx="1"/>
          </p:nvPr>
        </p:nvSpPr>
        <p:spPr>
          <a:xfrm>
            <a:off x="611561" y="1412776"/>
            <a:ext cx="8136903" cy="4747585"/>
          </a:xfrm>
        </p:spPr>
        <p:txBody>
          <a:bodyPr>
            <a:normAutofit/>
          </a:bodyPr>
          <a:lstStyle/>
          <a:p>
            <a:pPr>
              <a:spcBef>
                <a:spcPts val="1200"/>
              </a:spcBef>
              <a:buClrTx/>
              <a:buSzPct val="100000"/>
            </a:pPr>
            <a:r>
              <a:rPr lang="en-SG" sz="2400" dirty="0">
                <a:latin typeface="Calibri" pitchFamily="34" charset="0"/>
                <a:cs typeface="Calibri" pitchFamily="34" charset="0"/>
              </a:rPr>
              <a:t>Identify the roles of Storage Virtualization</a:t>
            </a:r>
          </a:p>
          <a:p>
            <a:pPr>
              <a:spcBef>
                <a:spcPts val="1200"/>
              </a:spcBef>
              <a:buClrTx/>
              <a:buSzPct val="100000"/>
            </a:pPr>
            <a:r>
              <a:rPr lang="en-US" sz="2400" dirty="0">
                <a:latin typeface="Calibri" pitchFamily="34" charset="0"/>
                <a:cs typeface="Calibri" pitchFamily="34" charset="0"/>
              </a:rPr>
              <a:t>Review some terms and issues related with Storage Area Network (SAN)</a:t>
            </a:r>
          </a:p>
          <a:p>
            <a:pPr>
              <a:spcBef>
                <a:spcPts val="1200"/>
              </a:spcBef>
              <a:buClrTx/>
              <a:buSzPct val="100000"/>
            </a:pPr>
            <a:r>
              <a:rPr lang="en-US" sz="2400" dirty="0">
                <a:latin typeface="Calibri" pitchFamily="34" charset="0"/>
                <a:cs typeface="Calibri" pitchFamily="34" charset="0"/>
              </a:rPr>
              <a:t>State the benefits VSAN, N-Port </a:t>
            </a:r>
            <a:r>
              <a:rPr lang="en-US" sz="2400" dirty="0" err="1">
                <a:latin typeface="Calibri" pitchFamily="34" charset="0"/>
                <a:cs typeface="Calibri" pitchFamily="34" charset="0"/>
              </a:rPr>
              <a:t>Virtualizer</a:t>
            </a:r>
            <a:r>
              <a:rPr lang="en-US" sz="2400" dirty="0">
                <a:latin typeface="Calibri" pitchFamily="34" charset="0"/>
                <a:cs typeface="Calibri" pitchFamily="34" charset="0"/>
              </a:rPr>
              <a:t> and </a:t>
            </a:r>
            <a:r>
              <a:rPr lang="en-US" sz="2400" dirty="0" err="1">
                <a:latin typeface="Calibri" pitchFamily="34" charset="0"/>
                <a:cs typeface="Calibri" pitchFamily="34" charset="0"/>
              </a:rPr>
              <a:t>FlexAttach</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3209662743"/>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000" r="-2000"/>
          </a:stretch>
        </a:blip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395536" y="-27384"/>
            <a:ext cx="8145462" cy="838200"/>
          </a:xfrm>
        </p:spPr>
        <p:txBody>
          <a:bodyPr>
            <a:normAutofit/>
          </a:bodyPr>
          <a:lstStyle/>
          <a:p>
            <a:r>
              <a:rPr lang="en-US" sz="3600" b="1" dirty="0">
                <a:solidFill>
                  <a:srgbClr val="002060"/>
                </a:solidFill>
                <a:latin typeface="Calibri" pitchFamily="34" charset="0"/>
                <a:cs typeface="Calibri" pitchFamily="34" charset="0"/>
              </a:rPr>
              <a:t>Storage Virtualization</a:t>
            </a:r>
          </a:p>
        </p:txBody>
      </p:sp>
      <p:grpSp>
        <p:nvGrpSpPr>
          <p:cNvPr id="3" name="Group 2"/>
          <p:cNvGrpSpPr/>
          <p:nvPr/>
        </p:nvGrpSpPr>
        <p:grpSpPr>
          <a:xfrm>
            <a:off x="4838667" y="1011487"/>
            <a:ext cx="4053813" cy="4793777"/>
            <a:chOff x="3886200" y="1600200"/>
            <a:chExt cx="5086351" cy="4419600"/>
          </a:xfrm>
        </p:grpSpPr>
        <p:sp>
          <p:nvSpPr>
            <p:cNvPr id="84998" name="Rectangle 23"/>
            <p:cNvSpPr>
              <a:spLocks noChangeArrowheads="1"/>
            </p:cNvSpPr>
            <p:nvPr/>
          </p:nvSpPr>
          <p:spPr bwMode="auto">
            <a:xfrm>
              <a:off x="3886200" y="3886200"/>
              <a:ext cx="5086350" cy="2133600"/>
            </a:xfrm>
            <a:prstGeom prst="rect">
              <a:avLst/>
            </a:prstGeom>
            <a:solidFill>
              <a:srgbClr val="C0C0C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3025" tIns="36512" rIns="73025" bIns="36512" anchor="ctr"/>
            <a:lstStyle/>
            <a:p>
              <a:endParaRPr lang="en-US"/>
            </a:p>
          </p:txBody>
        </p:sp>
        <p:sp>
          <p:nvSpPr>
            <p:cNvPr id="84999" name="Freeform 24"/>
            <p:cNvSpPr>
              <a:spLocks/>
            </p:cNvSpPr>
            <p:nvPr/>
          </p:nvSpPr>
          <p:spPr bwMode="auto">
            <a:xfrm flipH="1">
              <a:off x="4267200" y="3886200"/>
              <a:ext cx="152400" cy="609600"/>
            </a:xfrm>
            <a:custGeom>
              <a:avLst/>
              <a:gdLst>
                <a:gd name="T0" fmla="*/ 0 w 258"/>
                <a:gd name="T1" fmla="*/ 895 h 895"/>
                <a:gd name="T2" fmla="*/ 3 w 258"/>
                <a:gd name="T3" fmla="*/ 265 h 895"/>
                <a:gd name="T4" fmla="*/ 258 w 258"/>
                <a:gd name="T5" fmla="*/ 0 h 895"/>
                <a:gd name="T6" fmla="*/ 0 60000 65536"/>
                <a:gd name="T7" fmla="*/ 0 60000 65536"/>
                <a:gd name="T8" fmla="*/ 0 60000 65536"/>
                <a:gd name="T9" fmla="*/ 0 w 258"/>
                <a:gd name="T10" fmla="*/ 0 h 895"/>
                <a:gd name="T11" fmla="*/ 258 w 258"/>
                <a:gd name="T12" fmla="*/ 895 h 895"/>
              </a:gdLst>
              <a:ahLst/>
              <a:cxnLst>
                <a:cxn ang="T6">
                  <a:pos x="T0" y="T1"/>
                </a:cxn>
                <a:cxn ang="T7">
                  <a:pos x="T2" y="T3"/>
                </a:cxn>
                <a:cxn ang="T8">
                  <a:pos x="T4" y="T5"/>
                </a:cxn>
              </a:cxnLst>
              <a:rect l="T9" t="T10" r="T11" b="T12"/>
              <a:pathLst>
                <a:path w="258" h="895">
                  <a:moveTo>
                    <a:pt x="0" y="895"/>
                  </a:moveTo>
                  <a:lnTo>
                    <a:pt x="3" y="265"/>
                  </a:lnTo>
                  <a:lnTo>
                    <a:pt x="258" y="0"/>
                  </a:lnTo>
                </a:path>
              </a:pathLst>
            </a:cu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sp>
          <p:nvSpPr>
            <p:cNvPr id="85000" name="Freeform 25"/>
            <p:cNvSpPr>
              <a:spLocks/>
            </p:cNvSpPr>
            <p:nvPr/>
          </p:nvSpPr>
          <p:spPr bwMode="auto">
            <a:xfrm>
              <a:off x="4495800" y="3886200"/>
              <a:ext cx="381000" cy="1066800"/>
            </a:xfrm>
            <a:custGeom>
              <a:avLst/>
              <a:gdLst>
                <a:gd name="T0" fmla="*/ 0 w 258"/>
                <a:gd name="T1" fmla="*/ 895 h 895"/>
                <a:gd name="T2" fmla="*/ 3 w 258"/>
                <a:gd name="T3" fmla="*/ 265 h 895"/>
                <a:gd name="T4" fmla="*/ 258 w 258"/>
                <a:gd name="T5" fmla="*/ 0 h 895"/>
                <a:gd name="T6" fmla="*/ 0 60000 65536"/>
                <a:gd name="T7" fmla="*/ 0 60000 65536"/>
                <a:gd name="T8" fmla="*/ 0 60000 65536"/>
                <a:gd name="T9" fmla="*/ 0 w 258"/>
                <a:gd name="T10" fmla="*/ 0 h 895"/>
                <a:gd name="T11" fmla="*/ 258 w 258"/>
                <a:gd name="T12" fmla="*/ 895 h 895"/>
              </a:gdLst>
              <a:ahLst/>
              <a:cxnLst>
                <a:cxn ang="T6">
                  <a:pos x="T0" y="T1"/>
                </a:cxn>
                <a:cxn ang="T7">
                  <a:pos x="T2" y="T3"/>
                </a:cxn>
                <a:cxn ang="T8">
                  <a:pos x="T4" y="T5"/>
                </a:cxn>
              </a:cxnLst>
              <a:rect l="T9" t="T10" r="T11" b="T12"/>
              <a:pathLst>
                <a:path w="258" h="895">
                  <a:moveTo>
                    <a:pt x="0" y="895"/>
                  </a:moveTo>
                  <a:lnTo>
                    <a:pt x="3" y="265"/>
                  </a:lnTo>
                  <a:lnTo>
                    <a:pt x="258" y="0"/>
                  </a:lnTo>
                </a:path>
              </a:pathLst>
            </a:cu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sp>
          <p:nvSpPr>
            <p:cNvPr id="85001" name="Rectangle 26"/>
            <p:cNvSpPr>
              <a:spLocks noChangeArrowheads="1"/>
            </p:cNvSpPr>
            <p:nvPr/>
          </p:nvSpPr>
          <p:spPr bwMode="auto">
            <a:xfrm>
              <a:off x="3886200" y="1600200"/>
              <a:ext cx="5086350" cy="2057400"/>
            </a:xfrm>
            <a:prstGeom prst="rect">
              <a:avLst/>
            </a:prstGeom>
            <a:solidFill>
              <a:srgbClr val="C0C0C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3025" tIns="36512" rIns="73025" bIns="36512" anchor="ctr"/>
            <a:lstStyle/>
            <a:p>
              <a:endParaRPr lang="en-US"/>
            </a:p>
          </p:txBody>
        </p:sp>
        <p:sp>
          <p:nvSpPr>
            <p:cNvPr id="85002" name="Freeform 27"/>
            <p:cNvSpPr>
              <a:spLocks/>
            </p:cNvSpPr>
            <p:nvPr/>
          </p:nvSpPr>
          <p:spPr bwMode="auto">
            <a:xfrm>
              <a:off x="4343400" y="2667000"/>
              <a:ext cx="406400" cy="1189038"/>
            </a:xfrm>
            <a:custGeom>
              <a:avLst/>
              <a:gdLst>
                <a:gd name="T0" fmla="*/ 256 w 256"/>
                <a:gd name="T1" fmla="*/ 0 h 674"/>
                <a:gd name="T2" fmla="*/ 255 w 256"/>
                <a:gd name="T3" fmla="*/ 424 h 674"/>
                <a:gd name="T4" fmla="*/ 0 w 256"/>
                <a:gd name="T5" fmla="*/ 674 h 674"/>
                <a:gd name="T6" fmla="*/ 0 60000 65536"/>
                <a:gd name="T7" fmla="*/ 0 60000 65536"/>
                <a:gd name="T8" fmla="*/ 0 60000 65536"/>
                <a:gd name="T9" fmla="*/ 0 w 256"/>
                <a:gd name="T10" fmla="*/ 0 h 674"/>
                <a:gd name="T11" fmla="*/ 256 w 256"/>
                <a:gd name="T12" fmla="*/ 674 h 674"/>
              </a:gdLst>
              <a:ahLst/>
              <a:cxnLst>
                <a:cxn ang="T6">
                  <a:pos x="T0" y="T1"/>
                </a:cxn>
                <a:cxn ang="T7">
                  <a:pos x="T2" y="T3"/>
                </a:cxn>
                <a:cxn ang="T8">
                  <a:pos x="T4" y="T5"/>
                </a:cxn>
              </a:cxnLst>
              <a:rect l="T9" t="T10" r="T11" b="T12"/>
              <a:pathLst>
                <a:path w="256" h="674">
                  <a:moveTo>
                    <a:pt x="256" y="0"/>
                  </a:moveTo>
                  <a:lnTo>
                    <a:pt x="255" y="424"/>
                  </a:lnTo>
                  <a:lnTo>
                    <a:pt x="0" y="674"/>
                  </a:ln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sp>
          <p:nvSpPr>
            <p:cNvPr id="85003" name="Freeform 28"/>
            <p:cNvSpPr>
              <a:spLocks/>
            </p:cNvSpPr>
            <p:nvPr/>
          </p:nvSpPr>
          <p:spPr bwMode="auto">
            <a:xfrm flipH="1">
              <a:off x="4572000" y="2743200"/>
              <a:ext cx="406400" cy="1158875"/>
            </a:xfrm>
            <a:custGeom>
              <a:avLst/>
              <a:gdLst>
                <a:gd name="T0" fmla="*/ 256 w 256"/>
                <a:gd name="T1" fmla="*/ 0 h 674"/>
                <a:gd name="T2" fmla="*/ 255 w 256"/>
                <a:gd name="T3" fmla="*/ 424 h 674"/>
                <a:gd name="T4" fmla="*/ 0 w 256"/>
                <a:gd name="T5" fmla="*/ 674 h 674"/>
                <a:gd name="T6" fmla="*/ 0 60000 65536"/>
                <a:gd name="T7" fmla="*/ 0 60000 65536"/>
                <a:gd name="T8" fmla="*/ 0 60000 65536"/>
                <a:gd name="T9" fmla="*/ 0 w 256"/>
                <a:gd name="T10" fmla="*/ 0 h 674"/>
                <a:gd name="T11" fmla="*/ 256 w 256"/>
                <a:gd name="T12" fmla="*/ 674 h 674"/>
              </a:gdLst>
              <a:ahLst/>
              <a:cxnLst>
                <a:cxn ang="T6">
                  <a:pos x="T0" y="T1"/>
                </a:cxn>
                <a:cxn ang="T7">
                  <a:pos x="T2" y="T3"/>
                </a:cxn>
                <a:cxn ang="T8">
                  <a:pos x="T4" y="T5"/>
                </a:cxn>
              </a:cxnLst>
              <a:rect l="T9" t="T10" r="T11" b="T12"/>
              <a:pathLst>
                <a:path w="256" h="674">
                  <a:moveTo>
                    <a:pt x="256" y="0"/>
                  </a:moveTo>
                  <a:lnTo>
                    <a:pt x="255" y="424"/>
                  </a:lnTo>
                  <a:lnTo>
                    <a:pt x="0" y="674"/>
                  </a:ln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sp>
          <p:nvSpPr>
            <p:cNvPr id="85004" name="Freeform 29"/>
            <p:cNvSpPr>
              <a:spLocks/>
            </p:cNvSpPr>
            <p:nvPr/>
          </p:nvSpPr>
          <p:spPr bwMode="auto">
            <a:xfrm>
              <a:off x="4038600" y="2667000"/>
              <a:ext cx="406400" cy="1189038"/>
            </a:xfrm>
            <a:custGeom>
              <a:avLst/>
              <a:gdLst>
                <a:gd name="T0" fmla="*/ 256 w 256"/>
                <a:gd name="T1" fmla="*/ 0 h 674"/>
                <a:gd name="T2" fmla="*/ 255 w 256"/>
                <a:gd name="T3" fmla="*/ 424 h 674"/>
                <a:gd name="T4" fmla="*/ 0 w 256"/>
                <a:gd name="T5" fmla="*/ 674 h 674"/>
                <a:gd name="T6" fmla="*/ 0 60000 65536"/>
                <a:gd name="T7" fmla="*/ 0 60000 65536"/>
                <a:gd name="T8" fmla="*/ 0 60000 65536"/>
                <a:gd name="T9" fmla="*/ 0 w 256"/>
                <a:gd name="T10" fmla="*/ 0 h 674"/>
                <a:gd name="T11" fmla="*/ 256 w 256"/>
                <a:gd name="T12" fmla="*/ 674 h 674"/>
              </a:gdLst>
              <a:ahLst/>
              <a:cxnLst>
                <a:cxn ang="T6">
                  <a:pos x="T0" y="T1"/>
                </a:cxn>
                <a:cxn ang="T7">
                  <a:pos x="T2" y="T3"/>
                </a:cxn>
                <a:cxn ang="T8">
                  <a:pos x="T4" y="T5"/>
                </a:cxn>
              </a:cxnLst>
              <a:rect l="T9" t="T10" r="T11" b="T12"/>
              <a:pathLst>
                <a:path w="256" h="674">
                  <a:moveTo>
                    <a:pt x="256" y="0"/>
                  </a:moveTo>
                  <a:lnTo>
                    <a:pt x="255" y="424"/>
                  </a:lnTo>
                  <a:lnTo>
                    <a:pt x="0" y="674"/>
                  </a:ln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sp>
          <p:nvSpPr>
            <p:cNvPr id="85005" name="Line 30"/>
            <p:cNvSpPr>
              <a:spLocks noChangeShapeType="1"/>
            </p:cNvSpPr>
            <p:nvPr/>
          </p:nvSpPr>
          <p:spPr bwMode="auto">
            <a:xfrm rot="5400000">
              <a:off x="4171950" y="5203825"/>
              <a:ext cx="711200" cy="19050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85006" name="Line 31"/>
            <p:cNvSpPr>
              <a:spLocks noChangeShapeType="1"/>
            </p:cNvSpPr>
            <p:nvPr/>
          </p:nvSpPr>
          <p:spPr bwMode="auto">
            <a:xfrm rot="16200000" flipH="1">
              <a:off x="4470400" y="5203825"/>
              <a:ext cx="665163" cy="29845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85007" name="Freeform 32"/>
            <p:cNvSpPr>
              <a:spLocks/>
            </p:cNvSpPr>
            <p:nvPr/>
          </p:nvSpPr>
          <p:spPr bwMode="auto">
            <a:xfrm flipH="1">
              <a:off x="4800600" y="2667000"/>
              <a:ext cx="406400" cy="1158875"/>
            </a:xfrm>
            <a:custGeom>
              <a:avLst/>
              <a:gdLst>
                <a:gd name="T0" fmla="*/ 256 w 256"/>
                <a:gd name="T1" fmla="*/ 0 h 674"/>
                <a:gd name="T2" fmla="*/ 255 w 256"/>
                <a:gd name="T3" fmla="*/ 424 h 674"/>
                <a:gd name="T4" fmla="*/ 0 w 256"/>
                <a:gd name="T5" fmla="*/ 674 h 674"/>
                <a:gd name="T6" fmla="*/ 0 60000 65536"/>
                <a:gd name="T7" fmla="*/ 0 60000 65536"/>
                <a:gd name="T8" fmla="*/ 0 60000 65536"/>
                <a:gd name="T9" fmla="*/ 0 w 256"/>
                <a:gd name="T10" fmla="*/ 0 h 674"/>
                <a:gd name="T11" fmla="*/ 256 w 256"/>
                <a:gd name="T12" fmla="*/ 674 h 674"/>
              </a:gdLst>
              <a:ahLst/>
              <a:cxnLst>
                <a:cxn ang="T6">
                  <a:pos x="T0" y="T1"/>
                </a:cxn>
                <a:cxn ang="T7">
                  <a:pos x="T2" y="T3"/>
                </a:cxn>
                <a:cxn ang="T8">
                  <a:pos x="T4" y="T5"/>
                </a:cxn>
              </a:cxnLst>
              <a:rect l="T9" t="T10" r="T11" b="T12"/>
              <a:pathLst>
                <a:path w="256" h="674">
                  <a:moveTo>
                    <a:pt x="256" y="0"/>
                  </a:moveTo>
                  <a:lnTo>
                    <a:pt x="255" y="424"/>
                  </a:lnTo>
                  <a:lnTo>
                    <a:pt x="0" y="674"/>
                  </a:ln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sp>
          <p:nvSpPr>
            <p:cNvPr id="85008" name="Freeform 33"/>
            <p:cNvSpPr>
              <a:spLocks/>
            </p:cNvSpPr>
            <p:nvPr/>
          </p:nvSpPr>
          <p:spPr bwMode="auto">
            <a:xfrm>
              <a:off x="4800600" y="3733800"/>
              <a:ext cx="381000" cy="1338263"/>
            </a:xfrm>
            <a:custGeom>
              <a:avLst/>
              <a:gdLst>
                <a:gd name="T0" fmla="*/ 0 w 258"/>
                <a:gd name="T1" fmla="*/ 895 h 895"/>
                <a:gd name="T2" fmla="*/ 3 w 258"/>
                <a:gd name="T3" fmla="*/ 265 h 895"/>
                <a:gd name="T4" fmla="*/ 258 w 258"/>
                <a:gd name="T5" fmla="*/ 0 h 895"/>
                <a:gd name="T6" fmla="*/ 0 60000 65536"/>
                <a:gd name="T7" fmla="*/ 0 60000 65536"/>
                <a:gd name="T8" fmla="*/ 0 60000 65536"/>
                <a:gd name="T9" fmla="*/ 0 w 258"/>
                <a:gd name="T10" fmla="*/ 0 h 895"/>
                <a:gd name="T11" fmla="*/ 258 w 258"/>
                <a:gd name="T12" fmla="*/ 895 h 895"/>
              </a:gdLst>
              <a:ahLst/>
              <a:cxnLst>
                <a:cxn ang="T6">
                  <a:pos x="T0" y="T1"/>
                </a:cxn>
                <a:cxn ang="T7">
                  <a:pos x="T2" y="T3"/>
                </a:cxn>
                <a:cxn ang="T8">
                  <a:pos x="T4" y="T5"/>
                </a:cxn>
              </a:cxnLst>
              <a:rect l="T9" t="T10" r="T11" b="T12"/>
              <a:pathLst>
                <a:path w="258" h="895">
                  <a:moveTo>
                    <a:pt x="0" y="895"/>
                  </a:moveTo>
                  <a:lnTo>
                    <a:pt x="3" y="265"/>
                  </a:lnTo>
                  <a:lnTo>
                    <a:pt x="258" y="0"/>
                  </a:lnTo>
                </a:path>
              </a:pathLst>
            </a:cu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sp>
          <p:nvSpPr>
            <p:cNvPr id="85009" name="Rectangle 34"/>
            <p:cNvSpPr>
              <a:spLocks noChangeArrowheads="1"/>
            </p:cNvSpPr>
            <p:nvPr/>
          </p:nvSpPr>
          <p:spPr bwMode="auto">
            <a:xfrm>
              <a:off x="5248275" y="1671638"/>
              <a:ext cx="523875" cy="1781175"/>
            </a:xfrm>
            <a:prstGeom prst="rect">
              <a:avLst/>
            </a:prstGeom>
            <a:noFill/>
            <a:ln w="2540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lIns="82124" tIns="41061" rIns="82124" bIns="41061" anchor="ctr"/>
            <a:lstStyle/>
            <a:p>
              <a:endParaRPr lang="en-US"/>
            </a:p>
          </p:txBody>
        </p:sp>
        <p:sp>
          <p:nvSpPr>
            <p:cNvPr id="85010" name="Line 35"/>
            <p:cNvSpPr>
              <a:spLocks noChangeShapeType="1"/>
            </p:cNvSpPr>
            <p:nvPr/>
          </p:nvSpPr>
          <p:spPr bwMode="auto">
            <a:xfrm flipV="1">
              <a:off x="4843463" y="1670050"/>
              <a:ext cx="412750" cy="658813"/>
            </a:xfrm>
            <a:prstGeom prst="line">
              <a:avLst/>
            </a:prstGeom>
            <a:noFill/>
            <a:ln w="25400">
              <a:solidFill>
                <a:schemeClr val="bg1"/>
              </a:solidFill>
              <a:prstDash val="sysDot"/>
              <a:round/>
              <a:headEnd/>
              <a:tailEnd/>
            </a:ln>
            <a:extLst>
              <a:ext uri="{909E8E84-426E-40DD-AFC4-6F175D3DCCD1}">
                <a14:hiddenFill xmlns:a14="http://schemas.microsoft.com/office/drawing/2010/main">
                  <a:noFill/>
                </a14:hiddenFill>
              </a:ext>
            </a:extLst>
          </p:spPr>
          <p:txBody>
            <a:bodyPr lIns="82124" tIns="41061" rIns="82124" bIns="41061"/>
            <a:lstStyle/>
            <a:p>
              <a:endParaRPr lang="en-SG"/>
            </a:p>
          </p:txBody>
        </p:sp>
        <p:sp>
          <p:nvSpPr>
            <p:cNvPr id="85011" name="Line 36"/>
            <p:cNvSpPr>
              <a:spLocks noChangeShapeType="1"/>
            </p:cNvSpPr>
            <p:nvPr/>
          </p:nvSpPr>
          <p:spPr bwMode="auto">
            <a:xfrm>
              <a:off x="4800600" y="2819400"/>
              <a:ext cx="447675" cy="623888"/>
            </a:xfrm>
            <a:prstGeom prst="line">
              <a:avLst/>
            </a:prstGeom>
            <a:noFill/>
            <a:ln w="25400">
              <a:solidFill>
                <a:schemeClr val="bg1"/>
              </a:solidFill>
              <a:prstDash val="sysDot"/>
              <a:round/>
              <a:headEnd/>
              <a:tailEnd/>
            </a:ln>
            <a:extLst>
              <a:ext uri="{909E8E84-426E-40DD-AFC4-6F175D3DCCD1}">
                <a14:hiddenFill xmlns:a14="http://schemas.microsoft.com/office/drawing/2010/main">
                  <a:noFill/>
                </a14:hiddenFill>
              </a:ext>
            </a:extLst>
          </p:spPr>
          <p:txBody>
            <a:bodyPr lIns="82124" tIns="41061" rIns="82124" bIns="41061"/>
            <a:lstStyle/>
            <a:p>
              <a:endParaRPr lang="en-SG"/>
            </a:p>
          </p:txBody>
        </p:sp>
        <p:sp>
          <p:nvSpPr>
            <p:cNvPr id="85012" name="Rectangle 37"/>
            <p:cNvSpPr>
              <a:spLocks noChangeArrowheads="1"/>
            </p:cNvSpPr>
            <p:nvPr/>
          </p:nvSpPr>
          <p:spPr bwMode="auto">
            <a:xfrm rot="16200000">
              <a:off x="3278188" y="2417763"/>
              <a:ext cx="1543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4" tIns="0" rIns="9144" bIns="0">
              <a:spAutoFit/>
            </a:bodyPr>
            <a:lstStyle/>
            <a:p>
              <a:pPr>
                <a:lnSpc>
                  <a:spcPct val="100000"/>
                </a:lnSpc>
              </a:pPr>
              <a:r>
                <a:rPr lang="en-US" altLang="en-US" sz="1400" b="1" baseline="0"/>
                <a:t>Front-End</a:t>
              </a:r>
            </a:p>
          </p:txBody>
        </p:sp>
        <p:pic>
          <p:nvPicPr>
            <p:cNvPr id="85013" name="Picture 38" descr="NetRang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18125" y="3167063"/>
              <a:ext cx="3841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14" name="Picture 3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41938" y="2562225"/>
              <a:ext cx="33496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15" name="Picture 40" descr="VPNConcentratorAug200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76863" y="1989138"/>
              <a:ext cx="266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16" name="Picture 41" descr="SSL Terminato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75275" y="2278063"/>
              <a:ext cx="2698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17" name="Picture 4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45113" y="2860675"/>
              <a:ext cx="3302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18" name="Picture 43"/>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30825" y="1722438"/>
              <a:ext cx="357188"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19" name="Rectangle 44"/>
            <p:cNvSpPr>
              <a:spLocks noChangeArrowheads="1"/>
            </p:cNvSpPr>
            <p:nvPr/>
          </p:nvSpPr>
          <p:spPr bwMode="auto">
            <a:xfrm>
              <a:off x="5248275" y="4159250"/>
              <a:ext cx="523875" cy="1774825"/>
            </a:xfrm>
            <a:prstGeom prst="rect">
              <a:avLst/>
            </a:prstGeom>
            <a:noFill/>
            <a:ln w="2540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lIns="82124" tIns="41061" rIns="82124" bIns="41061" anchor="ctr"/>
            <a:lstStyle/>
            <a:p>
              <a:endParaRPr lang="en-US"/>
            </a:p>
          </p:txBody>
        </p:sp>
        <p:sp>
          <p:nvSpPr>
            <p:cNvPr id="85020" name="Line 45"/>
            <p:cNvSpPr>
              <a:spLocks noChangeShapeType="1"/>
            </p:cNvSpPr>
            <p:nvPr/>
          </p:nvSpPr>
          <p:spPr bwMode="auto">
            <a:xfrm>
              <a:off x="4843463" y="5089525"/>
              <a:ext cx="404813" cy="849313"/>
            </a:xfrm>
            <a:prstGeom prst="line">
              <a:avLst/>
            </a:prstGeom>
            <a:noFill/>
            <a:ln w="25400">
              <a:solidFill>
                <a:schemeClr val="bg1"/>
              </a:solidFill>
              <a:prstDash val="sysDot"/>
              <a:round/>
              <a:headEnd/>
              <a:tailEnd/>
            </a:ln>
            <a:extLst>
              <a:ext uri="{909E8E84-426E-40DD-AFC4-6F175D3DCCD1}">
                <a14:hiddenFill xmlns:a14="http://schemas.microsoft.com/office/drawing/2010/main">
                  <a:noFill/>
                </a14:hiddenFill>
              </a:ext>
            </a:extLst>
          </p:spPr>
          <p:txBody>
            <a:bodyPr lIns="82124" tIns="41061" rIns="82124" bIns="41061"/>
            <a:lstStyle/>
            <a:p>
              <a:endParaRPr lang="en-SG"/>
            </a:p>
          </p:txBody>
        </p:sp>
        <p:sp>
          <p:nvSpPr>
            <p:cNvPr id="85021" name="Line 46"/>
            <p:cNvSpPr>
              <a:spLocks noChangeShapeType="1"/>
            </p:cNvSpPr>
            <p:nvPr/>
          </p:nvSpPr>
          <p:spPr bwMode="auto">
            <a:xfrm flipV="1">
              <a:off x="4843463" y="4179888"/>
              <a:ext cx="404813" cy="293688"/>
            </a:xfrm>
            <a:prstGeom prst="line">
              <a:avLst/>
            </a:prstGeom>
            <a:noFill/>
            <a:ln w="25400">
              <a:solidFill>
                <a:schemeClr val="bg1"/>
              </a:solidFill>
              <a:prstDash val="sysDot"/>
              <a:round/>
              <a:headEnd/>
              <a:tailEnd/>
            </a:ln>
            <a:extLst>
              <a:ext uri="{909E8E84-426E-40DD-AFC4-6F175D3DCCD1}">
                <a14:hiddenFill xmlns:a14="http://schemas.microsoft.com/office/drawing/2010/main">
                  <a:noFill/>
                </a14:hiddenFill>
              </a:ext>
            </a:extLst>
          </p:spPr>
          <p:txBody>
            <a:bodyPr lIns="82124" tIns="41061" rIns="82124" bIns="41061"/>
            <a:lstStyle/>
            <a:p>
              <a:endParaRPr lang="en-SG"/>
            </a:p>
          </p:txBody>
        </p:sp>
        <p:grpSp>
          <p:nvGrpSpPr>
            <p:cNvPr id="4" name="Group 47"/>
            <p:cNvGrpSpPr>
              <a:grpSpLocks/>
            </p:cNvGrpSpPr>
            <p:nvPr/>
          </p:nvGrpSpPr>
          <p:grpSpPr bwMode="auto">
            <a:xfrm>
              <a:off x="5316538" y="5634038"/>
              <a:ext cx="401638" cy="273050"/>
              <a:chOff x="3817" y="3358"/>
              <a:chExt cx="253" cy="172"/>
            </a:xfrm>
          </p:grpSpPr>
          <p:sp>
            <p:nvSpPr>
              <p:cNvPr id="85559" name="Freeform 48"/>
              <p:cNvSpPr>
                <a:spLocks/>
              </p:cNvSpPr>
              <p:nvPr/>
            </p:nvSpPr>
            <p:spPr bwMode="auto">
              <a:xfrm>
                <a:off x="3819" y="3358"/>
                <a:ext cx="251" cy="24"/>
              </a:xfrm>
              <a:custGeom>
                <a:avLst/>
                <a:gdLst>
                  <a:gd name="T0" fmla="*/ 0 w 1250"/>
                  <a:gd name="T1" fmla="*/ 121 h 121"/>
                  <a:gd name="T2" fmla="*/ 1129 w 1250"/>
                  <a:gd name="T3" fmla="*/ 121 h 121"/>
                  <a:gd name="T4" fmla="*/ 1250 w 1250"/>
                  <a:gd name="T5" fmla="*/ 0 h 121"/>
                  <a:gd name="T6" fmla="*/ 122 w 1250"/>
                  <a:gd name="T7" fmla="*/ 0 h 121"/>
                  <a:gd name="T8" fmla="*/ 0 w 1250"/>
                  <a:gd name="T9" fmla="*/ 121 h 121"/>
                  <a:gd name="T10" fmla="*/ 0 60000 65536"/>
                  <a:gd name="T11" fmla="*/ 0 60000 65536"/>
                  <a:gd name="T12" fmla="*/ 0 60000 65536"/>
                  <a:gd name="T13" fmla="*/ 0 60000 65536"/>
                  <a:gd name="T14" fmla="*/ 0 60000 65536"/>
                  <a:gd name="T15" fmla="*/ 0 w 1250"/>
                  <a:gd name="T16" fmla="*/ 0 h 121"/>
                  <a:gd name="T17" fmla="*/ 1250 w 1250"/>
                  <a:gd name="T18" fmla="*/ 121 h 121"/>
                </a:gdLst>
                <a:ahLst/>
                <a:cxnLst>
                  <a:cxn ang="T10">
                    <a:pos x="T0" y="T1"/>
                  </a:cxn>
                  <a:cxn ang="T11">
                    <a:pos x="T2" y="T3"/>
                  </a:cxn>
                  <a:cxn ang="T12">
                    <a:pos x="T4" y="T5"/>
                  </a:cxn>
                  <a:cxn ang="T13">
                    <a:pos x="T6" y="T7"/>
                  </a:cxn>
                  <a:cxn ang="T14">
                    <a:pos x="T8" y="T9"/>
                  </a:cxn>
                </a:cxnLst>
                <a:rect l="T15" t="T16" r="T17" b="T18"/>
                <a:pathLst>
                  <a:path w="1250" h="121">
                    <a:moveTo>
                      <a:pt x="0" y="121"/>
                    </a:moveTo>
                    <a:lnTo>
                      <a:pt x="1129" y="121"/>
                    </a:lnTo>
                    <a:lnTo>
                      <a:pt x="1250" y="0"/>
                    </a:lnTo>
                    <a:lnTo>
                      <a:pt x="122" y="0"/>
                    </a:lnTo>
                    <a:lnTo>
                      <a:pt x="0" y="121"/>
                    </a:lnTo>
                    <a:close/>
                  </a:path>
                </a:pathLst>
              </a:custGeom>
              <a:solidFill>
                <a:srgbClr val="99FF99"/>
              </a:solidFill>
              <a:ln w="3175">
                <a:solidFill>
                  <a:srgbClr val="99FF99"/>
                </a:solidFill>
                <a:prstDash val="solid"/>
                <a:round/>
                <a:headEnd/>
                <a:tailEnd/>
              </a:ln>
            </p:spPr>
            <p:txBody>
              <a:bodyPr/>
              <a:lstStyle/>
              <a:p>
                <a:endParaRPr lang="en-SG"/>
              </a:p>
            </p:txBody>
          </p:sp>
          <p:sp>
            <p:nvSpPr>
              <p:cNvPr id="85560" name="Rectangle 49"/>
              <p:cNvSpPr>
                <a:spLocks noChangeArrowheads="1"/>
              </p:cNvSpPr>
              <p:nvPr/>
            </p:nvSpPr>
            <p:spPr bwMode="auto">
              <a:xfrm>
                <a:off x="3817" y="3382"/>
                <a:ext cx="227" cy="146"/>
              </a:xfrm>
              <a:prstGeom prst="rect">
                <a:avLst/>
              </a:prstGeom>
              <a:solidFill>
                <a:srgbClr val="00CC00"/>
              </a:solidFill>
              <a:ln w="3175">
                <a:solidFill>
                  <a:srgbClr val="00CC00"/>
                </a:solidFill>
                <a:miter lim="800000"/>
                <a:headEnd/>
                <a:tailEnd/>
              </a:ln>
            </p:spPr>
            <p:txBody>
              <a:bodyPr/>
              <a:lstStyle/>
              <a:p>
                <a:endParaRPr lang="en-US"/>
              </a:p>
            </p:txBody>
          </p:sp>
          <p:grpSp>
            <p:nvGrpSpPr>
              <p:cNvPr id="5" name="Group 50"/>
              <p:cNvGrpSpPr>
                <a:grpSpLocks/>
              </p:cNvGrpSpPr>
              <p:nvPr/>
            </p:nvGrpSpPr>
            <p:grpSpPr bwMode="auto">
              <a:xfrm flipH="1">
                <a:off x="3836" y="3429"/>
                <a:ext cx="50" cy="50"/>
                <a:chOff x="3075" y="1305"/>
                <a:chExt cx="161" cy="161"/>
              </a:xfrm>
            </p:grpSpPr>
            <p:sp>
              <p:nvSpPr>
                <p:cNvPr id="85569" name="Rectangle 51"/>
                <p:cNvSpPr>
                  <a:spLocks noChangeArrowheads="1"/>
                </p:cNvSpPr>
                <p:nvPr/>
              </p:nvSpPr>
              <p:spPr bwMode="auto">
                <a:xfrm>
                  <a:off x="3075" y="1333"/>
                  <a:ext cx="161"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570" name="Oval 52"/>
                <p:cNvSpPr>
                  <a:spLocks noChangeArrowheads="1"/>
                </p:cNvSpPr>
                <p:nvPr/>
              </p:nvSpPr>
              <p:spPr bwMode="auto">
                <a:xfrm>
                  <a:off x="3076" y="1305"/>
                  <a:ext cx="160" cy="46"/>
                </a:xfrm>
                <a:prstGeom prst="ellipse">
                  <a:avLst/>
                </a:prstGeom>
                <a:solidFill>
                  <a:schemeClr val="tx1"/>
                </a:solidFill>
                <a:ln w="3175">
                  <a:solidFill>
                    <a:srgbClr val="FFFFFF"/>
                  </a:solidFill>
                  <a:round/>
                  <a:headEnd/>
                  <a:tailEnd/>
                </a:ln>
              </p:spPr>
              <p:txBody>
                <a:bodyPr/>
                <a:lstStyle/>
                <a:p>
                  <a:endParaRPr lang="en-US"/>
                </a:p>
              </p:txBody>
            </p:sp>
            <p:sp>
              <p:nvSpPr>
                <p:cNvPr id="85571" name="Oval 53"/>
                <p:cNvSpPr>
                  <a:spLocks noChangeArrowheads="1"/>
                </p:cNvSpPr>
                <p:nvPr/>
              </p:nvSpPr>
              <p:spPr bwMode="auto">
                <a:xfrm>
                  <a:off x="3076" y="1420"/>
                  <a:ext cx="160" cy="46"/>
                </a:xfrm>
                <a:prstGeom prst="ellipse">
                  <a:avLst/>
                </a:prstGeom>
                <a:solidFill>
                  <a:srgbClr val="FFFFFF"/>
                </a:solidFill>
                <a:ln w="3175">
                  <a:solidFill>
                    <a:srgbClr val="FFFFFF"/>
                  </a:solidFill>
                  <a:round/>
                  <a:headEnd/>
                  <a:tailEnd/>
                </a:ln>
              </p:spPr>
              <p:txBody>
                <a:bodyPr/>
                <a:lstStyle/>
                <a:p>
                  <a:endParaRPr lang="en-US"/>
                </a:p>
              </p:txBody>
            </p:sp>
          </p:grpSp>
          <p:sp>
            <p:nvSpPr>
              <p:cNvPr id="85562" name="AutoShape 54"/>
              <p:cNvSpPr>
                <a:spLocks noChangeArrowheads="1"/>
              </p:cNvSpPr>
              <p:nvPr/>
            </p:nvSpPr>
            <p:spPr bwMode="auto">
              <a:xfrm>
                <a:off x="3903" y="3421"/>
                <a:ext cx="54" cy="27"/>
              </a:xfrm>
              <a:prstGeom prst="rightArrow">
                <a:avLst>
                  <a:gd name="adj1" fmla="val 47056"/>
                  <a:gd name="adj2" fmla="val 81481"/>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nchor="ctr"/>
              <a:lstStyle/>
              <a:p>
                <a:endParaRPr lang="en-US"/>
              </a:p>
            </p:txBody>
          </p:sp>
          <p:sp>
            <p:nvSpPr>
              <p:cNvPr id="85563" name="AutoShape 55"/>
              <p:cNvSpPr>
                <a:spLocks noChangeArrowheads="1"/>
              </p:cNvSpPr>
              <p:nvPr/>
            </p:nvSpPr>
            <p:spPr bwMode="auto">
              <a:xfrm flipH="1">
                <a:off x="3901" y="3467"/>
                <a:ext cx="54" cy="27"/>
              </a:xfrm>
              <a:prstGeom prst="rightArrow">
                <a:avLst>
                  <a:gd name="adj1" fmla="val 47056"/>
                  <a:gd name="adj2" fmla="val 81481"/>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nchor="ctr"/>
              <a:lstStyle/>
              <a:p>
                <a:endParaRPr lang="en-US"/>
              </a:p>
            </p:txBody>
          </p:sp>
          <p:grpSp>
            <p:nvGrpSpPr>
              <p:cNvPr id="6" name="Group 56"/>
              <p:cNvGrpSpPr>
                <a:grpSpLocks/>
              </p:cNvGrpSpPr>
              <p:nvPr/>
            </p:nvGrpSpPr>
            <p:grpSpPr bwMode="auto">
              <a:xfrm flipH="1">
                <a:off x="3972" y="3429"/>
                <a:ext cx="50" cy="50"/>
                <a:chOff x="3075" y="1305"/>
                <a:chExt cx="161" cy="161"/>
              </a:xfrm>
            </p:grpSpPr>
            <p:sp>
              <p:nvSpPr>
                <p:cNvPr id="85566" name="Rectangle 57"/>
                <p:cNvSpPr>
                  <a:spLocks noChangeArrowheads="1"/>
                </p:cNvSpPr>
                <p:nvPr/>
              </p:nvSpPr>
              <p:spPr bwMode="auto">
                <a:xfrm>
                  <a:off x="3075" y="1333"/>
                  <a:ext cx="161"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567" name="Oval 58"/>
                <p:cNvSpPr>
                  <a:spLocks noChangeArrowheads="1"/>
                </p:cNvSpPr>
                <p:nvPr/>
              </p:nvSpPr>
              <p:spPr bwMode="auto">
                <a:xfrm>
                  <a:off x="3076" y="1305"/>
                  <a:ext cx="160" cy="46"/>
                </a:xfrm>
                <a:prstGeom prst="ellipse">
                  <a:avLst/>
                </a:prstGeom>
                <a:solidFill>
                  <a:schemeClr val="tx1"/>
                </a:solidFill>
                <a:ln w="3175">
                  <a:solidFill>
                    <a:srgbClr val="FFFFFF"/>
                  </a:solidFill>
                  <a:round/>
                  <a:headEnd/>
                  <a:tailEnd/>
                </a:ln>
              </p:spPr>
              <p:txBody>
                <a:bodyPr/>
                <a:lstStyle/>
                <a:p>
                  <a:endParaRPr lang="en-US"/>
                </a:p>
              </p:txBody>
            </p:sp>
            <p:sp>
              <p:nvSpPr>
                <p:cNvPr id="85568" name="Oval 59"/>
                <p:cNvSpPr>
                  <a:spLocks noChangeArrowheads="1"/>
                </p:cNvSpPr>
                <p:nvPr/>
              </p:nvSpPr>
              <p:spPr bwMode="auto">
                <a:xfrm>
                  <a:off x="3076" y="1420"/>
                  <a:ext cx="160" cy="46"/>
                </a:xfrm>
                <a:prstGeom prst="ellipse">
                  <a:avLst/>
                </a:prstGeom>
                <a:solidFill>
                  <a:srgbClr val="FFFFFF"/>
                </a:solidFill>
                <a:ln w="3175">
                  <a:solidFill>
                    <a:srgbClr val="FFFFFF"/>
                  </a:solidFill>
                  <a:round/>
                  <a:headEnd/>
                  <a:tailEnd/>
                </a:ln>
              </p:spPr>
              <p:txBody>
                <a:bodyPr/>
                <a:lstStyle/>
                <a:p>
                  <a:endParaRPr lang="en-US"/>
                </a:p>
              </p:txBody>
            </p:sp>
          </p:grpSp>
          <p:sp>
            <p:nvSpPr>
              <p:cNvPr id="85565" name="Freeform 60"/>
              <p:cNvSpPr>
                <a:spLocks/>
              </p:cNvSpPr>
              <p:nvPr/>
            </p:nvSpPr>
            <p:spPr bwMode="auto">
              <a:xfrm>
                <a:off x="4043" y="3360"/>
                <a:ext cx="24" cy="170"/>
              </a:xfrm>
              <a:custGeom>
                <a:avLst/>
                <a:gdLst>
                  <a:gd name="T0" fmla="*/ 121 w 121"/>
                  <a:gd name="T1" fmla="*/ 0 h 851"/>
                  <a:gd name="T2" fmla="*/ 121 w 121"/>
                  <a:gd name="T3" fmla="*/ 729 h 851"/>
                  <a:gd name="T4" fmla="*/ 0 w 121"/>
                  <a:gd name="T5" fmla="*/ 851 h 851"/>
                  <a:gd name="T6" fmla="*/ 0 w 121"/>
                  <a:gd name="T7" fmla="*/ 121 h 851"/>
                  <a:gd name="T8" fmla="*/ 121 w 121"/>
                  <a:gd name="T9" fmla="*/ 0 h 851"/>
                  <a:gd name="T10" fmla="*/ 0 60000 65536"/>
                  <a:gd name="T11" fmla="*/ 0 60000 65536"/>
                  <a:gd name="T12" fmla="*/ 0 60000 65536"/>
                  <a:gd name="T13" fmla="*/ 0 60000 65536"/>
                  <a:gd name="T14" fmla="*/ 0 60000 65536"/>
                  <a:gd name="T15" fmla="*/ 0 w 121"/>
                  <a:gd name="T16" fmla="*/ 0 h 851"/>
                  <a:gd name="T17" fmla="*/ 121 w 121"/>
                  <a:gd name="T18" fmla="*/ 851 h 851"/>
                </a:gdLst>
                <a:ahLst/>
                <a:cxnLst>
                  <a:cxn ang="T10">
                    <a:pos x="T0" y="T1"/>
                  </a:cxn>
                  <a:cxn ang="T11">
                    <a:pos x="T2" y="T3"/>
                  </a:cxn>
                  <a:cxn ang="T12">
                    <a:pos x="T4" y="T5"/>
                  </a:cxn>
                  <a:cxn ang="T13">
                    <a:pos x="T6" y="T7"/>
                  </a:cxn>
                  <a:cxn ang="T14">
                    <a:pos x="T8" y="T9"/>
                  </a:cxn>
                </a:cxnLst>
                <a:rect l="T15" t="T16" r="T17" b="T18"/>
                <a:pathLst>
                  <a:path w="121" h="851">
                    <a:moveTo>
                      <a:pt x="121" y="0"/>
                    </a:moveTo>
                    <a:lnTo>
                      <a:pt x="121" y="729"/>
                    </a:lnTo>
                    <a:lnTo>
                      <a:pt x="0" y="851"/>
                    </a:lnTo>
                    <a:lnTo>
                      <a:pt x="0" y="121"/>
                    </a:lnTo>
                    <a:lnTo>
                      <a:pt x="121" y="0"/>
                    </a:lnTo>
                    <a:close/>
                  </a:path>
                </a:pathLst>
              </a:custGeom>
              <a:solidFill>
                <a:srgbClr val="009900"/>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grpSp>
        <p:grpSp>
          <p:nvGrpSpPr>
            <p:cNvPr id="7" name="Group 61"/>
            <p:cNvGrpSpPr>
              <a:grpSpLocks/>
            </p:cNvGrpSpPr>
            <p:nvPr/>
          </p:nvGrpSpPr>
          <p:grpSpPr bwMode="auto">
            <a:xfrm>
              <a:off x="5316538" y="5332413"/>
              <a:ext cx="398463" cy="268288"/>
              <a:chOff x="2876" y="3025"/>
              <a:chExt cx="251" cy="169"/>
            </a:xfrm>
          </p:grpSpPr>
          <p:sp>
            <p:nvSpPr>
              <p:cNvPr id="85537" name="Freeform 62"/>
              <p:cNvSpPr>
                <a:spLocks/>
              </p:cNvSpPr>
              <p:nvPr/>
            </p:nvSpPr>
            <p:spPr bwMode="auto">
              <a:xfrm>
                <a:off x="2876" y="3025"/>
                <a:ext cx="251" cy="24"/>
              </a:xfrm>
              <a:custGeom>
                <a:avLst/>
                <a:gdLst>
                  <a:gd name="T0" fmla="*/ 0 w 1250"/>
                  <a:gd name="T1" fmla="*/ 121 h 121"/>
                  <a:gd name="T2" fmla="*/ 1129 w 1250"/>
                  <a:gd name="T3" fmla="*/ 121 h 121"/>
                  <a:gd name="T4" fmla="*/ 1250 w 1250"/>
                  <a:gd name="T5" fmla="*/ 0 h 121"/>
                  <a:gd name="T6" fmla="*/ 122 w 1250"/>
                  <a:gd name="T7" fmla="*/ 0 h 121"/>
                  <a:gd name="T8" fmla="*/ 0 w 1250"/>
                  <a:gd name="T9" fmla="*/ 121 h 121"/>
                  <a:gd name="T10" fmla="*/ 0 60000 65536"/>
                  <a:gd name="T11" fmla="*/ 0 60000 65536"/>
                  <a:gd name="T12" fmla="*/ 0 60000 65536"/>
                  <a:gd name="T13" fmla="*/ 0 60000 65536"/>
                  <a:gd name="T14" fmla="*/ 0 60000 65536"/>
                  <a:gd name="T15" fmla="*/ 0 w 1250"/>
                  <a:gd name="T16" fmla="*/ 0 h 121"/>
                  <a:gd name="T17" fmla="*/ 1250 w 1250"/>
                  <a:gd name="T18" fmla="*/ 121 h 121"/>
                </a:gdLst>
                <a:ahLst/>
                <a:cxnLst>
                  <a:cxn ang="T10">
                    <a:pos x="T0" y="T1"/>
                  </a:cxn>
                  <a:cxn ang="T11">
                    <a:pos x="T2" y="T3"/>
                  </a:cxn>
                  <a:cxn ang="T12">
                    <a:pos x="T4" y="T5"/>
                  </a:cxn>
                  <a:cxn ang="T13">
                    <a:pos x="T6" y="T7"/>
                  </a:cxn>
                  <a:cxn ang="T14">
                    <a:pos x="T8" y="T9"/>
                  </a:cxn>
                </a:cxnLst>
                <a:rect l="T15" t="T16" r="T17" b="T18"/>
                <a:pathLst>
                  <a:path w="1250" h="121">
                    <a:moveTo>
                      <a:pt x="0" y="121"/>
                    </a:moveTo>
                    <a:lnTo>
                      <a:pt x="1129" y="121"/>
                    </a:lnTo>
                    <a:lnTo>
                      <a:pt x="1250" y="0"/>
                    </a:lnTo>
                    <a:lnTo>
                      <a:pt x="122" y="0"/>
                    </a:lnTo>
                    <a:lnTo>
                      <a:pt x="0" y="121"/>
                    </a:lnTo>
                    <a:close/>
                  </a:path>
                </a:pathLst>
              </a:custGeom>
              <a:solidFill>
                <a:srgbClr val="99FF99"/>
              </a:solidFill>
              <a:ln w="3175">
                <a:solidFill>
                  <a:srgbClr val="99FF99"/>
                </a:solidFill>
                <a:prstDash val="solid"/>
                <a:round/>
                <a:headEnd/>
                <a:tailEnd/>
              </a:ln>
            </p:spPr>
            <p:txBody>
              <a:bodyPr/>
              <a:lstStyle/>
              <a:p>
                <a:endParaRPr lang="en-SG"/>
              </a:p>
            </p:txBody>
          </p:sp>
          <p:sp>
            <p:nvSpPr>
              <p:cNvPr id="85538" name="Rectangle 63"/>
              <p:cNvSpPr>
                <a:spLocks noChangeArrowheads="1"/>
              </p:cNvSpPr>
              <p:nvPr/>
            </p:nvSpPr>
            <p:spPr bwMode="auto">
              <a:xfrm>
                <a:off x="2876" y="3049"/>
                <a:ext cx="227" cy="145"/>
              </a:xfrm>
              <a:prstGeom prst="rect">
                <a:avLst/>
              </a:prstGeom>
              <a:solidFill>
                <a:srgbClr val="00CC00"/>
              </a:solidFill>
              <a:ln w="3175">
                <a:solidFill>
                  <a:srgbClr val="00CC00"/>
                </a:solidFill>
                <a:miter lim="800000"/>
                <a:headEnd/>
                <a:tailEnd/>
              </a:ln>
            </p:spPr>
            <p:txBody>
              <a:bodyPr/>
              <a:lstStyle/>
              <a:p>
                <a:endParaRPr lang="en-US"/>
              </a:p>
            </p:txBody>
          </p:sp>
          <p:sp>
            <p:nvSpPr>
              <p:cNvPr id="85539" name="Freeform 64"/>
              <p:cNvSpPr>
                <a:spLocks/>
              </p:cNvSpPr>
              <p:nvPr/>
            </p:nvSpPr>
            <p:spPr bwMode="auto">
              <a:xfrm>
                <a:off x="3100" y="3025"/>
                <a:ext cx="24" cy="169"/>
              </a:xfrm>
              <a:custGeom>
                <a:avLst/>
                <a:gdLst>
                  <a:gd name="T0" fmla="*/ 121 w 121"/>
                  <a:gd name="T1" fmla="*/ 0 h 851"/>
                  <a:gd name="T2" fmla="*/ 121 w 121"/>
                  <a:gd name="T3" fmla="*/ 729 h 851"/>
                  <a:gd name="T4" fmla="*/ 0 w 121"/>
                  <a:gd name="T5" fmla="*/ 851 h 851"/>
                  <a:gd name="T6" fmla="*/ 0 w 121"/>
                  <a:gd name="T7" fmla="*/ 121 h 851"/>
                  <a:gd name="T8" fmla="*/ 121 w 121"/>
                  <a:gd name="T9" fmla="*/ 0 h 851"/>
                  <a:gd name="T10" fmla="*/ 0 60000 65536"/>
                  <a:gd name="T11" fmla="*/ 0 60000 65536"/>
                  <a:gd name="T12" fmla="*/ 0 60000 65536"/>
                  <a:gd name="T13" fmla="*/ 0 60000 65536"/>
                  <a:gd name="T14" fmla="*/ 0 60000 65536"/>
                  <a:gd name="T15" fmla="*/ 0 w 121"/>
                  <a:gd name="T16" fmla="*/ 0 h 851"/>
                  <a:gd name="T17" fmla="*/ 121 w 121"/>
                  <a:gd name="T18" fmla="*/ 851 h 851"/>
                </a:gdLst>
                <a:ahLst/>
                <a:cxnLst>
                  <a:cxn ang="T10">
                    <a:pos x="T0" y="T1"/>
                  </a:cxn>
                  <a:cxn ang="T11">
                    <a:pos x="T2" y="T3"/>
                  </a:cxn>
                  <a:cxn ang="T12">
                    <a:pos x="T4" y="T5"/>
                  </a:cxn>
                  <a:cxn ang="T13">
                    <a:pos x="T6" y="T7"/>
                  </a:cxn>
                  <a:cxn ang="T14">
                    <a:pos x="T8" y="T9"/>
                  </a:cxn>
                </a:cxnLst>
                <a:rect l="T15" t="T16" r="T17" b="T18"/>
                <a:pathLst>
                  <a:path w="121" h="851">
                    <a:moveTo>
                      <a:pt x="121" y="0"/>
                    </a:moveTo>
                    <a:lnTo>
                      <a:pt x="121" y="729"/>
                    </a:lnTo>
                    <a:lnTo>
                      <a:pt x="0" y="851"/>
                    </a:lnTo>
                    <a:lnTo>
                      <a:pt x="0" y="121"/>
                    </a:lnTo>
                    <a:lnTo>
                      <a:pt x="121" y="0"/>
                    </a:lnTo>
                    <a:close/>
                  </a:path>
                </a:pathLst>
              </a:custGeom>
              <a:solidFill>
                <a:srgbClr val="009900"/>
              </a:solidFill>
              <a:ln w="3175">
                <a:solidFill>
                  <a:srgbClr val="009900"/>
                </a:solidFill>
                <a:prstDash val="solid"/>
                <a:round/>
                <a:headEnd/>
                <a:tailEnd/>
              </a:ln>
            </p:spPr>
            <p:txBody>
              <a:bodyPr/>
              <a:lstStyle/>
              <a:p>
                <a:endParaRPr lang="en-SG"/>
              </a:p>
            </p:txBody>
          </p:sp>
          <p:grpSp>
            <p:nvGrpSpPr>
              <p:cNvPr id="8" name="Group 65"/>
              <p:cNvGrpSpPr>
                <a:grpSpLocks/>
              </p:cNvGrpSpPr>
              <p:nvPr/>
            </p:nvGrpSpPr>
            <p:grpSpPr bwMode="auto">
              <a:xfrm flipH="1">
                <a:off x="2893" y="3098"/>
                <a:ext cx="50" cy="50"/>
                <a:chOff x="3075" y="1305"/>
                <a:chExt cx="161" cy="161"/>
              </a:xfrm>
            </p:grpSpPr>
            <p:sp>
              <p:nvSpPr>
                <p:cNvPr id="85556" name="Rectangle 66"/>
                <p:cNvSpPr>
                  <a:spLocks noChangeArrowheads="1"/>
                </p:cNvSpPr>
                <p:nvPr/>
              </p:nvSpPr>
              <p:spPr bwMode="auto">
                <a:xfrm>
                  <a:off x="3075" y="1333"/>
                  <a:ext cx="161"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557" name="Oval 67"/>
                <p:cNvSpPr>
                  <a:spLocks noChangeArrowheads="1"/>
                </p:cNvSpPr>
                <p:nvPr/>
              </p:nvSpPr>
              <p:spPr bwMode="auto">
                <a:xfrm>
                  <a:off x="3076" y="1305"/>
                  <a:ext cx="160" cy="46"/>
                </a:xfrm>
                <a:prstGeom prst="ellipse">
                  <a:avLst/>
                </a:prstGeom>
                <a:solidFill>
                  <a:schemeClr val="tx1"/>
                </a:solidFill>
                <a:ln w="3175">
                  <a:solidFill>
                    <a:srgbClr val="FFFFFF"/>
                  </a:solidFill>
                  <a:round/>
                  <a:headEnd/>
                  <a:tailEnd/>
                </a:ln>
              </p:spPr>
              <p:txBody>
                <a:bodyPr/>
                <a:lstStyle/>
                <a:p>
                  <a:endParaRPr lang="en-US"/>
                </a:p>
              </p:txBody>
            </p:sp>
            <p:sp>
              <p:nvSpPr>
                <p:cNvPr id="85558" name="Oval 68"/>
                <p:cNvSpPr>
                  <a:spLocks noChangeArrowheads="1"/>
                </p:cNvSpPr>
                <p:nvPr/>
              </p:nvSpPr>
              <p:spPr bwMode="auto">
                <a:xfrm>
                  <a:off x="3076" y="1420"/>
                  <a:ext cx="160" cy="46"/>
                </a:xfrm>
                <a:prstGeom prst="ellipse">
                  <a:avLst/>
                </a:prstGeom>
                <a:solidFill>
                  <a:srgbClr val="FFFFFF"/>
                </a:solidFill>
                <a:ln w="3175">
                  <a:solidFill>
                    <a:srgbClr val="FFFFFF"/>
                  </a:solidFill>
                  <a:round/>
                  <a:headEnd/>
                  <a:tailEnd/>
                </a:ln>
              </p:spPr>
              <p:txBody>
                <a:bodyPr/>
                <a:lstStyle/>
                <a:p>
                  <a:endParaRPr lang="en-US"/>
                </a:p>
              </p:txBody>
            </p:sp>
          </p:grpSp>
          <p:sp>
            <p:nvSpPr>
              <p:cNvPr id="85541" name="AutoShape 69"/>
              <p:cNvSpPr>
                <a:spLocks noChangeArrowheads="1"/>
              </p:cNvSpPr>
              <p:nvPr/>
            </p:nvSpPr>
            <p:spPr bwMode="auto">
              <a:xfrm>
                <a:off x="2960" y="3110"/>
                <a:ext cx="54" cy="27"/>
              </a:xfrm>
              <a:prstGeom prst="rightArrow">
                <a:avLst>
                  <a:gd name="adj1" fmla="val 47056"/>
                  <a:gd name="adj2" fmla="val 81481"/>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nchor="ctr"/>
              <a:lstStyle/>
              <a:p>
                <a:endParaRPr lang="en-US"/>
              </a:p>
            </p:txBody>
          </p:sp>
          <p:sp>
            <p:nvSpPr>
              <p:cNvPr id="85542" name="AutoShape 70"/>
              <p:cNvSpPr>
                <a:spLocks noChangeArrowheads="1"/>
              </p:cNvSpPr>
              <p:nvPr/>
            </p:nvSpPr>
            <p:spPr bwMode="auto">
              <a:xfrm>
                <a:off x="2960" y="3146"/>
                <a:ext cx="54" cy="27"/>
              </a:xfrm>
              <a:prstGeom prst="rightArrow">
                <a:avLst>
                  <a:gd name="adj1" fmla="val 47056"/>
                  <a:gd name="adj2" fmla="val 81481"/>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nchor="ctr"/>
              <a:lstStyle/>
              <a:p>
                <a:endParaRPr lang="en-US"/>
              </a:p>
            </p:txBody>
          </p:sp>
          <p:sp>
            <p:nvSpPr>
              <p:cNvPr id="85543" name="AutoShape 71"/>
              <p:cNvSpPr>
                <a:spLocks noChangeArrowheads="1"/>
              </p:cNvSpPr>
              <p:nvPr/>
            </p:nvSpPr>
            <p:spPr bwMode="auto">
              <a:xfrm>
                <a:off x="2960" y="3070"/>
                <a:ext cx="54" cy="27"/>
              </a:xfrm>
              <a:prstGeom prst="rightArrow">
                <a:avLst>
                  <a:gd name="adj1" fmla="val 47056"/>
                  <a:gd name="adj2" fmla="val 81481"/>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nchor="ctr"/>
              <a:lstStyle/>
              <a:p>
                <a:endParaRPr lang="en-US"/>
              </a:p>
            </p:txBody>
          </p:sp>
          <p:grpSp>
            <p:nvGrpSpPr>
              <p:cNvPr id="9" name="Group 72"/>
              <p:cNvGrpSpPr>
                <a:grpSpLocks/>
              </p:cNvGrpSpPr>
              <p:nvPr/>
            </p:nvGrpSpPr>
            <p:grpSpPr bwMode="auto">
              <a:xfrm flipH="1">
                <a:off x="3031" y="3144"/>
                <a:ext cx="30" cy="30"/>
                <a:chOff x="3075" y="1305"/>
                <a:chExt cx="161" cy="161"/>
              </a:xfrm>
            </p:grpSpPr>
            <p:sp>
              <p:nvSpPr>
                <p:cNvPr id="85553" name="Rectangle 73"/>
                <p:cNvSpPr>
                  <a:spLocks noChangeArrowheads="1"/>
                </p:cNvSpPr>
                <p:nvPr/>
              </p:nvSpPr>
              <p:spPr bwMode="auto">
                <a:xfrm>
                  <a:off x="3075" y="1333"/>
                  <a:ext cx="161"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554" name="Oval 74"/>
                <p:cNvSpPr>
                  <a:spLocks noChangeArrowheads="1"/>
                </p:cNvSpPr>
                <p:nvPr/>
              </p:nvSpPr>
              <p:spPr bwMode="auto">
                <a:xfrm>
                  <a:off x="3076" y="1305"/>
                  <a:ext cx="160" cy="46"/>
                </a:xfrm>
                <a:prstGeom prst="ellipse">
                  <a:avLst/>
                </a:prstGeom>
                <a:solidFill>
                  <a:schemeClr val="tx1"/>
                </a:solidFill>
                <a:ln w="3175">
                  <a:solidFill>
                    <a:srgbClr val="FFFFFF"/>
                  </a:solidFill>
                  <a:round/>
                  <a:headEnd/>
                  <a:tailEnd/>
                </a:ln>
              </p:spPr>
              <p:txBody>
                <a:bodyPr/>
                <a:lstStyle/>
                <a:p>
                  <a:endParaRPr lang="en-US"/>
                </a:p>
              </p:txBody>
            </p:sp>
            <p:sp>
              <p:nvSpPr>
                <p:cNvPr id="85555" name="Oval 75"/>
                <p:cNvSpPr>
                  <a:spLocks noChangeArrowheads="1"/>
                </p:cNvSpPr>
                <p:nvPr/>
              </p:nvSpPr>
              <p:spPr bwMode="auto">
                <a:xfrm>
                  <a:off x="3076" y="1420"/>
                  <a:ext cx="160" cy="46"/>
                </a:xfrm>
                <a:prstGeom prst="ellipse">
                  <a:avLst/>
                </a:prstGeom>
                <a:solidFill>
                  <a:srgbClr val="FFFFFF"/>
                </a:solidFill>
                <a:ln w="3175">
                  <a:solidFill>
                    <a:srgbClr val="FFFFFF"/>
                  </a:solidFill>
                  <a:round/>
                  <a:headEnd/>
                  <a:tailEnd/>
                </a:ln>
              </p:spPr>
              <p:txBody>
                <a:bodyPr/>
                <a:lstStyle/>
                <a:p>
                  <a:endParaRPr lang="en-US"/>
                </a:p>
              </p:txBody>
            </p:sp>
          </p:grpSp>
          <p:grpSp>
            <p:nvGrpSpPr>
              <p:cNvPr id="10" name="Group 76"/>
              <p:cNvGrpSpPr>
                <a:grpSpLocks/>
              </p:cNvGrpSpPr>
              <p:nvPr/>
            </p:nvGrpSpPr>
            <p:grpSpPr bwMode="auto">
              <a:xfrm flipH="1">
                <a:off x="3031" y="3106"/>
                <a:ext cx="30" cy="30"/>
                <a:chOff x="3075" y="1305"/>
                <a:chExt cx="161" cy="161"/>
              </a:xfrm>
            </p:grpSpPr>
            <p:sp>
              <p:nvSpPr>
                <p:cNvPr id="85550" name="Rectangle 77"/>
                <p:cNvSpPr>
                  <a:spLocks noChangeArrowheads="1"/>
                </p:cNvSpPr>
                <p:nvPr/>
              </p:nvSpPr>
              <p:spPr bwMode="auto">
                <a:xfrm>
                  <a:off x="3075" y="1333"/>
                  <a:ext cx="161"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551" name="Oval 78"/>
                <p:cNvSpPr>
                  <a:spLocks noChangeArrowheads="1"/>
                </p:cNvSpPr>
                <p:nvPr/>
              </p:nvSpPr>
              <p:spPr bwMode="auto">
                <a:xfrm>
                  <a:off x="3076" y="1305"/>
                  <a:ext cx="160" cy="46"/>
                </a:xfrm>
                <a:prstGeom prst="ellipse">
                  <a:avLst/>
                </a:prstGeom>
                <a:solidFill>
                  <a:schemeClr val="tx1"/>
                </a:solidFill>
                <a:ln w="3175">
                  <a:solidFill>
                    <a:srgbClr val="FFFFFF"/>
                  </a:solidFill>
                  <a:round/>
                  <a:headEnd/>
                  <a:tailEnd/>
                </a:ln>
              </p:spPr>
              <p:txBody>
                <a:bodyPr/>
                <a:lstStyle/>
                <a:p>
                  <a:endParaRPr lang="en-US"/>
                </a:p>
              </p:txBody>
            </p:sp>
            <p:sp>
              <p:nvSpPr>
                <p:cNvPr id="85552" name="Oval 79"/>
                <p:cNvSpPr>
                  <a:spLocks noChangeArrowheads="1"/>
                </p:cNvSpPr>
                <p:nvPr/>
              </p:nvSpPr>
              <p:spPr bwMode="auto">
                <a:xfrm>
                  <a:off x="3076" y="1420"/>
                  <a:ext cx="160" cy="46"/>
                </a:xfrm>
                <a:prstGeom prst="ellipse">
                  <a:avLst/>
                </a:prstGeom>
                <a:solidFill>
                  <a:srgbClr val="FFFFFF"/>
                </a:solidFill>
                <a:ln w="3175">
                  <a:solidFill>
                    <a:srgbClr val="FFFFFF"/>
                  </a:solidFill>
                  <a:round/>
                  <a:headEnd/>
                  <a:tailEnd/>
                </a:ln>
              </p:spPr>
              <p:txBody>
                <a:bodyPr/>
                <a:lstStyle/>
                <a:p>
                  <a:endParaRPr lang="en-US"/>
                </a:p>
              </p:txBody>
            </p:sp>
          </p:grpSp>
          <p:grpSp>
            <p:nvGrpSpPr>
              <p:cNvPr id="11" name="Group 80"/>
              <p:cNvGrpSpPr>
                <a:grpSpLocks/>
              </p:cNvGrpSpPr>
              <p:nvPr/>
            </p:nvGrpSpPr>
            <p:grpSpPr bwMode="auto">
              <a:xfrm flipH="1">
                <a:off x="3031" y="3068"/>
                <a:ext cx="30" cy="30"/>
                <a:chOff x="3075" y="1305"/>
                <a:chExt cx="161" cy="161"/>
              </a:xfrm>
            </p:grpSpPr>
            <p:sp>
              <p:nvSpPr>
                <p:cNvPr id="85547" name="Rectangle 81"/>
                <p:cNvSpPr>
                  <a:spLocks noChangeArrowheads="1"/>
                </p:cNvSpPr>
                <p:nvPr/>
              </p:nvSpPr>
              <p:spPr bwMode="auto">
                <a:xfrm>
                  <a:off x="3075" y="1333"/>
                  <a:ext cx="161"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548" name="Oval 82"/>
                <p:cNvSpPr>
                  <a:spLocks noChangeArrowheads="1"/>
                </p:cNvSpPr>
                <p:nvPr/>
              </p:nvSpPr>
              <p:spPr bwMode="auto">
                <a:xfrm>
                  <a:off x="3076" y="1305"/>
                  <a:ext cx="160" cy="46"/>
                </a:xfrm>
                <a:prstGeom prst="ellipse">
                  <a:avLst/>
                </a:prstGeom>
                <a:solidFill>
                  <a:schemeClr val="tx1"/>
                </a:solidFill>
                <a:ln w="3175">
                  <a:solidFill>
                    <a:srgbClr val="FFFFFF"/>
                  </a:solidFill>
                  <a:round/>
                  <a:headEnd/>
                  <a:tailEnd/>
                </a:ln>
              </p:spPr>
              <p:txBody>
                <a:bodyPr/>
                <a:lstStyle/>
                <a:p>
                  <a:endParaRPr lang="en-US"/>
                </a:p>
              </p:txBody>
            </p:sp>
            <p:sp>
              <p:nvSpPr>
                <p:cNvPr id="85549" name="Oval 83"/>
                <p:cNvSpPr>
                  <a:spLocks noChangeArrowheads="1"/>
                </p:cNvSpPr>
                <p:nvPr/>
              </p:nvSpPr>
              <p:spPr bwMode="auto">
                <a:xfrm>
                  <a:off x="3076" y="1420"/>
                  <a:ext cx="160" cy="46"/>
                </a:xfrm>
                <a:prstGeom prst="ellipse">
                  <a:avLst/>
                </a:prstGeom>
                <a:solidFill>
                  <a:srgbClr val="FFFFFF"/>
                </a:solidFill>
                <a:ln w="3175">
                  <a:solidFill>
                    <a:srgbClr val="FFFFFF"/>
                  </a:solidFill>
                  <a:round/>
                  <a:headEnd/>
                  <a:tailEnd/>
                </a:ln>
              </p:spPr>
              <p:txBody>
                <a:bodyPr/>
                <a:lstStyle/>
                <a:p>
                  <a:endParaRPr lang="en-US"/>
                </a:p>
              </p:txBody>
            </p:sp>
          </p:grpSp>
        </p:grpSp>
        <p:grpSp>
          <p:nvGrpSpPr>
            <p:cNvPr id="12" name="Group 84"/>
            <p:cNvGrpSpPr>
              <a:grpSpLocks/>
            </p:cNvGrpSpPr>
            <p:nvPr/>
          </p:nvGrpSpPr>
          <p:grpSpPr bwMode="auto">
            <a:xfrm>
              <a:off x="5316538" y="5024438"/>
              <a:ext cx="401638" cy="273050"/>
              <a:chOff x="5167" y="3304"/>
              <a:chExt cx="253" cy="172"/>
            </a:xfrm>
          </p:grpSpPr>
          <p:sp>
            <p:nvSpPr>
              <p:cNvPr id="85521" name="Freeform 85"/>
              <p:cNvSpPr>
                <a:spLocks/>
              </p:cNvSpPr>
              <p:nvPr/>
            </p:nvSpPr>
            <p:spPr bwMode="auto">
              <a:xfrm>
                <a:off x="5169" y="3304"/>
                <a:ext cx="251" cy="24"/>
              </a:xfrm>
              <a:custGeom>
                <a:avLst/>
                <a:gdLst>
                  <a:gd name="T0" fmla="*/ 0 w 1250"/>
                  <a:gd name="T1" fmla="*/ 121 h 121"/>
                  <a:gd name="T2" fmla="*/ 1129 w 1250"/>
                  <a:gd name="T3" fmla="*/ 121 h 121"/>
                  <a:gd name="T4" fmla="*/ 1250 w 1250"/>
                  <a:gd name="T5" fmla="*/ 0 h 121"/>
                  <a:gd name="T6" fmla="*/ 122 w 1250"/>
                  <a:gd name="T7" fmla="*/ 0 h 121"/>
                  <a:gd name="T8" fmla="*/ 0 w 1250"/>
                  <a:gd name="T9" fmla="*/ 121 h 121"/>
                  <a:gd name="T10" fmla="*/ 0 60000 65536"/>
                  <a:gd name="T11" fmla="*/ 0 60000 65536"/>
                  <a:gd name="T12" fmla="*/ 0 60000 65536"/>
                  <a:gd name="T13" fmla="*/ 0 60000 65536"/>
                  <a:gd name="T14" fmla="*/ 0 60000 65536"/>
                  <a:gd name="T15" fmla="*/ 0 w 1250"/>
                  <a:gd name="T16" fmla="*/ 0 h 121"/>
                  <a:gd name="T17" fmla="*/ 1250 w 1250"/>
                  <a:gd name="T18" fmla="*/ 121 h 121"/>
                </a:gdLst>
                <a:ahLst/>
                <a:cxnLst>
                  <a:cxn ang="T10">
                    <a:pos x="T0" y="T1"/>
                  </a:cxn>
                  <a:cxn ang="T11">
                    <a:pos x="T2" y="T3"/>
                  </a:cxn>
                  <a:cxn ang="T12">
                    <a:pos x="T4" y="T5"/>
                  </a:cxn>
                  <a:cxn ang="T13">
                    <a:pos x="T6" y="T7"/>
                  </a:cxn>
                  <a:cxn ang="T14">
                    <a:pos x="T8" y="T9"/>
                  </a:cxn>
                </a:cxnLst>
                <a:rect l="T15" t="T16" r="T17" b="T18"/>
                <a:pathLst>
                  <a:path w="1250" h="121">
                    <a:moveTo>
                      <a:pt x="0" y="121"/>
                    </a:moveTo>
                    <a:lnTo>
                      <a:pt x="1129" y="121"/>
                    </a:lnTo>
                    <a:lnTo>
                      <a:pt x="1250" y="0"/>
                    </a:lnTo>
                    <a:lnTo>
                      <a:pt x="122" y="0"/>
                    </a:lnTo>
                    <a:lnTo>
                      <a:pt x="0" y="121"/>
                    </a:lnTo>
                    <a:close/>
                  </a:path>
                </a:pathLst>
              </a:custGeom>
              <a:solidFill>
                <a:srgbClr val="99FF99"/>
              </a:solidFill>
              <a:ln w="3175">
                <a:solidFill>
                  <a:srgbClr val="99FF99"/>
                </a:solidFill>
                <a:prstDash val="solid"/>
                <a:round/>
                <a:headEnd/>
                <a:tailEnd/>
              </a:ln>
            </p:spPr>
            <p:txBody>
              <a:bodyPr/>
              <a:lstStyle/>
              <a:p>
                <a:endParaRPr lang="en-SG"/>
              </a:p>
            </p:txBody>
          </p:sp>
          <p:sp>
            <p:nvSpPr>
              <p:cNvPr id="85522" name="Rectangle 86"/>
              <p:cNvSpPr>
                <a:spLocks noChangeArrowheads="1"/>
              </p:cNvSpPr>
              <p:nvPr/>
            </p:nvSpPr>
            <p:spPr bwMode="auto">
              <a:xfrm>
                <a:off x="5167" y="3328"/>
                <a:ext cx="227" cy="146"/>
              </a:xfrm>
              <a:prstGeom prst="rect">
                <a:avLst/>
              </a:prstGeom>
              <a:solidFill>
                <a:srgbClr val="00CC00"/>
              </a:solidFill>
              <a:ln w="3175">
                <a:solidFill>
                  <a:srgbClr val="00CC00"/>
                </a:solidFill>
                <a:miter lim="800000"/>
                <a:headEnd/>
                <a:tailEnd/>
              </a:ln>
            </p:spPr>
            <p:txBody>
              <a:bodyPr/>
              <a:lstStyle/>
              <a:p>
                <a:endParaRPr lang="en-US"/>
              </a:p>
            </p:txBody>
          </p:sp>
          <p:sp>
            <p:nvSpPr>
              <p:cNvPr id="85523" name="Freeform 87"/>
              <p:cNvSpPr>
                <a:spLocks/>
              </p:cNvSpPr>
              <p:nvPr/>
            </p:nvSpPr>
            <p:spPr bwMode="auto">
              <a:xfrm>
                <a:off x="5393" y="3306"/>
                <a:ext cx="24" cy="170"/>
              </a:xfrm>
              <a:custGeom>
                <a:avLst/>
                <a:gdLst>
                  <a:gd name="T0" fmla="*/ 121 w 121"/>
                  <a:gd name="T1" fmla="*/ 0 h 851"/>
                  <a:gd name="T2" fmla="*/ 121 w 121"/>
                  <a:gd name="T3" fmla="*/ 729 h 851"/>
                  <a:gd name="T4" fmla="*/ 0 w 121"/>
                  <a:gd name="T5" fmla="*/ 851 h 851"/>
                  <a:gd name="T6" fmla="*/ 0 w 121"/>
                  <a:gd name="T7" fmla="*/ 121 h 851"/>
                  <a:gd name="T8" fmla="*/ 121 w 121"/>
                  <a:gd name="T9" fmla="*/ 0 h 851"/>
                  <a:gd name="T10" fmla="*/ 0 60000 65536"/>
                  <a:gd name="T11" fmla="*/ 0 60000 65536"/>
                  <a:gd name="T12" fmla="*/ 0 60000 65536"/>
                  <a:gd name="T13" fmla="*/ 0 60000 65536"/>
                  <a:gd name="T14" fmla="*/ 0 60000 65536"/>
                  <a:gd name="T15" fmla="*/ 0 w 121"/>
                  <a:gd name="T16" fmla="*/ 0 h 851"/>
                  <a:gd name="T17" fmla="*/ 121 w 121"/>
                  <a:gd name="T18" fmla="*/ 851 h 851"/>
                </a:gdLst>
                <a:ahLst/>
                <a:cxnLst>
                  <a:cxn ang="T10">
                    <a:pos x="T0" y="T1"/>
                  </a:cxn>
                  <a:cxn ang="T11">
                    <a:pos x="T2" y="T3"/>
                  </a:cxn>
                  <a:cxn ang="T12">
                    <a:pos x="T4" y="T5"/>
                  </a:cxn>
                  <a:cxn ang="T13">
                    <a:pos x="T6" y="T7"/>
                  </a:cxn>
                  <a:cxn ang="T14">
                    <a:pos x="T8" y="T9"/>
                  </a:cxn>
                </a:cxnLst>
                <a:rect l="T15" t="T16" r="T17" b="T18"/>
                <a:pathLst>
                  <a:path w="121" h="851">
                    <a:moveTo>
                      <a:pt x="121" y="0"/>
                    </a:moveTo>
                    <a:lnTo>
                      <a:pt x="121" y="729"/>
                    </a:lnTo>
                    <a:lnTo>
                      <a:pt x="0" y="851"/>
                    </a:lnTo>
                    <a:lnTo>
                      <a:pt x="0" y="121"/>
                    </a:lnTo>
                    <a:lnTo>
                      <a:pt x="121" y="0"/>
                    </a:lnTo>
                    <a:close/>
                  </a:path>
                </a:pathLst>
              </a:custGeom>
              <a:solidFill>
                <a:srgbClr val="009900"/>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grpSp>
            <p:nvGrpSpPr>
              <p:cNvPr id="13" name="Group 88"/>
              <p:cNvGrpSpPr>
                <a:grpSpLocks/>
              </p:cNvGrpSpPr>
              <p:nvPr/>
            </p:nvGrpSpPr>
            <p:grpSpPr bwMode="auto">
              <a:xfrm>
                <a:off x="5214" y="3338"/>
                <a:ext cx="134" cy="132"/>
                <a:chOff x="5808" y="3338"/>
                <a:chExt cx="134" cy="132"/>
              </a:xfrm>
            </p:grpSpPr>
            <p:grpSp>
              <p:nvGrpSpPr>
                <p:cNvPr id="14" name="Group 89"/>
                <p:cNvGrpSpPr>
                  <a:grpSpLocks/>
                </p:cNvGrpSpPr>
                <p:nvPr/>
              </p:nvGrpSpPr>
              <p:grpSpPr bwMode="auto">
                <a:xfrm>
                  <a:off x="5808" y="3338"/>
                  <a:ext cx="134" cy="132"/>
                  <a:chOff x="5862" y="3132"/>
                  <a:chExt cx="206" cy="204"/>
                </a:xfrm>
              </p:grpSpPr>
              <p:sp>
                <p:nvSpPr>
                  <p:cNvPr id="85530" name="Freeform 90"/>
                  <p:cNvSpPr>
                    <a:spLocks/>
                  </p:cNvSpPr>
                  <p:nvPr/>
                </p:nvSpPr>
                <p:spPr bwMode="auto">
                  <a:xfrm>
                    <a:off x="5862" y="3213"/>
                    <a:ext cx="81" cy="35"/>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531" name="Freeform 91"/>
                  <p:cNvSpPr>
                    <a:spLocks/>
                  </p:cNvSpPr>
                  <p:nvPr/>
                </p:nvSpPr>
                <p:spPr bwMode="auto">
                  <a:xfrm>
                    <a:off x="5946" y="3132"/>
                    <a:ext cx="37" cy="77"/>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532" name="Freeform 92"/>
                  <p:cNvSpPr>
                    <a:spLocks/>
                  </p:cNvSpPr>
                  <p:nvPr/>
                </p:nvSpPr>
                <p:spPr bwMode="auto">
                  <a:xfrm>
                    <a:off x="5987" y="3213"/>
                    <a:ext cx="81" cy="35"/>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533" name="Freeform 93"/>
                  <p:cNvSpPr>
                    <a:spLocks/>
                  </p:cNvSpPr>
                  <p:nvPr/>
                </p:nvSpPr>
                <p:spPr bwMode="auto">
                  <a:xfrm>
                    <a:off x="5946" y="3252"/>
                    <a:ext cx="37" cy="77"/>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534" name="Oval 94"/>
                  <p:cNvSpPr>
                    <a:spLocks noChangeArrowheads="1"/>
                  </p:cNvSpPr>
                  <p:nvPr/>
                </p:nvSpPr>
                <p:spPr bwMode="auto">
                  <a:xfrm rot="-2599510">
                    <a:off x="5948" y="3135"/>
                    <a:ext cx="36" cy="199"/>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535" name="Oval 95"/>
                  <p:cNvSpPr>
                    <a:spLocks noChangeArrowheads="1"/>
                  </p:cNvSpPr>
                  <p:nvPr/>
                </p:nvSpPr>
                <p:spPr bwMode="auto">
                  <a:xfrm rot="2599510" flipV="1">
                    <a:off x="5948" y="3133"/>
                    <a:ext cx="36" cy="203"/>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536" name="Oval 96"/>
                  <p:cNvSpPr>
                    <a:spLocks noChangeArrowheads="1"/>
                  </p:cNvSpPr>
                  <p:nvPr/>
                </p:nvSpPr>
                <p:spPr bwMode="auto">
                  <a:xfrm>
                    <a:off x="5930" y="3200"/>
                    <a:ext cx="70" cy="67"/>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5" name="Group 97"/>
                <p:cNvGrpSpPr>
                  <a:grpSpLocks/>
                </p:cNvGrpSpPr>
                <p:nvPr/>
              </p:nvGrpSpPr>
              <p:grpSpPr bwMode="auto">
                <a:xfrm>
                  <a:off x="5867" y="3388"/>
                  <a:ext cx="18" cy="29"/>
                  <a:chOff x="5817" y="3244"/>
                  <a:chExt cx="18" cy="29"/>
                </a:xfrm>
              </p:grpSpPr>
              <p:sp>
                <p:nvSpPr>
                  <p:cNvPr id="85527" name="Line 98"/>
                  <p:cNvSpPr>
                    <a:spLocks noChangeShapeType="1"/>
                  </p:cNvSpPr>
                  <p:nvPr/>
                </p:nvSpPr>
                <p:spPr bwMode="auto">
                  <a:xfrm flipV="1">
                    <a:off x="5817" y="3244"/>
                    <a:ext cx="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85528" name="Line 99"/>
                  <p:cNvSpPr>
                    <a:spLocks noChangeShapeType="1"/>
                  </p:cNvSpPr>
                  <p:nvPr/>
                </p:nvSpPr>
                <p:spPr bwMode="auto">
                  <a:xfrm rot="5400000" flipV="1">
                    <a:off x="5826" y="3236"/>
                    <a:ext cx="0" cy="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85529" name="Line 100"/>
                  <p:cNvSpPr>
                    <a:spLocks noChangeShapeType="1"/>
                  </p:cNvSpPr>
                  <p:nvPr/>
                </p:nvSpPr>
                <p:spPr bwMode="auto">
                  <a:xfrm rot="5400000" flipV="1">
                    <a:off x="5823" y="3253"/>
                    <a:ext cx="0" cy="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grpSp>
          </p:grpSp>
        </p:grpSp>
        <p:grpSp>
          <p:nvGrpSpPr>
            <p:cNvPr id="16" name="Group 101"/>
            <p:cNvGrpSpPr>
              <a:grpSpLocks/>
            </p:cNvGrpSpPr>
            <p:nvPr/>
          </p:nvGrpSpPr>
          <p:grpSpPr bwMode="auto">
            <a:xfrm>
              <a:off x="4724400" y="5486400"/>
              <a:ext cx="285750" cy="450850"/>
              <a:chOff x="4794" y="3620"/>
              <a:chExt cx="158" cy="244"/>
            </a:xfrm>
          </p:grpSpPr>
          <p:grpSp>
            <p:nvGrpSpPr>
              <p:cNvPr id="17" name="Group 102"/>
              <p:cNvGrpSpPr>
                <a:grpSpLocks/>
              </p:cNvGrpSpPr>
              <p:nvPr/>
            </p:nvGrpSpPr>
            <p:grpSpPr bwMode="auto">
              <a:xfrm>
                <a:off x="4794" y="3620"/>
                <a:ext cx="158" cy="244"/>
                <a:chOff x="3027" y="2398"/>
                <a:chExt cx="342" cy="527"/>
              </a:xfrm>
            </p:grpSpPr>
            <p:sp>
              <p:nvSpPr>
                <p:cNvPr id="85492" name="Rectangle 103"/>
                <p:cNvSpPr>
                  <a:spLocks noChangeArrowheads="1"/>
                </p:cNvSpPr>
                <p:nvPr/>
              </p:nvSpPr>
              <p:spPr bwMode="auto">
                <a:xfrm>
                  <a:off x="3029" y="2438"/>
                  <a:ext cx="300" cy="487"/>
                </a:xfrm>
                <a:prstGeom prst="rect">
                  <a:avLst/>
                </a:prstGeom>
                <a:solidFill>
                  <a:srgbClr val="B2B2B2"/>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en-US"/>
                </a:p>
              </p:txBody>
            </p:sp>
            <p:sp>
              <p:nvSpPr>
                <p:cNvPr id="85493" name="Freeform 104"/>
                <p:cNvSpPr>
                  <a:spLocks/>
                </p:cNvSpPr>
                <p:nvPr/>
              </p:nvSpPr>
              <p:spPr bwMode="auto">
                <a:xfrm>
                  <a:off x="3322" y="2398"/>
                  <a:ext cx="44" cy="525"/>
                </a:xfrm>
                <a:custGeom>
                  <a:avLst/>
                  <a:gdLst>
                    <a:gd name="T0" fmla="*/ 0 w 36"/>
                    <a:gd name="T1" fmla="*/ 489 h 489"/>
                    <a:gd name="T2" fmla="*/ 36 w 36"/>
                    <a:gd name="T3" fmla="*/ 452 h 489"/>
                    <a:gd name="T4" fmla="*/ 36 w 36"/>
                    <a:gd name="T5" fmla="*/ 0 h 489"/>
                    <a:gd name="T6" fmla="*/ 0 w 36"/>
                    <a:gd name="T7" fmla="*/ 37 h 489"/>
                    <a:gd name="T8" fmla="*/ 0 w 36"/>
                    <a:gd name="T9" fmla="*/ 489 h 489"/>
                    <a:gd name="T10" fmla="*/ 0 60000 65536"/>
                    <a:gd name="T11" fmla="*/ 0 60000 65536"/>
                    <a:gd name="T12" fmla="*/ 0 60000 65536"/>
                    <a:gd name="T13" fmla="*/ 0 60000 65536"/>
                    <a:gd name="T14" fmla="*/ 0 60000 65536"/>
                    <a:gd name="T15" fmla="*/ 0 w 36"/>
                    <a:gd name="T16" fmla="*/ 0 h 489"/>
                    <a:gd name="T17" fmla="*/ 36 w 36"/>
                    <a:gd name="T18" fmla="*/ 489 h 489"/>
                  </a:gdLst>
                  <a:ahLst/>
                  <a:cxnLst>
                    <a:cxn ang="T10">
                      <a:pos x="T0" y="T1"/>
                    </a:cxn>
                    <a:cxn ang="T11">
                      <a:pos x="T2" y="T3"/>
                    </a:cxn>
                    <a:cxn ang="T12">
                      <a:pos x="T4" y="T5"/>
                    </a:cxn>
                    <a:cxn ang="T13">
                      <a:pos x="T6" y="T7"/>
                    </a:cxn>
                    <a:cxn ang="T14">
                      <a:pos x="T8" y="T9"/>
                    </a:cxn>
                  </a:cxnLst>
                  <a:rect l="T15" t="T16" r="T17" b="T18"/>
                  <a:pathLst>
                    <a:path w="36" h="489">
                      <a:moveTo>
                        <a:pt x="0" y="489"/>
                      </a:moveTo>
                      <a:lnTo>
                        <a:pt x="36" y="452"/>
                      </a:lnTo>
                      <a:lnTo>
                        <a:pt x="36" y="0"/>
                      </a:lnTo>
                      <a:lnTo>
                        <a:pt x="0" y="37"/>
                      </a:lnTo>
                      <a:lnTo>
                        <a:pt x="0" y="489"/>
                      </a:lnTo>
                      <a:close/>
                    </a:path>
                  </a:pathLst>
                </a:custGeom>
                <a:solidFill>
                  <a:srgbClr val="969696"/>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494" name="Freeform 105"/>
                <p:cNvSpPr>
                  <a:spLocks/>
                </p:cNvSpPr>
                <p:nvPr/>
              </p:nvSpPr>
              <p:spPr bwMode="auto">
                <a:xfrm>
                  <a:off x="3042" y="2865"/>
                  <a:ext cx="259" cy="25"/>
                </a:xfrm>
                <a:custGeom>
                  <a:avLst/>
                  <a:gdLst>
                    <a:gd name="T0" fmla="*/ 0 w 247"/>
                    <a:gd name="T1" fmla="*/ 26 h 26"/>
                    <a:gd name="T2" fmla="*/ 29 w 247"/>
                    <a:gd name="T3" fmla="*/ 0 h 26"/>
                    <a:gd name="T4" fmla="*/ 247 w 247"/>
                    <a:gd name="T5" fmla="*/ 1 h 26"/>
                    <a:gd name="T6" fmla="*/ 247 w 247"/>
                    <a:gd name="T7" fmla="*/ 26 h 26"/>
                    <a:gd name="T8" fmla="*/ 0 w 247"/>
                    <a:gd name="T9" fmla="*/ 26 h 26"/>
                    <a:gd name="T10" fmla="*/ 0 60000 65536"/>
                    <a:gd name="T11" fmla="*/ 0 60000 65536"/>
                    <a:gd name="T12" fmla="*/ 0 60000 65536"/>
                    <a:gd name="T13" fmla="*/ 0 60000 65536"/>
                    <a:gd name="T14" fmla="*/ 0 60000 65536"/>
                    <a:gd name="T15" fmla="*/ 0 w 247"/>
                    <a:gd name="T16" fmla="*/ 0 h 26"/>
                    <a:gd name="T17" fmla="*/ 247 w 247"/>
                    <a:gd name="T18" fmla="*/ 26 h 26"/>
                  </a:gdLst>
                  <a:ahLst/>
                  <a:cxnLst>
                    <a:cxn ang="T10">
                      <a:pos x="T0" y="T1"/>
                    </a:cxn>
                    <a:cxn ang="T11">
                      <a:pos x="T2" y="T3"/>
                    </a:cxn>
                    <a:cxn ang="T12">
                      <a:pos x="T4" y="T5"/>
                    </a:cxn>
                    <a:cxn ang="T13">
                      <a:pos x="T6" y="T7"/>
                    </a:cxn>
                    <a:cxn ang="T14">
                      <a:pos x="T8" y="T9"/>
                    </a:cxn>
                  </a:cxnLst>
                  <a:rect l="T15" t="T16" r="T17" b="T18"/>
                  <a:pathLst>
                    <a:path w="247" h="26">
                      <a:moveTo>
                        <a:pt x="0" y="26"/>
                      </a:moveTo>
                      <a:lnTo>
                        <a:pt x="29" y="0"/>
                      </a:lnTo>
                      <a:lnTo>
                        <a:pt x="247" y="1"/>
                      </a:lnTo>
                      <a:lnTo>
                        <a:pt x="247" y="26"/>
                      </a:lnTo>
                      <a:lnTo>
                        <a:pt x="0" y="26"/>
                      </a:lnTo>
                      <a:close/>
                    </a:path>
                  </a:pathLst>
                </a:custGeom>
                <a:solidFill>
                  <a:srgbClr val="808080"/>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495" name="Freeform 106"/>
                <p:cNvSpPr>
                  <a:spLocks/>
                </p:cNvSpPr>
                <p:nvPr/>
              </p:nvSpPr>
              <p:spPr bwMode="auto">
                <a:xfrm>
                  <a:off x="3043" y="2528"/>
                  <a:ext cx="32" cy="362"/>
                </a:xfrm>
                <a:custGeom>
                  <a:avLst/>
                  <a:gdLst>
                    <a:gd name="T0" fmla="*/ 0 w 131"/>
                    <a:gd name="T1" fmla="*/ 1418 h 1418"/>
                    <a:gd name="T2" fmla="*/ 131 w 131"/>
                    <a:gd name="T3" fmla="*/ 1314 h 1418"/>
                    <a:gd name="T4" fmla="*/ 131 w 131"/>
                    <a:gd name="T5" fmla="*/ 0 h 1418"/>
                    <a:gd name="T6" fmla="*/ 1 w 131"/>
                    <a:gd name="T7" fmla="*/ 0 h 1418"/>
                    <a:gd name="T8" fmla="*/ 0 w 131"/>
                    <a:gd name="T9" fmla="*/ 1418 h 1418"/>
                    <a:gd name="T10" fmla="*/ 0 60000 65536"/>
                    <a:gd name="T11" fmla="*/ 0 60000 65536"/>
                    <a:gd name="T12" fmla="*/ 0 60000 65536"/>
                    <a:gd name="T13" fmla="*/ 0 60000 65536"/>
                    <a:gd name="T14" fmla="*/ 0 60000 65536"/>
                    <a:gd name="T15" fmla="*/ 0 w 131"/>
                    <a:gd name="T16" fmla="*/ 0 h 1418"/>
                    <a:gd name="T17" fmla="*/ 131 w 131"/>
                    <a:gd name="T18" fmla="*/ 1418 h 1418"/>
                  </a:gdLst>
                  <a:ahLst/>
                  <a:cxnLst>
                    <a:cxn ang="T10">
                      <a:pos x="T0" y="T1"/>
                    </a:cxn>
                    <a:cxn ang="T11">
                      <a:pos x="T2" y="T3"/>
                    </a:cxn>
                    <a:cxn ang="T12">
                      <a:pos x="T4" y="T5"/>
                    </a:cxn>
                    <a:cxn ang="T13">
                      <a:pos x="T6" y="T7"/>
                    </a:cxn>
                    <a:cxn ang="T14">
                      <a:pos x="T8" y="T9"/>
                    </a:cxn>
                  </a:cxnLst>
                  <a:rect l="T15" t="T16" r="T17" b="T18"/>
                  <a:pathLst>
                    <a:path w="131" h="1418">
                      <a:moveTo>
                        <a:pt x="0" y="1418"/>
                      </a:moveTo>
                      <a:lnTo>
                        <a:pt x="131" y="1314"/>
                      </a:lnTo>
                      <a:lnTo>
                        <a:pt x="131" y="0"/>
                      </a:lnTo>
                      <a:lnTo>
                        <a:pt x="1" y="0"/>
                      </a:lnTo>
                      <a:lnTo>
                        <a:pt x="0" y="1418"/>
                      </a:lnTo>
                      <a:close/>
                    </a:path>
                  </a:pathLst>
                </a:custGeom>
                <a:solidFill>
                  <a:srgbClr val="4D4D4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496" name="Freeform 107"/>
                <p:cNvSpPr>
                  <a:spLocks/>
                </p:cNvSpPr>
                <p:nvPr/>
              </p:nvSpPr>
              <p:spPr bwMode="auto">
                <a:xfrm>
                  <a:off x="3027" y="2400"/>
                  <a:ext cx="342" cy="38"/>
                </a:xfrm>
                <a:custGeom>
                  <a:avLst/>
                  <a:gdLst>
                    <a:gd name="T0" fmla="*/ 0 w 301"/>
                    <a:gd name="T1" fmla="*/ 37 h 37"/>
                    <a:gd name="T2" fmla="*/ 36 w 301"/>
                    <a:gd name="T3" fmla="*/ 0 h 37"/>
                    <a:gd name="T4" fmla="*/ 301 w 301"/>
                    <a:gd name="T5" fmla="*/ 0 h 37"/>
                    <a:gd name="T6" fmla="*/ 265 w 301"/>
                    <a:gd name="T7" fmla="*/ 37 h 37"/>
                    <a:gd name="T8" fmla="*/ 0 w 301"/>
                    <a:gd name="T9" fmla="*/ 37 h 37"/>
                    <a:gd name="T10" fmla="*/ 0 60000 65536"/>
                    <a:gd name="T11" fmla="*/ 0 60000 65536"/>
                    <a:gd name="T12" fmla="*/ 0 60000 65536"/>
                    <a:gd name="T13" fmla="*/ 0 60000 65536"/>
                    <a:gd name="T14" fmla="*/ 0 60000 65536"/>
                    <a:gd name="T15" fmla="*/ 0 w 301"/>
                    <a:gd name="T16" fmla="*/ 0 h 37"/>
                    <a:gd name="T17" fmla="*/ 301 w 301"/>
                    <a:gd name="T18" fmla="*/ 37 h 37"/>
                  </a:gdLst>
                  <a:ahLst/>
                  <a:cxnLst>
                    <a:cxn ang="T10">
                      <a:pos x="T0" y="T1"/>
                    </a:cxn>
                    <a:cxn ang="T11">
                      <a:pos x="T2" y="T3"/>
                    </a:cxn>
                    <a:cxn ang="T12">
                      <a:pos x="T4" y="T5"/>
                    </a:cxn>
                    <a:cxn ang="T13">
                      <a:pos x="T6" y="T7"/>
                    </a:cxn>
                    <a:cxn ang="T14">
                      <a:pos x="T8" y="T9"/>
                    </a:cxn>
                  </a:cxnLst>
                  <a:rect l="T15" t="T16" r="T17" b="T18"/>
                  <a:pathLst>
                    <a:path w="301" h="37">
                      <a:moveTo>
                        <a:pt x="0" y="37"/>
                      </a:moveTo>
                      <a:lnTo>
                        <a:pt x="36" y="0"/>
                      </a:lnTo>
                      <a:lnTo>
                        <a:pt x="301" y="0"/>
                      </a:lnTo>
                      <a:lnTo>
                        <a:pt x="265" y="37"/>
                      </a:lnTo>
                      <a:lnTo>
                        <a:pt x="0" y="37"/>
                      </a:lnTo>
                      <a:close/>
                    </a:path>
                  </a:pathLst>
                </a:custGeom>
                <a:solidFill>
                  <a:srgbClr val="DDDDD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497" name="Rectangle 108"/>
                <p:cNvSpPr>
                  <a:spLocks noChangeArrowheads="1"/>
                </p:cNvSpPr>
                <p:nvPr/>
              </p:nvSpPr>
              <p:spPr bwMode="auto">
                <a:xfrm>
                  <a:off x="3075" y="2530"/>
                  <a:ext cx="225" cy="336"/>
                </a:xfrm>
                <a:prstGeom prst="rect">
                  <a:avLst/>
                </a:prstGeom>
                <a:solidFill>
                  <a:srgbClr val="969696"/>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
              <p:nvSpPr>
                <p:cNvPr id="85498" name="Rectangle 109"/>
                <p:cNvSpPr>
                  <a:spLocks noChangeArrowheads="1"/>
                </p:cNvSpPr>
                <p:nvPr/>
              </p:nvSpPr>
              <p:spPr bwMode="auto">
                <a:xfrm>
                  <a:off x="3301" y="2508"/>
                  <a:ext cx="17" cy="390"/>
                </a:xfrm>
                <a:prstGeom prst="rect">
                  <a:avLst/>
                </a:prstGeom>
                <a:solidFill>
                  <a:srgbClr val="B2B2B2"/>
                </a:solidFill>
                <a:ln>
                  <a:noFill/>
                </a:ln>
                <a:extLst>
                  <a:ext uri="{91240B29-F687-4F45-9708-019B960494DF}">
                    <a14:hiddenLine xmlns:a14="http://schemas.microsoft.com/office/drawing/2010/main" w="6350">
                      <a:solidFill>
                        <a:srgbClr val="000000"/>
                      </a:solidFill>
                      <a:miter lim="800000"/>
                      <a:headEnd/>
                      <a:tailEnd/>
                    </a14:hiddenLine>
                  </a:ext>
                </a:extLst>
              </p:spPr>
              <p:txBody>
                <a:bodyPr anchor="ctr" anchorCtr="1"/>
                <a:lstStyle/>
                <a:p>
                  <a:pPr>
                    <a:lnSpc>
                      <a:spcPct val="100000"/>
                    </a:lnSpc>
                  </a:pPr>
                  <a:endParaRPr lang="en-US" altLang="en-US" sz="800" b="1" baseline="0"/>
                </a:p>
              </p:txBody>
            </p:sp>
            <p:sp>
              <p:nvSpPr>
                <p:cNvPr id="85499" name="Rectangle 110"/>
                <p:cNvSpPr>
                  <a:spLocks noChangeArrowheads="1"/>
                </p:cNvSpPr>
                <p:nvPr/>
              </p:nvSpPr>
              <p:spPr bwMode="auto">
                <a:xfrm>
                  <a:off x="3082" y="2486"/>
                  <a:ext cx="221" cy="44"/>
                </a:xfrm>
                <a:prstGeom prst="rect">
                  <a:avLst/>
                </a:prstGeom>
                <a:solidFill>
                  <a:srgbClr val="B2B2B2"/>
                </a:solidFill>
                <a:ln>
                  <a:noFill/>
                </a:ln>
                <a:extLst>
                  <a:ext uri="{91240B29-F687-4F45-9708-019B960494DF}">
                    <a14:hiddenLine xmlns:a14="http://schemas.microsoft.com/office/drawing/2010/main" w="6350">
                      <a:solidFill>
                        <a:srgbClr val="000000"/>
                      </a:solidFill>
                      <a:miter lim="800000"/>
                      <a:headEnd/>
                      <a:tailEnd/>
                    </a14:hiddenLine>
                  </a:ext>
                </a:extLst>
              </p:spPr>
              <p:txBody>
                <a:bodyPr anchor="ctr" anchorCtr="1"/>
                <a:lstStyle/>
                <a:p>
                  <a:pPr>
                    <a:lnSpc>
                      <a:spcPct val="100000"/>
                    </a:lnSpc>
                  </a:pPr>
                  <a:endParaRPr lang="en-US" altLang="en-US" sz="800" b="1" baseline="0"/>
                </a:p>
              </p:txBody>
            </p:sp>
            <p:grpSp>
              <p:nvGrpSpPr>
                <p:cNvPr id="18" name="Group 111"/>
                <p:cNvGrpSpPr>
                  <a:grpSpLocks/>
                </p:cNvGrpSpPr>
                <p:nvPr/>
              </p:nvGrpSpPr>
              <p:grpSpPr bwMode="auto">
                <a:xfrm>
                  <a:off x="3067" y="2782"/>
                  <a:ext cx="223" cy="97"/>
                  <a:chOff x="3461" y="2782"/>
                  <a:chExt cx="223" cy="97"/>
                </a:xfrm>
              </p:grpSpPr>
              <p:sp>
                <p:nvSpPr>
                  <p:cNvPr id="85515" name="Rectangle 112"/>
                  <p:cNvSpPr>
                    <a:spLocks noChangeArrowheads="1"/>
                  </p:cNvSpPr>
                  <p:nvPr/>
                </p:nvSpPr>
                <p:spPr bwMode="auto">
                  <a:xfrm>
                    <a:off x="3461" y="2806"/>
                    <a:ext cx="199" cy="73"/>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5516" name="AutoShape 113"/>
                  <p:cNvSpPr>
                    <a:spLocks noChangeArrowheads="1"/>
                  </p:cNvSpPr>
                  <p:nvPr/>
                </p:nvSpPr>
                <p:spPr bwMode="auto">
                  <a:xfrm>
                    <a:off x="3463" y="2782"/>
                    <a:ext cx="221" cy="22"/>
                  </a:xfrm>
                  <a:prstGeom prst="parallelogram">
                    <a:avLst>
                      <a:gd name="adj" fmla="val 116220"/>
                    </a:avLst>
                  </a:prstGeom>
                  <a:solidFill>
                    <a:srgbClr val="6699FF"/>
                  </a:solidFill>
                  <a:ln w="3175">
                    <a:solidFill>
                      <a:srgbClr val="6699FF"/>
                    </a:solidFill>
                    <a:miter lim="800000"/>
                    <a:headEnd/>
                    <a:tailEnd/>
                  </a:ln>
                </p:spPr>
                <p:txBody>
                  <a:bodyPr wrap="none" anchor="ctr"/>
                  <a:lstStyle/>
                  <a:p>
                    <a:endParaRPr lang="en-US"/>
                  </a:p>
                </p:txBody>
              </p:sp>
              <p:sp>
                <p:nvSpPr>
                  <p:cNvPr id="85517" name="AutoShape 114"/>
                  <p:cNvSpPr>
                    <a:spLocks noChangeArrowheads="1"/>
                  </p:cNvSpPr>
                  <p:nvPr/>
                </p:nvSpPr>
                <p:spPr bwMode="auto">
                  <a:xfrm rot="16200000" flipH="1">
                    <a:off x="3623" y="2821"/>
                    <a:ext cx="95" cy="22"/>
                  </a:xfrm>
                  <a:prstGeom prst="parallelogram">
                    <a:avLst>
                      <a:gd name="adj" fmla="val 91342"/>
                    </a:avLst>
                  </a:prstGeom>
                  <a:solidFill>
                    <a:srgbClr val="003399"/>
                  </a:solidFill>
                  <a:ln w="3175">
                    <a:solidFill>
                      <a:srgbClr val="003399"/>
                    </a:solidFill>
                    <a:miter lim="800000"/>
                    <a:headEnd/>
                    <a:tailEnd/>
                  </a:ln>
                </p:spPr>
                <p:txBody>
                  <a:bodyPr wrap="none" anchor="ctr"/>
                  <a:lstStyle/>
                  <a:p>
                    <a:endParaRPr lang="en-US"/>
                  </a:p>
                </p:txBody>
              </p:sp>
              <p:sp>
                <p:nvSpPr>
                  <p:cNvPr id="85518" name="Oval 115"/>
                  <p:cNvSpPr>
                    <a:spLocks noChangeArrowheads="1"/>
                  </p:cNvSpPr>
                  <p:nvPr/>
                </p:nvSpPr>
                <p:spPr bwMode="auto">
                  <a:xfrm>
                    <a:off x="3485" y="2824"/>
                    <a:ext cx="44" cy="39"/>
                  </a:xfrm>
                  <a:prstGeom prst="ellipse">
                    <a:avLst/>
                  </a:prstGeom>
                  <a:solidFill>
                    <a:schemeClr val="tx1"/>
                  </a:solidFill>
                  <a:ln w="6350">
                    <a:solidFill>
                      <a:schemeClr val="tx1"/>
                    </a:solidFill>
                    <a:round/>
                    <a:headEnd/>
                    <a:tailEnd/>
                  </a:ln>
                </p:spPr>
                <p:txBody>
                  <a:bodyPr wrap="none" anchor="ctr"/>
                  <a:lstStyle/>
                  <a:p>
                    <a:endParaRPr lang="en-US"/>
                  </a:p>
                </p:txBody>
              </p:sp>
              <p:sp>
                <p:nvSpPr>
                  <p:cNvPr id="85519" name="Oval 116"/>
                  <p:cNvSpPr>
                    <a:spLocks noChangeArrowheads="1"/>
                  </p:cNvSpPr>
                  <p:nvPr/>
                </p:nvSpPr>
                <p:spPr bwMode="auto">
                  <a:xfrm>
                    <a:off x="3591" y="2824"/>
                    <a:ext cx="44" cy="39"/>
                  </a:xfrm>
                  <a:prstGeom prst="ellipse">
                    <a:avLst/>
                  </a:prstGeom>
                  <a:solidFill>
                    <a:schemeClr val="tx1"/>
                  </a:solidFill>
                  <a:ln w="6350">
                    <a:solidFill>
                      <a:schemeClr val="tx1"/>
                    </a:solidFill>
                    <a:round/>
                    <a:headEnd/>
                    <a:tailEnd/>
                  </a:ln>
                </p:spPr>
                <p:txBody>
                  <a:bodyPr wrap="none" anchor="ctr"/>
                  <a:lstStyle/>
                  <a:p>
                    <a:endParaRPr lang="en-US"/>
                  </a:p>
                </p:txBody>
              </p:sp>
              <p:sp>
                <p:nvSpPr>
                  <p:cNvPr id="85520" name="Line 117"/>
                  <p:cNvSpPr>
                    <a:spLocks noChangeShapeType="1"/>
                  </p:cNvSpPr>
                  <p:nvPr/>
                </p:nvSpPr>
                <p:spPr bwMode="auto">
                  <a:xfrm>
                    <a:off x="3505" y="2828"/>
                    <a:ext cx="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19" name="Group 118"/>
                <p:cNvGrpSpPr>
                  <a:grpSpLocks/>
                </p:cNvGrpSpPr>
                <p:nvPr/>
              </p:nvGrpSpPr>
              <p:grpSpPr bwMode="auto">
                <a:xfrm>
                  <a:off x="3067" y="2667"/>
                  <a:ext cx="223" cy="97"/>
                  <a:chOff x="3461" y="2667"/>
                  <a:chExt cx="223" cy="97"/>
                </a:xfrm>
              </p:grpSpPr>
              <p:sp>
                <p:nvSpPr>
                  <p:cNvPr id="85509" name="Rectangle 119"/>
                  <p:cNvSpPr>
                    <a:spLocks noChangeArrowheads="1"/>
                  </p:cNvSpPr>
                  <p:nvPr/>
                </p:nvSpPr>
                <p:spPr bwMode="auto">
                  <a:xfrm>
                    <a:off x="3461" y="2691"/>
                    <a:ext cx="199" cy="73"/>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5510" name="AutoShape 120"/>
                  <p:cNvSpPr>
                    <a:spLocks noChangeArrowheads="1"/>
                  </p:cNvSpPr>
                  <p:nvPr/>
                </p:nvSpPr>
                <p:spPr bwMode="auto">
                  <a:xfrm>
                    <a:off x="3463" y="2667"/>
                    <a:ext cx="221" cy="22"/>
                  </a:xfrm>
                  <a:prstGeom prst="parallelogram">
                    <a:avLst>
                      <a:gd name="adj" fmla="val 116220"/>
                    </a:avLst>
                  </a:prstGeom>
                  <a:solidFill>
                    <a:srgbClr val="6699FF"/>
                  </a:solidFill>
                  <a:ln w="3175">
                    <a:solidFill>
                      <a:srgbClr val="6699FF"/>
                    </a:solidFill>
                    <a:miter lim="800000"/>
                    <a:headEnd/>
                    <a:tailEnd/>
                  </a:ln>
                </p:spPr>
                <p:txBody>
                  <a:bodyPr wrap="none" anchor="ctr"/>
                  <a:lstStyle/>
                  <a:p>
                    <a:endParaRPr lang="en-US"/>
                  </a:p>
                </p:txBody>
              </p:sp>
              <p:sp>
                <p:nvSpPr>
                  <p:cNvPr id="85511" name="AutoShape 121"/>
                  <p:cNvSpPr>
                    <a:spLocks noChangeArrowheads="1"/>
                  </p:cNvSpPr>
                  <p:nvPr/>
                </p:nvSpPr>
                <p:spPr bwMode="auto">
                  <a:xfrm rot="16200000" flipH="1">
                    <a:off x="3623" y="2706"/>
                    <a:ext cx="95" cy="22"/>
                  </a:xfrm>
                  <a:prstGeom prst="parallelogram">
                    <a:avLst>
                      <a:gd name="adj" fmla="val 91342"/>
                    </a:avLst>
                  </a:prstGeom>
                  <a:solidFill>
                    <a:srgbClr val="003399"/>
                  </a:solidFill>
                  <a:ln w="3175">
                    <a:solidFill>
                      <a:srgbClr val="003399"/>
                    </a:solidFill>
                    <a:miter lim="800000"/>
                    <a:headEnd/>
                    <a:tailEnd/>
                  </a:ln>
                </p:spPr>
                <p:txBody>
                  <a:bodyPr wrap="none" anchor="ctr"/>
                  <a:lstStyle/>
                  <a:p>
                    <a:endParaRPr lang="en-US"/>
                  </a:p>
                </p:txBody>
              </p:sp>
              <p:sp>
                <p:nvSpPr>
                  <p:cNvPr id="85512" name="Oval 122"/>
                  <p:cNvSpPr>
                    <a:spLocks noChangeArrowheads="1"/>
                  </p:cNvSpPr>
                  <p:nvPr/>
                </p:nvSpPr>
                <p:spPr bwMode="auto">
                  <a:xfrm>
                    <a:off x="3485" y="2709"/>
                    <a:ext cx="44" cy="39"/>
                  </a:xfrm>
                  <a:prstGeom prst="ellipse">
                    <a:avLst/>
                  </a:prstGeom>
                  <a:solidFill>
                    <a:schemeClr val="tx1"/>
                  </a:solidFill>
                  <a:ln w="6350">
                    <a:solidFill>
                      <a:schemeClr val="tx1"/>
                    </a:solidFill>
                    <a:round/>
                    <a:headEnd/>
                    <a:tailEnd/>
                  </a:ln>
                </p:spPr>
                <p:txBody>
                  <a:bodyPr wrap="none" anchor="ctr"/>
                  <a:lstStyle/>
                  <a:p>
                    <a:endParaRPr lang="en-US"/>
                  </a:p>
                </p:txBody>
              </p:sp>
              <p:sp>
                <p:nvSpPr>
                  <p:cNvPr id="85513" name="Oval 123"/>
                  <p:cNvSpPr>
                    <a:spLocks noChangeArrowheads="1"/>
                  </p:cNvSpPr>
                  <p:nvPr/>
                </p:nvSpPr>
                <p:spPr bwMode="auto">
                  <a:xfrm>
                    <a:off x="3591" y="2709"/>
                    <a:ext cx="44" cy="39"/>
                  </a:xfrm>
                  <a:prstGeom prst="ellipse">
                    <a:avLst/>
                  </a:prstGeom>
                  <a:solidFill>
                    <a:schemeClr val="tx1"/>
                  </a:solidFill>
                  <a:ln w="6350">
                    <a:solidFill>
                      <a:schemeClr val="tx1"/>
                    </a:solidFill>
                    <a:round/>
                    <a:headEnd/>
                    <a:tailEnd/>
                  </a:ln>
                </p:spPr>
                <p:txBody>
                  <a:bodyPr wrap="none" anchor="ctr"/>
                  <a:lstStyle/>
                  <a:p>
                    <a:endParaRPr lang="en-US"/>
                  </a:p>
                </p:txBody>
              </p:sp>
              <p:sp>
                <p:nvSpPr>
                  <p:cNvPr id="85514" name="Line 124"/>
                  <p:cNvSpPr>
                    <a:spLocks noChangeShapeType="1"/>
                  </p:cNvSpPr>
                  <p:nvPr/>
                </p:nvSpPr>
                <p:spPr bwMode="auto">
                  <a:xfrm>
                    <a:off x="3505" y="2713"/>
                    <a:ext cx="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20" name="Group 125"/>
                <p:cNvGrpSpPr>
                  <a:grpSpLocks/>
                </p:cNvGrpSpPr>
                <p:nvPr/>
              </p:nvGrpSpPr>
              <p:grpSpPr bwMode="auto">
                <a:xfrm>
                  <a:off x="3067" y="2552"/>
                  <a:ext cx="223" cy="97"/>
                  <a:chOff x="3461" y="2552"/>
                  <a:chExt cx="223" cy="97"/>
                </a:xfrm>
              </p:grpSpPr>
              <p:sp>
                <p:nvSpPr>
                  <p:cNvPr id="85503" name="Rectangle 126"/>
                  <p:cNvSpPr>
                    <a:spLocks noChangeArrowheads="1"/>
                  </p:cNvSpPr>
                  <p:nvPr/>
                </p:nvSpPr>
                <p:spPr bwMode="auto">
                  <a:xfrm>
                    <a:off x="3461" y="2576"/>
                    <a:ext cx="199" cy="73"/>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5504" name="AutoShape 127"/>
                  <p:cNvSpPr>
                    <a:spLocks noChangeArrowheads="1"/>
                  </p:cNvSpPr>
                  <p:nvPr/>
                </p:nvSpPr>
                <p:spPr bwMode="auto">
                  <a:xfrm>
                    <a:off x="3463" y="2552"/>
                    <a:ext cx="221" cy="22"/>
                  </a:xfrm>
                  <a:prstGeom prst="parallelogram">
                    <a:avLst>
                      <a:gd name="adj" fmla="val 116220"/>
                    </a:avLst>
                  </a:prstGeom>
                  <a:solidFill>
                    <a:srgbClr val="6699FF"/>
                  </a:solidFill>
                  <a:ln w="3175">
                    <a:solidFill>
                      <a:srgbClr val="6699FF"/>
                    </a:solidFill>
                    <a:miter lim="800000"/>
                    <a:headEnd/>
                    <a:tailEnd/>
                  </a:ln>
                </p:spPr>
                <p:txBody>
                  <a:bodyPr wrap="none" anchor="ctr"/>
                  <a:lstStyle/>
                  <a:p>
                    <a:endParaRPr lang="en-US"/>
                  </a:p>
                </p:txBody>
              </p:sp>
              <p:sp>
                <p:nvSpPr>
                  <p:cNvPr id="85505" name="AutoShape 128"/>
                  <p:cNvSpPr>
                    <a:spLocks noChangeArrowheads="1"/>
                  </p:cNvSpPr>
                  <p:nvPr/>
                </p:nvSpPr>
                <p:spPr bwMode="auto">
                  <a:xfrm rot="16200000" flipH="1">
                    <a:off x="3623" y="2591"/>
                    <a:ext cx="95" cy="22"/>
                  </a:xfrm>
                  <a:prstGeom prst="parallelogram">
                    <a:avLst>
                      <a:gd name="adj" fmla="val 91342"/>
                    </a:avLst>
                  </a:prstGeom>
                  <a:solidFill>
                    <a:srgbClr val="003399"/>
                  </a:solidFill>
                  <a:ln w="3175">
                    <a:solidFill>
                      <a:srgbClr val="003399"/>
                    </a:solidFill>
                    <a:miter lim="800000"/>
                    <a:headEnd/>
                    <a:tailEnd/>
                  </a:ln>
                </p:spPr>
                <p:txBody>
                  <a:bodyPr wrap="none" anchor="ctr"/>
                  <a:lstStyle/>
                  <a:p>
                    <a:endParaRPr lang="en-US"/>
                  </a:p>
                </p:txBody>
              </p:sp>
              <p:sp>
                <p:nvSpPr>
                  <p:cNvPr id="85506" name="Oval 129"/>
                  <p:cNvSpPr>
                    <a:spLocks noChangeArrowheads="1"/>
                  </p:cNvSpPr>
                  <p:nvPr/>
                </p:nvSpPr>
                <p:spPr bwMode="auto">
                  <a:xfrm>
                    <a:off x="3485" y="2594"/>
                    <a:ext cx="44" cy="39"/>
                  </a:xfrm>
                  <a:prstGeom prst="ellipse">
                    <a:avLst/>
                  </a:prstGeom>
                  <a:solidFill>
                    <a:schemeClr val="tx1"/>
                  </a:solidFill>
                  <a:ln w="6350">
                    <a:solidFill>
                      <a:schemeClr val="tx1"/>
                    </a:solidFill>
                    <a:round/>
                    <a:headEnd/>
                    <a:tailEnd/>
                  </a:ln>
                </p:spPr>
                <p:txBody>
                  <a:bodyPr wrap="none" anchor="ctr"/>
                  <a:lstStyle/>
                  <a:p>
                    <a:endParaRPr lang="en-US"/>
                  </a:p>
                </p:txBody>
              </p:sp>
              <p:sp>
                <p:nvSpPr>
                  <p:cNvPr id="85507" name="Oval 130"/>
                  <p:cNvSpPr>
                    <a:spLocks noChangeArrowheads="1"/>
                  </p:cNvSpPr>
                  <p:nvPr/>
                </p:nvSpPr>
                <p:spPr bwMode="auto">
                  <a:xfrm>
                    <a:off x="3591" y="2594"/>
                    <a:ext cx="44" cy="39"/>
                  </a:xfrm>
                  <a:prstGeom prst="ellipse">
                    <a:avLst/>
                  </a:prstGeom>
                  <a:solidFill>
                    <a:schemeClr val="tx1"/>
                  </a:solidFill>
                  <a:ln w="6350">
                    <a:solidFill>
                      <a:schemeClr val="tx1"/>
                    </a:solidFill>
                    <a:round/>
                    <a:headEnd/>
                    <a:tailEnd/>
                  </a:ln>
                </p:spPr>
                <p:txBody>
                  <a:bodyPr wrap="none" anchor="ctr"/>
                  <a:lstStyle/>
                  <a:p>
                    <a:endParaRPr lang="en-US"/>
                  </a:p>
                </p:txBody>
              </p:sp>
              <p:sp>
                <p:nvSpPr>
                  <p:cNvPr id="85508" name="Line 131"/>
                  <p:cNvSpPr>
                    <a:spLocks noChangeShapeType="1"/>
                  </p:cNvSpPr>
                  <p:nvPr/>
                </p:nvSpPr>
                <p:spPr bwMode="auto">
                  <a:xfrm>
                    <a:off x="3505" y="2598"/>
                    <a:ext cx="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grpSp>
          </p:grpSp>
          <p:sp>
            <p:nvSpPr>
              <p:cNvPr id="85491" name="Rectangle 132" descr="10%"/>
              <p:cNvSpPr>
                <a:spLocks noChangeArrowheads="1"/>
              </p:cNvSpPr>
              <p:nvPr/>
            </p:nvSpPr>
            <p:spPr bwMode="auto">
              <a:xfrm>
                <a:off x="4810" y="3797"/>
                <a:ext cx="99" cy="54"/>
              </a:xfrm>
              <a:prstGeom prst="rect">
                <a:avLst/>
              </a:prstGeom>
              <a:pattFill prst="pct10">
                <a:fgClr>
                  <a:schemeClr val="tx2">
                    <a:alpha val="49019"/>
                  </a:schemeClr>
                </a:fgClr>
                <a:bgClr>
                  <a:schemeClr val="accent2">
                    <a:alpha val="49019"/>
                  </a:schemeClr>
                </a:bgClr>
              </a:pattFill>
              <a:ln w="9525" algn="ctr">
                <a:solidFill>
                  <a:schemeClr val="bg1"/>
                </a:solidFill>
                <a:miter lim="800000"/>
                <a:headEnd/>
                <a:tailEnd/>
              </a:ln>
            </p:spPr>
            <p:txBody>
              <a:bodyPr wrap="none" lIns="73025" tIns="36512" rIns="73025" bIns="36512" anchor="ctr"/>
              <a:lstStyle/>
              <a:p>
                <a:endParaRPr lang="en-US"/>
              </a:p>
            </p:txBody>
          </p:sp>
        </p:grpSp>
        <p:pic>
          <p:nvPicPr>
            <p:cNvPr id="85026" name="Picture 133" descr="Router_Stor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327650" y="4208463"/>
              <a:ext cx="3778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 name="Group 134"/>
            <p:cNvGrpSpPr>
              <a:grpSpLocks/>
            </p:cNvGrpSpPr>
            <p:nvPr/>
          </p:nvGrpSpPr>
          <p:grpSpPr bwMode="auto">
            <a:xfrm>
              <a:off x="5316538" y="4732338"/>
              <a:ext cx="398463" cy="268288"/>
              <a:chOff x="3817" y="3120"/>
              <a:chExt cx="251" cy="169"/>
            </a:xfrm>
          </p:grpSpPr>
          <p:sp>
            <p:nvSpPr>
              <p:cNvPr id="85479" name="Freeform 135"/>
              <p:cNvSpPr>
                <a:spLocks/>
              </p:cNvSpPr>
              <p:nvPr/>
            </p:nvSpPr>
            <p:spPr bwMode="auto">
              <a:xfrm>
                <a:off x="3817" y="3120"/>
                <a:ext cx="251" cy="24"/>
              </a:xfrm>
              <a:custGeom>
                <a:avLst/>
                <a:gdLst>
                  <a:gd name="T0" fmla="*/ 0 w 1250"/>
                  <a:gd name="T1" fmla="*/ 121 h 121"/>
                  <a:gd name="T2" fmla="*/ 1129 w 1250"/>
                  <a:gd name="T3" fmla="*/ 121 h 121"/>
                  <a:gd name="T4" fmla="*/ 1250 w 1250"/>
                  <a:gd name="T5" fmla="*/ 0 h 121"/>
                  <a:gd name="T6" fmla="*/ 122 w 1250"/>
                  <a:gd name="T7" fmla="*/ 0 h 121"/>
                  <a:gd name="T8" fmla="*/ 0 w 1250"/>
                  <a:gd name="T9" fmla="*/ 121 h 121"/>
                  <a:gd name="T10" fmla="*/ 0 60000 65536"/>
                  <a:gd name="T11" fmla="*/ 0 60000 65536"/>
                  <a:gd name="T12" fmla="*/ 0 60000 65536"/>
                  <a:gd name="T13" fmla="*/ 0 60000 65536"/>
                  <a:gd name="T14" fmla="*/ 0 60000 65536"/>
                  <a:gd name="T15" fmla="*/ 0 w 1250"/>
                  <a:gd name="T16" fmla="*/ 0 h 121"/>
                  <a:gd name="T17" fmla="*/ 1250 w 1250"/>
                  <a:gd name="T18" fmla="*/ 121 h 121"/>
                </a:gdLst>
                <a:ahLst/>
                <a:cxnLst>
                  <a:cxn ang="T10">
                    <a:pos x="T0" y="T1"/>
                  </a:cxn>
                  <a:cxn ang="T11">
                    <a:pos x="T2" y="T3"/>
                  </a:cxn>
                  <a:cxn ang="T12">
                    <a:pos x="T4" y="T5"/>
                  </a:cxn>
                  <a:cxn ang="T13">
                    <a:pos x="T6" y="T7"/>
                  </a:cxn>
                  <a:cxn ang="T14">
                    <a:pos x="T8" y="T9"/>
                  </a:cxn>
                </a:cxnLst>
                <a:rect l="T15" t="T16" r="T17" b="T18"/>
                <a:pathLst>
                  <a:path w="1250" h="121">
                    <a:moveTo>
                      <a:pt x="0" y="121"/>
                    </a:moveTo>
                    <a:lnTo>
                      <a:pt x="1129" y="121"/>
                    </a:lnTo>
                    <a:lnTo>
                      <a:pt x="1250" y="0"/>
                    </a:lnTo>
                    <a:lnTo>
                      <a:pt x="122" y="0"/>
                    </a:lnTo>
                    <a:lnTo>
                      <a:pt x="0" y="121"/>
                    </a:lnTo>
                    <a:close/>
                  </a:path>
                </a:pathLst>
              </a:custGeom>
              <a:solidFill>
                <a:srgbClr val="99FF99"/>
              </a:solidFill>
              <a:ln w="3175">
                <a:solidFill>
                  <a:srgbClr val="99FF99"/>
                </a:solidFill>
                <a:prstDash val="solid"/>
                <a:round/>
                <a:headEnd/>
                <a:tailEnd/>
              </a:ln>
            </p:spPr>
            <p:txBody>
              <a:bodyPr/>
              <a:lstStyle/>
              <a:p>
                <a:endParaRPr lang="en-SG"/>
              </a:p>
            </p:txBody>
          </p:sp>
          <p:sp>
            <p:nvSpPr>
              <p:cNvPr id="85480" name="Rectangle 136"/>
              <p:cNvSpPr>
                <a:spLocks noChangeArrowheads="1"/>
              </p:cNvSpPr>
              <p:nvPr/>
            </p:nvSpPr>
            <p:spPr bwMode="auto">
              <a:xfrm>
                <a:off x="3817" y="3144"/>
                <a:ext cx="227" cy="145"/>
              </a:xfrm>
              <a:prstGeom prst="rect">
                <a:avLst/>
              </a:prstGeom>
              <a:solidFill>
                <a:srgbClr val="00CC00"/>
              </a:solidFill>
              <a:ln w="3175">
                <a:solidFill>
                  <a:srgbClr val="00CC00"/>
                </a:solidFill>
                <a:miter lim="800000"/>
                <a:headEnd/>
                <a:tailEnd/>
              </a:ln>
            </p:spPr>
            <p:txBody>
              <a:bodyPr/>
              <a:lstStyle/>
              <a:p>
                <a:endParaRPr lang="en-US"/>
              </a:p>
            </p:txBody>
          </p:sp>
          <p:sp>
            <p:nvSpPr>
              <p:cNvPr id="85481" name="Freeform 137"/>
              <p:cNvSpPr>
                <a:spLocks/>
              </p:cNvSpPr>
              <p:nvPr/>
            </p:nvSpPr>
            <p:spPr bwMode="auto">
              <a:xfrm>
                <a:off x="4041" y="3120"/>
                <a:ext cx="24" cy="169"/>
              </a:xfrm>
              <a:custGeom>
                <a:avLst/>
                <a:gdLst>
                  <a:gd name="T0" fmla="*/ 121 w 121"/>
                  <a:gd name="T1" fmla="*/ 0 h 851"/>
                  <a:gd name="T2" fmla="*/ 121 w 121"/>
                  <a:gd name="T3" fmla="*/ 729 h 851"/>
                  <a:gd name="T4" fmla="*/ 0 w 121"/>
                  <a:gd name="T5" fmla="*/ 851 h 851"/>
                  <a:gd name="T6" fmla="*/ 0 w 121"/>
                  <a:gd name="T7" fmla="*/ 121 h 851"/>
                  <a:gd name="T8" fmla="*/ 121 w 121"/>
                  <a:gd name="T9" fmla="*/ 0 h 851"/>
                  <a:gd name="T10" fmla="*/ 0 60000 65536"/>
                  <a:gd name="T11" fmla="*/ 0 60000 65536"/>
                  <a:gd name="T12" fmla="*/ 0 60000 65536"/>
                  <a:gd name="T13" fmla="*/ 0 60000 65536"/>
                  <a:gd name="T14" fmla="*/ 0 60000 65536"/>
                  <a:gd name="T15" fmla="*/ 0 w 121"/>
                  <a:gd name="T16" fmla="*/ 0 h 851"/>
                  <a:gd name="T17" fmla="*/ 121 w 121"/>
                  <a:gd name="T18" fmla="*/ 851 h 851"/>
                </a:gdLst>
                <a:ahLst/>
                <a:cxnLst>
                  <a:cxn ang="T10">
                    <a:pos x="T0" y="T1"/>
                  </a:cxn>
                  <a:cxn ang="T11">
                    <a:pos x="T2" y="T3"/>
                  </a:cxn>
                  <a:cxn ang="T12">
                    <a:pos x="T4" y="T5"/>
                  </a:cxn>
                  <a:cxn ang="T13">
                    <a:pos x="T6" y="T7"/>
                  </a:cxn>
                  <a:cxn ang="T14">
                    <a:pos x="T8" y="T9"/>
                  </a:cxn>
                </a:cxnLst>
                <a:rect l="T15" t="T16" r="T17" b="T18"/>
                <a:pathLst>
                  <a:path w="121" h="851">
                    <a:moveTo>
                      <a:pt x="121" y="0"/>
                    </a:moveTo>
                    <a:lnTo>
                      <a:pt x="121" y="729"/>
                    </a:lnTo>
                    <a:lnTo>
                      <a:pt x="0" y="851"/>
                    </a:lnTo>
                    <a:lnTo>
                      <a:pt x="0" y="121"/>
                    </a:lnTo>
                    <a:lnTo>
                      <a:pt x="121" y="0"/>
                    </a:lnTo>
                    <a:close/>
                  </a:path>
                </a:pathLst>
              </a:custGeom>
              <a:solidFill>
                <a:srgbClr val="009900"/>
              </a:solidFill>
              <a:ln w="3175">
                <a:solidFill>
                  <a:srgbClr val="009900"/>
                </a:solidFill>
                <a:prstDash val="solid"/>
                <a:round/>
                <a:headEnd/>
                <a:tailEnd/>
              </a:ln>
            </p:spPr>
            <p:txBody>
              <a:bodyPr/>
              <a:lstStyle/>
              <a:p>
                <a:endParaRPr lang="en-SG"/>
              </a:p>
            </p:txBody>
          </p:sp>
          <p:grpSp>
            <p:nvGrpSpPr>
              <p:cNvPr id="22" name="Group 138"/>
              <p:cNvGrpSpPr>
                <a:grpSpLocks/>
              </p:cNvGrpSpPr>
              <p:nvPr/>
            </p:nvGrpSpPr>
            <p:grpSpPr bwMode="auto">
              <a:xfrm>
                <a:off x="3864" y="3152"/>
                <a:ext cx="134" cy="132"/>
                <a:chOff x="5862" y="3132"/>
                <a:chExt cx="206" cy="204"/>
              </a:xfrm>
            </p:grpSpPr>
            <p:sp>
              <p:nvSpPr>
                <p:cNvPr id="85483" name="Freeform 139"/>
                <p:cNvSpPr>
                  <a:spLocks/>
                </p:cNvSpPr>
                <p:nvPr/>
              </p:nvSpPr>
              <p:spPr bwMode="auto">
                <a:xfrm>
                  <a:off x="5862" y="3213"/>
                  <a:ext cx="81" cy="35"/>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84" name="Freeform 140"/>
                <p:cNvSpPr>
                  <a:spLocks/>
                </p:cNvSpPr>
                <p:nvPr/>
              </p:nvSpPr>
              <p:spPr bwMode="auto">
                <a:xfrm>
                  <a:off x="5946" y="3132"/>
                  <a:ext cx="37" cy="77"/>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85" name="Freeform 141"/>
                <p:cNvSpPr>
                  <a:spLocks/>
                </p:cNvSpPr>
                <p:nvPr/>
              </p:nvSpPr>
              <p:spPr bwMode="auto">
                <a:xfrm>
                  <a:off x="5987" y="3213"/>
                  <a:ext cx="81" cy="35"/>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86" name="Freeform 142"/>
                <p:cNvSpPr>
                  <a:spLocks/>
                </p:cNvSpPr>
                <p:nvPr/>
              </p:nvSpPr>
              <p:spPr bwMode="auto">
                <a:xfrm>
                  <a:off x="5946" y="3252"/>
                  <a:ext cx="37" cy="77"/>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87" name="Oval 143"/>
                <p:cNvSpPr>
                  <a:spLocks noChangeArrowheads="1"/>
                </p:cNvSpPr>
                <p:nvPr/>
              </p:nvSpPr>
              <p:spPr bwMode="auto">
                <a:xfrm rot="-2599510">
                  <a:off x="5948" y="3135"/>
                  <a:ext cx="36" cy="199"/>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488" name="Oval 144"/>
                <p:cNvSpPr>
                  <a:spLocks noChangeArrowheads="1"/>
                </p:cNvSpPr>
                <p:nvPr/>
              </p:nvSpPr>
              <p:spPr bwMode="auto">
                <a:xfrm rot="2599510" flipV="1">
                  <a:off x="5948" y="3133"/>
                  <a:ext cx="36" cy="203"/>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489" name="Oval 145"/>
                <p:cNvSpPr>
                  <a:spLocks noChangeArrowheads="1"/>
                </p:cNvSpPr>
                <p:nvPr/>
              </p:nvSpPr>
              <p:spPr bwMode="auto">
                <a:xfrm>
                  <a:off x="5930" y="3200"/>
                  <a:ext cx="70" cy="6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23" name="Group 146"/>
            <p:cNvGrpSpPr>
              <a:grpSpLocks/>
            </p:cNvGrpSpPr>
            <p:nvPr/>
          </p:nvGrpSpPr>
          <p:grpSpPr bwMode="auto">
            <a:xfrm>
              <a:off x="5316538" y="4440238"/>
              <a:ext cx="401638" cy="273050"/>
              <a:chOff x="5167" y="2936"/>
              <a:chExt cx="253" cy="172"/>
            </a:xfrm>
          </p:grpSpPr>
          <p:sp>
            <p:nvSpPr>
              <p:cNvPr id="85454" name="Freeform 147"/>
              <p:cNvSpPr>
                <a:spLocks/>
              </p:cNvSpPr>
              <p:nvPr/>
            </p:nvSpPr>
            <p:spPr bwMode="auto">
              <a:xfrm>
                <a:off x="5169" y="2936"/>
                <a:ext cx="251" cy="24"/>
              </a:xfrm>
              <a:custGeom>
                <a:avLst/>
                <a:gdLst>
                  <a:gd name="T0" fmla="*/ 0 w 1250"/>
                  <a:gd name="T1" fmla="*/ 121 h 121"/>
                  <a:gd name="T2" fmla="*/ 1129 w 1250"/>
                  <a:gd name="T3" fmla="*/ 121 h 121"/>
                  <a:gd name="T4" fmla="*/ 1250 w 1250"/>
                  <a:gd name="T5" fmla="*/ 0 h 121"/>
                  <a:gd name="T6" fmla="*/ 122 w 1250"/>
                  <a:gd name="T7" fmla="*/ 0 h 121"/>
                  <a:gd name="T8" fmla="*/ 0 w 1250"/>
                  <a:gd name="T9" fmla="*/ 121 h 121"/>
                  <a:gd name="T10" fmla="*/ 0 60000 65536"/>
                  <a:gd name="T11" fmla="*/ 0 60000 65536"/>
                  <a:gd name="T12" fmla="*/ 0 60000 65536"/>
                  <a:gd name="T13" fmla="*/ 0 60000 65536"/>
                  <a:gd name="T14" fmla="*/ 0 60000 65536"/>
                  <a:gd name="T15" fmla="*/ 0 w 1250"/>
                  <a:gd name="T16" fmla="*/ 0 h 121"/>
                  <a:gd name="T17" fmla="*/ 1250 w 1250"/>
                  <a:gd name="T18" fmla="*/ 121 h 121"/>
                </a:gdLst>
                <a:ahLst/>
                <a:cxnLst>
                  <a:cxn ang="T10">
                    <a:pos x="T0" y="T1"/>
                  </a:cxn>
                  <a:cxn ang="T11">
                    <a:pos x="T2" y="T3"/>
                  </a:cxn>
                  <a:cxn ang="T12">
                    <a:pos x="T4" y="T5"/>
                  </a:cxn>
                  <a:cxn ang="T13">
                    <a:pos x="T6" y="T7"/>
                  </a:cxn>
                  <a:cxn ang="T14">
                    <a:pos x="T8" y="T9"/>
                  </a:cxn>
                </a:cxnLst>
                <a:rect l="T15" t="T16" r="T17" b="T18"/>
                <a:pathLst>
                  <a:path w="1250" h="121">
                    <a:moveTo>
                      <a:pt x="0" y="121"/>
                    </a:moveTo>
                    <a:lnTo>
                      <a:pt x="1129" y="121"/>
                    </a:lnTo>
                    <a:lnTo>
                      <a:pt x="1250" y="0"/>
                    </a:lnTo>
                    <a:lnTo>
                      <a:pt x="122" y="0"/>
                    </a:lnTo>
                    <a:lnTo>
                      <a:pt x="0" y="121"/>
                    </a:lnTo>
                    <a:close/>
                  </a:path>
                </a:pathLst>
              </a:custGeom>
              <a:solidFill>
                <a:srgbClr val="99CCFF"/>
              </a:solidFill>
              <a:ln w="3175">
                <a:solidFill>
                  <a:srgbClr val="99CCFF"/>
                </a:solidFill>
                <a:prstDash val="solid"/>
                <a:round/>
                <a:headEnd/>
                <a:tailEnd/>
              </a:ln>
            </p:spPr>
            <p:txBody>
              <a:bodyPr/>
              <a:lstStyle/>
              <a:p>
                <a:endParaRPr lang="en-SG"/>
              </a:p>
            </p:txBody>
          </p:sp>
          <p:sp>
            <p:nvSpPr>
              <p:cNvPr id="85455" name="Rectangle 148"/>
              <p:cNvSpPr>
                <a:spLocks noChangeArrowheads="1"/>
              </p:cNvSpPr>
              <p:nvPr/>
            </p:nvSpPr>
            <p:spPr bwMode="auto">
              <a:xfrm>
                <a:off x="5167" y="2960"/>
                <a:ext cx="227" cy="146"/>
              </a:xfrm>
              <a:prstGeom prst="rect">
                <a:avLst/>
              </a:prstGeom>
              <a:solidFill>
                <a:srgbClr val="0066FF"/>
              </a:solidFill>
              <a:ln>
                <a:noFill/>
              </a:ln>
              <a:extLst>
                <a:ext uri="{91240B29-F687-4F45-9708-019B960494DF}">
                  <a14:hiddenLine xmlns:a14="http://schemas.microsoft.com/office/drawing/2010/main" w="3175">
                    <a:solidFill>
                      <a:srgbClr val="000000"/>
                    </a:solidFill>
                    <a:miter lim="800000"/>
                    <a:headEnd/>
                    <a:tailEnd/>
                  </a14:hiddenLine>
                </a:ext>
              </a:extLst>
            </p:spPr>
            <p:txBody>
              <a:bodyPr/>
              <a:lstStyle/>
              <a:p>
                <a:endParaRPr lang="en-US"/>
              </a:p>
            </p:txBody>
          </p:sp>
          <p:grpSp>
            <p:nvGrpSpPr>
              <p:cNvPr id="24" name="Group 149"/>
              <p:cNvGrpSpPr>
                <a:grpSpLocks/>
              </p:cNvGrpSpPr>
              <p:nvPr/>
            </p:nvGrpSpPr>
            <p:grpSpPr bwMode="auto">
              <a:xfrm flipH="1">
                <a:off x="5338" y="3013"/>
                <a:ext cx="38" cy="38"/>
                <a:chOff x="3075" y="1305"/>
                <a:chExt cx="161" cy="161"/>
              </a:xfrm>
            </p:grpSpPr>
            <p:sp>
              <p:nvSpPr>
                <p:cNvPr id="85476" name="Rectangle 150"/>
                <p:cNvSpPr>
                  <a:spLocks noChangeArrowheads="1"/>
                </p:cNvSpPr>
                <p:nvPr/>
              </p:nvSpPr>
              <p:spPr bwMode="auto">
                <a:xfrm>
                  <a:off x="3075" y="1333"/>
                  <a:ext cx="161"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477" name="Oval 151"/>
                <p:cNvSpPr>
                  <a:spLocks noChangeArrowheads="1"/>
                </p:cNvSpPr>
                <p:nvPr/>
              </p:nvSpPr>
              <p:spPr bwMode="auto">
                <a:xfrm>
                  <a:off x="3076" y="1305"/>
                  <a:ext cx="160" cy="46"/>
                </a:xfrm>
                <a:prstGeom prst="ellipse">
                  <a:avLst/>
                </a:prstGeom>
                <a:solidFill>
                  <a:schemeClr val="tx1"/>
                </a:solidFill>
                <a:ln w="3175">
                  <a:solidFill>
                    <a:srgbClr val="FFFFFF"/>
                  </a:solidFill>
                  <a:round/>
                  <a:headEnd/>
                  <a:tailEnd/>
                </a:ln>
              </p:spPr>
              <p:txBody>
                <a:bodyPr/>
                <a:lstStyle/>
                <a:p>
                  <a:endParaRPr lang="en-US"/>
                </a:p>
              </p:txBody>
            </p:sp>
            <p:sp>
              <p:nvSpPr>
                <p:cNvPr id="85478" name="Oval 152"/>
                <p:cNvSpPr>
                  <a:spLocks noChangeArrowheads="1"/>
                </p:cNvSpPr>
                <p:nvPr/>
              </p:nvSpPr>
              <p:spPr bwMode="auto">
                <a:xfrm>
                  <a:off x="3076" y="1420"/>
                  <a:ext cx="160" cy="46"/>
                </a:xfrm>
                <a:prstGeom prst="ellipse">
                  <a:avLst/>
                </a:prstGeom>
                <a:solidFill>
                  <a:srgbClr val="FFFFFF"/>
                </a:solidFill>
                <a:ln w="3175">
                  <a:solidFill>
                    <a:srgbClr val="FFFFFF"/>
                  </a:solidFill>
                  <a:round/>
                  <a:headEnd/>
                  <a:tailEnd/>
                </a:ln>
              </p:spPr>
              <p:txBody>
                <a:bodyPr/>
                <a:lstStyle/>
                <a:p>
                  <a:endParaRPr lang="en-US"/>
                </a:p>
              </p:txBody>
            </p:sp>
          </p:grpSp>
          <p:sp>
            <p:nvSpPr>
              <p:cNvPr id="85457" name="Freeform 153"/>
              <p:cNvSpPr>
                <a:spLocks/>
              </p:cNvSpPr>
              <p:nvPr/>
            </p:nvSpPr>
            <p:spPr bwMode="auto">
              <a:xfrm>
                <a:off x="5391" y="2938"/>
                <a:ext cx="24" cy="170"/>
              </a:xfrm>
              <a:custGeom>
                <a:avLst/>
                <a:gdLst>
                  <a:gd name="T0" fmla="*/ 121 w 121"/>
                  <a:gd name="T1" fmla="*/ 0 h 851"/>
                  <a:gd name="T2" fmla="*/ 121 w 121"/>
                  <a:gd name="T3" fmla="*/ 729 h 851"/>
                  <a:gd name="T4" fmla="*/ 0 w 121"/>
                  <a:gd name="T5" fmla="*/ 851 h 851"/>
                  <a:gd name="T6" fmla="*/ 0 w 121"/>
                  <a:gd name="T7" fmla="*/ 121 h 851"/>
                  <a:gd name="T8" fmla="*/ 121 w 121"/>
                  <a:gd name="T9" fmla="*/ 0 h 851"/>
                  <a:gd name="T10" fmla="*/ 0 60000 65536"/>
                  <a:gd name="T11" fmla="*/ 0 60000 65536"/>
                  <a:gd name="T12" fmla="*/ 0 60000 65536"/>
                  <a:gd name="T13" fmla="*/ 0 60000 65536"/>
                  <a:gd name="T14" fmla="*/ 0 60000 65536"/>
                  <a:gd name="T15" fmla="*/ 0 w 121"/>
                  <a:gd name="T16" fmla="*/ 0 h 851"/>
                  <a:gd name="T17" fmla="*/ 121 w 121"/>
                  <a:gd name="T18" fmla="*/ 851 h 851"/>
                </a:gdLst>
                <a:ahLst/>
                <a:cxnLst>
                  <a:cxn ang="T10">
                    <a:pos x="T0" y="T1"/>
                  </a:cxn>
                  <a:cxn ang="T11">
                    <a:pos x="T2" y="T3"/>
                  </a:cxn>
                  <a:cxn ang="T12">
                    <a:pos x="T4" y="T5"/>
                  </a:cxn>
                  <a:cxn ang="T13">
                    <a:pos x="T6" y="T7"/>
                  </a:cxn>
                  <a:cxn ang="T14">
                    <a:pos x="T8" y="T9"/>
                  </a:cxn>
                </a:cxnLst>
                <a:rect l="T15" t="T16" r="T17" b="T18"/>
                <a:pathLst>
                  <a:path w="121" h="851">
                    <a:moveTo>
                      <a:pt x="121" y="0"/>
                    </a:moveTo>
                    <a:lnTo>
                      <a:pt x="121" y="729"/>
                    </a:lnTo>
                    <a:lnTo>
                      <a:pt x="0" y="851"/>
                    </a:lnTo>
                    <a:lnTo>
                      <a:pt x="0" y="121"/>
                    </a:lnTo>
                    <a:lnTo>
                      <a:pt x="121" y="0"/>
                    </a:lnTo>
                    <a:close/>
                  </a:path>
                </a:pathLst>
              </a:custGeom>
              <a:solidFill>
                <a:srgbClr val="0033CC"/>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grpSp>
            <p:nvGrpSpPr>
              <p:cNvPr id="25" name="Group 154"/>
              <p:cNvGrpSpPr>
                <a:grpSpLocks/>
              </p:cNvGrpSpPr>
              <p:nvPr/>
            </p:nvGrpSpPr>
            <p:grpSpPr bwMode="auto">
              <a:xfrm flipH="1">
                <a:off x="5180" y="3013"/>
                <a:ext cx="38" cy="38"/>
                <a:chOff x="3075" y="1305"/>
                <a:chExt cx="161" cy="161"/>
              </a:xfrm>
            </p:grpSpPr>
            <p:sp>
              <p:nvSpPr>
                <p:cNvPr id="85473" name="Rectangle 155"/>
                <p:cNvSpPr>
                  <a:spLocks noChangeArrowheads="1"/>
                </p:cNvSpPr>
                <p:nvPr/>
              </p:nvSpPr>
              <p:spPr bwMode="auto">
                <a:xfrm>
                  <a:off x="3075" y="1333"/>
                  <a:ext cx="161"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474" name="Oval 156"/>
                <p:cNvSpPr>
                  <a:spLocks noChangeArrowheads="1"/>
                </p:cNvSpPr>
                <p:nvPr/>
              </p:nvSpPr>
              <p:spPr bwMode="auto">
                <a:xfrm>
                  <a:off x="3076" y="1305"/>
                  <a:ext cx="160" cy="46"/>
                </a:xfrm>
                <a:prstGeom prst="ellipse">
                  <a:avLst/>
                </a:prstGeom>
                <a:solidFill>
                  <a:schemeClr val="tx1"/>
                </a:solidFill>
                <a:ln w="3175">
                  <a:solidFill>
                    <a:srgbClr val="FFFFFF"/>
                  </a:solidFill>
                  <a:round/>
                  <a:headEnd/>
                  <a:tailEnd/>
                </a:ln>
              </p:spPr>
              <p:txBody>
                <a:bodyPr/>
                <a:lstStyle/>
                <a:p>
                  <a:endParaRPr lang="en-US"/>
                </a:p>
              </p:txBody>
            </p:sp>
            <p:sp>
              <p:nvSpPr>
                <p:cNvPr id="85475" name="Oval 157"/>
                <p:cNvSpPr>
                  <a:spLocks noChangeArrowheads="1"/>
                </p:cNvSpPr>
                <p:nvPr/>
              </p:nvSpPr>
              <p:spPr bwMode="auto">
                <a:xfrm>
                  <a:off x="3076" y="1420"/>
                  <a:ext cx="160" cy="46"/>
                </a:xfrm>
                <a:prstGeom prst="ellipse">
                  <a:avLst/>
                </a:prstGeom>
                <a:solidFill>
                  <a:srgbClr val="FFFFFF"/>
                </a:solidFill>
                <a:ln w="3175">
                  <a:solidFill>
                    <a:srgbClr val="FFFFFF"/>
                  </a:solidFill>
                  <a:round/>
                  <a:headEnd/>
                  <a:tailEnd/>
                </a:ln>
              </p:spPr>
              <p:txBody>
                <a:bodyPr/>
                <a:lstStyle/>
                <a:p>
                  <a:endParaRPr lang="en-US"/>
                </a:p>
              </p:txBody>
            </p:sp>
          </p:grpSp>
          <p:sp>
            <p:nvSpPr>
              <p:cNvPr id="85459" name="Oval 158"/>
              <p:cNvSpPr>
                <a:spLocks noChangeArrowheads="1"/>
              </p:cNvSpPr>
              <p:nvPr/>
            </p:nvSpPr>
            <p:spPr bwMode="auto">
              <a:xfrm>
                <a:off x="5233" y="2983"/>
                <a:ext cx="96" cy="96"/>
              </a:xfrm>
              <a:prstGeom prst="ellipse">
                <a:avLst/>
              </a:prstGeom>
              <a:solidFill>
                <a:srgbClr val="99CC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73025" tIns="36512" rIns="73025" bIns="36512" anchor="ctr"/>
              <a:lstStyle/>
              <a:p>
                <a:endParaRPr lang="en-US"/>
              </a:p>
            </p:txBody>
          </p:sp>
          <p:grpSp>
            <p:nvGrpSpPr>
              <p:cNvPr id="26" name="Group 159"/>
              <p:cNvGrpSpPr>
                <a:grpSpLocks/>
              </p:cNvGrpSpPr>
              <p:nvPr/>
            </p:nvGrpSpPr>
            <p:grpSpPr bwMode="auto">
              <a:xfrm>
                <a:off x="5244" y="2999"/>
                <a:ext cx="74" cy="64"/>
                <a:chOff x="2778" y="1804"/>
                <a:chExt cx="391" cy="145"/>
              </a:xfrm>
            </p:grpSpPr>
            <p:sp>
              <p:nvSpPr>
                <p:cNvPr id="85465" name="Freeform 160"/>
                <p:cNvSpPr>
                  <a:spLocks/>
                </p:cNvSpPr>
                <p:nvPr/>
              </p:nvSpPr>
              <p:spPr bwMode="auto">
                <a:xfrm>
                  <a:off x="2982" y="1807"/>
                  <a:ext cx="187" cy="63"/>
                </a:xfrm>
                <a:custGeom>
                  <a:avLst/>
                  <a:gdLst>
                    <a:gd name="T0" fmla="*/ 0 w 187"/>
                    <a:gd name="T1" fmla="*/ 49 h 63"/>
                    <a:gd name="T2" fmla="*/ 42 w 187"/>
                    <a:gd name="T3" fmla="*/ 63 h 63"/>
                    <a:gd name="T4" fmla="*/ 142 w 187"/>
                    <a:gd name="T5" fmla="*/ 21 h 63"/>
                    <a:gd name="T6" fmla="*/ 187 w 187"/>
                    <a:gd name="T7" fmla="*/ 35 h 63"/>
                    <a:gd name="T8" fmla="*/ 163 w 187"/>
                    <a:gd name="T9" fmla="*/ 0 h 63"/>
                    <a:gd name="T10" fmla="*/ 45 w 187"/>
                    <a:gd name="T11" fmla="*/ 0 h 63"/>
                    <a:gd name="T12" fmla="*/ 94 w 187"/>
                    <a:gd name="T13" fmla="*/ 11 h 63"/>
                    <a:gd name="T14" fmla="*/ 0 w 187"/>
                    <a:gd name="T15" fmla="*/ 49 h 63"/>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3"/>
                    <a:gd name="T26" fmla="*/ 187 w 187"/>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3">
                      <a:moveTo>
                        <a:pt x="0" y="49"/>
                      </a:moveTo>
                      <a:lnTo>
                        <a:pt x="42" y="63"/>
                      </a:lnTo>
                      <a:lnTo>
                        <a:pt x="142" y="21"/>
                      </a:lnTo>
                      <a:lnTo>
                        <a:pt x="187" y="35"/>
                      </a:lnTo>
                      <a:lnTo>
                        <a:pt x="163" y="0"/>
                      </a:lnTo>
                      <a:lnTo>
                        <a:pt x="45" y="0"/>
                      </a:lnTo>
                      <a:lnTo>
                        <a:pt x="94" y="11"/>
                      </a:lnTo>
                      <a:lnTo>
                        <a:pt x="0"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66" name="Freeform 161"/>
                <p:cNvSpPr>
                  <a:spLocks/>
                </p:cNvSpPr>
                <p:nvPr/>
              </p:nvSpPr>
              <p:spPr bwMode="auto">
                <a:xfrm>
                  <a:off x="2982" y="1807"/>
                  <a:ext cx="187" cy="63"/>
                </a:xfrm>
                <a:custGeom>
                  <a:avLst/>
                  <a:gdLst>
                    <a:gd name="T0" fmla="*/ 0 w 187"/>
                    <a:gd name="T1" fmla="*/ 49 h 63"/>
                    <a:gd name="T2" fmla="*/ 42 w 187"/>
                    <a:gd name="T3" fmla="*/ 63 h 63"/>
                    <a:gd name="T4" fmla="*/ 142 w 187"/>
                    <a:gd name="T5" fmla="*/ 21 h 63"/>
                    <a:gd name="T6" fmla="*/ 187 w 187"/>
                    <a:gd name="T7" fmla="*/ 35 h 63"/>
                    <a:gd name="T8" fmla="*/ 163 w 187"/>
                    <a:gd name="T9" fmla="*/ 0 h 63"/>
                    <a:gd name="T10" fmla="*/ 45 w 187"/>
                    <a:gd name="T11" fmla="*/ 0 h 63"/>
                    <a:gd name="T12" fmla="*/ 94 w 187"/>
                    <a:gd name="T13" fmla="*/ 11 h 63"/>
                    <a:gd name="T14" fmla="*/ 0 w 187"/>
                    <a:gd name="T15" fmla="*/ 49 h 63"/>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3"/>
                    <a:gd name="T26" fmla="*/ 187 w 187"/>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3">
                      <a:moveTo>
                        <a:pt x="0" y="49"/>
                      </a:moveTo>
                      <a:lnTo>
                        <a:pt x="42" y="63"/>
                      </a:lnTo>
                      <a:lnTo>
                        <a:pt x="142" y="21"/>
                      </a:lnTo>
                      <a:lnTo>
                        <a:pt x="187" y="35"/>
                      </a:lnTo>
                      <a:lnTo>
                        <a:pt x="163" y="0"/>
                      </a:lnTo>
                      <a:lnTo>
                        <a:pt x="45" y="0"/>
                      </a:lnTo>
                      <a:lnTo>
                        <a:pt x="94" y="11"/>
                      </a:lnTo>
                      <a:lnTo>
                        <a:pt x="0"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67" name="Freeform 162"/>
                <p:cNvSpPr>
                  <a:spLocks/>
                </p:cNvSpPr>
                <p:nvPr/>
              </p:nvSpPr>
              <p:spPr bwMode="auto">
                <a:xfrm>
                  <a:off x="2778" y="1880"/>
                  <a:ext cx="187" cy="66"/>
                </a:xfrm>
                <a:custGeom>
                  <a:avLst/>
                  <a:gdLst>
                    <a:gd name="T0" fmla="*/ 187 w 187"/>
                    <a:gd name="T1" fmla="*/ 14 h 66"/>
                    <a:gd name="T2" fmla="*/ 145 w 187"/>
                    <a:gd name="T3" fmla="*/ 0 h 66"/>
                    <a:gd name="T4" fmla="*/ 48 w 187"/>
                    <a:gd name="T5" fmla="*/ 41 h 66"/>
                    <a:gd name="T6" fmla="*/ 0 w 187"/>
                    <a:gd name="T7" fmla="*/ 28 h 66"/>
                    <a:gd name="T8" fmla="*/ 24 w 187"/>
                    <a:gd name="T9" fmla="*/ 66 h 66"/>
                    <a:gd name="T10" fmla="*/ 145 w 187"/>
                    <a:gd name="T11" fmla="*/ 66 h 66"/>
                    <a:gd name="T12" fmla="*/ 93 w 187"/>
                    <a:gd name="T13" fmla="*/ 52 h 66"/>
                    <a:gd name="T14" fmla="*/ 187 w 187"/>
                    <a:gd name="T15" fmla="*/ 14 h 66"/>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6"/>
                    <a:gd name="T26" fmla="*/ 187 w 187"/>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6">
                      <a:moveTo>
                        <a:pt x="187" y="14"/>
                      </a:moveTo>
                      <a:lnTo>
                        <a:pt x="145" y="0"/>
                      </a:lnTo>
                      <a:lnTo>
                        <a:pt x="48" y="41"/>
                      </a:lnTo>
                      <a:lnTo>
                        <a:pt x="0" y="28"/>
                      </a:lnTo>
                      <a:lnTo>
                        <a:pt x="24" y="66"/>
                      </a:lnTo>
                      <a:lnTo>
                        <a:pt x="145" y="66"/>
                      </a:lnTo>
                      <a:lnTo>
                        <a:pt x="93" y="52"/>
                      </a:lnTo>
                      <a:lnTo>
                        <a:pt x="18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68" name="Freeform 163"/>
                <p:cNvSpPr>
                  <a:spLocks/>
                </p:cNvSpPr>
                <p:nvPr/>
              </p:nvSpPr>
              <p:spPr bwMode="auto">
                <a:xfrm>
                  <a:off x="2778" y="1880"/>
                  <a:ext cx="187" cy="66"/>
                </a:xfrm>
                <a:custGeom>
                  <a:avLst/>
                  <a:gdLst>
                    <a:gd name="T0" fmla="*/ 187 w 187"/>
                    <a:gd name="T1" fmla="*/ 14 h 66"/>
                    <a:gd name="T2" fmla="*/ 145 w 187"/>
                    <a:gd name="T3" fmla="*/ 0 h 66"/>
                    <a:gd name="T4" fmla="*/ 48 w 187"/>
                    <a:gd name="T5" fmla="*/ 41 h 66"/>
                    <a:gd name="T6" fmla="*/ 0 w 187"/>
                    <a:gd name="T7" fmla="*/ 28 h 66"/>
                    <a:gd name="T8" fmla="*/ 24 w 187"/>
                    <a:gd name="T9" fmla="*/ 66 h 66"/>
                    <a:gd name="T10" fmla="*/ 145 w 187"/>
                    <a:gd name="T11" fmla="*/ 66 h 66"/>
                    <a:gd name="T12" fmla="*/ 93 w 187"/>
                    <a:gd name="T13" fmla="*/ 52 h 66"/>
                    <a:gd name="T14" fmla="*/ 187 w 187"/>
                    <a:gd name="T15" fmla="*/ 14 h 66"/>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6"/>
                    <a:gd name="T26" fmla="*/ 187 w 187"/>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6">
                      <a:moveTo>
                        <a:pt x="187" y="14"/>
                      </a:moveTo>
                      <a:lnTo>
                        <a:pt x="145" y="0"/>
                      </a:lnTo>
                      <a:lnTo>
                        <a:pt x="48" y="41"/>
                      </a:lnTo>
                      <a:lnTo>
                        <a:pt x="0" y="28"/>
                      </a:lnTo>
                      <a:lnTo>
                        <a:pt x="24" y="66"/>
                      </a:lnTo>
                      <a:lnTo>
                        <a:pt x="145" y="66"/>
                      </a:lnTo>
                      <a:lnTo>
                        <a:pt x="93" y="52"/>
                      </a:lnTo>
                      <a:lnTo>
                        <a:pt x="18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69" name="Freeform 164"/>
                <p:cNvSpPr>
                  <a:spLocks/>
                </p:cNvSpPr>
                <p:nvPr/>
              </p:nvSpPr>
              <p:spPr bwMode="auto">
                <a:xfrm>
                  <a:off x="2788" y="1804"/>
                  <a:ext cx="187" cy="62"/>
                </a:xfrm>
                <a:custGeom>
                  <a:avLst/>
                  <a:gdLst>
                    <a:gd name="T0" fmla="*/ 0 w 187"/>
                    <a:gd name="T1" fmla="*/ 14 h 62"/>
                    <a:gd name="T2" fmla="*/ 42 w 187"/>
                    <a:gd name="T3" fmla="*/ 0 h 62"/>
                    <a:gd name="T4" fmla="*/ 142 w 187"/>
                    <a:gd name="T5" fmla="*/ 38 h 62"/>
                    <a:gd name="T6" fmla="*/ 187 w 187"/>
                    <a:gd name="T7" fmla="*/ 27 h 62"/>
                    <a:gd name="T8" fmla="*/ 163 w 187"/>
                    <a:gd name="T9" fmla="*/ 62 h 62"/>
                    <a:gd name="T10" fmla="*/ 45 w 187"/>
                    <a:gd name="T11" fmla="*/ 62 h 62"/>
                    <a:gd name="T12" fmla="*/ 94 w 187"/>
                    <a:gd name="T13" fmla="*/ 52 h 62"/>
                    <a:gd name="T14" fmla="*/ 0 w 187"/>
                    <a:gd name="T15" fmla="*/ 14 h 62"/>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2"/>
                    <a:gd name="T26" fmla="*/ 187 w 187"/>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2">
                      <a:moveTo>
                        <a:pt x="0" y="14"/>
                      </a:moveTo>
                      <a:lnTo>
                        <a:pt x="42" y="0"/>
                      </a:lnTo>
                      <a:lnTo>
                        <a:pt x="142" y="38"/>
                      </a:lnTo>
                      <a:lnTo>
                        <a:pt x="187" y="27"/>
                      </a:lnTo>
                      <a:lnTo>
                        <a:pt x="163" y="62"/>
                      </a:lnTo>
                      <a:lnTo>
                        <a:pt x="45" y="62"/>
                      </a:lnTo>
                      <a:lnTo>
                        <a:pt x="94" y="52"/>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70" name="Freeform 165"/>
                <p:cNvSpPr>
                  <a:spLocks/>
                </p:cNvSpPr>
                <p:nvPr/>
              </p:nvSpPr>
              <p:spPr bwMode="auto">
                <a:xfrm>
                  <a:off x="2788" y="1804"/>
                  <a:ext cx="187" cy="62"/>
                </a:xfrm>
                <a:custGeom>
                  <a:avLst/>
                  <a:gdLst>
                    <a:gd name="T0" fmla="*/ 0 w 187"/>
                    <a:gd name="T1" fmla="*/ 14 h 62"/>
                    <a:gd name="T2" fmla="*/ 42 w 187"/>
                    <a:gd name="T3" fmla="*/ 0 h 62"/>
                    <a:gd name="T4" fmla="*/ 142 w 187"/>
                    <a:gd name="T5" fmla="*/ 38 h 62"/>
                    <a:gd name="T6" fmla="*/ 187 w 187"/>
                    <a:gd name="T7" fmla="*/ 27 h 62"/>
                    <a:gd name="T8" fmla="*/ 163 w 187"/>
                    <a:gd name="T9" fmla="*/ 62 h 62"/>
                    <a:gd name="T10" fmla="*/ 45 w 187"/>
                    <a:gd name="T11" fmla="*/ 62 h 62"/>
                    <a:gd name="T12" fmla="*/ 94 w 187"/>
                    <a:gd name="T13" fmla="*/ 52 h 62"/>
                    <a:gd name="T14" fmla="*/ 0 w 187"/>
                    <a:gd name="T15" fmla="*/ 14 h 62"/>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2"/>
                    <a:gd name="T26" fmla="*/ 187 w 187"/>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2">
                      <a:moveTo>
                        <a:pt x="0" y="14"/>
                      </a:moveTo>
                      <a:lnTo>
                        <a:pt x="42" y="0"/>
                      </a:lnTo>
                      <a:lnTo>
                        <a:pt x="142" y="38"/>
                      </a:lnTo>
                      <a:lnTo>
                        <a:pt x="187" y="27"/>
                      </a:lnTo>
                      <a:lnTo>
                        <a:pt x="163" y="62"/>
                      </a:lnTo>
                      <a:lnTo>
                        <a:pt x="45" y="62"/>
                      </a:lnTo>
                      <a:lnTo>
                        <a:pt x="94" y="52"/>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71" name="Freeform 166"/>
                <p:cNvSpPr>
                  <a:spLocks/>
                </p:cNvSpPr>
                <p:nvPr/>
              </p:nvSpPr>
              <p:spPr bwMode="auto">
                <a:xfrm>
                  <a:off x="2975" y="1887"/>
                  <a:ext cx="187" cy="62"/>
                </a:xfrm>
                <a:custGeom>
                  <a:avLst/>
                  <a:gdLst>
                    <a:gd name="T0" fmla="*/ 187 w 187"/>
                    <a:gd name="T1" fmla="*/ 48 h 62"/>
                    <a:gd name="T2" fmla="*/ 146 w 187"/>
                    <a:gd name="T3" fmla="*/ 62 h 62"/>
                    <a:gd name="T4" fmla="*/ 49 w 187"/>
                    <a:gd name="T5" fmla="*/ 21 h 62"/>
                    <a:gd name="T6" fmla="*/ 0 w 187"/>
                    <a:gd name="T7" fmla="*/ 34 h 62"/>
                    <a:gd name="T8" fmla="*/ 24 w 187"/>
                    <a:gd name="T9" fmla="*/ 0 h 62"/>
                    <a:gd name="T10" fmla="*/ 146 w 187"/>
                    <a:gd name="T11" fmla="*/ 0 h 62"/>
                    <a:gd name="T12" fmla="*/ 94 w 187"/>
                    <a:gd name="T13" fmla="*/ 10 h 62"/>
                    <a:gd name="T14" fmla="*/ 187 w 187"/>
                    <a:gd name="T15" fmla="*/ 48 h 62"/>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2"/>
                    <a:gd name="T26" fmla="*/ 187 w 187"/>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2">
                      <a:moveTo>
                        <a:pt x="187" y="48"/>
                      </a:moveTo>
                      <a:lnTo>
                        <a:pt x="146" y="62"/>
                      </a:lnTo>
                      <a:lnTo>
                        <a:pt x="49" y="21"/>
                      </a:lnTo>
                      <a:lnTo>
                        <a:pt x="0" y="34"/>
                      </a:lnTo>
                      <a:lnTo>
                        <a:pt x="24" y="0"/>
                      </a:lnTo>
                      <a:lnTo>
                        <a:pt x="146" y="0"/>
                      </a:lnTo>
                      <a:lnTo>
                        <a:pt x="94" y="10"/>
                      </a:lnTo>
                      <a:lnTo>
                        <a:pt x="187"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72" name="Freeform 167"/>
                <p:cNvSpPr>
                  <a:spLocks/>
                </p:cNvSpPr>
                <p:nvPr/>
              </p:nvSpPr>
              <p:spPr bwMode="auto">
                <a:xfrm>
                  <a:off x="2975" y="1887"/>
                  <a:ext cx="187" cy="62"/>
                </a:xfrm>
                <a:custGeom>
                  <a:avLst/>
                  <a:gdLst>
                    <a:gd name="T0" fmla="*/ 187 w 187"/>
                    <a:gd name="T1" fmla="*/ 48 h 62"/>
                    <a:gd name="T2" fmla="*/ 146 w 187"/>
                    <a:gd name="T3" fmla="*/ 62 h 62"/>
                    <a:gd name="T4" fmla="*/ 49 w 187"/>
                    <a:gd name="T5" fmla="*/ 21 h 62"/>
                    <a:gd name="T6" fmla="*/ 0 w 187"/>
                    <a:gd name="T7" fmla="*/ 34 h 62"/>
                    <a:gd name="T8" fmla="*/ 24 w 187"/>
                    <a:gd name="T9" fmla="*/ 0 h 62"/>
                    <a:gd name="T10" fmla="*/ 146 w 187"/>
                    <a:gd name="T11" fmla="*/ 0 h 62"/>
                    <a:gd name="T12" fmla="*/ 94 w 187"/>
                    <a:gd name="T13" fmla="*/ 10 h 62"/>
                    <a:gd name="T14" fmla="*/ 187 w 187"/>
                    <a:gd name="T15" fmla="*/ 48 h 62"/>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2"/>
                    <a:gd name="T26" fmla="*/ 187 w 187"/>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2">
                      <a:moveTo>
                        <a:pt x="187" y="48"/>
                      </a:moveTo>
                      <a:lnTo>
                        <a:pt x="146" y="62"/>
                      </a:lnTo>
                      <a:lnTo>
                        <a:pt x="49" y="21"/>
                      </a:lnTo>
                      <a:lnTo>
                        <a:pt x="0" y="34"/>
                      </a:lnTo>
                      <a:lnTo>
                        <a:pt x="24" y="0"/>
                      </a:lnTo>
                      <a:lnTo>
                        <a:pt x="146" y="0"/>
                      </a:lnTo>
                      <a:lnTo>
                        <a:pt x="94" y="10"/>
                      </a:lnTo>
                      <a:lnTo>
                        <a:pt x="187"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grpSp>
          <p:grpSp>
            <p:nvGrpSpPr>
              <p:cNvPr id="27" name="Group 168"/>
              <p:cNvGrpSpPr>
                <a:grpSpLocks/>
              </p:cNvGrpSpPr>
              <p:nvPr/>
            </p:nvGrpSpPr>
            <p:grpSpPr bwMode="auto">
              <a:xfrm flipH="1">
                <a:off x="5318" y="3067"/>
                <a:ext cx="38" cy="38"/>
                <a:chOff x="3075" y="1305"/>
                <a:chExt cx="161" cy="161"/>
              </a:xfrm>
            </p:grpSpPr>
            <p:sp>
              <p:nvSpPr>
                <p:cNvPr id="85462" name="Rectangle 169"/>
                <p:cNvSpPr>
                  <a:spLocks noChangeArrowheads="1"/>
                </p:cNvSpPr>
                <p:nvPr/>
              </p:nvSpPr>
              <p:spPr bwMode="auto">
                <a:xfrm>
                  <a:off x="3075" y="1333"/>
                  <a:ext cx="161"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463" name="Oval 170"/>
                <p:cNvSpPr>
                  <a:spLocks noChangeArrowheads="1"/>
                </p:cNvSpPr>
                <p:nvPr/>
              </p:nvSpPr>
              <p:spPr bwMode="auto">
                <a:xfrm>
                  <a:off x="3076" y="1305"/>
                  <a:ext cx="160" cy="46"/>
                </a:xfrm>
                <a:prstGeom prst="ellipse">
                  <a:avLst/>
                </a:prstGeom>
                <a:solidFill>
                  <a:schemeClr val="tx1"/>
                </a:solidFill>
                <a:ln w="3175">
                  <a:solidFill>
                    <a:srgbClr val="FFFFFF"/>
                  </a:solidFill>
                  <a:round/>
                  <a:headEnd/>
                  <a:tailEnd/>
                </a:ln>
              </p:spPr>
              <p:txBody>
                <a:bodyPr/>
                <a:lstStyle/>
                <a:p>
                  <a:endParaRPr lang="en-US"/>
                </a:p>
              </p:txBody>
            </p:sp>
            <p:sp>
              <p:nvSpPr>
                <p:cNvPr id="85464" name="Oval 171"/>
                <p:cNvSpPr>
                  <a:spLocks noChangeArrowheads="1"/>
                </p:cNvSpPr>
                <p:nvPr/>
              </p:nvSpPr>
              <p:spPr bwMode="auto">
                <a:xfrm>
                  <a:off x="3076" y="1420"/>
                  <a:ext cx="160" cy="46"/>
                </a:xfrm>
                <a:prstGeom prst="ellipse">
                  <a:avLst/>
                </a:prstGeom>
                <a:solidFill>
                  <a:srgbClr val="FFFFFF"/>
                </a:solidFill>
                <a:ln w="3175">
                  <a:solidFill>
                    <a:srgbClr val="FFFFFF"/>
                  </a:solidFill>
                  <a:round/>
                  <a:headEnd/>
                  <a:tailEnd/>
                </a:ln>
              </p:spPr>
              <p:txBody>
                <a:bodyPr/>
                <a:lstStyle/>
                <a:p>
                  <a:endParaRPr lang="en-US"/>
                </a:p>
              </p:txBody>
            </p:sp>
          </p:grpSp>
        </p:grpSp>
        <p:sp>
          <p:nvSpPr>
            <p:cNvPr id="85029" name="Rectangle 172"/>
            <p:cNvSpPr>
              <a:spLocks noChangeArrowheads="1"/>
            </p:cNvSpPr>
            <p:nvPr/>
          </p:nvSpPr>
          <p:spPr bwMode="auto">
            <a:xfrm>
              <a:off x="5799138" y="4338638"/>
              <a:ext cx="3173413" cy="766763"/>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endParaRPr lang="en-US"/>
            </a:p>
          </p:txBody>
        </p:sp>
        <p:sp>
          <p:nvSpPr>
            <p:cNvPr id="85030" name="Rectangle 173"/>
            <p:cNvSpPr>
              <a:spLocks noChangeArrowheads="1"/>
            </p:cNvSpPr>
            <p:nvPr/>
          </p:nvSpPr>
          <p:spPr bwMode="auto">
            <a:xfrm>
              <a:off x="5845175" y="4522788"/>
              <a:ext cx="3046413" cy="554038"/>
            </a:xfrm>
            <a:prstGeom prst="rect">
              <a:avLst/>
            </a:prstGeom>
            <a:solidFill>
              <a:schemeClr val="bg1"/>
            </a:solidFill>
            <a:ln w="9525" algn="ctr">
              <a:solidFill>
                <a:schemeClr val="tx2"/>
              </a:solidFill>
              <a:miter lim="800000"/>
              <a:headEnd/>
              <a:tailEnd/>
            </a:ln>
          </p:spPr>
          <p:txBody>
            <a:bodyPr lIns="82124" tIns="41061" rIns="82124" bIns="41061" anchor="ctr">
              <a:spAutoFit/>
            </a:bodyPr>
            <a:lstStyle/>
            <a:p>
              <a:endParaRPr lang="en-US"/>
            </a:p>
          </p:txBody>
        </p:sp>
        <p:sp>
          <p:nvSpPr>
            <p:cNvPr id="85031" name="Text Box 174"/>
            <p:cNvSpPr txBox="1">
              <a:spLocks noChangeArrowheads="1"/>
            </p:cNvSpPr>
            <p:nvPr/>
          </p:nvSpPr>
          <p:spPr bwMode="auto">
            <a:xfrm>
              <a:off x="6611938" y="4333875"/>
              <a:ext cx="15652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000" b="1" baseline="0">
                  <a:solidFill>
                    <a:schemeClr val="bg1"/>
                  </a:solidFill>
                </a:rPr>
                <a:t>Virtual SANs/Unified IO</a:t>
              </a:r>
            </a:p>
          </p:txBody>
        </p:sp>
        <p:sp>
          <p:nvSpPr>
            <p:cNvPr id="85032" name="Rectangle 175"/>
            <p:cNvSpPr>
              <a:spLocks noChangeArrowheads="1"/>
            </p:cNvSpPr>
            <p:nvPr/>
          </p:nvSpPr>
          <p:spPr bwMode="auto">
            <a:xfrm>
              <a:off x="5799138" y="5254625"/>
              <a:ext cx="3173413" cy="765175"/>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endParaRPr lang="en-US"/>
            </a:p>
          </p:txBody>
        </p:sp>
        <p:sp>
          <p:nvSpPr>
            <p:cNvPr id="85033" name="Rectangle 176"/>
            <p:cNvSpPr>
              <a:spLocks noChangeArrowheads="1"/>
            </p:cNvSpPr>
            <p:nvPr/>
          </p:nvSpPr>
          <p:spPr bwMode="auto">
            <a:xfrm>
              <a:off x="5845175" y="5437188"/>
              <a:ext cx="3046413" cy="554038"/>
            </a:xfrm>
            <a:prstGeom prst="rect">
              <a:avLst/>
            </a:prstGeom>
            <a:solidFill>
              <a:schemeClr val="bg1"/>
            </a:solidFill>
            <a:ln w="9525" algn="ctr">
              <a:solidFill>
                <a:schemeClr val="tx2"/>
              </a:solidFill>
              <a:miter lim="800000"/>
              <a:headEnd/>
              <a:tailEnd/>
            </a:ln>
          </p:spPr>
          <p:txBody>
            <a:bodyPr lIns="82124" tIns="41061" rIns="82124" bIns="41061" anchor="ctr">
              <a:spAutoFit/>
            </a:bodyPr>
            <a:lstStyle/>
            <a:p>
              <a:endParaRPr lang="en-US"/>
            </a:p>
          </p:txBody>
        </p:sp>
        <p:sp>
          <p:nvSpPr>
            <p:cNvPr id="85034" name="Text Box 177"/>
            <p:cNvSpPr txBox="1">
              <a:spLocks noChangeArrowheads="1"/>
            </p:cNvSpPr>
            <p:nvPr/>
          </p:nvSpPr>
          <p:spPr bwMode="auto">
            <a:xfrm>
              <a:off x="6853238" y="5238750"/>
              <a:ext cx="106521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000" b="1" baseline="0">
                  <a:solidFill>
                    <a:schemeClr val="bg1"/>
                  </a:solidFill>
                </a:rPr>
                <a:t>Virtual Storage</a:t>
              </a:r>
            </a:p>
          </p:txBody>
        </p:sp>
        <p:grpSp>
          <p:nvGrpSpPr>
            <p:cNvPr id="28" name="Group 178"/>
            <p:cNvGrpSpPr>
              <a:grpSpLocks/>
            </p:cNvGrpSpPr>
            <p:nvPr/>
          </p:nvGrpSpPr>
          <p:grpSpPr bwMode="auto">
            <a:xfrm>
              <a:off x="6080125" y="5562600"/>
              <a:ext cx="377825" cy="363538"/>
              <a:chOff x="3504" y="3552"/>
              <a:chExt cx="224" cy="269"/>
            </a:xfrm>
          </p:grpSpPr>
          <p:sp>
            <p:nvSpPr>
              <p:cNvPr id="85451" name="AutoShape 179"/>
              <p:cNvSpPr>
                <a:spLocks noChangeArrowheads="1"/>
              </p:cNvSpPr>
              <p:nvPr/>
            </p:nvSpPr>
            <p:spPr bwMode="auto">
              <a:xfrm>
                <a:off x="3504" y="3600"/>
                <a:ext cx="128" cy="172"/>
              </a:xfrm>
              <a:prstGeom prst="can">
                <a:avLst>
                  <a:gd name="adj" fmla="val 33594"/>
                </a:avLst>
              </a:prstGeom>
              <a:solidFill>
                <a:srgbClr val="EE6804">
                  <a:alpha val="52156"/>
                </a:srgbClr>
              </a:solidFill>
              <a:ln w="9525">
                <a:solidFill>
                  <a:schemeClr val="tx1"/>
                </a:solidFill>
                <a:prstDash val="dash"/>
                <a:round/>
                <a:headEnd/>
                <a:tailEnd/>
              </a:ln>
            </p:spPr>
            <p:txBody>
              <a:bodyPr lIns="82124" tIns="41061" rIns="82124" bIns="41061" anchor="ctr">
                <a:spAutoFit/>
              </a:bodyPr>
              <a:lstStyle/>
              <a:p>
                <a:endParaRPr lang="en-US"/>
              </a:p>
            </p:txBody>
          </p:sp>
          <p:sp>
            <p:nvSpPr>
              <p:cNvPr id="85452" name="AutoShape 180"/>
              <p:cNvSpPr>
                <a:spLocks noChangeArrowheads="1"/>
              </p:cNvSpPr>
              <p:nvPr/>
            </p:nvSpPr>
            <p:spPr bwMode="auto">
              <a:xfrm>
                <a:off x="3600" y="3552"/>
                <a:ext cx="128" cy="173"/>
              </a:xfrm>
              <a:prstGeom prst="can">
                <a:avLst>
                  <a:gd name="adj" fmla="val 33789"/>
                </a:avLst>
              </a:prstGeom>
              <a:solidFill>
                <a:srgbClr val="EE6804">
                  <a:alpha val="52156"/>
                </a:srgbClr>
              </a:solidFill>
              <a:ln w="9525">
                <a:solidFill>
                  <a:schemeClr val="tx1"/>
                </a:solidFill>
                <a:prstDash val="dash"/>
                <a:round/>
                <a:headEnd/>
                <a:tailEnd/>
              </a:ln>
            </p:spPr>
            <p:txBody>
              <a:bodyPr lIns="82124" tIns="41061" rIns="82124" bIns="41061" anchor="ctr">
                <a:spAutoFit/>
              </a:bodyPr>
              <a:lstStyle/>
              <a:p>
                <a:endParaRPr lang="en-US"/>
              </a:p>
            </p:txBody>
          </p:sp>
          <p:sp>
            <p:nvSpPr>
              <p:cNvPr id="85453" name="AutoShape 181"/>
              <p:cNvSpPr>
                <a:spLocks noChangeArrowheads="1"/>
              </p:cNvSpPr>
              <p:nvPr/>
            </p:nvSpPr>
            <p:spPr bwMode="auto">
              <a:xfrm>
                <a:off x="3552" y="3648"/>
                <a:ext cx="128" cy="173"/>
              </a:xfrm>
              <a:prstGeom prst="can">
                <a:avLst>
                  <a:gd name="adj" fmla="val 33789"/>
                </a:avLst>
              </a:prstGeom>
              <a:solidFill>
                <a:srgbClr val="EE6804">
                  <a:alpha val="52156"/>
                </a:srgbClr>
              </a:solidFill>
              <a:ln w="9525">
                <a:solidFill>
                  <a:schemeClr val="tx1"/>
                </a:solidFill>
                <a:prstDash val="dash"/>
                <a:round/>
                <a:headEnd/>
                <a:tailEnd/>
              </a:ln>
            </p:spPr>
            <p:txBody>
              <a:bodyPr lIns="82124" tIns="41061" rIns="82124" bIns="41061" anchor="ctr">
                <a:spAutoFit/>
              </a:bodyPr>
              <a:lstStyle/>
              <a:p>
                <a:endParaRPr lang="en-US"/>
              </a:p>
            </p:txBody>
          </p:sp>
        </p:grpSp>
        <p:sp>
          <p:nvSpPr>
            <p:cNvPr id="85036" name="Rectangle 182"/>
            <p:cNvSpPr>
              <a:spLocks noChangeArrowheads="1"/>
            </p:cNvSpPr>
            <p:nvPr/>
          </p:nvSpPr>
          <p:spPr bwMode="auto">
            <a:xfrm>
              <a:off x="5791200" y="2514600"/>
              <a:ext cx="3173413" cy="763588"/>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endParaRPr lang="en-US"/>
            </a:p>
          </p:txBody>
        </p:sp>
        <p:sp>
          <p:nvSpPr>
            <p:cNvPr id="85037" name="Rectangle 183"/>
            <p:cNvSpPr>
              <a:spLocks noChangeArrowheads="1"/>
            </p:cNvSpPr>
            <p:nvPr/>
          </p:nvSpPr>
          <p:spPr bwMode="auto">
            <a:xfrm>
              <a:off x="5837238" y="2697163"/>
              <a:ext cx="3046413" cy="552450"/>
            </a:xfrm>
            <a:prstGeom prst="rect">
              <a:avLst/>
            </a:prstGeom>
            <a:solidFill>
              <a:schemeClr val="bg1"/>
            </a:solidFill>
            <a:ln w="9525" algn="ctr">
              <a:solidFill>
                <a:schemeClr val="tx2"/>
              </a:solidFill>
              <a:miter lim="800000"/>
              <a:headEnd/>
              <a:tailEnd/>
            </a:ln>
          </p:spPr>
          <p:txBody>
            <a:bodyPr lIns="82124" tIns="41061" rIns="82124" bIns="41061" anchor="ctr">
              <a:spAutoFit/>
            </a:bodyPr>
            <a:lstStyle/>
            <a:p>
              <a:endParaRPr lang="en-US"/>
            </a:p>
          </p:txBody>
        </p:sp>
        <p:sp>
          <p:nvSpPr>
            <p:cNvPr id="85038" name="Text Box 184"/>
            <p:cNvSpPr txBox="1">
              <a:spLocks noChangeArrowheads="1"/>
            </p:cNvSpPr>
            <p:nvPr/>
          </p:nvSpPr>
          <p:spPr bwMode="auto">
            <a:xfrm>
              <a:off x="6556375" y="2508250"/>
              <a:ext cx="1646238"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000" b="1" baseline="0">
                  <a:solidFill>
                    <a:schemeClr val="bg1"/>
                  </a:solidFill>
                </a:rPr>
                <a:t>Virtual Network Services</a:t>
              </a:r>
            </a:p>
          </p:txBody>
        </p:sp>
        <p:sp>
          <p:nvSpPr>
            <p:cNvPr id="85039" name="AutoShape 185"/>
            <p:cNvSpPr>
              <a:spLocks noChangeArrowheads="1"/>
            </p:cNvSpPr>
            <p:nvPr/>
          </p:nvSpPr>
          <p:spPr bwMode="auto">
            <a:xfrm rot="16200000">
              <a:off x="6080125" y="2654300"/>
              <a:ext cx="493713" cy="652463"/>
            </a:xfrm>
            <a:prstGeom prst="roundRect">
              <a:avLst>
                <a:gd name="adj" fmla="val 16667"/>
              </a:avLst>
            </a:prstGeom>
            <a:solidFill>
              <a:srgbClr val="F0C566"/>
            </a:solidFill>
            <a:ln w="9525" algn="ctr">
              <a:solidFill>
                <a:srgbClr val="D28700"/>
              </a:solidFill>
              <a:round/>
              <a:headEnd/>
              <a:tailEnd/>
            </a:ln>
          </p:spPr>
          <p:txBody>
            <a:bodyPr vert="eaVert" wrap="none" lIns="82124" tIns="41061" rIns="82124" bIns="41061" anchor="ctr"/>
            <a:lstStyle/>
            <a:p>
              <a:pPr defTabSz="814388"/>
              <a:r>
                <a:rPr lang="en-US" sz="700" baseline="0"/>
                <a:t>Virtual </a:t>
              </a:r>
              <a:br>
                <a:rPr lang="en-US" sz="700" baseline="0"/>
              </a:br>
              <a:r>
                <a:rPr lang="en-US" sz="700" baseline="0"/>
                <a:t>Firewall </a:t>
              </a:r>
              <a:br>
                <a:rPr lang="en-US" sz="700" baseline="0"/>
              </a:br>
              <a:r>
                <a:rPr lang="en-US" sz="700" baseline="0"/>
                <a:t>Context </a:t>
              </a:r>
            </a:p>
            <a:p>
              <a:pPr defTabSz="814388"/>
              <a:r>
                <a:rPr lang="en-US" sz="700" baseline="0"/>
                <a:t>1</a:t>
              </a:r>
            </a:p>
          </p:txBody>
        </p:sp>
        <p:sp>
          <p:nvSpPr>
            <p:cNvPr id="85040" name="AutoShape 186"/>
            <p:cNvSpPr>
              <a:spLocks noChangeArrowheads="1"/>
            </p:cNvSpPr>
            <p:nvPr/>
          </p:nvSpPr>
          <p:spPr bwMode="auto">
            <a:xfrm rot="16200000">
              <a:off x="7145338" y="2655888"/>
              <a:ext cx="493713" cy="650875"/>
            </a:xfrm>
            <a:prstGeom prst="roundRect">
              <a:avLst>
                <a:gd name="adj" fmla="val 16667"/>
              </a:avLst>
            </a:prstGeom>
            <a:solidFill>
              <a:srgbClr val="D03434"/>
            </a:solidFill>
            <a:ln w="9525" algn="ctr">
              <a:solidFill>
                <a:schemeClr val="accent2"/>
              </a:solidFill>
              <a:round/>
              <a:headEnd/>
              <a:tailEnd/>
            </a:ln>
          </p:spPr>
          <p:txBody>
            <a:bodyPr rot="10800000" wrap="none" lIns="82124" tIns="41061" rIns="82124" bIns="41061" anchor="ctr"/>
            <a:lstStyle/>
            <a:p>
              <a:pPr defTabSz="814388"/>
              <a:endParaRPr lang="en-US" sz="700" baseline="0">
                <a:solidFill>
                  <a:schemeClr val="bg1"/>
                </a:solidFill>
              </a:endParaRPr>
            </a:p>
          </p:txBody>
        </p:sp>
        <p:sp>
          <p:nvSpPr>
            <p:cNvPr id="85041" name="AutoShape 187"/>
            <p:cNvSpPr>
              <a:spLocks noChangeArrowheads="1"/>
            </p:cNvSpPr>
            <p:nvPr/>
          </p:nvSpPr>
          <p:spPr bwMode="auto">
            <a:xfrm rot="16200000">
              <a:off x="8113713" y="2655888"/>
              <a:ext cx="493713" cy="650875"/>
            </a:xfrm>
            <a:prstGeom prst="roundRect">
              <a:avLst>
                <a:gd name="adj" fmla="val 16667"/>
              </a:avLst>
            </a:prstGeom>
            <a:solidFill>
              <a:srgbClr val="A0C02A"/>
            </a:solidFill>
            <a:ln w="9525" algn="ctr">
              <a:solidFill>
                <a:srgbClr val="697E1C"/>
              </a:solidFill>
              <a:round/>
              <a:headEnd/>
              <a:tailEnd/>
            </a:ln>
          </p:spPr>
          <p:txBody>
            <a:bodyPr vert="eaVert" wrap="none" lIns="82124" tIns="41061" rIns="82124" bIns="41061" anchor="ctr"/>
            <a:lstStyle/>
            <a:p>
              <a:pPr defTabSz="814388"/>
              <a:r>
                <a:rPr lang="en-US" sz="700" baseline="0">
                  <a:solidFill>
                    <a:schemeClr val="bg1"/>
                  </a:solidFill>
                </a:rPr>
                <a:t>Virtual </a:t>
              </a:r>
            </a:p>
            <a:p>
              <a:pPr defTabSz="814388"/>
              <a:r>
                <a:rPr lang="en-US" sz="700" baseline="0">
                  <a:solidFill>
                    <a:schemeClr val="bg1"/>
                  </a:solidFill>
                </a:rPr>
                <a:t>SSL</a:t>
              </a:r>
              <a:br>
                <a:rPr lang="en-US" sz="700" baseline="0">
                  <a:solidFill>
                    <a:schemeClr val="bg1"/>
                  </a:solidFill>
                </a:rPr>
              </a:br>
              <a:r>
                <a:rPr lang="en-US" sz="700" baseline="0">
                  <a:solidFill>
                    <a:schemeClr val="bg1"/>
                  </a:solidFill>
                </a:rPr>
                <a:t>Context </a:t>
              </a:r>
            </a:p>
            <a:p>
              <a:pPr defTabSz="814388"/>
              <a:r>
                <a:rPr lang="en-US" sz="700" baseline="0">
                  <a:solidFill>
                    <a:schemeClr val="bg1"/>
                  </a:solidFill>
                </a:rPr>
                <a:t>3</a:t>
              </a:r>
            </a:p>
          </p:txBody>
        </p:sp>
        <p:sp>
          <p:nvSpPr>
            <p:cNvPr id="85042" name="Rectangle 188"/>
            <p:cNvSpPr>
              <a:spLocks noChangeArrowheads="1"/>
            </p:cNvSpPr>
            <p:nvPr/>
          </p:nvSpPr>
          <p:spPr bwMode="auto">
            <a:xfrm>
              <a:off x="5791200" y="3352800"/>
              <a:ext cx="3173413" cy="765175"/>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endParaRPr lang="en-US"/>
            </a:p>
          </p:txBody>
        </p:sp>
        <p:sp>
          <p:nvSpPr>
            <p:cNvPr id="85043" name="Rectangle 189"/>
            <p:cNvSpPr>
              <a:spLocks noChangeArrowheads="1"/>
            </p:cNvSpPr>
            <p:nvPr/>
          </p:nvSpPr>
          <p:spPr bwMode="auto">
            <a:xfrm>
              <a:off x="5837238" y="3535363"/>
              <a:ext cx="3046413" cy="554038"/>
            </a:xfrm>
            <a:prstGeom prst="rect">
              <a:avLst/>
            </a:prstGeom>
            <a:solidFill>
              <a:schemeClr val="bg1"/>
            </a:solidFill>
            <a:ln w="9525" algn="ctr">
              <a:solidFill>
                <a:schemeClr val="tx2"/>
              </a:solidFill>
              <a:miter lim="800000"/>
              <a:headEnd/>
              <a:tailEnd/>
            </a:ln>
          </p:spPr>
          <p:txBody>
            <a:bodyPr lIns="82124" tIns="41061" rIns="82124" bIns="41061" anchor="ctr">
              <a:spAutoFit/>
            </a:bodyPr>
            <a:lstStyle/>
            <a:p>
              <a:endParaRPr lang="en-US"/>
            </a:p>
          </p:txBody>
        </p:sp>
        <p:sp>
          <p:nvSpPr>
            <p:cNvPr id="85044" name="Text Box 190"/>
            <p:cNvSpPr txBox="1">
              <a:spLocks noChangeArrowheads="1"/>
            </p:cNvSpPr>
            <p:nvPr/>
          </p:nvSpPr>
          <p:spPr bwMode="auto">
            <a:xfrm>
              <a:off x="6797675" y="3346450"/>
              <a:ext cx="1169988"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000" b="1" baseline="0">
                  <a:solidFill>
                    <a:schemeClr val="bg1"/>
                  </a:solidFill>
                </a:rPr>
                <a:t>Virtual Machines</a:t>
              </a:r>
            </a:p>
          </p:txBody>
        </p:sp>
        <p:pic>
          <p:nvPicPr>
            <p:cNvPr id="85045" name="Picture 191" descr="vmware-virtual-smp"/>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43600" y="3581400"/>
              <a:ext cx="3603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 name="Group 192"/>
            <p:cNvGrpSpPr>
              <a:grpSpLocks/>
            </p:cNvGrpSpPr>
            <p:nvPr/>
          </p:nvGrpSpPr>
          <p:grpSpPr bwMode="auto">
            <a:xfrm>
              <a:off x="6764338" y="5521325"/>
              <a:ext cx="379413" cy="361950"/>
              <a:chOff x="3504" y="3552"/>
              <a:chExt cx="224" cy="269"/>
            </a:xfrm>
          </p:grpSpPr>
          <p:sp>
            <p:nvSpPr>
              <p:cNvPr id="85448" name="AutoShape 193"/>
              <p:cNvSpPr>
                <a:spLocks noChangeArrowheads="1"/>
              </p:cNvSpPr>
              <p:nvPr/>
            </p:nvSpPr>
            <p:spPr bwMode="auto">
              <a:xfrm>
                <a:off x="3504" y="3600"/>
                <a:ext cx="128" cy="172"/>
              </a:xfrm>
              <a:prstGeom prst="can">
                <a:avLst>
                  <a:gd name="adj" fmla="val 33594"/>
                </a:avLst>
              </a:prstGeom>
              <a:solidFill>
                <a:srgbClr val="89A424">
                  <a:alpha val="52156"/>
                </a:srgbClr>
              </a:solidFill>
              <a:ln w="9525">
                <a:solidFill>
                  <a:schemeClr val="tx1"/>
                </a:solidFill>
                <a:prstDash val="dash"/>
                <a:round/>
                <a:headEnd/>
                <a:tailEnd/>
              </a:ln>
            </p:spPr>
            <p:txBody>
              <a:bodyPr lIns="82124" tIns="41061" rIns="82124" bIns="41061" anchor="ctr">
                <a:spAutoFit/>
              </a:bodyPr>
              <a:lstStyle/>
              <a:p>
                <a:endParaRPr lang="en-US"/>
              </a:p>
            </p:txBody>
          </p:sp>
          <p:sp>
            <p:nvSpPr>
              <p:cNvPr id="85449" name="AutoShape 194"/>
              <p:cNvSpPr>
                <a:spLocks noChangeArrowheads="1"/>
              </p:cNvSpPr>
              <p:nvPr/>
            </p:nvSpPr>
            <p:spPr bwMode="auto">
              <a:xfrm>
                <a:off x="3600" y="3552"/>
                <a:ext cx="128" cy="173"/>
              </a:xfrm>
              <a:prstGeom prst="can">
                <a:avLst>
                  <a:gd name="adj" fmla="val 33789"/>
                </a:avLst>
              </a:prstGeom>
              <a:solidFill>
                <a:srgbClr val="89A424">
                  <a:alpha val="52156"/>
                </a:srgbClr>
              </a:solidFill>
              <a:ln w="9525">
                <a:solidFill>
                  <a:schemeClr val="tx1"/>
                </a:solidFill>
                <a:prstDash val="dash"/>
                <a:round/>
                <a:headEnd/>
                <a:tailEnd/>
              </a:ln>
            </p:spPr>
            <p:txBody>
              <a:bodyPr lIns="82124" tIns="41061" rIns="82124" bIns="41061" anchor="ctr">
                <a:spAutoFit/>
              </a:bodyPr>
              <a:lstStyle/>
              <a:p>
                <a:endParaRPr lang="en-US"/>
              </a:p>
            </p:txBody>
          </p:sp>
          <p:sp>
            <p:nvSpPr>
              <p:cNvPr id="85450" name="AutoShape 195"/>
              <p:cNvSpPr>
                <a:spLocks noChangeArrowheads="1"/>
              </p:cNvSpPr>
              <p:nvPr/>
            </p:nvSpPr>
            <p:spPr bwMode="auto">
              <a:xfrm>
                <a:off x="3552" y="3648"/>
                <a:ext cx="128" cy="173"/>
              </a:xfrm>
              <a:prstGeom prst="can">
                <a:avLst>
                  <a:gd name="adj" fmla="val 33789"/>
                </a:avLst>
              </a:prstGeom>
              <a:solidFill>
                <a:srgbClr val="89A424">
                  <a:alpha val="52156"/>
                </a:srgbClr>
              </a:solidFill>
              <a:ln w="9525">
                <a:solidFill>
                  <a:schemeClr val="tx1"/>
                </a:solidFill>
                <a:prstDash val="dash"/>
                <a:round/>
                <a:headEnd/>
                <a:tailEnd/>
              </a:ln>
            </p:spPr>
            <p:txBody>
              <a:bodyPr lIns="82124" tIns="41061" rIns="82124" bIns="41061" anchor="ctr">
                <a:spAutoFit/>
              </a:bodyPr>
              <a:lstStyle/>
              <a:p>
                <a:endParaRPr lang="en-US"/>
              </a:p>
            </p:txBody>
          </p:sp>
        </p:grpSp>
        <p:grpSp>
          <p:nvGrpSpPr>
            <p:cNvPr id="30" name="Group 196"/>
            <p:cNvGrpSpPr>
              <a:grpSpLocks/>
            </p:cNvGrpSpPr>
            <p:nvPr/>
          </p:nvGrpSpPr>
          <p:grpSpPr bwMode="auto">
            <a:xfrm>
              <a:off x="8221663" y="5521325"/>
              <a:ext cx="379413" cy="361950"/>
              <a:chOff x="3504" y="3552"/>
              <a:chExt cx="224" cy="269"/>
            </a:xfrm>
          </p:grpSpPr>
          <p:sp>
            <p:nvSpPr>
              <p:cNvPr id="85445" name="AutoShape 197"/>
              <p:cNvSpPr>
                <a:spLocks noChangeArrowheads="1"/>
              </p:cNvSpPr>
              <p:nvPr/>
            </p:nvSpPr>
            <p:spPr bwMode="auto">
              <a:xfrm>
                <a:off x="3504" y="3600"/>
                <a:ext cx="128" cy="172"/>
              </a:xfrm>
              <a:prstGeom prst="can">
                <a:avLst>
                  <a:gd name="adj" fmla="val 33594"/>
                </a:avLst>
              </a:prstGeom>
              <a:solidFill>
                <a:schemeClr val="accent1">
                  <a:alpha val="52156"/>
                </a:schemeClr>
              </a:solidFill>
              <a:ln w="9525">
                <a:solidFill>
                  <a:schemeClr val="tx1"/>
                </a:solidFill>
                <a:prstDash val="dash"/>
                <a:round/>
                <a:headEnd/>
                <a:tailEnd/>
              </a:ln>
            </p:spPr>
            <p:txBody>
              <a:bodyPr lIns="82124" tIns="41061" rIns="82124" bIns="41061" anchor="ctr">
                <a:spAutoFit/>
              </a:bodyPr>
              <a:lstStyle/>
              <a:p>
                <a:endParaRPr lang="en-US"/>
              </a:p>
            </p:txBody>
          </p:sp>
          <p:sp>
            <p:nvSpPr>
              <p:cNvPr id="85446" name="AutoShape 198"/>
              <p:cNvSpPr>
                <a:spLocks noChangeArrowheads="1"/>
              </p:cNvSpPr>
              <p:nvPr/>
            </p:nvSpPr>
            <p:spPr bwMode="auto">
              <a:xfrm>
                <a:off x="3600" y="3552"/>
                <a:ext cx="128" cy="173"/>
              </a:xfrm>
              <a:prstGeom prst="can">
                <a:avLst>
                  <a:gd name="adj" fmla="val 33789"/>
                </a:avLst>
              </a:prstGeom>
              <a:solidFill>
                <a:schemeClr val="accent1">
                  <a:alpha val="52156"/>
                </a:schemeClr>
              </a:solidFill>
              <a:ln w="9525">
                <a:solidFill>
                  <a:schemeClr val="tx1"/>
                </a:solidFill>
                <a:prstDash val="dash"/>
                <a:round/>
                <a:headEnd/>
                <a:tailEnd/>
              </a:ln>
            </p:spPr>
            <p:txBody>
              <a:bodyPr lIns="82124" tIns="41061" rIns="82124" bIns="41061" anchor="ctr">
                <a:spAutoFit/>
              </a:bodyPr>
              <a:lstStyle/>
              <a:p>
                <a:endParaRPr lang="en-US"/>
              </a:p>
            </p:txBody>
          </p:sp>
          <p:sp>
            <p:nvSpPr>
              <p:cNvPr id="85447" name="AutoShape 199"/>
              <p:cNvSpPr>
                <a:spLocks noChangeArrowheads="1"/>
              </p:cNvSpPr>
              <p:nvPr/>
            </p:nvSpPr>
            <p:spPr bwMode="auto">
              <a:xfrm>
                <a:off x="3552" y="3648"/>
                <a:ext cx="128" cy="173"/>
              </a:xfrm>
              <a:prstGeom prst="can">
                <a:avLst>
                  <a:gd name="adj" fmla="val 33789"/>
                </a:avLst>
              </a:prstGeom>
              <a:solidFill>
                <a:schemeClr val="accent1">
                  <a:alpha val="52156"/>
                </a:schemeClr>
              </a:solidFill>
              <a:ln w="9525">
                <a:solidFill>
                  <a:schemeClr val="tx1"/>
                </a:solidFill>
                <a:prstDash val="dash"/>
                <a:round/>
                <a:headEnd/>
                <a:tailEnd/>
              </a:ln>
            </p:spPr>
            <p:txBody>
              <a:bodyPr lIns="82124" tIns="41061" rIns="82124" bIns="41061" anchor="ctr">
                <a:spAutoFit/>
              </a:bodyPr>
              <a:lstStyle/>
              <a:p>
                <a:endParaRPr lang="en-US"/>
              </a:p>
            </p:txBody>
          </p:sp>
        </p:grpSp>
        <p:sp>
          <p:nvSpPr>
            <p:cNvPr id="85048" name="Rectangle 200"/>
            <p:cNvSpPr>
              <a:spLocks noChangeArrowheads="1"/>
            </p:cNvSpPr>
            <p:nvPr/>
          </p:nvSpPr>
          <p:spPr bwMode="auto">
            <a:xfrm>
              <a:off x="5791200" y="1600200"/>
              <a:ext cx="3173413" cy="765175"/>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endParaRPr lang="en-US"/>
            </a:p>
          </p:txBody>
        </p:sp>
        <p:sp>
          <p:nvSpPr>
            <p:cNvPr id="85049" name="Rectangle 201"/>
            <p:cNvSpPr>
              <a:spLocks noChangeArrowheads="1"/>
            </p:cNvSpPr>
            <p:nvPr/>
          </p:nvSpPr>
          <p:spPr bwMode="auto">
            <a:xfrm>
              <a:off x="5837238" y="1782763"/>
              <a:ext cx="3046413" cy="554038"/>
            </a:xfrm>
            <a:prstGeom prst="rect">
              <a:avLst/>
            </a:prstGeom>
            <a:solidFill>
              <a:schemeClr val="bg1"/>
            </a:solidFill>
            <a:ln w="9525" algn="ctr">
              <a:solidFill>
                <a:schemeClr val="tx2"/>
              </a:solidFill>
              <a:miter lim="800000"/>
              <a:headEnd/>
              <a:tailEnd/>
            </a:ln>
          </p:spPr>
          <p:txBody>
            <a:bodyPr lIns="82124" tIns="41061" rIns="82124" bIns="41061" anchor="ctr">
              <a:spAutoFit/>
            </a:bodyPr>
            <a:lstStyle/>
            <a:p>
              <a:endParaRPr lang="en-US"/>
            </a:p>
          </p:txBody>
        </p:sp>
        <p:sp>
          <p:nvSpPr>
            <p:cNvPr id="85050" name="Text Box 202"/>
            <p:cNvSpPr txBox="1">
              <a:spLocks noChangeArrowheads="1"/>
            </p:cNvSpPr>
            <p:nvPr/>
          </p:nvSpPr>
          <p:spPr bwMode="auto">
            <a:xfrm>
              <a:off x="6554788" y="1603375"/>
              <a:ext cx="16383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000" b="1" baseline="0">
                  <a:solidFill>
                    <a:schemeClr val="bg1"/>
                  </a:solidFill>
                </a:rPr>
                <a:t>Front-End Virtualization </a:t>
              </a:r>
            </a:p>
          </p:txBody>
        </p:sp>
        <p:pic>
          <p:nvPicPr>
            <p:cNvPr id="85051" name="Picture 203" descr="VMware">
              <a:hlinkClick r:id="rId12" action="ppaction://hlinkfile"/>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867400" y="3833813"/>
              <a:ext cx="6858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52" name="Picture 204" descr="XenSource">
              <a:hlinkClick r:id="rId14"/>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553200" y="3886200"/>
              <a:ext cx="3810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53" name="Picture 205" descr="Virtual Iron Software"/>
            <p:cNvPicPr>
              <a:picLocks noChangeAspect="1" noChangeArrowheads="1"/>
            </p:cNvPicPr>
            <p:nvPr/>
          </p:nvPicPr>
          <p:blipFill>
            <a:blip r:embed="rId16" cstate="print">
              <a:extLst>
                <a:ext uri="{28A0092B-C50C-407E-A947-70E740481C1C}">
                  <a14:useLocalDpi xmlns:a14="http://schemas.microsoft.com/office/drawing/2010/main" val="0"/>
                </a:ext>
              </a:extLst>
            </a:blip>
            <a:srcRect r="46031" b="27580"/>
            <a:stretch>
              <a:fillRect/>
            </a:stretch>
          </p:blipFill>
          <p:spPr bwMode="auto">
            <a:xfrm>
              <a:off x="7620000" y="3886200"/>
              <a:ext cx="5334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54" name="Picture 206" descr="vmware-virtual-smp"/>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53200" y="3581400"/>
              <a:ext cx="3603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55" name="Picture 207" descr="vmware-virtual-smp"/>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6600" y="3581400"/>
              <a:ext cx="3603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56" name="Picture 208" descr="vmware-virtual-smp"/>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82000" y="3581400"/>
              <a:ext cx="3603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57" name="Picture 209" descr="WS08-HypeV_h_rgb"/>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153400" y="3886200"/>
              <a:ext cx="685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58" name="Picture 210"/>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010400" y="3962400"/>
              <a:ext cx="55721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5059" name="Picture 211" descr="vmware-virtual-smp"/>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96200" y="3581400"/>
              <a:ext cx="3603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60" name="AutoShape 212"/>
            <p:cNvSpPr>
              <a:spLocks noChangeArrowheads="1"/>
            </p:cNvSpPr>
            <p:nvPr/>
          </p:nvSpPr>
          <p:spPr bwMode="auto">
            <a:xfrm rot="16200000">
              <a:off x="6142038" y="2663825"/>
              <a:ext cx="493713" cy="652463"/>
            </a:xfrm>
            <a:prstGeom prst="roundRect">
              <a:avLst>
                <a:gd name="adj" fmla="val 16667"/>
              </a:avLst>
            </a:prstGeom>
            <a:solidFill>
              <a:srgbClr val="F0C566"/>
            </a:solidFill>
            <a:ln w="9525" algn="ctr">
              <a:solidFill>
                <a:srgbClr val="D28700"/>
              </a:solidFill>
              <a:round/>
              <a:headEnd/>
              <a:tailEnd/>
            </a:ln>
          </p:spPr>
          <p:txBody>
            <a:bodyPr vert="eaVert" wrap="none" lIns="82124" tIns="41061" rIns="82124" bIns="41061" anchor="ctr"/>
            <a:lstStyle/>
            <a:p>
              <a:pPr defTabSz="814388"/>
              <a:r>
                <a:rPr lang="en-US" sz="700" baseline="0"/>
                <a:t>Virtual </a:t>
              </a:r>
              <a:br>
                <a:rPr lang="en-US" sz="700" baseline="0"/>
              </a:br>
              <a:r>
                <a:rPr lang="en-US" sz="700" baseline="0"/>
                <a:t>Firewall </a:t>
              </a:r>
              <a:br>
                <a:rPr lang="en-US" sz="700" baseline="0"/>
              </a:br>
              <a:r>
                <a:rPr lang="en-US" sz="700" baseline="0"/>
                <a:t>Context </a:t>
              </a:r>
            </a:p>
            <a:p>
              <a:pPr defTabSz="814388"/>
              <a:r>
                <a:rPr lang="en-US" sz="700" baseline="0"/>
                <a:t>1</a:t>
              </a:r>
            </a:p>
          </p:txBody>
        </p:sp>
        <p:sp>
          <p:nvSpPr>
            <p:cNvPr id="85061" name="AutoShape 213"/>
            <p:cNvSpPr>
              <a:spLocks noChangeArrowheads="1"/>
            </p:cNvSpPr>
            <p:nvPr/>
          </p:nvSpPr>
          <p:spPr bwMode="auto">
            <a:xfrm rot="16200000">
              <a:off x="6218238" y="2663825"/>
              <a:ext cx="493713" cy="652463"/>
            </a:xfrm>
            <a:prstGeom prst="roundRect">
              <a:avLst>
                <a:gd name="adj" fmla="val 16667"/>
              </a:avLst>
            </a:prstGeom>
            <a:solidFill>
              <a:srgbClr val="F0C566"/>
            </a:solidFill>
            <a:ln w="9525" algn="ctr">
              <a:solidFill>
                <a:srgbClr val="D28700"/>
              </a:solidFill>
              <a:round/>
              <a:headEnd/>
              <a:tailEnd/>
            </a:ln>
          </p:spPr>
          <p:txBody>
            <a:bodyPr vert="eaVert" wrap="none" lIns="82124" tIns="41061" rIns="82124" bIns="41061" anchor="ctr"/>
            <a:lstStyle/>
            <a:p>
              <a:pPr defTabSz="814388"/>
              <a:r>
                <a:rPr lang="en-US" sz="700" baseline="0"/>
                <a:t>Virtual </a:t>
              </a:r>
              <a:br>
                <a:rPr lang="en-US" sz="700" baseline="0"/>
              </a:br>
              <a:r>
                <a:rPr lang="en-US" sz="700" baseline="0"/>
                <a:t>Firewall </a:t>
              </a:r>
              <a:br>
                <a:rPr lang="en-US" sz="700" baseline="0"/>
              </a:br>
              <a:r>
                <a:rPr lang="en-US" sz="700" baseline="0"/>
                <a:t>Context </a:t>
              </a:r>
            </a:p>
            <a:p>
              <a:pPr defTabSz="814388"/>
              <a:r>
                <a:rPr lang="en-US" sz="700" baseline="0"/>
                <a:t>1</a:t>
              </a:r>
            </a:p>
          </p:txBody>
        </p:sp>
        <p:sp>
          <p:nvSpPr>
            <p:cNvPr id="85062" name="AutoShape 214"/>
            <p:cNvSpPr>
              <a:spLocks noChangeArrowheads="1"/>
            </p:cNvSpPr>
            <p:nvPr/>
          </p:nvSpPr>
          <p:spPr bwMode="auto">
            <a:xfrm rot="16200000">
              <a:off x="7221538" y="2665413"/>
              <a:ext cx="493713" cy="650875"/>
            </a:xfrm>
            <a:prstGeom prst="roundRect">
              <a:avLst>
                <a:gd name="adj" fmla="val 16667"/>
              </a:avLst>
            </a:prstGeom>
            <a:solidFill>
              <a:srgbClr val="D03434"/>
            </a:solidFill>
            <a:ln w="9525" algn="ctr">
              <a:solidFill>
                <a:schemeClr val="accent2"/>
              </a:solidFill>
              <a:round/>
              <a:headEnd/>
              <a:tailEnd/>
            </a:ln>
          </p:spPr>
          <p:txBody>
            <a:bodyPr rot="10800000" wrap="none" lIns="82124" tIns="41061" rIns="82124" bIns="41061" anchor="ctr"/>
            <a:lstStyle/>
            <a:p>
              <a:pPr defTabSz="814388"/>
              <a:endParaRPr lang="en-US" sz="700" baseline="0">
                <a:solidFill>
                  <a:schemeClr val="bg1"/>
                </a:solidFill>
              </a:endParaRPr>
            </a:p>
          </p:txBody>
        </p:sp>
        <p:sp>
          <p:nvSpPr>
            <p:cNvPr id="85063" name="AutoShape 215"/>
            <p:cNvSpPr>
              <a:spLocks noChangeArrowheads="1"/>
            </p:cNvSpPr>
            <p:nvPr/>
          </p:nvSpPr>
          <p:spPr bwMode="auto">
            <a:xfrm rot="16200000">
              <a:off x="7297738" y="2665413"/>
              <a:ext cx="493713" cy="650875"/>
            </a:xfrm>
            <a:prstGeom prst="roundRect">
              <a:avLst>
                <a:gd name="adj" fmla="val 16667"/>
              </a:avLst>
            </a:prstGeom>
            <a:solidFill>
              <a:srgbClr val="D03434"/>
            </a:solidFill>
            <a:ln w="9525" algn="ctr">
              <a:solidFill>
                <a:schemeClr val="accent2"/>
              </a:solidFill>
              <a:round/>
              <a:headEnd/>
              <a:tailEnd/>
            </a:ln>
          </p:spPr>
          <p:txBody>
            <a:bodyPr vert="eaVert" wrap="none" lIns="82124" tIns="41061" rIns="82124" bIns="41061" anchor="ctr"/>
            <a:lstStyle/>
            <a:p>
              <a:pPr defTabSz="814388"/>
              <a:r>
                <a:rPr lang="en-US" sz="700" baseline="0">
                  <a:solidFill>
                    <a:schemeClr val="bg1"/>
                  </a:solidFill>
                </a:rPr>
                <a:t>Virtual </a:t>
              </a:r>
            </a:p>
            <a:p>
              <a:pPr defTabSz="814388"/>
              <a:r>
                <a:rPr lang="en-US" sz="700" baseline="0">
                  <a:solidFill>
                    <a:schemeClr val="bg1"/>
                  </a:solidFill>
                </a:rPr>
                <a:t>SLB</a:t>
              </a:r>
              <a:br>
                <a:rPr lang="en-US" sz="700" baseline="0">
                  <a:solidFill>
                    <a:schemeClr val="bg1"/>
                  </a:solidFill>
                </a:rPr>
              </a:br>
              <a:r>
                <a:rPr lang="en-US" sz="700" baseline="0">
                  <a:solidFill>
                    <a:schemeClr val="bg1"/>
                  </a:solidFill>
                </a:rPr>
                <a:t>Context </a:t>
              </a:r>
            </a:p>
            <a:p>
              <a:pPr defTabSz="814388"/>
              <a:r>
                <a:rPr lang="en-US" sz="700" baseline="0">
                  <a:solidFill>
                    <a:schemeClr val="bg1"/>
                  </a:solidFill>
                </a:rPr>
                <a:t>29</a:t>
              </a:r>
            </a:p>
          </p:txBody>
        </p:sp>
        <p:sp>
          <p:nvSpPr>
            <p:cNvPr id="85064" name="AutoShape 216"/>
            <p:cNvSpPr>
              <a:spLocks noChangeArrowheads="1"/>
            </p:cNvSpPr>
            <p:nvPr/>
          </p:nvSpPr>
          <p:spPr bwMode="auto">
            <a:xfrm rot="16200000">
              <a:off x="8154988" y="2665413"/>
              <a:ext cx="493713" cy="650875"/>
            </a:xfrm>
            <a:prstGeom prst="roundRect">
              <a:avLst>
                <a:gd name="adj" fmla="val 16667"/>
              </a:avLst>
            </a:prstGeom>
            <a:solidFill>
              <a:srgbClr val="A0C02A"/>
            </a:solidFill>
            <a:ln w="9525" algn="ctr">
              <a:solidFill>
                <a:srgbClr val="697E1C"/>
              </a:solidFill>
              <a:round/>
              <a:headEnd/>
              <a:tailEnd/>
            </a:ln>
          </p:spPr>
          <p:txBody>
            <a:bodyPr vert="eaVert" wrap="none" lIns="82124" tIns="41061" rIns="82124" bIns="41061" anchor="ctr"/>
            <a:lstStyle/>
            <a:p>
              <a:pPr defTabSz="814388"/>
              <a:r>
                <a:rPr lang="en-US" sz="700" baseline="0">
                  <a:solidFill>
                    <a:schemeClr val="bg1"/>
                  </a:solidFill>
                </a:rPr>
                <a:t>Virtual </a:t>
              </a:r>
            </a:p>
            <a:p>
              <a:pPr defTabSz="814388"/>
              <a:r>
                <a:rPr lang="en-US" sz="700" baseline="0">
                  <a:solidFill>
                    <a:schemeClr val="bg1"/>
                  </a:solidFill>
                </a:rPr>
                <a:t>SSL</a:t>
              </a:r>
              <a:br>
                <a:rPr lang="en-US" sz="700" baseline="0">
                  <a:solidFill>
                    <a:schemeClr val="bg1"/>
                  </a:solidFill>
                </a:rPr>
              </a:br>
              <a:r>
                <a:rPr lang="en-US" sz="700" baseline="0">
                  <a:solidFill>
                    <a:schemeClr val="bg1"/>
                  </a:solidFill>
                </a:rPr>
                <a:t>Context </a:t>
              </a:r>
            </a:p>
            <a:p>
              <a:pPr defTabSz="814388"/>
              <a:r>
                <a:rPr lang="en-US" sz="700" baseline="0">
                  <a:solidFill>
                    <a:schemeClr val="bg1"/>
                  </a:solidFill>
                </a:rPr>
                <a:t>3</a:t>
              </a:r>
            </a:p>
          </p:txBody>
        </p:sp>
        <p:sp>
          <p:nvSpPr>
            <p:cNvPr id="85065" name="AutoShape 217"/>
            <p:cNvSpPr>
              <a:spLocks noChangeArrowheads="1"/>
            </p:cNvSpPr>
            <p:nvPr/>
          </p:nvSpPr>
          <p:spPr bwMode="auto">
            <a:xfrm rot="16200000">
              <a:off x="8231188" y="2665413"/>
              <a:ext cx="493713" cy="650875"/>
            </a:xfrm>
            <a:prstGeom prst="roundRect">
              <a:avLst>
                <a:gd name="adj" fmla="val 16667"/>
              </a:avLst>
            </a:prstGeom>
            <a:solidFill>
              <a:srgbClr val="A0C02A"/>
            </a:solidFill>
            <a:ln w="9525" algn="ctr">
              <a:solidFill>
                <a:srgbClr val="697E1C"/>
              </a:solidFill>
              <a:round/>
              <a:headEnd/>
              <a:tailEnd/>
            </a:ln>
          </p:spPr>
          <p:txBody>
            <a:bodyPr vert="eaVert" wrap="none" lIns="82124" tIns="41061" rIns="82124" bIns="41061" anchor="ctr"/>
            <a:lstStyle/>
            <a:p>
              <a:pPr defTabSz="814388"/>
              <a:r>
                <a:rPr lang="en-US" sz="700" baseline="0">
                  <a:solidFill>
                    <a:schemeClr val="bg1"/>
                  </a:solidFill>
                </a:rPr>
                <a:t>Virtual </a:t>
              </a:r>
            </a:p>
            <a:p>
              <a:pPr defTabSz="814388"/>
              <a:r>
                <a:rPr lang="en-US" sz="700" baseline="0">
                  <a:solidFill>
                    <a:schemeClr val="bg1"/>
                  </a:solidFill>
                </a:rPr>
                <a:t>SSL</a:t>
              </a:r>
              <a:br>
                <a:rPr lang="en-US" sz="700" baseline="0">
                  <a:solidFill>
                    <a:schemeClr val="bg1"/>
                  </a:solidFill>
                </a:rPr>
              </a:br>
              <a:r>
                <a:rPr lang="en-US" sz="700" baseline="0">
                  <a:solidFill>
                    <a:schemeClr val="bg1"/>
                  </a:solidFill>
                </a:rPr>
                <a:t>Context </a:t>
              </a:r>
            </a:p>
            <a:p>
              <a:pPr defTabSz="814388"/>
              <a:r>
                <a:rPr lang="en-US" sz="700" baseline="0">
                  <a:solidFill>
                    <a:schemeClr val="bg1"/>
                  </a:solidFill>
                </a:rPr>
                <a:t>175</a:t>
              </a:r>
            </a:p>
          </p:txBody>
        </p:sp>
        <p:sp>
          <p:nvSpPr>
            <p:cNvPr id="85066" name="Line 218"/>
            <p:cNvSpPr>
              <a:spLocks noChangeShapeType="1"/>
            </p:cNvSpPr>
            <p:nvPr/>
          </p:nvSpPr>
          <p:spPr bwMode="auto">
            <a:xfrm rot="5400000">
              <a:off x="4076700" y="5067300"/>
              <a:ext cx="533400" cy="45720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grpSp>
          <p:nvGrpSpPr>
            <p:cNvPr id="31" name="Group 219"/>
            <p:cNvGrpSpPr>
              <a:grpSpLocks/>
            </p:cNvGrpSpPr>
            <p:nvPr/>
          </p:nvGrpSpPr>
          <p:grpSpPr bwMode="auto">
            <a:xfrm>
              <a:off x="4470400" y="4538663"/>
              <a:ext cx="406400" cy="620713"/>
              <a:chOff x="2832" y="3216"/>
              <a:chExt cx="344" cy="548"/>
            </a:xfrm>
          </p:grpSpPr>
          <p:sp>
            <p:nvSpPr>
              <p:cNvPr id="85433" name="Freeform 220"/>
              <p:cNvSpPr>
                <a:spLocks/>
              </p:cNvSpPr>
              <p:nvPr/>
            </p:nvSpPr>
            <p:spPr bwMode="auto">
              <a:xfrm>
                <a:off x="3141" y="3525"/>
                <a:ext cx="35" cy="239"/>
              </a:xfrm>
              <a:custGeom>
                <a:avLst/>
                <a:gdLst>
                  <a:gd name="T0" fmla="*/ 60 w 60"/>
                  <a:gd name="T1" fmla="*/ 0 h 425"/>
                  <a:gd name="T2" fmla="*/ 60 w 60"/>
                  <a:gd name="T3" fmla="*/ 364 h 425"/>
                  <a:gd name="T4" fmla="*/ 0 w 60"/>
                  <a:gd name="T5" fmla="*/ 425 h 425"/>
                  <a:gd name="T6" fmla="*/ 1 w 60"/>
                  <a:gd name="T7" fmla="*/ 58 h 425"/>
                  <a:gd name="T8" fmla="*/ 60 w 60"/>
                  <a:gd name="T9" fmla="*/ 0 h 425"/>
                  <a:gd name="T10" fmla="*/ 0 60000 65536"/>
                  <a:gd name="T11" fmla="*/ 0 60000 65536"/>
                  <a:gd name="T12" fmla="*/ 0 60000 65536"/>
                  <a:gd name="T13" fmla="*/ 0 60000 65536"/>
                  <a:gd name="T14" fmla="*/ 0 60000 65536"/>
                  <a:gd name="T15" fmla="*/ 0 w 60"/>
                  <a:gd name="T16" fmla="*/ 0 h 425"/>
                  <a:gd name="T17" fmla="*/ 60 w 60"/>
                  <a:gd name="T18" fmla="*/ 425 h 425"/>
                </a:gdLst>
                <a:ahLst/>
                <a:cxnLst>
                  <a:cxn ang="T10">
                    <a:pos x="T0" y="T1"/>
                  </a:cxn>
                  <a:cxn ang="T11">
                    <a:pos x="T2" y="T3"/>
                  </a:cxn>
                  <a:cxn ang="T12">
                    <a:pos x="T4" y="T5"/>
                  </a:cxn>
                  <a:cxn ang="T13">
                    <a:pos x="T6" y="T7"/>
                  </a:cxn>
                  <a:cxn ang="T14">
                    <a:pos x="T8" y="T9"/>
                  </a:cxn>
                </a:cxnLst>
                <a:rect l="T15" t="T16" r="T17" b="T18"/>
                <a:pathLst>
                  <a:path w="60" h="425">
                    <a:moveTo>
                      <a:pt x="60" y="0"/>
                    </a:moveTo>
                    <a:lnTo>
                      <a:pt x="60" y="364"/>
                    </a:lnTo>
                    <a:lnTo>
                      <a:pt x="0" y="425"/>
                    </a:lnTo>
                    <a:lnTo>
                      <a:pt x="1" y="58"/>
                    </a:lnTo>
                    <a:lnTo>
                      <a:pt x="60" y="0"/>
                    </a:lnTo>
                    <a:close/>
                  </a:path>
                </a:pathLst>
              </a:custGeom>
              <a:solidFill>
                <a:srgbClr val="008000"/>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sp>
            <p:nvSpPr>
              <p:cNvPr id="85434" name="Rectangle 221"/>
              <p:cNvSpPr>
                <a:spLocks noChangeArrowheads="1"/>
              </p:cNvSpPr>
              <p:nvPr/>
            </p:nvSpPr>
            <p:spPr bwMode="auto">
              <a:xfrm>
                <a:off x="2832" y="3559"/>
                <a:ext cx="312" cy="205"/>
              </a:xfrm>
              <a:prstGeom prst="rect">
                <a:avLst/>
              </a:prstGeom>
              <a:solidFill>
                <a:srgbClr val="33CC33"/>
              </a:solidFill>
              <a:ln>
                <a:noFill/>
              </a:ln>
              <a:extLst>
                <a:ext uri="{91240B29-F687-4F45-9708-019B960494DF}">
                  <a14:hiddenLine xmlns:a14="http://schemas.microsoft.com/office/drawing/2010/main" w="3175">
                    <a:solidFill>
                      <a:srgbClr val="000000"/>
                    </a:solidFill>
                    <a:miter lim="800000"/>
                    <a:headEnd/>
                    <a:tailEnd/>
                  </a14:hiddenLine>
                </a:ext>
              </a:extLst>
            </p:spPr>
            <p:txBody>
              <a:bodyPr lIns="0" tIns="0" rIns="0" bIns="0" anchor="ctr" anchorCtr="1"/>
              <a:lstStyle/>
              <a:p>
                <a:pPr eaLnBrk="1" hangingPunct="1">
                  <a:lnSpc>
                    <a:spcPct val="100000"/>
                  </a:lnSpc>
                </a:pPr>
                <a:endParaRPr lang="en-US" altLang="en-US" sz="1200" b="1" baseline="0"/>
              </a:p>
            </p:txBody>
          </p:sp>
          <p:sp>
            <p:nvSpPr>
              <p:cNvPr id="85435" name="Freeform 222"/>
              <p:cNvSpPr>
                <a:spLocks/>
              </p:cNvSpPr>
              <p:nvPr/>
            </p:nvSpPr>
            <p:spPr bwMode="auto">
              <a:xfrm>
                <a:off x="2832" y="3216"/>
                <a:ext cx="344" cy="34"/>
              </a:xfrm>
              <a:custGeom>
                <a:avLst/>
                <a:gdLst>
                  <a:gd name="T0" fmla="*/ 0 w 1226"/>
                  <a:gd name="T1" fmla="*/ 122 h 122"/>
                  <a:gd name="T2" fmla="*/ 1104 w 1226"/>
                  <a:gd name="T3" fmla="*/ 122 h 122"/>
                  <a:gd name="T4" fmla="*/ 1226 w 1226"/>
                  <a:gd name="T5" fmla="*/ 0 h 122"/>
                  <a:gd name="T6" fmla="*/ 123 w 1226"/>
                  <a:gd name="T7" fmla="*/ 0 h 122"/>
                  <a:gd name="T8" fmla="*/ 0 w 1226"/>
                  <a:gd name="T9" fmla="*/ 122 h 122"/>
                  <a:gd name="T10" fmla="*/ 0 60000 65536"/>
                  <a:gd name="T11" fmla="*/ 0 60000 65536"/>
                  <a:gd name="T12" fmla="*/ 0 60000 65536"/>
                  <a:gd name="T13" fmla="*/ 0 60000 65536"/>
                  <a:gd name="T14" fmla="*/ 0 60000 65536"/>
                  <a:gd name="T15" fmla="*/ 0 w 1226"/>
                  <a:gd name="T16" fmla="*/ 0 h 122"/>
                  <a:gd name="T17" fmla="*/ 1226 w 1226"/>
                  <a:gd name="T18" fmla="*/ 122 h 122"/>
                </a:gdLst>
                <a:ahLst/>
                <a:cxnLst>
                  <a:cxn ang="T10">
                    <a:pos x="T0" y="T1"/>
                  </a:cxn>
                  <a:cxn ang="T11">
                    <a:pos x="T2" y="T3"/>
                  </a:cxn>
                  <a:cxn ang="T12">
                    <a:pos x="T4" y="T5"/>
                  </a:cxn>
                  <a:cxn ang="T13">
                    <a:pos x="T6" y="T7"/>
                  </a:cxn>
                  <a:cxn ang="T14">
                    <a:pos x="T8" y="T9"/>
                  </a:cxn>
                </a:cxnLst>
                <a:rect l="T15" t="T16" r="T17" b="T18"/>
                <a:pathLst>
                  <a:path w="1226" h="122">
                    <a:moveTo>
                      <a:pt x="0" y="122"/>
                    </a:moveTo>
                    <a:lnTo>
                      <a:pt x="1104" y="122"/>
                    </a:lnTo>
                    <a:lnTo>
                      <a:pt x="1226" y="0"/>
                    </a:lnTo>
                    <a:lnTo>
                      <a:pt x="123" y="0"/>
                    </a:lnTo>
                    <a:lnTo>
                      <a:pt x="0" y="122"/>
                    </a:lnTo>
                    <a:close/>
                  </a:path>
                </a:pathLst>
              </a:custGeom>
              <a:solidFill>
                <a:srgbClr val="DDDDDD"/>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sp>
            <p:nvSpPr>
              <p:cNvPr id="85436" name="Freeform 223"/>
              <p:cNvSpPr>
                <a:spLocks/>
              </p:cNvSpPr>
              <p:nvPr/>
            </p:nvSpPr>
            <p:spPr bwMode="auto">
              <a:xfrm>
                <a:off x="3142" y="3216"/>
                <a:ext cx="34" cy="343"/>
              </a:xfrm>
              <a:custGeom>
                <a:avLst/>
                <a:gdLst>
                  <a:gd name="T0" fmla="*/ 122 w 122"/>
                  <a:gd name="T1" fmla="*/ 0 h 1222"/>
                  <a:gd name="T2" fmla="*/ 122 w 122"/>
                  <a:gd name="T3" fmla="*/ 1100 h 1222"/>
                  <a:gd name="T4" fmla="*/ 0 w 122"/>
                  <a:gd name="T5" fmla="*/ 1222 h 1222"/>
                  <a:gd name="T6" fmla="*/ 0 w 122"/>
                  <a:gd name="T7" fmla="*/ 122 h 1222"/>
                  <a:gd name="T8" fmla="*/ 122 w 122"/>
                  <a:gd name="T9" fmla="*/ 0 h 1222"/>
                  <a:gd name="T10" fmla="*/ 0 60000 65536"/>
                  <a:gd name="T11" fmla="*/ 0 60000 65536"/>
                  <a:gd name="T12" fmla="*/ 0 60000 65536"/>
                  <a:gd name="T13" fmla="*/ 0 60000 65536"/>
                  <a:gd name="T14" fmla="*/ 0 60000 65536"/>
                  <a:gd name="T15" fmla="*/ 0 w 122"/>
                  <a:gd name="T16" fmla="*/ 0 h 1222"/>
                  <a:gd name="T17" fmla="*/ 122 w 122"/>
                  <a:gd name="T18" fmla="*/ 1222 h 1222"/>
                </a:gdLst>
                <a:ahLst/>
                <a:cxnLst>
                  <a:cxn ang="T10">
                    <a:pos x="T0" y="T1"/>
                  </a:cxn>
                  <a:cxn ang="T11">
                    <a:pos x="T2" y="T3"/>
                  </a:cxn>
                  <a:cxn ang="T12">
                    <a:pos x="T4" y="T5"/>
                  </a:cxn>
                  <a:cxn ang="T13">
                    <a:pos x="T6" y="T7"/>
                  </a:cxn>
                  <a:cxn ang="T14">
                    <a:pos x="T8" y="T9"/>
                  </a:cxn>
                </a:cxnLst>
                <a:rect l="T15" t="T16" r="T17" b="T18"/>
                <a:pathLst>
                  <a:path w="122" h="1222">
                    <a:moveTo>
                      <a:pt x="122" y="0"/>
                    </a:moveTo>
                    <a:lnTo>
                      <a:pt x="122" y="1100"/>
                    </a:lnTo>
                    <a:lnTo>
                      <a:pt x="0" y="1222"/>
                    </a:lnTo>
                    <a:lnTo>
                      <a:pt x="0" y="122"/>
                    </a:lnTo>
                    <a:lnTo>
                      <a:pt x="122" y="0"/>
                    </a:lnTo>
                    <a:close/>
                  </a:path>
                </a:pathLst>
              </a:custGeom>
              <a:solidFill>
                <a:srgbClr val="777777"/>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sp>
            <p:nvSpPr>
              <p:cNvPr id="85437" name="Rectangle 224"/>
              <p:cNvSpPr>
                <a:spLocks noChangeArrowheads="1"/>
              </p:cNvSpPr>
              <p:nvPr/>
            </p:nvSpPr>
            <p:spPr bwMode="auto">
              <a:xfrm>
                <a:off x="2832" y="3250"/>
                <a:ext cx="312" cy="309"/>
              </a:xfrm>
              <a:prstGeom prst="rect">
                <a:avLst/>
              </a:prstGeom>
              <a:solidFill>
                <a:srgbClr val="B2B2B2"/>
              </a:solidFill>
              <a:ln>
                <a:noFill/>
              </a:ln>
              <a:extLst>
                <a:ext uri="{91240B29-F687-4F45-9708-019B960494DF}">
                  <a14:hiddenLine xmlns:a14="http://schemas.microsoft.com/office/drawing/2010/main" w="3175">
                    <a:solidFill>
                      <a:srgbClr val="000000"/>
                    </a:solidFill>
                    <a:miter lim="800000"/>
                    <a:headEnd/>
                    <a:tailEnd/>
                  </a14:hiddenLine>
                </a:ext>
              </a:extLst>
            </p:spPr>
            <p:txBody>
              <a:bodyPr/>
              <a:lstStyle/>
              <a:p>
                <a:endParaRPr lang="en-US"/>
              </a:p>
            </p:txBody>
          </p:sp>
          <p:sp>
            <p:nvSpPr>
              <p:cNvPr id="85438" name="Freeform 225"/>
              <p:cNvSpPr>
                <a:spLocks/>
              </p:cNvSpPr>
              <p:nvPr/>
            </p:nvSpPr>
            <p:spPr bwMode="auto">
              <a:xfrm>
                <a:off x="2849" y="3380"/>
                <a:ext cx="109" cy="49"/>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39" name="Freeform 226"/>
              <p:cNvSpPr>
                <a:spLocks/>
              </p:cNvSpPr>
              <p:nvPr/>
            </p:nvSpPr>
            <p:spPr bwMode="auto">
              <a:xfrm>
                <a:off x="2963" y="3266"/>
                <a:ext cx="49" cy="109"/>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40" name="Freeform 227"/>
              <p:cNvSpPr>
                <a:spLocks/>
              </p:cNvSpPr>
              <p:nvPr/>
            </p:nvSpPr>
            <p:spPr bwMode="auto">
              <a:xfrm>
                <a:off x="3017" y="3380"/>
                <a:ext cx="109" cy="49"/>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41" name="Freeform 228"/>
              <p:cNvSpPr>
                <a:spLocks/>
              </p:cNvSpPr>
              <p:nvPr/>
            </p:nvSpPr>
            <p:spPr bwMode="auto">
              <a:xfrm>
                <a:off x="2963" y="3435"/>
                <a:ext cx="49" cy="10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42" name="Oval 229"/>
              <p:cNvSpPr>
                <a:spLocks noChangeArrowheads="1"/>
              </p:cNvSpPr>
              <p:nvPr/>
            </p:nvSpPr>
            <p:spPr bwMode="auto">
              <a:xfrm rot="-2599510">
                <a:off x="2965" y="3271"/>
                <a:ext cx="48" cy="278"/>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443" name="Oval 230"/>
              <p:cNvSpPr>
                <a:spLocks noChangeArrowheads="1"/>
              </p:cNvSpPr>
              <p:nvPr/>
            </p:nvSpPr>
            <p:spPr bwMode="auto">
              <a:xfrm rot="2599510" flipV="1">
                <a:off x="2965" y="3268"/>
                <a:ext cx="48" cy="284"/>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444" name="Oval 231"/>
              <p:cNvSpPr>
                <a:spLocks noChangeArrowheads="1"/>
              </p:cNvSpPr>
              <p:nvPr/>
            </p:nvSpPr>
            <p:spPr bwMode="auto">
              <a:xfrm>
                <a:off x="2941" y="3362"/>
                <a:ext cx="94" cy="9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85068" name="Picture 232" descr="VSS Services"/>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500563" y="2133600"/>
              <a:ext cx="452438"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69" name="Picture 233" descr="VSS Services"/>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267200" y="2209800"/>
              <a:ext cx="452438"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70" name="Picture 66"/>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4605338" y="2946400"/>
              <a:ext cx="3048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5392" name="Group 235"/>
            <p:cNvGrpSpPr>
              <a:grpSpLocks/>
            </p:cNvGrpSpPr>
            <p:nvPr/>
          </p:nvGrpSpPr>
          <p:grpSpPr bwMode="auto">
            <a:xfrm>
              <a:off x="4267200" y="4495800"/>
              <a:ext cx="406400" cy="620713"/>
              <a:chOff x="2832" y="3216"/>
              <a:chExt cx="344" cy="548"/>
            </a:xfrm>
          </p:grpSpPr>
          <p:sp>
            <p:nvSpPr>
              <p:cNvPr id="85421" name="Freeform 236"/>
              <p:cNvSpPr>
                <a:spLocks/>
              </p:cNvSpPr>
              <p:nvPr/>
            </p:nvSpPr>
            <p:spPr bwMode="auto">
              <a:xfrm>
                <a:off x="3141" y="3525"/>
                <a:ext cx="35" cy="239"/>
              </a:xfrm>
              <a:custGeom>
                <a:avLst/>
                <a:gdLst>
                  <a:gd name="T0" fmla="*/ 60 w 60"/>
                  <a:gd name="T1" fmla="*/ 0 h 425"/>
                  <a:gd name="T2" fmla="*/ 60 w 60"/>
                  <a:gd name="T3" fmla="*/ 364 h 425"/>
                  <a:gd name="T4" fmla="*/ 0 w 60"/>
                  <a:gd name="T5" fmla="*/ 425 h 425"/>
                  <a:gd name="T6" fmla="*/ 1 w 60"/>
                  <a:gd name="T7" fmla="*/ 58 h 425"/>
                  <a:gd name="T8" fmla="*/ 60 w 60"/>
                  <a:gd name="T9" fmla="*/ 0 h 425"/>
                  <a:gd name="T10" fmla="*/ 0 60000 65536"/>
                  <a:gd name="T11" fmla="*/ 0 60000 65536"/>
                  <a:gd name="T12" fmla="*/ 0 60000 65536"/>
                  <a:gd name="T13" fmla="*/ 0 60000 65536"/>
                  <a:gd name="T14" fmla="*/ 0 60000 65536"/>
                  <a:gd name="T15" fmla="*/ 0 w 60"/>
                  <a:gd name="T16" fmla="*/ 0 h 425"/>
                  <a:gd name="T17" fmla="*/ 60 w 60"/>
                  <a:gd name="T18" fmla="*/ 425 h 425"/>
                </a:gdLst>
                <a:ahLst/>
                <a:cxnLst>
                  <a:cxn ang="T10">
                    <a:pos x="T0" y="T1"/>
                  </a:cxn>
                  <a:cxn ang="T11">
                    <a:pos x="T2" y="T3"/>
                  </a:cxn>
                  <a:cxn ang="T12">
                    <a:pos x="T4" y="T5"/>
                  </a:cxn>
                  <a:cxn ang="T13">
                    <a:pos x="T6" y="T7"/>
                  </a:cxn>
                  <a:cxn ang="T14">
                    <a:pos x="T8" y="T9"/>
                  </a:cxn>
                </a:cxnLst>
                <a:rect l="T15" t="T16" r="T17" b="T18"/>
                <a:pathLst>
                  <a:path w="60" h="425">
                    <a:moveTo>
                      <a:pt x="60" y="0"/>
                    </a:moveTo>
                    <a:lnTo>
                      <a:pt x="60" y="364"/>
                    </a:lnTo>
                    <a:lnTo>
                      <a:pt x="0" y="425"/>
                    </a:lnTo>
                    <a:lnTo>
                      <a:pt x="1" y="58"/>
                    </a:lnTo>
                    <a:lnTo>
                      <a:pt x="60" y="0"/>
                    </a:lnTo>
                    <a:close/>
                  </a:path>
                </a:pathLst>
              </a:custGeom>
              <a:solidFill>
                <a:srgbClr val="008000"/>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sp>
            <p:nvSpPr>
              <p:cNvPr id="85422" name="Rectangle 237"/>
              <p:cNvSpPr>
                <a:spLocks noChangeArrowheads="1"/>
              </p:cNvSpPr>
              <p:nvPr/>
            </p:nvSpPr>
            <p:spPr bwMode="auto">
              <a:xfrm>
                <a:off x="2832" y="3559"/>
                <a:ext cx="312" cy="205"/>
              </a:xfrm>
              <a:prstGeom prst="rect">
                <a:avLst/>
              </a:prstGeom>
              <a:solidFill>
                <a:srgbClr val="33CC33"/>
              </a:solidFill>
              <a:ln>
                <a:noFill/>
              </a:ln>
              <a:extLst>
                <a:ext uri="{91240B29-F687-4F45-9708-019B960494DF}">
                  <a14:hiddenLine xmlns:a14="http://schemas.microsoft.com/office/drawing/2010/main" w="3175">
                    <a:solidFill>
                      <a:srgbClr val="000000"/>
                    </a:solidFill>
                    <a:miter lim="800000"/>
                    <a:headEnd/>
                    <a:tailEnd/>
                  </a14:hiddenLine>
                </a:ext>
              </a:extLst>
            </p:spPr>
            <p:txBody>
              <a:bodyPr lIns="0" tIns="0" rIns="0" bIns="0" anchor="ctr" anchorCtr="1"/>
              <a:lstStyle/>
              <a:p>
                <a:pPr eaLnBrk="1" hangingPunct="1">
                  <a:lnSpc>
                    <a:spcPct val="100000"/>
                  </a:lnSpc>
                </a:pPr>
                <a:endParaRPr lang="en-US" altLang="en-US" sz="1200" b="1" baseline="0"/>
              </a:p>
            </p:txBody>
          </p:sp>
          <p:sp>
            <p:nvSpPr>
              <p:cNvPr id="85423" name="Freeform 238"/>
              <p:cNvSpPr>
                <a:spLocks/>
              </p:cNvSpPr>
              <p:nvPr/>
            </p:nvSpPr>
            <p:spPr bwMode="auto">
              <a:xfrm>
                <a:off x="2832" y="3216"/>
                <a:ext cx="344" cy="34"/>
              </a:xfrm>
              <a:custGeom>
                <a:avLst/>
                <a:gdLst>
                  <a:gd name="T0" fmla="*/ 0 w 1226"/>
                  <a:gd name="T1" fmla="*/ 122 h 122"/>
                  <a:gd name="T2" fmla="*/ 1104 w 1226"/>
                  <a:gd name="T3" fmla="*/ 122 h 122"/>
                  <a:gd name="T4" fmla="*/ 1226 w 1226"/>
                  <a:gd name="T5" fmla="*/ 0 h 122"/>
                  <a:gd name="T6" fmla="*/ 123 w 1226"/>
                  <a:gd name="T7" fmla="*/ 0 h 122"/>
                  <a:gd name="T8" fmla="*/ 0 w 1226"/>
                  <a:gd name="T9" fmla="*/ 122 h 122"/>
                  <a:gd name="T10" fmla="*/ 0 60000 65536"/>
                  <a:gd name="T11" fmla="*/ 0 60000 65536"/>
                  <a:gd name="T12" fmla="*/ 0 60000 65536"/>
                  <a:gd name="T13" fmla="*/ 0 60000 65536"/>
                  <a:gd name="T14" fmla="*/ 0 60000 65536"/>
                  <a:gd name="T15" fmla="*/ 0 w 1226"/>
                  <a:gd name="T16" fmla="*/ 0 h 122"/>
                  <a:gd name="T17" fmla="*/ 1226 w 1226"/>
                  <a:gd name="T18" fmla="*/ 122 h 122"/>
                </a:gdLst>
                <a:ahLst/>
                <a:cxnLst>
                  <a:cxn ang="T10">
                    <a:pos x="T0" y="T1"/>
                  </a:cxn>
                  <a:cxn ang="T11">
                    <a:pos x="T2" y="T3"/>
                  </a:cxn>
                  <a:cxn ang="T12">
                    <a:pos x="T4" y="T5"/>
                  </a:cxn>
                  <a:cxn ang="T13">
                    <a:pos x="T6" y="T7"/>
                  </a:cxn>
                  <a:cxn ang="T14">
                    <a:pos x="T8" y="T9"/>
                  </a:cxn>
                </a:cxnLst>
                <a:rect l="T15" t="T16" r="T17" b="T18"/>
                <a:pathLst>
                  <a:path w="1226" h="122">
                    <a:moveTo>
                      <a:pt x="0" y="122"/>
                    </a:moveTo>
                    <a:lnTo>
                      <a:pt x="1104" y="122"/>
                    </a:lnTo>
                    <a:lnTo>
                      <a:pt x="1226" y="0"/>
                    </a:lnTo>
                    <a:lnTo>
                      <a:pt x="123" y="0"/>
                    </a:lnTo>
                    <a:lnTo>
                      <a:pt x="0" y="122"/>
                    </a:lnTo>
                    <a:close/>
                  </a:path>
                </a:pathLst>
              </a:custGeom>
              <a:solidFill>
                <a:srgbClr val="DDDDDD"/>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sp>
            <p:nvSpPr>
              <p:cNvPr id="85424" name="Freeform 239"/>
              <p:cNvSpPr>
                <a:spLocks/>
              </p:cNvSpPr>
              <p:nvPr/>
            </p:nvSpPr>
            <p:spPr bwMode="auto">
              <a:xfrm>
                <a:off x="3142" y="3216"/>
                <a:ext cx="34" cy="343"/>
              </a:xfrm>
              <a:custGeom>
                <a:avLst/>
                <a:gdLst>
                  <a:gd name="T0" fmla="*/ 122 w 122"/>
                  <a:gd name="T1" fmla="*/ 0 h 1222"/>
                  <a:gd name="T2" fmla="*/ 122 w 122"/>
                  <a:gd name="T3" fmla="*/ 1100 h 1222"/>
                  <a:gd name="T4" fmla="*/ 0 w 122"/>
                  <a:gd name="T5" fmla="*/ 1222 h 1222"/>
                  <a:gd name="T6" fmla="*/ 0 w 122"/>
                  <a:gd name="T7" fmla="*/ 122 h 1222"/>
                  <a:gd name="T8" fmla="*/ 122 w 122"/>
                  <a:gd name="T9" fmla="*/ 0 h 1222"/>
                  <a:gd name="T10" fmla="*/ 0 60000 65536"/>
                  <a:gd name="T11" fmla="*/ 0 60000 65536"/>
                  <a:gd name="T12" fmla="*/ 0 60000 65536"/>
                  <a:gd name="T13" fmla="*/ 0 60000 65536"/>
                  <a:gd name="T14" fmla="*/ 0 60000 65536"/>
                  <a:gd name="T15" fmla="*/ 0 w 122"/>
                  <a:gd name="T16" fmla="*/ 0 h 1222"/>
                  <a:gd name="T17" fmla="*/ 122 w 122"/>
                  <a:gd name="T18" fmla="*/ 1222 h 1222"/>
                </a:gdLst>
                <a:ahLst/>
                <a:cxnLst>
                  <a:cxn ang="T10">
                    <a:pos x="T0" y="T1"/>
                  </a:cxn>
                  <a:cxn ang="T11">
                    <a:pos x="T2" y="T3"/>
                  </a:cxn>
                  <a:cxn ang="T12">
                    <a:pos x="T4" y="T5"/>
                  </a:cxn>
                  <a:cxn ang="T13">
                    <a:pos x="T6" y="T7"/>
                  </a:cxn>
                  <a:cxn ang="T14">
                    <a:pos x="T8" y="T9"/>
                  </a:cxn>
                </a:cxnLst>
                <a:rect l="T15" t="T16" r="T17" b="T18"/>
                <a:pathLst>
                  <a:path w="122" h="1222">
                    <a:moveTo>
                      <a:pt x="122" y="0"/>
                    </a:moveTo>
                    <a:lnTo>
                      <a:pt x="122" y="1100"/>
                    </a:lnTo>
                    <a:lnTo>
                      <a:pt x="0" y="1222"/>
                    </a:lnTo>
                    <a:lnTo>
                      <a:pt x="0" y="122"/>
                    </a:lnTo>
                    <a:lnTo>
                      <a:pt x="122" y="0"/>
                    </a:lnTo>
                    <a:close/>
                  </a:path>
                </a:pathLst>
              </a:custGeom>
              <a:solidFill>
                <a:srgbClr val="777777"/>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sp>
            <p:nvSpPr>
              <p:cNvPr id="85425" name="Rectangle 240"/>
              <p:cNvSpPr>
                <a:spLocks noChangeArrowheads="1"/>
              </p:cNvSpPr>
              <p:nvPr/>
            </p:nvSpPr>
            <p:spPr bwMode="auto">
              <a:xfrm>
                <a:off x="2832" y="3250"/>
                <a:ext cx="312" cy="309"/>
              </a:xfrm>
              <a:prstGeom prst="rect">
                <a:avLst/>
              </a:prstGeom>
              <a:solidFill>
                <a:srgbClr val="B2B2B2"/>
              </a:solidFill>
              <a:ln>
                <a:noFill/>
              </a:ln>
              <a:extLst>
                <a:ext uri="{91240B29-F687-4F45-9708-019B960494DF}">
                  <a14:hiddenLine xmlns:a14="http://schemas.microsoft.com/office/drawing/2010/main" w="3175">
                    <a:solidFill>
                      <a:srgbClr val="000000"/>
                    </a:solidFill>
                    <a:miter lim="800000"/>
                    <a:headEnd/>
                    <a:tailEnd/>
                  </a14:hiddenLine>
                </a:ext>
              </a:extLst>
            </p:spPr>
            <p:txBody>
              <a:bodyPr/>
              <a:lstStyle/>
              <a:p>
                <a:endParaRPr lang="en-US"/>
              </a:p>
            </p:txBody>
          </p:sp>
          <p:sp>
            <p:nvSpPr>
              <p:cNvPr id="85426" name="Freeform 241"/>
              <p:cNvSpPr>
                <a:spLocks/>
              </p:cNvSpPr>
              <p:nvPr/>
            </p:nvSpPr>
            <p:spPr bwMode="auto">
              <a:xfrm>
                <a:off x="2849" y="3380"/>
                <a:ext cx="109" cy="49"/>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27" name="Freeform 242"/>
              <p:cNvSpPr>
                <a:spLocks/>
              </p:cNvSpPr>
              <p:nvPr/>
            </p:nvSpPr>
            <p:spPr bwMode="auto">
              <a:xfrm>
                <a:off x="2963" y="3266"/>
                <a:ext cx="49" cy="109"/>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28" name="Freeform 243"/>
              <p:cNvSpPr>
                <a:spLocks/>
              </p:cNvSpPr>
              <p:nvPr/>
            </p:nvSpPr>
            <p:spPr bwMode="auto">
              <a:xfrm>
                <a:off x="3017" y="3380"/>
                <a:ext cx="109" cy="49"/>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29" name="Freeform 244"/>
              <p:cNvSpPr>
                <a:spLocks/>
              </p:cNvSpPr>
              <p:nvPr/>
            </p:nvSpPr>
            <p:spPr bwMode="auto">
              <a:xfrm>
                <a:off x="2963" y="3435"/>
                <a:ext cx="49" cy="10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30" name="Oval 245"/>
              <p:cNvSpPr>
                <a:spLocks noChangeArrowheads="1"/>
              </p:cNvSpPr>
              <p:nvPr/>
            </p:nvSpPr>
            <p:spPr bwMode="auto">
              <a:xfrm rot="-2599510">
                <a:off x="2965" y="3271"/>
                <a:ext cx="48" cy="278"/>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431" name="Oval 246"/>
              <p:cNvSpPr>
                <a:spLocks noChangeArrowheads="1"/>
              </p:cNvSpPr>
              <p:nvPr/>
            </p:nvSpPr>
            <p:spPr bwMode="auto">
              <a:xfrm rot="2599510" flipV="1">
                <a:off x="2965" y="3268"/>
                <a:ext cx="48" cy="284"/>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432" name="Oval 247"/>
              <p:cNvSpPr>
                <a:spLocks noChangeArrowheads="1"/>
              </p:cNvSpPr>
              <p:nvPr/>
            </p:nvSpPr>
            <p:spPr bwMode="auto">
              <a:xfrm>
                <a:off x="2941" y="3362"/>
                <a:ext cx="94" cy="9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85072" name="Freeform 248"/>
            <p:cNvSpPr>
              <a:spLocks/>
            </p:cNvSpPr>
            <p:nvPr/>
          </p:nvSpPr>
          <p:spPr bwMode="auto">
            <a:xfrm flipH="1">
              <a:off x="4419600" y="3886200"/>
              <a:ext cx="304800" cy="685800"/>
            </a:xfrm>
            <a:custGeom>
              <a:avLst/>
              <a:gdLst>
                <a:gd name="T0" fmla="*/ 0 w 258"/>
                <a:gd name="T1" fmla="*/ 895 h 895"/>
                <a:gd name="T2" fmla="*/ 3 w 258"/>
                <a:gd name="T3" fmla="*/ 265 h 895"/>
                <a:gd name="T4" fmla="*/ 258 w 258"/>
                <a:gd name="T5" fmla="*/ 0 h 895"/>
                <a:gd name="T6" fmla="*/ 0 60000 65536"/>
                <a:gd name="T7" fmla="*/ 0 60000 65536"/>
                <a:gd name="T8" fmla="*/ 0 60000 65536"/>
                <a:gd name="T9" fmla="*/ 0 w 258"/>
                <a:gd name="T10" fmla="*/ 0 h 895"/>
                <a:gd name="T11" fmla="*/ 258 w 258"/>
                <a:gd name="T12" fmla="*/ 895 h 895"/>
              </a:gdLst>
              <a:ahLst/>
              <a:cxnLst>
                <a:cxn ang="T6">
                  <a:pos x="T0" y="T1"/>
                </a:cxn>
                <a:cxn ang="T7">
                  <a:pos x="T2" y="T3"/>
                </a:cxn>
                <a:cxn ang="T8">
                  <a:pos x="T4" y="T5"/>
                </a:cxn>
              </a:cxnLst>
              <a:rect l="T9" t="T10" r="T11" b="T12"/>
              <a:pathLst>
                <a:path w="258" h="895">
                  <a:moveTo>
                    <a:pt x="0" y="895"/>
                  </a:moveTo>
                  <a:lnTo>
                    <a:pt x="3" y="265"/>
                  </a:lnTo>
                  <a:lnTo>
                    <a:pt x="258" y="0"/>
                  </a:lnTo>
                </a:path>
              </a:pathLst>
            </a:cu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grpSp>
          <p:nvGrpSpPr>
            <p:cNvPr id="85393" name="Group 249"/>
            <p:cNvGrpSpPr>
              <a:grpSpLocks/>
            </p:cNvGrpSpPr>
            <p:nvPr/>
          </p:nvGrpSpPr>
          <p:grpSpPr bwMode="auto">
            <a:xfrm>
              <a:off x="5969000" y="1905000"/>
              <a:ext cx="2808288" cy="312738"/>
              <a:chOff x="3868" y="1200"/>
              <a:chExt cx="1769" cy="197"/>
            </a:xfrm>
          </p:grpSpPr>
          <p:sp>
            <p:nvSpPr>
              <p:cNvPr id="85416" name="Oval 250"/>
              <p:cNvSpPr>
                <a:spLocks noChangeArrowheads="1"/>
              </p:cNvSpPr>
              <p:nvPr/>
            </p:nvSpPr>
            <p:spPr bwMode="auto">
              <a:xfrm>
                <a:off x="4971" y="1201"/>
                <a:ext cx="309" cy="196"/>
              </a:xfrm>
              <a:prstGeom prst="ellipse">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82124" tIns="41061" rIns="82124" bIns="41061" anchor="ctr"/>
              <a:lstStyle/>
              <a:p>
                <a:pPr defTabSz="814388"/>
                <a:r>
                  <a:rPr lang="en-US" sz="700" b="1" baseline="0">
                    <a:solidFill>
                      <a:schemeClr val="bg1"/>
                    </a:solidFill>
                  </a:rPr>
                  <a:t>VSS</a:t>
                </a:r>
              </a:p>
            </p:txBody>
          </p:sp>
          <p:sp>
            <p:nvSpPr>
              <p:cNvPr id="85417" name="Oval 251"/>
              <p:cNvSpPr>
                <a:spLocks noChangeArrowheads="1"/>
              </p:cNvSpPr>
              <p:nvPr/>
            </p:nvSpPr>
            <p:spPr bwMode="auto">
              <a:xfrm>
                <a:off x="3868" y="1200"/>
                <a:ext cx="308" cy="195"/>
              </a:xfrm>
              <a:prstGeom prst="ellipse">
                <a:avLst/>
              </a:prstGeom>
              <a:solidFill>
                <a:schemeClr val="accent2"/>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82124" tIns="41061" rIns="82124" bIns="41061" anchor="ctr"/>
              <a:lstStyle/>
              <a:p>
                <a:pPr defTabSz="814388"/>
                <a:r>
                  <a:rPr lang="en-US" sz="700" b="1" baseline="0">
                    <a:solidFill>
                      <a:schemeClr val="bg1"/>
                    </a:solidFill>
                  </a:rPr>
                  <a:t>VLAN</a:t>
                </a:r>
              </a:p>
            </p:txBody>
          </p:sp>
          <p:sp>
            <p:nvSpPr>
              <p:cNvPr id="85418" name="Oval 252"/>
              <p:cNvSpPr>
                <a:spLocks noChangeArrowheads="1"/>
              </p:cNvSpPr>
              <p:nvPr/>
            </p:nvSpPr>
            <p:spPr bwMode="auto">
              <a:xfrm>
                <a:off x="4252" y="1201"/>
                <a:ext cx="308" cy="196"/>
              </a:xfrm>
              <a:prstGeom prst="ellipse">
                <a:avLst/>
              </a:prstGeom>
              <a:solidFill>
                <a:srgbClr val="A0C02A"/>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82124" tIns="41061" rIns="82124" bIns="41061" anchor="ctr"/>
              <a:lstStyle/>
              <a:p>
                <a:pPr defTabSz="814388"/>
                <a:r>
                  <a:rPr lang="en-US" sz="700" b="1" baseline="0">
                    <a:solidFill>
                      <a:schemeClr val="bg1"/>
                    </a:solidFill>
                  </a:rPr>
                  <a:t>VRF</a:t>
                </a:r>
              </a:p>
            </p:txBody>
          </p:sp>
          <p:sp>
            <p:nvSpPr>
              <p:cNvPr id="85419" name="Oval 253"/>
              <p:cNvSpPr>
                <a:spLocks noChangeArrowheads="1"/>
              </p:cNvSpPr>
              <p:nvPr/>
            </p:nvSpPr>
            <p:spPr bwMode="auto">
              <a:xfrm>
                <a:off x="5328" y="1201"/>
                <a:ext cx="309" cy="196"/>
              </a:xfrm>
              <a:prstGeom prst="ellipse">
                <a:avLst/>
              </a:prstGeom>
              <a:solidFill>
                <a:schemeClr val="folHlink"/>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82124" tIns="41061" rIns="82124" bIns="41061" anchor="ctr"/>
              <a:lstStyle/>
              <a:p>
                <a:pPr defTabSz="814388"/>
                <a:r>
                  <a:rPr lang="en-US" sz="700" b="1" baseline="0">
                    <a:solidFill>
                      <a:schemeClr val="bg1"/>
                    </a:solidFill>
                  </a:rPr>
                  <a:t>VPNs</a:t>
                </a:r>
              </a:p>
            </p:txBody>
          </p:sp>
          <p:sp>
            <p:nvSpPr>
              <p:cNvPr id="85420" name="Oval 254"/>
              <p:cNvSpPr>
                <a:spLocks noChangeArrowheads="1"/>
              </p:cNvSpPr>
              <p:nvPr/>
            </p:nvSpPr>
            <p:spPr bwMode="auto">
              <a:xfrm>
                <a:off x="4608" y="1200"/>
                <a:ext cx="309" cy="196"/>
              </a:xfrm>
              <a:prstGeom prst="ellipse">
                <a:avLst/>
              </a:prstGeom>
              <a:solidFill>
                <a:srgbClr val="5F5F65"/>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82124" tIns="41061" rIns="82124" bIns="41061" anchor="ctr"/>
              <a:lstStyle/>
              <a:p>
                <a:pPr defTabSz="814388"/>
                <a:r>
                  <a:rPr lang="en-US" sz="700" b="1" baseline="0">
                    <a:solidFill>
                      <a:schemeClr val="bg1"/>
                    </a:solidFill>
                  </a:rPr>
                  <a:t>VDC</a:t>
                </a:r>
              </a:p>
            </p:txBody>
          </p:sp>
        </p:grpSp>
        <p:grpSp>
          <p:nvGrpSpPr>
            <p:cNvPr id="85394" name="Group 255"/>
            <p:cNvGrpSpPr>
              <a:grpSpLocks/>
            </p:cNvGrpSpPr>
            <p:nvPr/>
          </p:nvGrpSpPr>
          <p:grpSpPr bwMode="auto">
            <a:xfrm>
              <a:off x="5924550" y="4633913"/>
              <a:ext cx="2847975" cy="323850"/>
              <a:chOff x="3840" y="2919"/>
              <a:chExt cx="1794" cy="204"/>
            </a:xfrm>
          </p:grpSpPr>
          <p:sp>
            <p:nvSpPr>
              <p:cNvPr id="85412" name="Oval 256"/>
              <p:cNvSpPr>
                <a:spLocks noChangeArrowheads="1"/>
              </p:cNvSpPr>
              <p:nvPr/>
            </p:nvSpPr>
            <p:spPr bwMode="auto">
              <a:xfrm>
                <a:off x="4294" y="2925"/>
                <a:ext cx="410" cy="195"/>
              </a:xfrm>
              <a:prstGeom prst="ellipse">
                <a:avLst/>
              </a:prstGeom>
              <a:solidFill>
                <a:srgbClr val="A0C02A"/>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82124" tIns="41061" rIns="82124" bIns="41061" anchor="ctr"/>
              <a:lstStyle/>
              <a:p>
                <a:pPr defTabSz="814388"/>
                <a:r>
                  <a:rPr lang="en-US" sz="800" b="1" baseline="0">
                    <a:solidFill>
                      <a:schemeClr val="bg1"/>
                    </a:solidFill>
                  </a:rPr>
                  <a:t>vHBA</a:t>
                </a:r>
              </a:p>
            </p:txBody>
          </p:sp>
          <p:sp>
            <p:nvSpPr>
              <p:cNvPr id="85413" name="Oval 257"/>
              <p:cNvSpPr>
                <a:spLocks noChangeArrowheads="1"/>
              </p:cNvSpPr>
              <p:nvPr/>
            </p:nvSpPr>
            <p:spPr bwMode="auto">
              <a:xfrm>
                <a:off x="3840" y="2924"/>
                <a:ext cx="411" cy="196"/>
              </a:xfrm>
              <a:prstGeom prst="ellipse">
                <a:avLst/>
              </a:prstGeom>
              <a:solidFill>
                <a:srgbClr val="89A424"/>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82124" tIns="41061" rIns="82124" bIns="41061" anchor="ctr"/>
              <a:lstStyle/>
              <a:p>
                <a:pPr defTabSz="814388"/>
                <a:r>
                  <a:rPr lang="en-US" sz="800" b="1" baseline="0">
                    <a:solidFill>
                      <a:schemeClr val="bg1"/>
                    </a:solidFill>
                  </a:rPr>
                  <a:t>VSANs</a:t>
                </a:r>
              </a:p>
            </p:txBody>
          </p:sp>
          <p:sp>
            <p:nvSpPr>
              <p:cNvPr id="85414" name="Oval 258"/>
              <p:cNvSpPr>
                <a:spLocks noChangeArrowheads="1"/>
              </p:cNvSpPr>
              <p:nvPr/>
            </p:nvSpPr>
            <p:spPr bwMode="auto">
              <a:xfrm>
                <a:off x="5224" y="2919"/>
                <a:ext cx="410" cy="197"/>
              </a:xfrm>
              <a:prstGeom prst="ellipse">
                <a:avLst/>
              </a:prstGeom>
              <a:solidFill>
                <a:srgbClr val="B54F03"/>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82124" tIns="41061" rIns="82124" bIns="41061" anchor="ctr"/>
              <a:lstStyle/>
              <a:p>
                <a:pPr defTabSz="814388"/>
                <a:r>
                  <a:rPr lang="en-US" sz="800" b="1" baseline="0">
                    <a:solidFill>
                      <a:schemeClr val="bg1"/>
                    </a:solidFill>
                  </a:rPr>
                  <a:t>FCoE</a:t>
                </a:r>
              </a:p>
            </p:txBody>
          </p:sp>
          <p:sp>
            <p:nvSpPr>
              <p:cNvPr id="85415" name="Oval 259"/>
              <p:cNvSpPr>
                <a:spLocks noChangeArrowheads="1"/>
              </p:cNvSpPr>
              <p:nvPr/>
            </p:nvSpPr>
            <p:spPr bwMode="auto">
              <a:xfrm>
                <a:off x="4752" y="2928"/>
                <a:ext cx="410" cy="195"/>
              </a:xfrm>
              <a:prstGeom prst="ellipse">
                <a:avLst/>
              </a:prstGeom>
              <a:solidFill>
                <a:schemeClr val="accent2"/>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82124" tIns="41061" rIns="82124" bIns="41061" anchor="ctr"/>
              <a:lstStyle/>
              <a:p>
                <a:pPr defTabSz="814388"/>
                <a:r>
                  <a:rPr lang="en-US" sz="800" b="1" baseline="0">
                    <a:solidFill>
                      <a:schemeClr val="bg1"/>
                    </a:solidFill>
                  </a:rPr>
                  <a:t>CNA</a:t>
                </a:r>
              </a:p>
            </p:txBody>
          </p:sp>
        </p:grpSp>
        <p:grpSp>
          <p:nvGrpSpPr>
            <p:cNvPr id="85395" name="Group 260"/>
            <p:cNvGrpSpPr>
              <a:grpSpLocks/>
            </p:cNvGrpSpPr>
            <p:nvPr/>
          </p:nvGrpSpPr>
          <p:grpSpPr bwMode="auto">
            <a:xfrm>
              <a:off x="7526338" y="5562600"/>
              <a:ext cx="379413" cy="361950"/>
              <a:chOff x="3504" y="3552"/>
              <a:chExt cx="224" cy="269"/>
            </a:xfrm>
          </p:grpSpPr>
          <p:sp>
            <p:nvSpPr>
              <p:cNvPr id="85409" name="AutoShape 261"/>
              <p:cNvSpPr>
                <a:spLocks noChangeArrowheads="1"/>
              </p:cNvSpPr>
              <p:nvPr/>
            </p:nvSpPr>
            <p:spPr bwMode="auto">
              <a:xfrm>
                <a:off x="3504" y="3600"/>
                <a:ext cx="128" cy="172"/>
              </a:xfrm>
              <a:prstGeom prst="can">
                <a:avLst>
                  <a:gd name="adj" fmla="val 33594"/>
                </a:avLst>
              </a:prstGeom>
              <a:solidFill>
                <a:srgbClr val="B21A1A">
                  <a:alpha val="52156"/>
                </a:srgbClr>
              </a:solidFill>
              <a:ln w="9525">
                <a:solidFill>
                  <a:schemeClr val="tx1"/>
                </a:solidFill>
                <a:prstDash val="dash"/>
                <a:round/>
                <a:headEnd/>
                <a:tailEnd/>
              </a:ln>
            </p:spPr>
            <p:txBody>
              <a:bodyPr lIns="82124" tIns="41061" rIns="82124" bIns="41061" anchor="ctr">
                <a:spAutoFit/>
              </a:bodyPr>
              <a:lstStyle/>
              <a:p>
                <a:endParaRPr lang="en-US"/>
              </a:p>
            </p:txBody>
          </p:sp>
          <p:sp>
            <p:nvSpPr>
              <p:cNvPr id="85410" name="AutoShape 262"/>
              <p:cNvSpPr>
                <a:spLocks noChangeArrowheads="1"/>
              </p:cNvSpPr>
              <p:nvPr/>
            </p:nvSpPr>
            <p:spPr bwMode="auto">
              <a:xfrm>
                <a:off x="3600" y="3552"/>
                <a:ext cx="128" cy="173"/>
              </a:xfrm>
              <a:prstGeom prst="can">
                <a:avLst>
                  <a:gd name="adj" fmla="val 33789"/>
                </a:avLst>
              </a:prstGeom>
              <a:solidFill>
                <a:srgbClr val="B21A1A">
                  <a:alpha val="52156"/>
                </a:srgbClr>
              </a:solidFill>
              <a:ln w="9525">
                <a:solidFill>
                  <a:schemeClr val="tx1"/>
                </a:solidFill>
                <a:prstDash val="dash"/>
                <a:round/>
                <a:headEnd/>
                <a:tailEnd/>
              </a:ln>
            </p:spPr>
            <p:txBody>
              <a:bodyPr lIns="82124" tIns="41061" rIns="82124" bIns="41061" anchor="ctr">
                <a:spAutoFit/>
              </a:bodyPr>
              <a:lstStyle/>
              <a:p>
                <a:endParaRPr lang="en-US"/>
              </a:p>
            </p:txBody>
          </p:sp>
          <p:sp>
            <p:nvSpPr>
              <p:cNvPr id="85411" name="AutoShape 263"/>
              <p:cNvSpPr>
                <a:spLocks noChangeArrowheads="1"/>
              </p:cNvSpPr>
              <p:nvPr/>
            </p:nvSpPr>
            <p:spPr bwMode="auto">
              <a:xfrm>
                <a:off x="3552" y="3648"/>
                <a:ext cx="128" cy="173"/>
              </a:xfrm>
              <a:prstGeom prst="can">
                <a:avLst>
                  <a:gd name="adj" fmla="val 33789"/>
                </a:avLst>
              </a:prstGeom>
              <a:solidFill>
                <a:srgbClr val="B21A1A">
                  <a:alpha val="52156"/>
                </a:srgbClr>
              </a:solidFill>
              <a:ln w="9525">
                <a:solidFill>
                  <a:schemeClr val="tx1"/>
                </a:solidFill>
                <a:prstDash val="dash"/>
                <a:round/>
                <a:headEnd/>
                <a:tailEnd/>
              </a:ln>
            </p:spPr>
            <p:txBody>
              <a:bodyPr lIns="82124" tIns="41061" rIns="82124" bIns="41061" anchor="ctr">
                <a:spAutoFit/>
              </a:bodyPr>
              <a:lstStyle/>
              <a:p>
                <a:endParaRPr lang="en-US"/>
              </a:p>
            </p:txBody>
          </p:sp>
        </p:grpSp>
        <p:sp>
          <p:nvSpPr>
            <p:cNvPr id="85076" name="Rectangle 264"/>
            <p:cNvSpPr>
              <a:spLocks noChangeArrowheads="1"/>
            </p:cNvSpPr>
            <p:nvPr/>
          </p:nvSpPr>
          <p:spPr bwMode="auto">
            <a:xfrm rot="16200000">
              <a:off x="3368222" y="4628894"/>
              <a:ext cx="1394732" cy="176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144" tIns="0" rIns="9144" bIns="0">
              <a:spAutoFit/>
            </a:bodyPr>
            <a:lstStyle/>
            <a:p>
              <a:pPr>
                <a:lnSpc>
                  <a:spcPct val="100000"/>
                </a:lnSpc>
              </a:pPr>
              <a:r>
                <a:rPr lang="en-US" altLang="en-US" sz="1400" b="1" baseline="0" dirty="0"/>
                <a:t>Back-End</a:t>
              </a:r>
            </a:p>
          </p:txBody>
        </p:sp>
        <p:pic>
          <p:nvPicPr>
            <p:cNvPr id="85078" name="Picture 66"/>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4376738" y="3022600"/>
              <a:ext cx="3048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5396" name="Group 284"/>
            <p:cNvGrpSpPr>
              <a:grpSpLocks/>
            </p:cNvGrpSpPr>
            <p:nvPr/>
          </p:nvGrpSpPr>
          <p:grpSpPr bwMode="auto">
            <a:xfrm>
              <a:off x="4354513" y="5486400"/>
              <a:ext cx="307975" cy="463550"/>
              <a:chOff x="2976" y="3120"/>
              <a:chExt cx="469" cy="706"/>
            </a:xfrm>
          </p:grpSpPr>
          <p:sp>
            <p:nvSpPr>
              <p:cNvPr id="85245" name="Rectangle 285"/>
              <p:cNvSpPr>
                <a:spLocks noChangeArrowheads="1"/>
              </p:cNvSpPr>
              <p:nvPr/>
            </p:nvSpPr>
            <p:spPr bwMode="auto">
              <a:xfrm>
                <a:off x="2976" y="3174"/>
                <a:ext cx="413" cy="652"/>
              </a:xfrm>
              <a:prstGeom prst="rect">
                <a:avLst/>
              </a:prstGeom>
              <a:solidFill>
                <a:srgbClr val="B2B2B2"/>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en-US"/>
              </a:p>
            </p:txBody>
          </p:sp>
          <p:sp>
            <p:nvSpPr>
              <p:cNvPr id="85246" name="Freeform 286"/>
              <p:cNvSpPr>
                <a:spLocks/>
              </p:cNvSpPr>
              <p:nvPr/>
            </p:nvSpPr>
            <p:spPr bwMode="auto">
              <a:xfrm>
                <a:off x="3379" y="3120"/>
                <a:ext cx="59" cy="704"/>
              </a:xfrm>
              <a:custGeom>
                <a:avLst/>
                <a:gdLst>
                  <a:gd name="T0" fmla="*/ 0 w 36"/>
                  <a:gd name="T1" fmla="*/ 489 h 489"/>
                  <a:gd name="T2" fmla="*/ 36 w 36"/>
                  <a:gd name="T3" fmla="*/ 452 h 489"/>
                  <a:gd name="T4" fmla="*/ 36 w 36"/>
                  <a:gd name="T5" fmla="*/ 0 h 489"/>
                  <a:gd name="T6" fmla="*/ 0 w 36"/>
                  <a:gd name="T7" fmla="*/ 37 h 489"/>
                  <a:gd name="T8" fmla="*/ 0 w 36"/>
                  <a:gd name="T9" fmla="*/ 489 h 489"/>
                  <a:gd name="T10" fmla="*/ 0 60000 65536"/>
                  <a:gd name="T11" fmla="*/ 0 60000 65536"/>
                  <a:gd name="T12" fmla="*/ 0 60000 65536"/>
                  <a:gd name="T13" fmla="*/ 0 60000 65536"/>
                  <a:gd name="T14" fmla="*/ 0 60000 65536"/>
                  <a:gd name="T15" fmla="*/ 0 w 36"/>
                  <a:gd name="T16" fmla="*/ 0 h 489"/>
                  <a:gd name="T17" fmla="*/ 36 w 36"/>
                  <a:gd name="T18" fmla="*/ 489 h 489"/>
                </a:gdLst>
                <a:ahLst/>
                <a:cxnLst>
                  <a:cxn ang="T10">
                    <a:pos x="T0" y="T1"/>
                  </a:cxn>
                  <a:cxn ang="T11">
                    <a:pos x="T2" y="T3"/>
                  </a:cxn>
                  <a:cxn ang="T12">
                    <a:pos x="T4" y="T5"/>
                  </a:cxn>
                  <a:cxn ang="T13">
                    <a:pos x="T6" y="T7"/>
                  </a:cxn>
                  <a:cxn ang="T14">
                    <a:pos x="T8" y="T9"/>
                  </a:cxn>
                </a:cxnLst>
                <a:rect l="T15" t="T16" r="T17" b="T18"/>
                <a:pathLst>
                  <a:path w="36" h="489">
                    <a:moveTo>
                      <a:pt x="0" y="489"/>
                    </a:moveTo>
                    <a:lnTo>
                      <a:pt x="36" y="452"/>
                    </a:lnTo>
                    <a:lnTo>
                      <a:pt x="36" y="0"/>
                    </a:lnTo>
                    <a:lnTo>
                      <a:pt x="0" y="37"/>
                    </a:lnTo>
                    <a:lnTo>
                      <a:pt x="0" y="489"/>
                    </a:lnTo>
                    <a:close/>
                  </a:path>
                </a:pathLst>
              </a:custGeom>
              <a:solidFill>
                <a:srgbClr val="969696"/>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247" name="Freeform 287"/>
              <p:cNvSpPr>
                <a:spLocks/>
              </p:cNvSpPr>
              <p:nvPr/>
            </p:nvSpPr>
            <p:spPr bwMode="auto">
              <a:xfrm>
                <a:off x="3007" y="3745"/>
                <a:ext cx="347" cy="36"/>
              </a:xfrm>
              <a:custGeom>
                <a:avLst/>
                <a:gdLst>
                  <a:gd name="T0" fmla="*/ 0 w 247"/>
                  <a:gd name="T1" fmla="*/ 26 h 26"/>
                  <a:gd name="T2" fmla="*/ 29 w 247"/>
                  <a:gd name="T3" fmla="*/ 0 h 26"/>
                  <a:gd name="T4" fmla="*/ 247 w 247"/>
                  <a:gd name="T5" fmla="*/ 1 h 26"/>
                  <a:gd name="T6" fmla="*/ 247 w 247"/>
                  <a:gd name="T7" fmla="*/ 26 h 26"/>
                  <a:gd name="T8" fmla="*/ 0 w 247"/>
                  <a:gd name="T9" fmla="*/ 26 h 26"/>
                  <a:gd name="T10" fmla="*/ 0 60000 65536"/>
                  <a:gd name="T11" fmla="*/ 0 60000 65536"/>
                  <a:gd name="T12" fmla="*/ 0 60000 65536"/>
                  <a:gd name="T13" fmla="*/ 0 60000 65536"/>
                  <a:gd name="T14" fmla="*/ 0 60000 65536"/>
                  <a:gd name="T15" fmla="*/ 0 w 247"/>
                  <a:gd name="T16" fmla="*/ 0 h 26"/>
                  <a:gd name="T17" fmla="*/ 247 w 247"/>
                  <a:gd name="T18" fmla="*/ 26 h 26"/>
                </a:gdLst>
                <a:ahLst/>
                <a:cxnLst>
                  <a:cxn ang="T10">
                    <a:pos x="T0" y="T1"/>
                  </a:cxn>
                  <a:cxn ang="T11">
                    <a:pos x="T2" y="T3"/>
                  </a:cxn>
                  <a:cxn ang="T12">
                    <a:pos x="T4" y="T5"/>
                  </a:cxn>
                  <a:cxn ang="T13">
                    <a:pos x="T6" y="T7"/>
                  </a:cxn>
                  <a:cxn ang="T14">
                    <a:pos x="T8" y="T9"/>
                  </a:cxn>
                </a:cxnLst>
                <a:rect l="T15" t="T16" r="T17" b="T18"/>
                <a:pathLst>
                  <a:path w="247" h="26">
                    <a:moveTo>
                      <a:pt x="0" y="26"/>
                    </a:moveTo>
                    <a:lnTo>
                      <a:pt x="29" y="0"/>
                    </a:lnTo>
                    <a:lnTo>
                      <a:pt x="247" y="1"/>
                    </a:lnTo>
                    <a:lnTo>
                      <a:pt x="247" y="26"/>
                    </a:lnTo>
                    <a:lnTo>
                      <a:pt x="0" y="26"/>
                    </a:lnTo>
                    <a:close/>
                  </a:path>
                </a:pathLst>
              </a:custGeom>
              <a:solidFill>
                <a:srgbClr val="808080"/>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248" name="Freeform 288"/>
              <p:cNvSpPr>
                <a:spLocks/>
              </p:cNvSpPr>
              <p:nvPr/>
            </p:nvSpPr>
            <p:spPr bwMode="auto">
              <a:xfrm>
                <a:off x="3007" y="3295"/>
                <a:ext cx="45" cy="485"/>
              </a:xfrm>
              <a:custGeom>
                <a:avLst/>
                <a:gdLst>
                  <a:gd name="T0" fmla="*/ 0 w 131"/>
                  <a:gd name="T1" fmla="*/ 1418 h 1418"/>
                  <a:gd name="T2" fmla="*/ 131 w 131"/>
                  <a:gd name="T3" fmla="*/ 1314 h 1418"/>
                  <a:gd name="T4" fmla="*/ 131 w 131"/>
                  <a:gd name="T5" fmla="*/ 0 h 1418"/>
                  <a:gd name="T6" fmla="*/ 1 w 131"/>
                  <a:gd name="T7" fmla="*/ 0 h 1418"/>
                  <a:gd name="T8" fmla="*/ 0 w 131"/>
                  <a:gd name="T9" fmla="*/ 1418 h 1418"/>
                  <a:gd name="T10" fmla="*/ 0 60000 65536"/>
                  <a:gd name="T11" fmla="*/ 0 60000 65536"/>
                  <a:gd name="T12" fmla="*/ 0 60000 65536"/>
                  <a:gd name="T13" fmla="*/ 0 60000 65536"/>
                  <a:gd name="T14" fmla="*/ 0 60000 65536"/>
                  <a:gd name="T15" fmla="*/ 0 w 131"/>
                  <a:gd name="T16" fmla="*/ 0 h 1418"/>
                  <a:gd name="T17" fmla="*/ 131 w 131"/>
                  <a:gd name="T18" fmla="*/ 1418 h 1418"/>
                </a:gdLst>
                <a:ahLst/>
                <a:cxnLst>
                  <a:cxn ang="T10">
                    <a:pos x="T0" y="T1"/>
                  </a:cxn>
                  <a:cxn ang="T11">
                    <a:pos x="T2" y="T3"/>
                  </a:cxn>
                  <a:cxn ang="T12">
                    <a:pos x="T4" y="T5"/>
                  </a:cxn>
                  <a:cxn ang="T13">
                    <a:pos x="T6" y="T7"/>
                  </a:cxn>
                  <a:cxn ang="T14">
                    <a:pos x="T8" y="T9"/>
                  </a:cxn>
                </a:cxnLst>
                <a:rect l="T15" t="T16" r="T17" b="T18"/>
                <a:pathLst>
                  <a:path w="131" h="1418">
                    <a:moveTo>
                      <a:pt x="0" y="1418"/>
                    </a:moveTo>
                    <a:lnTo>
                      <a:pt x="131" y="1314"/>
                    </a:lnTo>
                    <a:lnTo>
                      <a:pt x="131" y="0"/>
                    </a:lnTo>
                    <a:lnTo>
                      <a:pt x="1" y="0"/>
                    </a:lnTo>
                    <a:lnTo>
                      <a:pt x="0" y="1418"/>
                    </a:lnTo>
                    <a:close/>
                  </a:path>
                </a:pathLst>
              </a:custGeom>
              <a:solidFill>
                <a:srgbClr val="4D4D4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249" name="Freeform 289"/>
              <p:cNvSpPr>
                <a:spLocks/>
              </p:cNvSpPr>
              <p:nvPr/>
            </p:nvSpPr>
            <p:spPr bwMode="auto">
              <a:xfrm>
                <a:off x="2977" y="3120"/>
                <a:ext cx="468" cy="54"/>
              </a:xfrm>
              <a:custGeom>
                <a:avLst/>
                <a:gdLst>
                  <a:gd name="T0" fmla="*/ 0 w 301"/>
                  <a:gd name="T1" fmla="*/ 37 h 37"/>
                  <a:gd name="T2" fmla="*/ 36 w 301"/>
                  <a:gd name="T3" fmla="*/ 0 h 37"/>
                  <a:gd name="T4" fmla="*/ 301 w 301"/>
                  <a:gd name="T5" fmla="*/ 0 h 37"/>
                  <a:gd name="T6" fmla="*/ 265 w 301"/>
                  <a:gd name="T7" fmla="*/ 37 h 37"/>
                  <a:gd name="T8" fmla="*/ 0 w 301"/>
                  <a:gd name="T9" fmla="*/ 37 h 37"/>
                  <a:gd name="T10" fmla="*/ 0 60000 65536"/>
                  <a:gd name="T11" fmla="*/ 0 60000 65536"/>
                  <a:gd name="T12" fmla="*/ 0 60000 65536"/>
                  <a:gd name="T13" fmla="*/ 0 60000 65536"/>
                  <a:gd name="T14" fmla="*/ 0 60000 65536"/>
                  <a:gd name="T15" fmla="*/ 0 w 301"/>
                  <a:gd name="T16" fmla="*/ 0 h 37"/>
                  <a:gd name="T17" fmla="*/ 301 w 301"/>
                  <a:gd name="T18" fmla="*/ 37 h 37"/>
                </a:gdLst>
                <a:ahLst/>
                <a:cxnLst>
                  <a:cxn ang="T10">
                    <a:pos x="T0" y="T1"/>
                  </a:cxn>
                  <a:cxn ang="T11">
                    <a:pos x="T2" y="T3"/>
                  </a:cxn>
                  <a:cxn ang="T12">
                    <a:pos x="T4" y="T5"/>
                  </a:cxn>
                  <a:cxn ang="T13">
                    <a:pos x="T6" y="T7"/>
                  </a:cxn>
                  <a:cxn ang="T14">
                    <a:pos x="T8" y="T9"/>
                  </a:cxn>
                </a:cxnLst>
                <a:rect l="T15" t="T16" r="T17" b="T18"/>
                <a:pathLst>
                  <a:path w="301" h="37">
                    <a:moveTo>
                      <a:pt x="0" y="37"/>
                    </a:moveTo>
                    <a:lnTo>
                      <a:pt x="36" y="0"/>
                    </a:lnTo>
                    <a:lnTo>
                      <a:pt x="301" y="0"/>
                    </a:lnTo>
                    <a:lnTo>
                      <a:pt x="265" y="37"/>
                    </a:lnTo>
                    <a:lnTo>
                      <a:pt x="0" y="37"/>
                    </a:lnTo>
                    <a:close/>
                  </a:path>
                </a:pathLst>
              </a:custGeom>
              <a:solidFill>
                <a:srgbClr val="DDDDD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250" name="Rectangle 290"/>
              <p:cNvSpPr>
                <a:spLocks noChangeArrowheads="1"/>
              </p:cNvSpPr>
              <p:nvPr/>
            </p:nvSpPr>
            <p:spPr bwMode="auto">
              <a:xfrm>
                <a:off x="3007" y="3295"/>
                <a:ext cx="347"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lstStyle/>
              <a:p>
                <a:endParaRPr lang="en-US"/>
              </a:p>
            </p:txBody>
          </p:sp>
          <p:sp>
            <p:nvSpPr>
              <p:cNvPr id="85251" name="Rectangle 291"/>
              <p:cNvSpPr>
                <a:spLocks noChangeArrowheads="1"/>
              </p:cNvSpPr>
              <p:nvPr/>
            </p:nvSpPr>
            <p:spPr bwMode="auto">
              <a:xfrm>
                <a:off x="3052" y="3295"/>
                <a:ext cx="302" cy="453"/>
              </a:xfrm>
              <a:prstGeom prst="rect">
                <a:avLst/>
              </a:prstGeom>
              <a:solidFill>
                <a:srgbClr val="969696"/>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grpSp>
            <p:nvGrpSpPr>
              <p:cNvPr id="85397" name="Group 292"/>
              <p:cNvGrpSpPr>
                <a:grpSpLocks/>
              </p:cNvGrpSpPr>
              <p:nvPr/>
            </p:nvGrpSpPr>
            <p:grpSpPr bwMode="auto">
              <a:xfrm>
                <a:off x="3206" y="3691"/>
                <a:ext cx="128" cy="60"/>
                <a:chOff x="816" y="1680"/>
                <a:chExt cx="463" cy="231"/>
              </a:xfrm>
            </p:grpSpPr>
            <p:sp>
              <p:nvSpPr>
                <p:cNvPr id="85386" name="Oval 293"/>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87" name="Rectangle 294"/>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88" name="Oval 295"/>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89" name="Line 296"/>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90" name="Oval 297"/>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91" name="Line 298"/>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398" name="Group 299"/>
              <p:cNvGrpSpPr>
                <a:grpSpLocks/>
              </p:cNvGrpSpPr>
              <p:nvPr/>
            </p:nvGrpSpPr>
            <p:grpSpPr bwMode="auto">
              <a:xfrm>
                <a:off x="3206" y="3663"/>
                <a:ext cx="128" cy="60"/>
                <a:chOff x="816" y="1680"/>
                <a:chExt cx="463" cy="231"/>
              </a:xfrm>
            </p:grpSpPr>
            <p:sp>
              <p:nvSpPr>
                <p:cNvPr id="85380" name="Oval 300"/>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81" name="Rectangle 301"/>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82" name="Oval 302"/>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83" name="Line 303"/>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84" name="Oval 304"/>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85" name="Line 305"/>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399" name="Group 306"/>
              <p:cNvGrpSpPr>
                <a:grpSpLocks/>
              </p:cNvGrpSpPr>
              <p:nvPr/>
            </p:nvGrpSpPr>
            <p:grpSpPr bwMode="auto">
              <a:xfrm>
                <a:off x="3206" y="3602"/>
                <a:ext cx="128" cy="61"/>
                <a:chOff x="816" y="1680"/>
                <a:chExt cx="463" cy="231"/>
              </a:xfrm>
            </p:grpSpPr>
            <p:sp>
              <p:nvSpPr>
                <p:cNvPr id="85374" name="Oval 307"/>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75" name="Rectangle 308"/>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76" name="Oval 309"/>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77" name="Line 310"/>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78" name="Oval 311"/>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79" name="Line 312"/>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00" name="Group 313"/>
              <p:cNvGrpSpPr>
                <a:grpSpLocks/>
              </p:cNvGrpSpPr>
              <p:nvPr/>
            </p:nvGrpSpPr>
            <p:grpSpPr bwMode="auto">
              <a:xfrm>
                <a:off x="3206" y="3574"/>
                <a:ext cx="128" cy="61"/>
                <a:chOff x="816" y="1680"/>
                <a:chExt cx="463" cy="231"/>
              </a:xfrm>
            </p:grpSpPr>
            <p:sp>
              <p:nvSpPr>
                <p:cNvPr id="85368" name="Oval 314"/>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69" name="Rectangle 315"/>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70" name="Oval 316"/>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71" name="Line 317"/>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72" name="Oval 318"/>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73" name="Line 319"/>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01" name="Group 320"/>
              <p:cNvGrpSpPr>
                <a:grpSpLocks/>
              </p:cNvGrpSpPr>
              <p:nvPr/>
            </p:nvGrpSpPr>
            <p:grpSpPr bwMode="auto">
              <a:xfrm>
                <a:off x="3206" y="3513"/>
                <a:ext cx="128" cy="60"/>
                <a:chOff x="816" y="1680"/>
                <a:chExt cx="463" cy="231"/>
              </a:xfrm>
            </p:grpSpPr>
            <p:sp>
              <p:nvSpPr>
                <p:cNvPr id="85362" name="Oval 321"/>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63" name="Rectangle 322"/>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64" name="Oval 323"/>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65" name="Line 324"/>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66" name="Oval 325"/>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67" name="Line 326"/>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02" name="Group 327"/>
              <p:cNvGrpSpPr>
                <a:grpSpLocks/>
              </p:cNvGrpSpPr>
              <p:nvPr/>
            </p:nvGrpSpPr>
            <p:grpSpPr bwMode="auto">
              <a:xfrm>
                <a:off x="3206" y="3485"/>
                <a:ext cx="128" cy="60"/>
                <a:chOff x="816" y="1680"/>
                <a:chExt cx="463" cy="231"/>
              </a:xfrm>
            </p:grpSpPr>
            <p:sp>
              <p:nvSpPr>
                <p:cNvPr id="85356" name="Oval 328"/>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57" name="Rectangle 329"/>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58" name="Oval 330"/>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59" name="Line 331"/>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60" name="Oval 332"/>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61" name="Line 333"/>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03" name="Group 334"/>
              <p:cNvGrpSpPr>
                <a:grpSpLocks/>
              </p:cNvGrpSpPr>
              <p:nvPr/>
            </p:nvGrpSpPr>
            <p:grpSpPr bwMode="auto">
              <a:xfrm>
                <a:off x="3206" y="3423"/>
                <a:ext cx="128" cy="61"/>
                <a:chOff x="816" y="1680"/>
                <a:chExt cx="463" cy="231"/>
              </a:xfrm>
            </p:grpSpPr>
            <p:sp>
              <p:nvSpPr>
                <p:cNvPr id="85350" name="Oval 335"/>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51" name="Rectangle 336"/>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52" name="Oval 337"/>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53" name="Line 338"/>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54" name="Oval 339"/>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55" name="Line 340"/>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04" name="Group 341"/>
              <p:cNvGrpSpPr>
                <a:grpSpLocks/>
              </p:cNvGrpSpPr>
              <p:nvPr/>
            </p:nvGrpSpPr>
            <p:grpSpPr bwMode="auto">
              <a:xfrm>
                <a:off x="3206" y="3395"/>
                <a:ext cx="128" cy="61"/>
                <a:chOff x="816" y="1680"/>
                <a:chExt cx="463" cy="231"/>
              </a:xfrm>
            </p:grpSpPr>
            <p:sp>
              <p:nvSpPr>
                <p:cNvPr id="85344" name="Oval 342"/>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45" name="Rectangle 343"/>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46" name="Oval 344"/>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47" name="Line 345"/>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48" name="Oval 346"/>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49" name="Line 347"/>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05" name="Group 348"/>
              <p:cNvGrpSpPr>
                <a:grpSpLocks/>
              </p:cNvGrpSpPr>
              <p:nvPr/>
            </p:nvGrpSpPr>
            <p:grpSpPr bwMode="auto">
              <a:xfrm>
                <a:off x="3206" y="3334"/>
                <a:ext cx="128" cy="61"/>
                <a:chOff x="816" y="1680"/>
                <a:chExt cx="463" cy="231"/>
              </a:xfrm>
            </p:grpSpPr>
            <p:sp>
              <p:nvSpPr>
                <p:cNvPr id="85338" name="Oval 349"/>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39" name="Rectangle 350"/>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40" name="Oval 351"/>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41" name="Line 352"/>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42" name="Oval 353"/>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43" name="Line 354"/>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06" name="Group 355"/>
              <p:cNvGrpSpPr>
                <a:grpSpLocks/>
              </p:cNvGrpSpPr>
              <p:nvPr/>
            </p:nvGrpSpPr>
            <p:grpSpPr bwMode="auto">
              <a:xfrm>
                <a:off x="3206" y="3306"/>
                <a:ext cx="128" cy="61"/>
                <a:chOff x="816" y="1680"/>
                <a:chExt cx="463" cy="231"/>
              </a:xfrm>
            </p:grpSpPr>
            <p:sp>
              <p:nvSpPr>
                <p:cNvPr id="85332" name="Oval 356"/>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33" name="Rectangle 357"/>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34" name="Oval 358"/>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35" name="Line 359"/>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36" name="Oval 360"/>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37" name="Line 361"/>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07" name="Group 362"/>
              <p:cNvGrpSpPr>
                <a:grpSpLocks/>
              </p:cNvGrpSpPr>
              <p:nvPr/>
            </p:nvGrpSpPr>
            <p:grpSpPr bwMode="auto">
              <a:xfrm>
                <a:off x="3036" y="3691"/>
                <a:ext cx="129" cy="60"/>
                <a:chOff x="816" y="1680"/>
                <a:chExt cx="463" cy="231"/>
              </a:xfrm>
            </p:grpSpPr>
            <p:sp>
              <p:nvSpPr>
                <p:cNvPr id="85326" name="Oval 363"/>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27" name="Rectangle 364"/>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28" name="Oval 365"/>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29" name="Line 366"/>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30" name="Oval 367"/>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31" name="Line 368"/>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08" name="Group 369"/>
              <p:cNvGrpSpPr>
                <a:grpSpLocks/>
              </p:cNvGrpSpPr>
              <p:nvPr/>
            </p:nvGrpSpPr>
            <p:grpSpPr bwMode="auto">
              <a:xfrm>
                <a:off x="3036" y="3663"/>
                <a:ext cx="129" cy="60"/>
                <a:chOff x="816" y="1680"/>
                <a:chExt cx="463" cy="231"/>
              </a:xfrm>
            </p:grpSpPr>
            <p:sp>
              <p:nvSpPr>
                <p:cNvPr id="85320" name="Oval 370"/>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21" name="Rectangle 371"/>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22" name="Oval 372"/>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23" name="Line 373"/>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24" name="Oval 374"/>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25" name="Line 375"/>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56" name="Group 376"/>
              <p:cNvGrpSpPr>
                <a:grpSpLocks/>
              </p:cNvGrpSpPr>
              <p:nvPr/>
            </p:nvGrpSpPr>
            <p:grpSpPr bwMode="auto">
              <a:xfrm>
                <a:off x="3036" y="3602"/>
                <a:ext cx="129" cy="61"/>
                <a:chOff x="816" y="1680"/>
                <a:chExt cx="463" cy="231"/>
              </a:xfrm>
            </p:grpSpPr>
            <p:sp>
              <p:nvSpPr>
                <p:cNvPr id="85314" name="Oval 377"/>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15" name="Rectangle 378"/>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16" name="Oval 379"/>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17" name="Line 380"/>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18" name="Oval 381"/>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19" name="Line 382"/>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58" name="Group 383"/>
              <p:cNvGrpSpPr>
                <a:grpSpLocks/>
              </p:cNvGrpSpPr>
              <p:nvPr/>
            </p:nvGrpSpPr>
            <p:grpSpPr bwMode="auto">
              <a:xfrm>
                <a:off x="3036" y="3574"/>
                <a:ext cx="129" cy="61"/>
                <a:chOff x="816" y="1680"/>
                <a:chExt cx="463" cy="231"/>
              </a:xfrm>
            </p:grpSpPr>
            <p:sp>
              <p:nvSpPr>
                <p:cNvPr id="85308" name="Oval 384"/>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09" name="Rectangle 385"/>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10" name="Oval 386"/>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11" name="Line 387"/>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12" name="Oval 388"/>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13" name="Line 389"/>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60" name="Group 390"/>
              <p:cNvGrpSpPr>
                <a:grpSpLocks/>
              </p:cNvGrpSpPr>
              <p:nvPr/>
            </p:nvGrpSpPr>
            <p:grpSpPr bwMode="auto">
              <a:xfrm>
                <a:off x="3036" y="3513"/>
                <a:ext cx="129" cy="60"/>
                <a:chOff x="816" y="1680"/>
                <a:chExt cx="463" cy="231"/>
              </a:xfrm>
            </p:grpSpPr>
            <p:sp>
              <p:nvSpPr>
                <p:cNvPr id="85302" name="Oval 391"/>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03" name="Rectangle 392"/>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04" name="Oval 393"/>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05" name="Line 394"/>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06" name="Oval 395"/>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07" name="Line 396"/>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61" name="Group 397"/>
              <p:cNvGrpSpPr>
                <a:grpSpLocks/>
              </p:cNvGrpSpPr>
              <p:nvPr/>
            </p:nvGrpSpPr>
            <p:grpSpPr bwMode="auto">
              <a:xfrm>
                <a:off x="3036" y="3485"/>
                <a:ext cx="129" cy="60"/>
                <a:chOff x="816" y="1680"/>
                <a:chExt cx="463" cy="231"/>
              </a:xfrm>
            </p:grpSpPr>
            <p:sp>
              <p:nvSpPr>
                <p:cNvPr id="85296" name="Oval 398"/>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97" name="Rectangle 399"/>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98" name="Oval 400"/>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99" name="Line 401"/>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00" name="Oval 402"/>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01" name="Line 403"/>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82" name="Group 404"/>
              <p:cNvGrpSpPr>
                <a:grpSpLocks/>
              </p:cNvGrpSpPr>
              <p:nvPr/>
            </p:nvGrpSpPr>
            <p:grpSpPr bwMode="auto">
              <a:xfrm>
                <a:off x="3036" y="3423"/>
                <a:ext cx="129" cy="61"/>
                <a:chOff x="816" y="1680"/>
                <a:chExt cx="463" cy="231"/>
              </a:xfrm>
            </p:grpSpPr>
            <p:sp>
              <p:nvSpPr>
                <p:cNvPr id="85290" name="Oval 405"/>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91" name="Rectangle 406"/>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92" name="Oval 407"/>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93" name="Line 408"/>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94" name="Oval 409"/>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95" name="Line 410"/>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90" name="Group 411"/>
              <p:cNvGrpSpPr>
                <a:grpSpLocks/>
              </p:cNvGrpSpPr>
              <p:nvPr/>
            </p:nvGrpSpPr>
            <p:grpSpPr bwMode="auto">
              <a:xfrm>
                <a:off x="3036" y="3395"/>
                <a:ext cx="129" cy="61"/>
                <a:chOff x="816" y="1680"/>
                <a:chExt cx="463" cy="231"/>
              </a:xfrm>
            </p:grpSpPr>
            <p:sp>
              <p:nvSpPr>
                <p:cNvPr id="85284" name="Oval 412"/>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85" name="Rectangle 413"/>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86" name="Oval 414"/>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87" name="Line 415"/>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88" name="Oval 416"/>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89" name="Line 417"/>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00" name="Group 418"/>
              <p:cNvGrpSpPr>
                <a:grpSpLocks/>
              </p:cNvGrpSpPr>
              <p:nvPr/>
            </p:nvGrpSpPr>
            <p:grpSpPr bwMode="auto">
              <a:xfrm>
                <a:off x="3036" y="3334"/>
                <a:ext cx="129" cy="61"/>
                <a:chOff x="816" y="1680"/>
                <a:chExt cx="463" cy="231"/>
              </a:xfrm>
            </p:grpSpPr>
            <p:sp>
              <p:nvSpPr>
                <p:cNvPr id="85278" name="Oval 419"/>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79" name="Rectangle 420"/>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80" name="Oval 421"/>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81" name="Line 422"/>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82" name="Oval 423"/>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83" name="Line 424"/>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01" name="Group 425"/>
              <p:cNvGrpSpPr>
                <a:grpSpLocks/>
              </p:cNvGrpSpPr>
              <p:nvPr/>
            </p:nvGrpSpPr>
            <p:grpSpPr bwMode="auto">
              <a:xfrm>
                <a:off x="3036" y="3306"/>
                <a:ext cx="129" cy="61"/>
                <a:chOff x="816" y="1680"/>
                <a:chExt cx="463" cy="231"/>
              </a:xfrm>
            </p:grpSpPr>
            <p:sp>
              <p:nvSpPr>
                <p:cNvPr id="85272" name="Oval 426"/>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73" name="Rectangle 427"/>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74" name="Oval 428"/>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75" name="Line 429"/>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76" name="Oval 430"/>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77" name="Line 431"/>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grpSp>
          <p:nvGrpSpPr>
            <p:cNvPr id="85502" name="Group 432"/>
            <p:cNvGrpSpPr>
              <a:grpSpLocks/>
            </p:cNvGrpSpPr>
            <p:nvPr/>
          </p:nvGrpSpPr>
          <p:grpSpPr bwMode="auto">
            <a:xfrm>
              <a:off x="4000500" y="5486400"/>
              <a:ext cx="307975" cy="463550"/>
              <a:chOff x="2976" y="3120"/>
              <a:chExt cx="469" cy="706"/>
            </a:xfrm>
          </p:grpSpPr>
          <p:sp>
            <p:nvSpPr>
              <p:cNvPr id="85098" name="Rectangle 433"/>
              <p:cNvSpPr>
                <a:spLocks noChangeArrowheads="1"/>
              </p:cNvSpPr>
              <p:nvPr/>
            </p:nvSpPr>
            <p:spPr bwMode="auto">
              <a:xfrm>
                <a:off x="2976" y="3174"/>
                <a:ext cx="413" cy="652"/>
              </a:xfrm>
              <a:prstGeom prst="rect">
                <a:avLst/>
              </a:prstGeom>
              <a:solidFill>
                <a:srgbClr val="B2B2B2"/>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en-US"/>
              </a:p>
            </p:txBody>
          </p:sp>
          <p:sp>
            <p:nvSpPr>
              <p:cNvPr id="85099" name="Freeform 434"/>
              <p:cNvSpPr>
                <a:spLocks/>
              </p:cNvSpPr>
              <p:nvPr/>
            </p:nvSpPr>
            <p:spPr bwMode="auto">
              <a:xfrm>
                <a:off x="3379" y="3120"/>
                <a:ext cx="59" cy="704"/>
              </a:xfrm>
              <a:custGeom>
                <a:avLst/>
                <a:gdLst>
                  <a:gd name="T0" fmla="*/ 0 w 36"/>
                  <a:gd name="T1" fmla="*/ 489 h 489"/>
                  <a:gd name="T2" fmla="*/ 36 w 36"/>
                  <a:gd name="T3" fmla="*/ 452 h 489"/>
                  <a:gd name="T4" fmla="*/ 36 w 36"/>
                  <a:gd name="T5" fmla="*/ 0 h 489"/>
                  <a:gd name="T6" fmla="*/ 0 w 36"/>
                  <a:gd name="T7" fmla="*/ 37 h 489"/>
                  <a:gd name="T8" fmla="*/ 0 w 36"/>
                  <a:gd name="T9" fmla="*/ 489 h 489"/>
                  <a:gd name="T10" fmla="*/ 0 60000 65536"/>
                  <a:gd name="T11" fmla="*/ 0 60000 65536"/>
                  <a:gd name="T12" fmla="*/ 0 60000 65536"/>
                  <a:gd name="T13" fmla="*/ 0 60000 65536"/>
                  <a:gd name="T14" fmla="*/ 0 60000 65536"/>
                  <a:gd name="T15" fmla="*/ 0 w 36"/>
                  <a:gd name="T16" fmla="*/ 0 h 489"/>
                  <a:gd name="T17" fmla="*/ 36 w 36"/>
                  <a:gd name="T18" fmla="*/ 489 h 489"/>
                </a:gdLst>
                <a:ahLst/>
                <a:cxnLst>
                  <a:cxn ang="T10">
                    <a:pos x="T0" y="T1"/>
                  </a:cxn>
                  <a:cxn ang="T11">
                    <a:pos x="T2" y="T3"/>
                  </a:cxn>
                  <a:cxn ang="T12">
                    <a:pos x="T4" y="T5"/>
                  </a:cxn>
                  <a:cxn ang="T13">
                    <a:pos x="T6" y="T7"/>
                  </a:cxn>
                  <a:cxn ang="T14">
                    <a:pos x="T8" y="T9"/>
                  </a:cxn>
                </a:cxnLst>
                <a:rect l="T15" t="T16" r="T17" b="T18"/>
                <a:pathLst>
                  <a:path w="36" h="489">
                    <a:moveTo>
                      <a:pt x="0" y="489"/>
                    </a:moveTo>
                    <a:lnTo>
                      <a:pt x="36" y="452"/>
                    </a:lnTo>
                    <a:lnTo>
                      <a:pt x="36" y="0"/>
                    </a:lnTo>
                    <a:lnTo>
                      <a:pt x="0" y="37"/>
                    </a:lnTo>
                    <a:lnTo>
                      <a:pt x="0" y="489"/>
                    </a:lnTo>
                    <a:close/>
                  </a:path>
                </a:pathLst>
              </a:custGeom>
              <a:solidFill>
                <a:srgbClr val="969696"/>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100" name="Freeform 435"/>
              <p:cNvSpPr>
                <a:spLocks/>
              </p:cNvSpPr>
              <p:nvPr/>
            </p:nvSpPr>
            <p:spPr bwMode="auto">
              <a:xfrm>
                <a:off x="3007" y="3745"/>
                <a:ext cx="347" cy="36"/>
              </a:xfrm>
              <a:custGeom>
                <a:avLst/>
                <a:gdLst>
                  <a:gd name="T0" fmla="*/ 0 w 247"/>
                  <a:gd name="T1" fmla="*/ 26 h 26"/>
                  <a:gd name="T2" fmla="*/ 29 w 247"/>
                  <a:gd name="T3" fmla="*/ 0 h 26"/>
                  <a:gd name="T4" fmla="*/ 247 w 247"/>
                  <a:gd name="T5" fmla="*/ 1 h 26"/>
                  <a:gd name="T6" fmla="*/ 247 w 247"/>
                  <a:gd name="T7" fmla="*/ 26 h 26"/>
                  <a:gd name="T8" fmla="*/ 0 w 247"/>
                  <a:gd name="T9" fmla="*/ 26 h 26"/>
                  <a:gd name="T10" fmla="*/ 0 60000 65536"/>
                  <a:gd name="T11" fmla="*/ 0 60000 65536"/>
                  <a:gd name="T12" fmla="*/ 0 60000 65536"/>
                  <a:gd name="T13" fmla="*/ 0 60000 65536"/>
                  <a:gd name="T14" fmla="*/ 0 60000 65536"/>
                  <a:gd name="T15" fmla="*/ 0 w 247"/>
                  <a:gd name="T16" fmla="*/ 0 h 26"/>
                  <a:gd name="T17" fmla="*/ 247 w 247"/>
                  <a:gd name="T18" fmla="*/ 26 h 26"/>
                </a:gdLst>
                <a:ahLst/>
                <a:cxnLst>
                  <a:cxn ang="T10">
                    <a:pos x="T0" y="T1"/>
                  </a:cxn>
                  <a:cxn ang="T11">
                    <a:pos x="T2" y="T3"/>
                  </a:cxn>
                  <a:cxn ang="T12">
                    <a:pos x="T4" y="T5"/>
                  </a:cxn>
                  <a:cxn ang="T13">
                    <a:pos x="T6" y="T7"/>
                  </a:cxn>
                  <a:cxn ang="T14">
                    <a:pos x="T8" y="T9"/>
                  </a:cxn>
                </a:cxnLst>
                <a:rect l="T15" t="T16" r="T17" b="T18"/>
                <a:pathLst>
                  <a:path w="247" h="26">
                    <a:moveTo>
                      <a:pt x="0" y="26"/>
                    </a:moveTo>
                    <a:lnTo>
                      <a:pt x="29" y="0"/>
                    </a:lnTo>
                    <a:lnTo>
                      <a:pt x="247" y="1"/>
                    </a:lnTo>
                    <a:lnTo>
                      <a:pt x="247" y="26"/>
                    </a:lnTo>
                    <a:lnTo>
                      <a:pt x="0" y="26"/>
                    </a:lnTo>
                    <a:close/>
                  </a:path>
                </a:pathLst>
              </a:custGeom>
              <a:solidFill>
                <a:srgbClr val="808080"/>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101" name="Freeform 436"/>
              <p:cNvSpPr>
                <a:spLocks/>
              </p:cNvSpPr>
              <p:nvPr/>
            </p:nvSpPr>
            <p:spPr bwMode="auto">
              <a:xfrm>
                <a:off x="3007" y="3295"/>
                <a:ext cx="45" cy="485"/>
              </a:xfrm>
              <a:custGeom>
                <a:avLst/>
                <a:gdLst>
                  <a:gd name="T0" fmla="*/ 0 w 131"/>
                  <a:gd name="T1" fmla="*/ 1418 h 1418"/>
                  <a:gd name="T2" fmla="*/ 131 w 131"/>
                  <a:gd name="T3" fmla="*/ 1314 h 1418"/>
                  <a:gd name="T4" fmla="*/ 131 w 131"/>
                  <a:gd name="T5" fmla="*/ 0 h 1418"/>
                  <a:gd name="T6" fmla="*/ 1 w 131"/>
                  <a:gd name="T7" fmla="*/ 0 h 1418"/>
                  <a:gd name="T8" fmla="*/ 0 w 131"/>
                  <a:gd name="T9" fmla="*/ 1418 h 1418"/>
                  <a:gd name="T10" fmla="*/ 0 60000 65536"/>
                  <a:gd name="T11" fmla="*/ 0 60000 65536"/>
                  <a:gd name="T12" fmla="*/ 0 60000 65536"/>
                  <a:gd name="T13" fmla="*/ 0 60000 65536"/>
                  <a:gd name="T14" fmla="*/ 0 60000 65536"/>
                  <a:gd name="T15" fmla="*/ 0 w 131"/>
                  <a:gd name="T16" fmla="*/ 0 h 1418"/>
                  <a:gd name="T17" fmla="*/ 131 w 131"/>
                  <a:gd name="T18" fmla="*/ 1418 h 1418"/>
                </a:gdLst>
                <a:ahLst/>
                <a:cxnLst>
                  <a:cxn ang="T10">
                    <a:pos x="T0" y="T1"/>
                  </a:cxn>
                  <a:cxn ang="T11">
                    <a:pos x="T2" y="T3"/>
                  </a:cxn>
                  <a:cxn ang="T12">
                    <a:pos x="T4" y="T5"/>
                  </a:cxn>
                  <a:cxn ang="T13">
                    <a:pos x="T6" y="T7"/>
                  </a:cxn>
                  <a:cxn ang="T14">
                    <a:pos x="T8" y="T9"/>
                  </a:cxn>
                </a:cxnLst>
                <a:rect l="T15" t="T16" r="T17" b="T18"/>
                <a:pathLst>
                  <a:path w="131" h="1418">
                    <a:moveTo>
                      <a:pt x="0" y="1418"/>
                    </a:moveTo>
                    <a:lnTo>
                      <a:pt x="131" y="1314"/>
                    </a:lnTo>
                    <a:lnTo>
                      <a:pt x="131" y="0"/>
                    </a:lnTo>
                    <a:lnTo>
                      <a:pt x="1" y="0"/>
                    </a:lnTo>
                    <a:lnTo>
                      <a:pt x="0" y="1418"/>
                    </a:lnTo>
                    <a:close/>
                  </a:path>
                </a:pathLst>
              </a:custGeom>
              <a:solidFill>
                <a:srgbClr val="4D4D4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102" name="Freeform 437"/>
              <p:cNvSpPr>
                <a:spLocks/>
              </p:cNvSpPr>
              <p:nvPr/>
            </p:nvSpPr>
            <p:spPr bwMode="auto">
              <a:xfrm>
                <a:off x="2977" y="3120"/>
                <a:ext cx="468" cy="54"/>
              </a:xfrm>
              <a:custGeom>
                <a:avLst/>
                <a:gdLst>
                  <a:gd name="T0" fmla="*/ 0 w 301"/>
                  <a:gd name="T1" fmla="*/ 37 h 37"/>
                  <a:gd name="T2" fmla="*/ 36 w 301"/>
                  <a:gd name="T3" fmla="*/ 0 h 37"/>
                  <a:gd name="T4" fmla="*/ 301 w 301"/>
                  <a:gd name="T5" fmla="*/ 0 h 37"/>
                  <a:gd name="T6" fmla="*/ 265 w 301"/>
                  <a:gd name="T7" fmla="*/ 37 h 37"/>
                  <a:gd name="T8" fmla="*/ 0 w 301"/>
                  <a:gd name="T9" fmla="*/ 37 h 37"/>
                  <a:gd name="T10" fmla="*/ 0 60000 65536"/>
                  <a:gd name="T11" fmla="*/ 0 60000 65536"/>
                  <a:gd name="T12" fmla="*/ 0 60000 65536"/>
                  <a:gd name="T13" fmla="*/ 0 60000 65536"/>
                  <a:gd name="T14" fmla="*/ 0 60000 65536"/>
                  <a:gd name="T15" fmla="*/ 0 w 301"/>
                  <a:gd name="T16" fmla="*/ 0 h 37"/>
                  <a:gd name="T17" fmla="*/ 301 w 301"/>
                  <a:gd name="T18" fmla="*/ 37 h 37"/>
                </a:gdLst>
                <a:ahLst/>
                <a:cxnLst>
                  <a:cxn ang="T10">
                    <a:pos x="T0" y="T1"/>
                  </a:cxn>
                  <a:cxn ang="T11">
                    <a:pos x="T2" y="T3"/>
                  </a:cxn>
                  <a:cxn ang="T12">
                    <a:pos x="T4" y="T5"/>
                  </a:cxn>
                  <a:cxn ang="T13">
                    <a:pos x="T6" y="T7"/>
                  </a:cxn>
                  <a:cxn ang="T14">
                    <a:pos x="T8" y="T9"/>
                  </a:cxn>
                </a:cxnLst>
                <a:rect l="T15" t="T16" r="T17" b="T18"/>
                <a:pathLst>
                  <a:path w="301" h="37">
                    <a:moveTo>
                      <a:pt x="0" y="37"/>
                    </a:moveTo>
                    <a:lnTo>
                      <a:pt x="36" y="0"/>
                    </a:lnTo>
                    <a:lnTo>
                      <a:pt x="301" y="0"/>
                    </a:lnTo>
                    <a:lnTo>
                      <a:pt x="265" y="37"/>
                    </a:lnTo>
                    <a:lnTo>
                      <a:pt x="0" y="37"/>
                    </a:lnTo>
                    <a:close/>
                  </a:path>
                </a:pathLst>
              </a:custGeom>
              <a:solidFill>
                <a:srgbClr val="DDDDD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103" name="Rectangle 438"/>
              <p:cNvSpPr>
                <a:spLocks noChangeArrowheads="1"/>
              </p:cNvSpPr>
              <p:nvPr/>
            </p:nvSpPr>
            <p:spPr bwMode="auto">
              <a:xfrm>
                <a:off x="3007" y="3295"/>
                <a:ext cx="347"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lstStyle/>
              <a:p>
                <a:endParaRPr lang="en-US"/>
              </a:p>
            </p:txBody>
          </p:sp>
          <p:sp>
            <p:nvSpPr>
              <p:cNvPr id="85104" name="Rectangle 439"/>
              <p:cNvSpPr>
                <a:spLocks noChangeArrowheads="1"/>
              </p:cNvSpPr>
              <p:nvPr/>
            </p:nvSpPr>
            <p:spPr bwMode="auto">
              <a:xfrm>
                <a:off x="3052" y="3295"/>
                <a:ext cx="302" cy="453"/>
              </a:xfrm>
              <a:prstGeom prst="rect">
                <a:avLst/>
              </a:prstGeom>
              <a:solidFill>
                <a:srgbClr val="969696"/>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grpSp>
            <p:nvGrpSpPr>
              <p:cNvPr id="85524" name="Group 440"/>
              <p:cNvGrpSpPr>
                <a:grpSpLocks/>
              </p:cNvGrpSpPr>
              <p:nvPr/>
            </p:nvGrpSpPr>
            <p:grpSpPr bwMode="auto">
              <a:xfrm>
                <a:off x="3206" y="3691"/>
                <a:ext cx="128" cy="60"/>
                <a:chOff x="816" y="1680"/>
                <a:chExt cx="463" cy="231"/>
              </a:xfrm>
            </p:grpSpPr>
            <p:sp>
              <p:nvSpPr>
                <p:cNvPr id="85239" name="Oval 441"/>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40" name="Rectangle 442"/>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41" name="Oval 443"/>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42" name="Line 444"/>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43" name="Oval 445"/>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44" name="Line 446"/>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25" name="Group 447"/>
              <p:cNvGrpSpPr>
                <a:grpSpLocks/>
              </p:cNvGrpSpPr>
              <p:nvPr/>
            </p:nvGrpSpPr>
            <p:grpSpPr bwMode="auto">
              <a:xfrm>
                <a:off x="3206" y="3663"/>
                <a:ext cx="128" cy="60"/>
                <a:chOff x="816" y="1680"/>
                <a:chExt cx="463" cy="231"/>
              </a:xfrm>
            </p:grpSpPr>
            <p:sp>
              <p:nvSpPr>
                <p:cNvPr id="85233" name="Oval 448"/>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34" name="Rectangle 449"/>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35" name="Oval 450"/>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36" name="Line 451"/>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37" name="Oval 452"/>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38" name="Line 453"/>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26" name="Group 454"/>
              <p:cNvGrpSpPr>
                <a:grpSpLocks/>
              </p:cNvGrpSpPr>
              <p:nvPr/>
            </p:nvGrpSpPr>
            <p:grpSpPr bwMode="auto">
              <a:xfrm>
                <a:off x="3206" y="3602"/>
                <a:ext cx="128" cy="61"/>
                <a:chOff x="816" y="1680"/>
                <a:chExt cx="463" cy="231"/>
              </a:xfrm>
            </p:grpSpPr>
            <p:sp>
              <p:nvSpPr>
                <p:cNvPr id="85227" name="Oval 455"/>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28" name="Rectangle 456"/>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29" name="Oval 457"/>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30" name="Line 458"/>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31" name="Oval 459"/>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32" name="Line 460"/>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40" name="Group 461"/>
              <p:cNvGrpSpPr>
                <a:grpSpLocks/>
              </p:cNvGrpSpPr>
              <p:nvPr/>
            </p:nvGrpSpPr>
            <p:grpSpPr bwMode="auto">
              <a:xfrm>
                <a:off x="3206" y="3574"/>
                <a:ext cx="128" cy="61"/>
                <a:chOff x="816" y="1680"/>
                <a:chExt cx="463" cy="231"/>
              </a:xfrm>
            </p:grpSpPr>
            <p:sp>
              <p:nvSpPr>
                <p:cNvPr id="85221" name="Oval 462"/>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22" name="Rectangle 463"/>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23" name="Oval 464"/>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24" name="Line 465"/>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25" name="Oval 466"/>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26" name="Line 467"/>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44" name="Group 468"/>
              <p:cNvGrpSpPr>
                <a:grpSpLocks/>
              </p:cNvGrpSpPr>
              <p:nvPr/>
            </p:nvGrpSpPr>
            <p:grpSpPr bwMode="auto">
              <a:xfrm>
                <a:off x="3206" y="3513"/>
                <a:ext cx="128" cy="60"/>
                <a:chOff x="816" y="1680"/>
                <a:chExt cx="463" cy="231"/>
              </a:xfrm>
            </p:grpSpPr>
            <p:sp>
              <p:nvSpPr>
                <p:cNvPr id="85215" name="Oval 469"/>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16" name="Rectangle 470"/>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17" name="Oval 471"/>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18" name="Line 472"/>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19" name="Oval 473"/>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20" name="Line 474"/>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45" name="Group 475"/>
              <p:cNvGrpSpPr>
                <a:grpSpLocks/>
              </p:cNvGrpSpPr>
              <p:nvPr/>
            </p:nvGrpSpPr>
            <p:grpSpPr bwMode="auto">
              <a:xfrm>
                <a:off x="3206" y="3485"/>
                <a:ext cx="128" cy="60"/>
                <a:chOff x="816" y="1680"/>
                <a:chExt cx="463" cy="231"/>
              </a:xfrm>
            </p:grpSpPr>
            <p:sp>
              <p:nvSpPr>
                <p:cNvPr id="85209" name="Oval 476"/>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10" name="Rectangle 477"/>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11" name="Oval 478"/>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12" name="Line 479"/>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13" name="Oval 480"/>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14" name="Line 481"/>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46" name="Group 482"/>
              <p:cNvGrpSpPr>
                <a:grpSpLocks/>
              </p:cNvGrpSpPr>
              <p:nvPr/>
            </p:nvGrpSpPr>
            <p:grpSpPr bwMode="auto">
              <a:xfrm>
                <a:off x="3206" y="3423"/>
                <a:ext cx="128" cy="61"/>
                <a:chOff x="816" y="1680"/>
                <a:chExt cx="463" cy="231"/>
              </a:xfrm>
            </p:grpSpPr>
            <p:sp>
              <p:nvSpPr>
                <p:cNvPr id="85203" name="Oval 483"/>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04" name="Rectangle 484"/>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05" name="Oval 485"/>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06" name="Line 486"/>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07" name="Oval 487"/>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08" name="Line 488"/>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61" name="Group 489"/>
              <p:cNvGrpSpPr>
                <a:grpSpLocks/>
              </p:cNvGrpSpPr>
              <p:nvPr/>
            </p:nvGrpSpPr>
            <p:grpSpPr bwMode="auto">
              <a:xfrm>
                <a:off x="3206" y="3395"/>
                <a:ext cx="128" cy="61"/>
                <a:chOff x="816" y="1680"/>
                <a:chExt cx="463" cy="231"/>
              </a:xfrm>
            </p:grpSpPr>
            <p:sp>
              <p:nvSpPr>
                <p:cNvPr id="85197" name="Oval 490"/>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98" name="Rectangle 491"/>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99" name="Oval 492"/>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00" name="Line 493"/>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01" name="Oval 494"/>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02" name="Line 495"/>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64" name="Group 496"/>
              <p:cNvGrpSpPr>
                <a:grpSpLocks/>
              </p:cNvGrpSpPr>
              <p:nvPr/>
            </p:nvGrpSpPr>
            <p:grpSpPr bwMode="auto">
              <a:xfrm>
                <a:off x="3206" y="3334"/>
                <a:ext cx="128" cy="61"/>
                <a:chOff x="816" y="1680"/>
                <a:chExt cx="463" cy="231"/>
              </a:xfrm>
            </p:grpSpPr>
            <p:sp>
              <p:nvSpPr>
                <p:cNvPr id="85191" name="Oval 497"/>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92" name="Rectangle 498"/>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93" name="Oval 499"/>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94" name="Line 500"/>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95" name="Oval 501"/>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96" name="Line 502"/>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72" name="Group 503"/>
              <p:cNvGrpSpPr>
                <a:grpSpLocks/>
              </p:cNvGrpSpPr>
              <p:nvPr/>
            </p:nvGrpSpPr>
            <p:grpSpPr bwMode="auto">
              <a:xfrm>
                <a:off x="3206" y="3306"/>
                <a:ext cx="128" cy="61"/>
                <a:chOff x="816" y="1680"/>
                <a:chExt cx="463" cy="231"/>
              </a:xfrm>
            </p:grpSpPr>
            <p:sp>
              <p:nvSpPr>
                <p:cNvPr id="85185" name="Oval 504"/>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86" name="Rectangle 505"/>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87" name="Oval 506"/>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88" name="Line 507"/>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89" name="Oval 508"/>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90" name="Line 509"/>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73" name="Group 510"/>
              <p:cNvGrpSpPr>
                <a:grpSpLocks/>
              </p:cNvGrpSpPr>
              <p:nvPr/>
            </p:nvGrpSpPr>
            <p:grpSpPr bwMode="auto">
              <a:xfrm>
                <a:off x="3036" y="3691"/>
                <a:ext cx="129" cy="60"/>
                <a:chOff x="816" y="1680"/>
                <a:chExt cx="463" cy="231"/>
              </a:xfrm>
            </p:grpSpPr>
            <p:sp>
              <p:nvSpPr>
                <p:cNvPr id="85179" name="Oval 511"/>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80" name="Rectangle 512"/>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81" name="Oval 513"/>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82" name="Line 514"/>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83" name="Oval 515"/>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84" name="Line 516"/>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74" name="Group 517"/>
              <p:cNvGrpSpPr>
                <a:grpSpLocks/>
              </p:cNvGrpSpPr>
              <p:nvPr/>
            </p:nvGrpSpPr>
            <p:grpSpPr bwMode="auto">
              <a:xfrm>
                <a:off x="3036" y="3663"/>
                <a:ext cx="129" cy="60"/>
                <a:chOff x="816" y="1680"/>
                <a:chExt cx="463" cy="231"/>
              </a:xfrm>
            </p:grpSpPr>
            <p:sp>
              <p:nvSpPr>
                <p:cNvPr id="85173" name="Oval 518"/>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74" name="Rectangle 519"/>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75" name="Oval 520"/>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76" name="Line 521"/>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77" name="Oval 522"/>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78" name="Line 523"/>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75" name="Group 524"/>
              <p:cNvGrpSpPr>
                <a:grpSpLocks/>
              </p:cNvGrpSpPr>
              <p:nvPr/>
            </p:nvGrpSpPr>
            <p:grpSpPr bwMode="auto">
              <a:xfrm>
                <a:off x="3036" y="3602"/>
                <a:ext cx="129" cy="61"/>
                <a:chOff x="816" y="1680"/>
                <a:chExt cx="463" cy="231"/>
              </a:xfrm>
            </p:grpSpPr>
            <p:sp>
              <p:nvSpPr>
                <p:cNvPr id="85167" name="Oval 525"/>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68" name="Rectangle 526"/>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69" name="Oval 527"/>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70" name="Line 528"/>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71" name="Oval 529"/>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72" name="Line 530"/>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76" name="Group 531"/>
              <p:cNvGrpSpPr>
                <a:grpSpLocks/>
              </p:cNvGrpSpPr>
              <p:nvPr/>
            </p:nvGrpSpPr>
            <p:grpSpPr bwMode="auto">
              <a:xfrm>
                <a:off x="3036" y="3574"/>
                <a:ext cx="129" cy="61"/>
                <a:chOff x="816" y="1680"/>
                <a:chExt cx="463" cy="231"/>
              </a:xfrm>
            </p:grpSpPr>
            <p:sp>
              <p:nvSpPr>
                <p:cNvPr id="85161" name="Oval 532"/>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62" name="Rectangle 533"/>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63" name="Oval 534"/>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64" name="Line 535"/>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65" name="Oval 536"/>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66" name="Line 537"/>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77" name="Group 538"/>
              <p:cNvGrpSpPr>
                <a:grpSpLocks/>
              </p:cNvGrpSpPr>
              <p:nvPr/>
            </p:nvGrpSpPr>
            <p:grpSpPr bwMode="auto">
              <a:xfrm>
                <a:off x="3036" y="3513"/>
                <a:ext cx="129" cy="60"/>
                <a:chOff x="816" y="1680"/>
                <a:chExt cx="463" cy="231"/>
              </a:xfrm>
            </p:grpSpPr>
            <p:sp>
              <p:nvSpPr>
                <p:cNvPr id="85155" name="Oval 539"/>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56" name="Rectangle 540"/>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57" name="Oval 541"/>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58" name="Line 542"/>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59" name="Oval 543"/>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60" name="Line 544"/>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78" name="Group 545"/>
              <p:cNvGrpSpPr>
                <a:grpSpLocks/>
              </p:cNvGrpSpPr>
              <p:nvPr/>
            </p:nvGrpSpPr>
            <p:grpSpPr bwMode="auto">
              <a:xfrm>
                <a:off x="3036" y="3485"/>
                <a:ext cx="129" cy="60"/>
                <a:chOff x="816" y="1680"/>
                <a:chExt cx="463" cy="231"/>
              </a:xfrm>
            </p:grpSpPr>
            <p:sp>
              <p:nvSpPr>
                <p:cNvPr id="85149" name="Oval 546"/>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50" name="Rectangle 547"/>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51" name="Oval 548"/>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52" name="Line 549"/>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53" name="Oval 550"/>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54" name="Line 551"/>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79" name="Group 552"/>
              <p:cNvGrpSpPr>
                <a:grpSpLocks/>
              </p:cNvGrpSpPr>
              <p:nvPr/>
            </p:nvGrpSpPr>
            <p:grpSpPr bwMode="auto">
              <a:xfrm>
                <a:off x="3036" y="3423"/>
                <a:ext cx="129" cy="61"/>
                <a:chOff x="816" y="1680"/>
                <a:chExt cx="463" cy="231"/>
              </a:xfrm>
            </p:grpSpPr>
            <p:sp>
              <p:nvSpPr>
                <p:cNvPr id="85143" name="Oval 553"/>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44" name="Rectangle 554"/>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45" name="Oval 555"/>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46" name="Line 556"/>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47" name="Oval 557"/>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48" name="Line 558"/>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80" name="Group 559"/>
              <p:cNvGrpSpPr>
                <a:grpSpLocks/>
              </p:cNvGrpSpPr>
              <p:nvPr/>
            </p:nvGrpSpPr>
            <p:grpSpPr bwMode="auto">
              <a:xfrm>
                <a:off x="3036" y="3395"/>
                <a:ext cx="129" cy="61"/>
                <a:chOff x="816" y="1680"/>
                <a:chExt cx="463" cy="231"/>
              </a:xfrm>
            </p:grpSpPr>
            <p:sp>
              <p:nvSpPr>
                <p:cNvPr id="85137" name="Oval 560"/>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38" name="Rectangle 561"/>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39" name="Oval 562"/>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40" name="Line 563"/>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41" name="Oval 564"/>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42" name="Line 565"/>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81" name="Group 566"/>
              <p:cNvGrpSpPr>
                <a:grpSpLocks/>
              </p:cNvGrpSpPr>
              <p:nvPr/>
            </p:nvGrpSpPr>
            <p:grpSpPr bwMode="auto">
              <a:xfrm>
                <a:off x="3036" y="3334"/>
                <a:ext cx="129" cy="61"/>
                <a:chOff x="816" y="1680"/>
                <a:chExt cx="463" cy="231"/>
              </a:xfrm>
            </p:grpSpPr>
            <p:sp>
              <p:nvSpPr>
                <p:cNvPr id="85131" name="Oval 567"/>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32" name="Rectangle 568"/>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33" name="Oval 569"/>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34" name="Line 570"/>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35" name="Oval 571"/>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36" name="Line 572"/>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82" name="Group 573"/>
              <p:cNvGrpSpPr>
                <a:grpSpLocks/>
              </p:cNvGrpSpPr>
              <p:nvPr/>
            </p:nvGrpSpPr>
            <p:grpSpPr bwMode="auto">
              <a:xfrm>
                <a:off x="3036" y="3306"/>
                <a:ext cx="129" cy="61"/>
                <a:chOff x="816" y="1680"/>
                <a:chExt cx="463" cy="231"/>
              </a:xfrm>
            </p:grpSpPr>
            <p:sp>
              <p:nvSpPr>
                <p:cNvPr id="85125" name="Oval 574"/>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26" name="Rectangle 575"/>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27" name="Oval 576"/>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28" name="Line 577"/>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29" name="Oval 578"/>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30" name="Line 579"/>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sp>
          <p:nvSpPr>
            <p:cNvPr id="85081" name="Rectangle 580" descr="10%"/>
            <p:cNvSpPr>
              <a:spLocks noChangeArrowheads="1"/>
            </p:cNvSpPr>
            <p:nvPr/>
          </p:nvSpPr>
          <p:spPr bwMode="auto">
            <a:xfrm>
              <a:off x="4019550" y="5656263"/>
              <a:ext cx="228600" cy="90488"/>
            </a:xfrm>
            <a:prstGeom prst="rect">
              <a:avLst/>
            </a:prstGeom>
            <a:pattFill prst="pct10">
              <a:fgClr>
                <a:schemeClr val="tx2">
                  <a:alpha val="49019"/>
                </a:schemeClr>
              </a:fgClr>
              <a:bgClr>
                <a:schemeClr val="accent2">
                  <a:alpha val="49019"/>
                </a:schemeClr>
              </a:bgClr>
            </a:pattFill>
            <a:ln w="9525" algn="ctr">
              <a:solidFill>
                <a:schemeClr val="bg1"/>
              </a:solidFill>
              <a:miter lim="800000"/>
              <a:headEnd/>
              <a:tailEnd/>
            </a:ln>
          </p:spPr>
          <p:txBody>
            <a:bodyPr wrap="none" lIns="73025" tIns="36512" rIns="73025" bIns="36512" anchor="ctr"/>
            <a:lstStyle/>
            <a:p>
              <a:endParaRPr lang="en-US"/>
            </a:p>
          </p:txBody>
        </p:sp>
        <p:sp>
          <p:nvSpPr>
            <p:cNvPr id="85082" name="Rectangle 581" descr="10%"/>
            <p:cNvSpPr>
              <a:spLocks noChangeArrowheads="1"/>
            </p:cNvSpPr>
            <p:nvPr/>
          </p:nvSpPr>
          <p:spPr bwMode="auto">
            <a:xfrm>
              <a:off x="4019550" y="5799138"/>
              <a:ext cx="228600" cy="90488"/>
            </a:xfrm>
            <a:prstGeom prst="rect">
              <a:avLst/>
            </a:prstGeom>
            <a:pattFill prst="pct10">
              <a:fgClr>
                <a:schemeClr val="tx2">
                  <a:alpha val="49019"/>
                </a:schemeClr>
              </a:fgClr>
              <a:bgClr>
                <a:schemeClr val="accent1">
                  <a:alpha val="49019"/>
                </a:schemeClr>
              </a:bgClr>
            </a:pattFill>
            <a:ln w="9525" algn="ctr">
              <a:solidFill>
                <a:schemeClr val="bg1"/>
              </a:solidFill>
              <a:miter lim="800000"/>
              <a:headEnd/>
              <a:tailEnd/>
            </a:ln>
          </p:spPr>
          <p:txBody>
            <a:bodyPr wrap="none" lIns="73025" tIns="36512" rIns="73025" bIns="36512" anchor="ctr"/>
            <a:lstStyle/>
            <a:p>
              <a:endParaRPr lang="en-US"/>
            </a:p>
          </p:txBody>
        </p:sp>
        <p:grpSp>
          <p:nvGrpSpPr>
            <p:cNvPr id="85583" name="Group 582"/>
            <p:cNvGrpSpPr>
              <a:grpSpLocks/>
            </p:cNvGrpSpPr>
            <p:nvPr/>
          </p:nvGrpSpPr>
          <p:grpSpPr bwMode="auto">
            <a:xfrm>
              <a:off x="4013200" y="3498850"/>
              <a:ext cx="508000" cy="463550"/>
              <a:chOff x="2272" y="2160"/>
              <a:chExt cx="320" cy="292"/>
            </a:xfrm>
          </p:grpSpPr>
          <p:pic>
            <p:nvPicPr>
              <p:cNvPr id="85093" name="Picture 583" descr="File Server_Updated2005"/>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400" y="2160"/>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94" name="Picture 584" descr="File Server_Updated2005"/>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448" y="2260"/>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95" name="Picture 585" descr="File Server_Updated2005"/>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272" y="2260"/>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96" name="Rectangle 586"/>
              <p:cNvSpPr>
                <a:spLocks noChangeArrowheads="1"/>
              </p:cNvSpPr>
              <p:nvPr/>
            </p:nvSpPr>
            <p:spPr bwMode="auto">
              <a:xfrm>
                <a:off x="2272" y="2288"/>
                <a:ext cx="107" cy="164"/>
              </a:xfrm>
              <a:prstGeom prst="rect">
                <a:avLst/>
              </a:prstGeom>
              <a:solidFill>
                <a:srgbClr val="B92B38">
                  <a:alpha val="49019"/>
                </a:srgbClr>
              </a:solidFill>
              <a:ln w="9525" algn="ctr">
                <a:solidFill>
                  <a:schemeClr val="bg1"/>
                </a:solidFill>
                <a:miter lim="800000"/>
                <a:headEnd/>
                <a:tailEnd/>
              </a:ln>
            </p:spPr>
            <p:txBody>
              <a:bodyPr wrap="none" lIns="73025" tIns="36512" rIns="73025" bIns="36512" anchor="ctr"/>
              <a:lstStyle/>
              <a:p>
                <a:endParaRPr lang="en-US"/>
              </a:p>
            </p:txBody>
          </p:sp>
          <p:sp>
            <p:nvSpPr>
              <p:cNvPr id="85097" name="Rectangle 587"/>
              <p:cNvSpPr>
                <a:spLocks noChangeArrowheads="1"/>
              </p:cNvSpPr>
              <p:nvPr/>
            </p:nvSpPr>
            <p:spPr bwMode="auto">
              <a:xfrm>
                <a:off x="2448" y="2288"/>
                <a:ext cx="107" cy="164"/>
              </a:xfrm>
              <a:prstGeom prst="rect">
                <a:avLst/>
              </a:prstGeom>
              <a:solidFill>
                <a:schemeClr val="accent1">
                  <a:alpha val="49019"/>
                </a:schemeClr>
              </a:solidFill>
              <a:ln w="9525" algn="ctr">
                <a:solidFill>
                  <a:schemeClr val="bg1"/>
                </a:solidFill>
                <a:miter lim="800000"/>
                <a:headEnd/>
                <a:tailEnd/>
              </a:ln>
            </p:spPr>
            <p:txBody>
              <a:bodyPr wrap="none" lIns="73025" tIns="36512" rIns="73025" bIns="36512" anchor="ctr"/>
              <a:lstStyle/>
              <a:p>
                <a:endParaRPr lang="en-US"/>
              </a:p>
            </p:txBody>
          </p:sp>
        </p:grpSp>
        <p:grpSp>
          <p:nvGrpSpPr>
            <p:cNvPr id="85584" name="Group 588"/>
            <p:cNvGrpSpPr>
              <a:grpSpLocks/>
            </p:cNvGrpSpPr>
            <p:nvPr/>
          </p:nvGrpSpPr>
          <p:grpSpPr bwMode="auto">
            <a:xfrm>
              <a:off x="4781550" y="3498850"/>
              <a:ext cx="508000" cy="463550"/>
              <a:chOff x="3504" y="2204"/>
              <a:chExt cx="320" cy="292"/>
            </a:xfrm>
          </p:grpSpPr>
          <p:pic>
            <p:nvPicPr>
              <p:cNvPr id="85085" name="Picture 589" descr="File Server_Updated2005"/>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632" y="220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86" name="Picture 590" descr="File Server_Updated2005"/>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504" y="230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87" name="Picture 591"/>
              <p:cNvPicPr>
                <a:picLocks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523" y="2440"/>
                <a:ext cx="69"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88" name="Picture 592"/>
              <p:cNvPicPr>
                <a:picLocks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648" y="2338"/>
                <a:ext cx="69"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89" name="Picture 593" descr="File Server_Updated2005"/>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680" y="230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90" name="Picture 594"/>
              <p:cNvPicPr>
                <a:picLocks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702" y="2440"/>
                <a:ext cx="69"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91" name="Oval 595"/>
              <p:cNvSpPr>
                <a:spLocks noChangeArrowheads="1"/>
              </p:cNvSpPr>
              <p:nvPr/>
            </p:nvSpPr>
            <p:spPr bwMode="auto">
              <a:xfrm>
                <a:off x="3516" y="2409"/>
                <a:ext cx="87" cy="87"/>
              </a:xfrm>
              <a:prstGeom prst="ellipse">
                <a:avLst/>
              </a:prstGeom>
              <a:solidFill>
                <a:schemeClr val="accent2">
                  <a:alpha val="49019"/>
                </a:schemeClr>
              </a:solidFill>
              <a:ln w="9525" algn="ctr">
                <a:solidFill>
                  <a:schemeClr val="bg1"/>
                </a:solidFill>
                <a:round/>
                <a:headEnd/>
                <a:tailEnd/>
              </a:ln>
            </p:spPr>
            <p:txBody>
              <a:bodyPr wrap="none" lIns="73025" tIns="36512" rIns="73025" bIns="36512" anchor="ctr"/>
              <a:lstStyle/>
              <a:p>
                <a:endParaRPr lang="en-US"/>
              </a:p>
            </p:txBody>
          </p:sp>
          <p:sp>
            <p:nvSpPr>
              <p:cNvPr id="85092" name="Oval 596"/>
              <p:cNvSpPr>
                <a:spLocks noChangeArrowheads="1"/>
              </p:cNvSpPr>
              <p:nvPr/>
            </p:nvSpPr>
            <p:spPr bwMode="auto">
              <a:xfrm>
                <a:off x="3696" y="2409"/>
                <a:ext cx="87" cy="87"/>
              </a:xfrm>
              <a:prstGeom prst="ellipse">
                <a:avLst/>
              </a:prstGeom>
              <a:solidFill>
                <a:schemeClr val="accent1">
                  <a:alpha val="49019"/>
                </a:schemeClr>
              </a:solidFill>
              <a:ln w="9525" algn="ctr">
                <a:solidFill>
                  <a:schemeClr val="bg1"/>
                </a:solidFill>
                <a:round/>
                <a:headEnd/>
                <a:tailEnd/>
              </a:ln>
            </p:spPr>
            <p:txBody>
              <a:bodyPr wrap="none" lIns="73025" tIns="36512" rIns="73025" bIns="36512" anchor="ctr"/>
              <a:lstStyle/>
              <a:p>
                <a:endParaRPr lang="en-US"/>
              </a:p>
            </p:txBody>
          </p:sp>
        </p:grpSp>
      </p:grpSp>
      <p:sp>
        <p:nvSpPr>
          <p:cNvPr id="2" name="Text Placeholder 1"/>
          <p:cNvSpPr>
            <a:spLocks noGrp="1"/>
          </p:cNvSpPr>
          <p:nvPr>
            <p:ph type="body" sz="half" idx="1"/>
          </p:nvPr>
        </p:nvSpPr>
        <p:spPr>
          <a:xfrm>
            <a:off x="107504" y="1302458"/>
            <a:ext cx="4536504" cy="4857903"/>
          </a:xfrm>
        </p:spPr>
        <p:txBody>
          <a:bodyPr>
            <a:noAutofit/>
          </a:bodyPr>
          <a:lstStyle/>
          <a:p>
            <a:pPr>
              <a:buClrTx/>
              <a:buSzPct val="100000"/>
            </a:pPr>
            <a:r>
              <a:rPr lang="en-GB" sz="1800" dirty="0">
                <a:latin typeface="Calibri" pitchFamily="34" charset="0"/>
                <a:cs typeface="Calibri" pitchFamily="34" charset="0"/>
              </a:rPr>
              <a:t>Refers to providing a logical, abstracted view of physical storage devices.</a:t>
            </a:r>
            <a:endParaRPr lang="en-SG" sz="1800" dirty="0">
              <a:latin typeface="Calibri" pitchFamily="34" charset="0"/>
              <a:cs typeface="Calibri" pitchFamily="34" charset="0"/>
            </a:endParaRPr>
          </a:p>
          <a:p>
            <a:pPr>
              <a:buClrTx/>
              <a:buSzPct val="100000"/>
            </a:pPr>
            <a:r>
              <a:rPr lang="en-SG" sz="1800" dirty="0">
                <a:latin typeface="Calibri" pitchFamily="34" charset="0"/>
                <a:cs typeface="Calibri" pitchFamily="34" charset="0"/>
              </a:rPr>
              <a:t>Provides a way for many users or applications to access storage without being concerned with where or how that storage is physically located or managed.</a:t>
            </a:r>
          </a:p>
          <a:p>
            <a:pPr>
              <a:buClrTx/>
              <a:buSzPct val="100000"/>
            </a:pPr>
            <a:r>
              <a:rPr lang="en-SG" sz="1800" dirty="0">
                <a:latin typeface="Calibri" pitchFamily="34" charset="0"/>
                <a:cs typeface="Calibri" pitchFamily="34" charset="0"/>
              </a:rPr>
              <a:t>Pooling of physical storage from multiple network storage devices into what appears to be a single storage device that is managed from a central console.</a:t>
            </a:r>
          </a:p>
          <a:p>
            <a:pPr>
              <a:buClrTx/>
              <a:buSzPct val="100000"/>
            </a:pPr>
            <a:r>
              <a:rPr lang="en-SG" sz="1800" dirty="0">
                <a:latin typeface="Calibri" pitchFamily="34" charset="0"/>
                <a:cs typeface="Calibri" pitchFamily="34" charset="0"/>
              </a:rPr>
              <a:t>Helps the storage administrator perform the tasks of backup, archiving, and recovery more easily, and in less time, by disguising the actual complexity of the SAN. </a:t>
            </a:r>
          </a:p>
        </p:txBody>
      </p:sp>
      <p:grpSp>
        <p:nvGrpSpPr>
          <p:cNvPr id="85585" name="Group 4"/>
          <p:cNvGrpSpPr>
            <a:grpSpLocks/>
          </p:cNvGrpSpPr>
          <p:nvPr/>
        </p:nvGrpSpPr>
        <p:grpSpPr bwMode="auto">
          <a:xfrm>
            <a:off x="5184946" y="4957792"/>
            <a:ext cx="807836" cy="628098"/>
            <a:chOff x="288" y="864"/>
            <a:chExt cx="240" cy="192"/>
          </a:xfrm>
        </p:grpSpPr>
        <p:sp>
          <p:nvSpPr>
            <p:cNvPr id="562" name="Oval 5"/>
            <p:cNvSpPr>
              <a:spLocks noChangeArrowheads="1"/>
            </p:cNvSpPr>
            <p:nvPr/>
          </p:nvSpPr>
          <p:spPr bwMode="auto">
            <a:xfrm>
              <a:off x="288" y="864"/>
              <a:ext cx="240" cy="192"/>
            </a:xfrm>
            <a:prstGeom prst="ellipse">
              <a:avLst/>
            </a:prstGeom>
            <a:solidFill>
              <a:schemeClr val="bg1"/>
            </a:solidFill>
            <a:ln w="25400" algn="ctr">
              <a:solidFill>
                <a:schemeClr val="tx1"/>
              </a:solidFill>
              <a:round/>
              <a:headEnd/>
              <a:tailEnd/>
            </a:ln>
          </p:spPr>
          <p:txBody>
            <a:bodyPr lIns="82124" tIns="41061" rIns="82124" bIns="41061" anchor="ctr">
              <a:spAutoFit/>
            </a:bodyPr>
            <a:lstStyle/>
            <a:p>
              <a:endParaRPr lang="en-US"/>
            </a:p>
          </p:txBody>
        </p:sp>
        <p:grpSp>
          <p:nvGrpSpPr>
            <p:cNvPr id="85586" name="Group 6"/>
            <p:cNvGrpSpPr>
              <a:grpSpLocks/>
            </p:cNvGrpSpPr>
            <p:nvPr/>
          </p:nvGrpSpPr>
          <p:grpSpPr bwMode="auto">
            <a:xfrm>
              <a:off x="322" y="914"/>
              <a:ext cx="172" cy="91"/>
              <a:chOff x="3272" y="1316"/>
              <a:chExt cx="1889" cy="1002"/>
            </a:xfrm>
          </p:grpSpPr>
          <p:sp>
            <p:nvSpPr>
              <p:cNvPr id="564" name="AutoShape 7"/>
              <p:cNvSpPr>
                <a:spLocks noChangeAspect="1" noChangeArrowheads="1" noTextEdit="1"/>
              </p:cNvSpPr>
              <p:nvPr/>
            </p:nvSpPr>
            <p:spPr bwMode="auto">
              <a:xfrm>
                <a:off x="3272" y="1316"/>
                <a:ext cx="188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p>
            </p:txBody>
          </p:sp>
          <p:sp>
            <p:nvSpPr>
              <p:cNvPr id="565" name="Rectangle 8"/>
              <p:cNvSpPr>
                <a:spLocks noChangeArrowheads="1"/>
              </p:cNvSpPr>
              <p:nvPr/>
            </p:nvSpPr>
            <p:spPr bwMode="auto">
              <a:xfrm>
                <a:off x="3803" y="1980"/>
                <a:ext cx="86" cy="325"/>
              </a:xfrm>
              <a:prstGeom prst="rect">
                <a:avLst/>
              </a:prstGeom>
              <a:solidFill>
                <a:srgbClr val="B2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6" name="Freeform 9"/>
              <p:cNvSpPr>
                <a:spLocks/>
              </p:cNvSpPr>
              <p:nvPr/>
            </p:nvSpPr>
            <p:spPr bwMode="auto">
              <a:xfrm>
                <a:off x="4304"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1 w 58"/>
                  <a:gd name="T13" fmla="*/ 80 h 80"/>
                  <a:gd name="T14" fmla="*/ 0 w 58"/>
                  <a:gd name="T15" fmla="*/ 40 h 80"/>
                  <a:gd name="T16" fmla="*/ 41 w 58"/>
                  <a:gd name="T17" fmla="*/ 0 h 80"/>
                  <a:gd name="T18" fmla="*/ 58 w 58"/>
                  <a:gd name="T19" fmla="*/ 3 h 80"/>
                  <a:gd name="T20" fmla="*/ 58 w 58"/>
                  <a:gd name="T21" fmla="*/ 24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80"/>
                  <a:gd name="T35" fmla="*/ 58 w 58"/>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67" name="Freeform 10"/>
              <p:cNvSpPr>
                <a:spLocks/>
              </p:cNvSpPr>
              <p:nvPr/>
            </p:nvSpPr>
            <p:spPr bwMode="auto">
              <a:xfrm>
                <a:off x="3443"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0 w 58"/>
                  <a:gd name="T13" fmla="*/ 80 h 80"/>
                  <a:gd name="T14" fmla="*/ 0 w 58"/>
                  <a:gd name="T15" fmla="*/ 40 h 80"/>
                  <a:gd name="T16" fmla="*/ 40 w 58"/>
                  <a:gd name="T17" fmla="*/ 0 h 80"/>
                  <a:gd name="T18" fmla="*/ 58 w 58"/>
                  <a:gd name="T19" fmla="*/ 3 h 80"/>
                  <a:gd name="T20" fmla="*/ 58 w 58"/>
                  <a:gd name="T21" fmla="*/ 24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80"/>
                  <a:gd name="T35" fmla="*/ 58 w 58"/>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68" name="Freeform 11"/>
              <p:cNvSpPr>
                <a:spLocks noEditPoints="1"/>
              </p:cNvSpPr>
              <p:nvPr/>
            </p:nvSpPr>
            <p:spPr bwMode="auto">
              <a:xfrm>
                <a:off x="4643" y="1971"/>
                <a:ext cx="342" cy="343"/>
              </a:xfrm>
              <a:custGeom>
                <a:avLst/>
                <a:gdLst>
                  <a:gd name="T0" fmla="*/ 80 w 80"/>
                  <a:gd name="T1" fmla="*/ 40 h 80"/>
                  <a:gd name="T2" fmla="*/ 40 w 80"/>
                  <a:gd name="T3" fmla="*/ 80 h 80"/>
                  <a:gd name="T4" fmla="*/ 0 w 80"/>
                  <a:gd name="T5" fmla="*/ 40 h 80"/>
                  <a:gd name="T6" fmla="*/ 40 w 80"/>
                  <a:gd name="T7" fmla="*/ 0 h 80"/>
                  <a:gd name="T8" fmla="*/ 80 w 80"/>
                  <a:gd name="T9" fmla="*/ 40 h 80"/>
                  <a:gd name="T10" fmla="*/ 40 w 80"/>
                  <a:gd name="T11" fmla="*/ 20 h 80"/>
                  <a:gd name="T12" fmla="*/ 20 w 80"/>
                  <a:gd name="T13" fmla="*/ 40 h 80"/>
                  <a:gd name="T14" fmla="*/ 40 w 80"/>
                  <a:gd name="T15" fmla="*/ 60 h 80"/>
                  <a:gd name="T16" fmla="*/ 60 w 80"/>
                  <a:gd name="T17" fmla="*/ 40 h 80"/>
                  <a:gd name="T18" fmla="*/ 40 w 80"/>
                  <a:gd name="T19" fmla="*/ 20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
                  <a:gd name="T31" fmla="*/ 0 h 80"/>
                  <a:gd name="T32" fmla="*/ 80 w 80"/>
                  <a:gd name="T33" fmla="*/ 80 h 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69" name="Freeform 12"/>
              <p:cNvSpPr>
                <a:spLocks/>
              </p:cNvSpPr>
              <p:nvPr/>
            </p:nvSpPr>
            <p:spPr bwMode="auto">
              <a:xfrm>
                <a:off x="4000" y="1971"/>
                <a:ext cx="223" cy="343"/>
              </a:xfrm>
              <a:custGeom>
                <a:avLst/>
                <a:gdLst>
                  <a:gd name="T0" fmla="*/ 47 w 52"/>
                  <a:gd name="T1" fmla="*/ 19 h 80"/>
                  <a:gd name="T2" fmla="*/ 32 w 52"/>
                  <a:gd name="T3" fmla="*/ 17 h 80"/>
                  <a:gd name="T4" fmla="*/ 20 w 52"/>
                  <a:gd name="T5" fmla="*/ 23 h 80"/>
                  <a:gd name="T6" fmla="*/ 29 w 52"/>
                  <a:gd name="T7" fmla="*/ 30 h 80"/>
                  <a:gd name="T8" fmla="*/ 34 w 52"/>
                  <a:gd name="T9" fmla="*/ 32 h 80"/>
                  <a:gd name="T10" fmla="*/ 52 w 52"/>
                  <a:gd name="T11" fmla="*/ 54 h 80"/>
                  <a:gd name="T12" fmla="*/ 21 w 52"/>
                  <a:gd name="T13" fmla="*/ 80 h 80"/>
                  <a:gd name="T14" fmla="*/ 0 w 52"/>
                  <a:gd name="T15" fmla="*/ 77 h 80"/>
                  <a:gd name="T16" fmla="*/ 0 w 52"/>
                  <a:gd name="T17" fmla="*/ 60 h 80"/>
                  <a:gd name="T18" fmla="*/ 18 w 52"/>
                  <a:gd name="T19" fmla="*/ 63 h 80"/>
                  <a:gd name="T20" fmla="*/ 32 w 52"/>
                  <a:gd name="T21" fmla="*/ 56 h 80"/>
                  <a:gd name="T22" fmla="*/ 23 w 52"/>
                  <a:gd name="T23" fmla="*/ 48 h 80"/>
                  <a:gd name="T24" fmla="*/ 19 w 52"/>
                  <a:gd name="T25" fmla="*/ 47 h 80"/>
                  <a:gd name="T26" fmla="*/ 0 w 52"/>
                  <a:gd name="T27" fmla="*/ 24 h 80"/>
                  <a:gd name="T28" fmla="*/ 28 w 52"/>
                  <a:gd name="T29" fmla="*/ 0 h 80"/>
                  <a:gd name="T30" fmla="*/ 47 w 52"/>
                  <a:gd name="T31" fmla="*/ 3 h 80"/>
                  <a:gd name="T32" fmla="*/ 47 w 52"/>
                  <a:gd name="T33" fmla="*/ 19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80"/>
                  <a:gd name="T53" fmla="*/ 52 w 52"/>
                  <a:gd name="T54" fmla="*/ 80 h 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70" name="Freeform 13"/>
              <p:cNvSpPr>
                <a:spLocks/>
              </p:cNvSpPr>
              <p:nvPr/>
            </p:nvSpPr>
            <p:spPr bwMode="auto">
              <a:xfrm>
                <a:off x="3272" y="1586"/>
                <a:ext cx="81" cy="167"/>
              </a:xfrm>
              <a:custGeom>
                <a:avLst/>
                <a:gdLst>
                  <a:gd name="T0" fmla="*/ 19 w 19"/>
                  <a:gd name="T1" fmla="*/ 10 h 39"/>
                  <a:gd name="T2" fmla="*/ 10 w 19"/>
                  <a:gd name="T3" fmla="*/ 0 h 39"/>
                  <a:gd name="T4" fmla="*/ 0 w 19"/>
                  <a:gd name="T5" fmla="*/ 10 h 39"/>
                  <a:gd name="T6" fmla="*/ 0 w 19"/>
                  <a:gd name="T7" fmla="*/ 30 h 39"/>
                  <a:gd name="T8" fmla="*/ 10 w 19"/>
                  <a:gd name="T9" fmla="*/ 39 h 39"/>
                  <a:gd name="T10" fmla="*/ 19 w 19"/>
                  <a:gd name="T11" fmla="*/ 30 h 39"/>
                  <a:gd name="T12" fmla="*/ 19 w 19"/>
                  <a:gd name="T13" fmla="*/ 10 h 39"/>
                  <a:gd name="T14" fmla="*/ 0 60000 65536"/>
                  <a:gd name="T15" fmla="*/ 0 60000 65536"/>
                  <a:gd name="T16" fmla="*/ 0 60000 65536"/>
                  <a:gd name="T17" fmla="*/ 0 60000 65536"/>
                  <a:gd name="T18" fmla="*/ 0 60000 65536"/>
                  <a:gd name="T19" fmla="*/ 0 60000 65536"/>
                  <a:gd name="T20" fmla="*/ 0 60000 65536"/>
                  <a:gd name="T21" fmla="*/ 0 w 19"/>
                  <a:gd name="T22" fmla="*/ 0 h 39"/>
                  <a:gd name="T23" fmla="*/ 19 w 19"/>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71" name="Freeform 14"/>
              <p:cNvSpPr>
                <a:spLocks/>
              </p:cNvSpPr>
              <p:nvPr/>
            </p:nvSpPr>
            <p:spPr bwMode="auto">
              <a:xfrm>
                <a:off x="349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72" name="Freeform 15"/>
              <p:cNvSpPr>
                <a:spLocks/>
              </p:cNvSpPr>
              <p:nvPr/>
            </p:nvSpPr>
            <p:spPr bwMode="auto">
              <a:xfrm>
                <a:off x="3722" y="1320"/>
                <a:ext cx="81" cy="514"/>
              </a:xfrm>
              <a:custGeom>
                <a:avLst/>
                <a:gdLst>
                  <a:gd name="T0" fmla="*/ 19 w 19"/>
                  <a:gd name="T1" fmla="*/ 9 h 120"/>
                  <a:gd name="T2" fmla="*/ 10 w 19"/>
                  <a:gd name="T3" fmla="*/ 0 h 120"/>
                  <a:gd name="T4" fmla="*/ 0 w 19"/>
                  <a:gd name="T5" fmla="*/ 9 h 120"/>
                  <a:gd name="T6" fmla="*/ 0 w 19"/>
                  <a:gd name="T7" fmla="*/ 111 h 120"/>
                  <a:gd name="T8" fmla="*/ 10 w 19"/>
                  <a:gd name="T9" fmla="*/ 120 h 120"/>
                  <a:gd name="T10" fmla="*/ 19 w 19"/>
                  <a:gd name="T11" fmla="*/ 111 h 120"/>
                  <a:gd name="T12" fmla="*/ 19 w 19"/>
                  <a:gd name="T13" fmla="*/ 9 h 120"/>
                  <a:gd name="T14" fmla="*/ 0 60000 65536"/>
                  <a:gd name="T15" fmla="*/ 0 60000 65536"/>
                  <a:gd name="T16" fmla="*/ 0 60000 65536"/>
                  <a:gd name="T17" fmla="*/ 0 60000 65536"/>
                  <a:gd name="T18" fmla="*/ 0 60000 65536"/>
                  <a:gd name="T19" fmla="*/ 0 60000 65536"/>
                  <a:gd name="T20" fmla="*/ 0 60000 65536"/>
                  <a:gd name="T21" fmla="*/ 0 w 19"/>
                  <a:gd name="T22" fmla="*/ 0 h 120"/>
                  <a:gd name="T23" fmla="*/ 19 w 19"/>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73" name="Freeform 16"/>
              <p:cNvSpPr>
                <a:spLocks/>
              </p:cNvSpPr>
              <p:nvPr/>
            </p:nvSpPr>
            <p:spPr bwMode="auto">
              <a:xfrm>
                <a:off x="394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74" name="Freeform 17"/>
              <p:cNvSpPr>
                <a:spLocks/>
              </p:cNvSpPr>
              <p:nvPr/>
            </p:nvSpPr>
            <p:spPr bwMode="auto">
              <a:xfrm>
                <a:off x="4171" y="1586"/>
                <a:ext cx="86" cy="167"/>
              </a:xfrm>
              <a:custGeom>
                <a:avLst/>
                <a:gdLst>
                  <a:gd name="T0" fmla="*/ 20 w 20"/>
                  <a:gd name="T1" fmla="*/ 10 h 39"/>
                  <a:gd name="T2" fmla="*/ 10 w 20"/>
                  <a:gd name="T3" fmla="*/ 0 h 39"/>
                  <a:gd name="T4" fmla="*/ 0 w 20"/>
                  <a:gd name="T5" fmla="*/ 10 h 39"/>
                  <a:gd name="T6" fmla="*/ 0 w 20"/>
                  <a:gd name="T7" fmla="*/ 30 h 39"/>
                  <a:gd name="T8" fmla="*/ 10 w 20"/>
                  <a:gd name="T9" fmla="*/ 39 h 39"/>
                  <a:gd name="T10" fmla="*/ 20 w 20"/>
                  <a:gd name="T11" fmla="*/ 30 h 39"/>
                  <a:gd name="T12" fmla="*/ 20 w 20"/>
                  <a:gd name="T13" fmla="*/ 10 h 39"/>
                  <a:gd name="T14" fmla="*/ 0 60000 65536"/>
                  <a:gd name="T15" fmla="*/ 0 60000 65536"/>
                  <a:gd name="T16" fmla="*/ 0 60000 65536"/>
                  <a:gd name="T17" fmla="*/ 0 60000 65536"/>
                  <a:gd name="T18" fmla="*/ 0 60000 65536"/>
                  <a:gd name="T19" fmla="*/ 0 60000 65536"/>
                  <a:gd name="T20" fmla="*/ 0 60000 65536"/>
                  <a:gd name="T21" fmla="*/ 0 w 20"/>
                  <a:gd name="T22" fmla="*/ 0 h 39"/>
                  <a:gd name="T23" fmla="*/ 20 w 20"/>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75" name="Freeform 18"/>
              <p:cNvSpPr>
                <a:spLocks/>
              </p:cNvSpPr>
              <p:nvPr/>
            </p:nvSpPr>
            <p:spPr bwMode="auto">
              <a:xfrm>
                <a:off x="439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76" name="Freeform 19"/>
              <p:cNvSpPr>
                <a:spLocks/>
              </p:cNvSpPr>
              <p:nvPr/>
            </p:nvSpPr>
            <p:spPr bwMode="auto">
              <a:xfrm>
                <a:off x="4625" y="1320"/>
                <a:ext cx="82" cy="514"/>
              </a:xfrm>
              <a:custGeom>
                <a:avLst/>
                <a:gdLst>
                  <a:gd name="T0" fmla="*/ 19 w 19"/>
                  <a:gd name="T1" fmla="*/ 9 h 120"/>
                  <a:gd name="T2" fmla="*/ 9 w 19"/>
                  <a:gd name="T3" fmla="*/ 0 h 120"/>
                  <a:gd name="T4" fmla="*/ 0 w 19"/>
                  <a:gd name="T5" fmla="*/ 9 h 120"/>
                  <a:gd name="T6" fmla="*/ 0 w 19"/>
                  <a:gd name="T7" fmla="*/ 111 h 120"/>
                  <a:gd name="T8" fmla="*/ 9 w 19"/>
                  <a:gd name="T9" fmla="*/ 120 h 120"/>
                  <a:gd name="T10" fmla="*/ 19 w 19"/>
                  <a:gd name="T11" fmla="*/ 111 h 120"/>
                  <a:gd name="T12" fmla="*/ 19 w 19"/>
                  <a:gd name="T13" fmla="*/ 9 h 120"/>
                  <a:gd name="T14" fmla="*/ 0 60000 65536"/>
                  <a:gd name="T15" fmla="*/ 0 60000 65536"/>
                  <a:gd name="T16" fmla="*/ 0 60000 65536"/>
                  <a:gd name="T17" fmla="*/ 0 60000 65536"/>
                  <a:gd name="T18" fmla="*/ 0 60000 65536"/>
                  <a:gd name="T19" fmla="*/ 0 60000 65536"/>
                  <a:gd name="T20" fmla="*/ 0 60000 65536"/>
                  <a:gd name="T21" fmla="*/ 0 w 19"/>
                  <a:gd name="T22" fmla="*/ 0 h 120"/>
                  <a:gd name="T23" fmla="*/ 19 w 19"/>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77" name="Freeform 20"/>
              <p:cNvSpPr>
                <a:spLocks/>
              </p:cNvSpPr>
              <p:nvPr/>
            </p:nvSpPr>
            <p:spPr bwMode="auto">
              <a:xfrm>
                <a:off x="484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78" name="Freeform 21"/>
              <p:cNvSpPr>
                <a:spLocks/>
              </p:cNvSpPr>
              <p:nvPr/>
            </p:nvSpPr>
            <p:spPr bwMode="auto">
              <a:xfrm>
                <a:off x="5075" y="1586"/>
                <a:ext cx="82" cy="167"/>
              </a:xfrm>
              <a:custGeom>
                <a:avLst/>
                <a:gdLst>
                  <a:gd name="T0" fmla="*/ 19 w 19"/>
                  <a:gd name="T1" fmla="*/ 10 h 39"/>
                  <a:gd name="T2" fmla="*/ 9 w 19"/>
                  <a:gd name="T3" fmla="*/ 0 h 39"/>
                  <a:gd name="T4" fmla="*/ 0 w 19"/>
                  <a:gd name="T5" fmla="*/ 10 h 39"/>
                  <a:gd name="T6" fmla="*/ 0 w 19"/>
                  <a:gd name="T7" fmla="*/ 30 h 39"/>
                  <a:gd name="T8" fmla="*/ 9 w 19"/>
                  <a:gd name="T9" fmla="*/ 39 h 39"/>
                  <a:gd name="T10" fmla="*/ 19 w 19"/>
                  <a:gd name="T11" fmla="*/ 30 h 39"/>
                  <a:gd name="T12" fmla="*/ 19 w 19"/>
                  <a:gd name="T13" fmla="*/ 10 h 39"/>
                  <a:gd name="T14" fmla="*/ 0 60000 65536"/>
                  <a:gd name="T15" fmla="*/ 0 60000 65536"/>
                  <a:gd name="T16" fmla="*/ 0 60000 65536"/>
                  <a:gd name="T17" fmla="*/ 0 60000 65536"/>
                  <a:gd name="T18" fmla="*/ 0 60000 65536"/>
                  <a:gd name="T19" fmla="*/ 0 60000 65536"/>
                  <a:gd name="T20" fmla="*/ 0 60000 65536"/>
                  <a:gd name="T21" fmla="*/ 0 w 19"/>
                  <a:gd name="T22" fmla="*/ 0 h 39"/>
                  <a:gd name="T23" fmla="*/ 19 w 19"/>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grpSp>
      </p:grpSp>
    </p:spTree>
    <p:extLst>
      <p:ext uri="{BB962C8B-B14F-4D97-AF65-F5344CB8AC3E}">
        <p14:creationId xmlns:p14="http://schemas.microsoft.com/office/powerpoint/2010/main" val="2438333813"/>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000" r="-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solidFill>
                  <a:srgbClr val="002060"/>
                </a:solidFill>
                <a:latin typeface="Calibri" pitchFamily="34" charset="0"/>
                <a:cs typeface="Calibri" pitchFamily="34" charset="0"/>
              </a:rPr>
              <a:t>SANs Attributes and Fabric Zoning</a:t>
            </a:r>
            <a:endParaRPr lang="en-SG" sz="3600" dirty="0">
              <a:solidFill>
                <a:srgbClr val="002060"/>
              </a:solidFill>
              <a:latin typeface="Calibri" pitchFamily="34" charset="0"/>
              <a:cs typeface="Calibri" pitchFamily="34" charset="0"/>
            </a:endParaRPr>
          </a:p>
        </p:txBody>
      </p:sp>
      <p:sp>
        <p:nvSpPr>
          <p:cNvPr id="3" name="Text Placeholder 2"/>
          <p:cNvSpPr>
            <a:spLocks noGrp="1"/>
          </p:cNvSpPr>
          <p:nvPr>
            <p:ph type="body" sz="half" idx="1"/>
          </p:nvPr>
        </p:nvSpPr>
        <p:spPr>
          <a:xfrm>
            <a:off x="467544" y="1340768"/>
            <a:ext cx="8352928" cy="4716487"/>
          </a:xfrm>
        </p:spPr>
        <p:txBody>
          <a:bodyPr>
            <a:noAutofit/>
          </a:bodyPr>
          <a:lstStyle/>
          <a:p>
            <a:pPr>
              <a:buClrTx/>
              <a:buSzPct val="100000"/>
            </a:pPr>
            <a:r>
              <a:rPr lang="en-SG" sz="2400" dirty="0">
                <a:latin typeface="Calibri" pitchFamily="34" charset="0"/>
                <a:cs typeface="Calibri" pitchFamily="34" charset="0"/>
              </a:rPr>
              <a:t>Factors to be considered when designing and deploying (SANs): High availability, scalability, and security of the network</a:t>
            </a:r>
          </a:p>
          <a:p>
            <a:pPr>
              <a:buClrTx/>
              <a:buSzPct val="100000"/>
            </a:pPr>
            <a:r>
              <a:rPr lang="en-SG" sz="2400" dirty="0">
                <a:latin typeface="Calibri" pitchFamily="34" charset="0"/>
                <a:cs typeface="Calibri" pitchFamily="34" charset="0"/>
              </a:rPr>
              <a:t>Fabric zoning is a fundamental feature in today’s Fibre Channel switching products.</a:t>
            </a:r>
          </a:p>
          <a:p>
            <a:pPr>
              <a:buClrTx/>
              <a:buSzPct val="100000"/>
            </a:pPr>
            <a:r>
              <a:rPr lang="en-SG" sz="2400" dirty="0">
                <a:latin typeface="Calibri" pitchFamily="34" charset="0"/>
                <a:cs typeface="Calibri" pitchFamily="34" charset="0"/>
              </a:rPr>
              <a:t>Zoning provides a means of restricting visibility and connectivity between devices connected to a common Fibre Channel SAN. </a:t>
            </a:r>
          </a:p>
          <a:p>
            <a:pPr>
              <a:buClrTx/>
              <a:buSzPct val="100000"/>
            </a:pPr>
            <a:r>
              <a:rPr lang="en-SG" sz="2400" dirty="0">
                <a:latin typeface="Calibri" pitchFamily="34" charset="0"/>
                <a:cs typeface="Calibri" pitchFamily="34" charset="0"/>
              </a:rPr>
              <a:t>While zoning provides a basic security function within a fabric, it does not provide any enhancements in terms of the scalability and availability of the fabric.</a:t>
            </a:r>
          </a:p>
        </p:txBody>
      </p:sp>
    </p:spTree>
    <p:extLst>
      <p:ext uri="{BB962C8B-B14F-4D97-AF65-F5344CB8AC3E}">
        <p14:creationId xmlns:p14="http://schemas.microsoft.com/office/powerpoint/2010/main" val="3041492713"/>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000" r="-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600" dirty="0">
                <a:solidFill>
                  <a:srgbClr val="002060"/>
                </a:solidFill>
                <a:latin typeface="Calibri" pitchFamily="34" charset="0"/>
                <a:cs typeface="Calibri" pitchFamily="34" charset="0"/>
              </a:rPr>
              <a:t>Cisco Virtual SANs</a:t>
            </a:r>
          </a:p>
        </p:txBody>
      </p:sp>
      <p:sp>
        <p:nvSpPr>
          <p:cNvPr id="3" name="Text Placeholder 2"/>
          <p:cNvSpPr>
            <a:spLocks noGrp="1"/>
          </p:cNvSpPr>
          <p:nvPr>
            <p:ph type="body" sz="half" idx="1"/>
          </p:nvPr>
        </p:nvSpPr>
        <p:spPr>
          <a:xfrm>
            <a:off x="467544" y="1340768"/>
            <a:ext cx="8208912" cy="4644479"/>
          </a:xfrm>
        </p:spPr>
        <p:txBody>
          <a:bodyPr>
            <a:noAutofit/>
          </a:bodyPr>
          <a:lstStyle/>
          <a:p>
            <a:pPr>
              <a:buClrTx/>
              <a:buSzPct val="100000"/>
            </a:pPr>
            <a:r>
              <a:rPr lang="en-SG" sz="2400" dirty="0">
                <a:latin typeface="Calibri" pitchFamily="34" charset="0"/>
                <a:cs typeface="Calibri" pitchFamily="34" charset="0"/>
              </a:rPr>
              <a:t>Cisco Virtual SANs enhances fabric scalability and availability, and further augment the security services offered by fabric zoning.</a:t>
            </a:r>
          </a:p>
          <a:p>
            <a:pPr>
              <a:buClrTx/>
              <a:buSzPct val="100000"/>
            </a:pPr>
            <a:r>
              <a:rPr lang="en-SG" sz="2400" dirty="0">
                <a:latin typeface="Calibri" pitchFamily="34" charset="0"/>
                <a:cs typeface="Calibri" pitchFamily="34" charset="0"/>
              </a:rPr>
              <a:t>VSANs is implemented within the Cisco MDS 9000 Family of Multilayer directors and fabric switches. </a:t>
            </a:r>
          </a:p>
          <a:p>
            <a:pPr>
              <a:buClrTx/>
              <a:buSzPct val="100000"/>
            </a:pPr>
            <a:r>
              <a:rPr lang="en-SG" sz="2400" dirty="0">
                <a:latin typeface="Calibri" pitchFamily="34" charset="0"/>
                <a:cs typeface="Calibri" pitchFamily="34" charset="0"/>
              </a:rPr>
              <a:t>VSANs combined with hardware-enforced zoning provide the SAN designer with new tools to highly optimize SAN deployments in terms of scalability, availability, security and management. </a:t>
            </a:r>
          </a:p>
        </p:txBody>
      </p:sp>
    </p:spTree>
    <p:extLst>
      <p:ext uri="{BB962C8B-B14F-4D97-AF65-F5344CB8AC3E}">
        <p14:creationId xmlns:p14="http://schemas.microsoft.com/office/powerpoint/2010/main" val="2934660520"/>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000" r="-2000"/>
          </a:stretch>
        </a:blipFill>
        <a:effectLst/>
      </p:bgPr>
    </p:bg>
    <p:spTree>
      <p:nvGrpSpPr>
        <p:cNvPr id="1" name=""/>
        <p:cNvGrpSpPr/>
        <p:nvPr/>
      </p:nvGrpSpPr>
      <p:grpSpPr>
        <a:xfrm>
          <a:off x="0" y="0"/>
          <a:ext cx="0" cy="0"/>
          <a:chOff x="0" y="0"/>
          <a:chExt cx="0" cy="0"/>
        </a:xfrm>
      </p:grpSpPr>
      <p:sp>
        <p:nvSpPr>
          <p:cNvPr id="86018" name="AutoShape 2"/>
          <p:cNvSpPr>
            <a:spLocks noChangeArrowheads="1"/>
          </p:cNvSpPr>
          <p:nvPr/>
        </p:nvSpPr>
        <p:spPr bwMode="auto">
          <a:xfrm>
            <a:off x="6722004" y="1242095"/>
            <a:ext cx="981075" cy="1055688"/>
          </a:xfrm>
          <a:prstGeom prst="roundRect">
            <a:avLst>
              <a:gd name="adj" fmla="val 16667"/>
            </a:avLst>
          </a:prstGeom>
          <a:solidFill>
            <a:srgbClr val="D2D2D4"/>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latin typeface="Calibri" pitchFamily="34" charset="0"/>
              <a:cs typeface="Calibri" pitchFamily="34" charset="0"/>
            </a:endParaRPr>
          </a:p>
        </p:txBody>
      </p:sp>
      <p:sp>
        <p:nvSpPr>
          <p:cNvPr id="86019" name="Rectangle 512"/>
          <p:cNvSpPr>
            <a:spLocks noGrp="1" noChangeArrowheads="1"/>
          </p:cNvSpPr>
          <p:nvPr>
            <p:ph type="title"/>
          </p:nvPr>
        </p:nvSpPr>
        <p:spPr>
          <a:xfrm>
            <a:off x="467544" y="-27384"/>
            <a:ext cx="8145462" cy="694184"/>
          </a:xfrm>
        </p:spPr>
        <p:txBody>
          <a:bodyPr>
            <a:normAutofit/>
          </a:bodyPr>
          <a:lstStyle/>
          <a:p>
            <a:pPr eaLnBrk="1" hangingPunct="1"/>
            <a:r>
              <a:rPr lang="en-US" sz="3600" dirty="0">
                <a:solidFill>
                  <a:srgbClr val="002060"/>
                </a:solidFill>
                <a:latin typeface="Calibri" pitchFamily="34" charset="0"/>
                <a:cs typeface="Calibri" pitchFamily="34" charset="0"/>
              </a:rPr>
              <a:t>Virtual Storage Area Network Deployment</a:t>
            </a:r>
          </a:p>
        </p:txBody>
      </p:sp>
      <p:sp>
        <p:nvSpPr>
          <p:cNvPr id="86020" name="Rectangle 513"/>
          <p:cNvSpPr>
            <a:spLocks noGrp="1" noChangeArrowheads="1"/>
          </p:cNvSpPr>
          <p:nvPr>
            <p:ph type="body" sz="half" idx="1"/>
          </p:nvPr>
        </p:nvSpPr>
        <p:spPr>
          <a:xfrm>
            <a:off x="107504" y="764704"/>
            <a:ext cx="5184576" cy="5076527"/>
          </a:xfrm>
        </p:spPr>
        <p:txBody>
          <a:bodyPr>
            <a:noAutofit/>
          </a:bodyPr>
          <a:lstStyle/>
          <a:p>
            <a:pPr>
              <a:lnSpc>
                <a:spcPct val="90000"/>
              </a:lnSpc>
              <a:spcBef>
                <a:spcPct val="40000"/>
              </a:spcBef>
            </a:pPr>
            <a:r>
              <a:rPr lang="en-US" sz="2000" dirty="0">
                <a:latin typeface="Calibri" pitchFamily="34" charset="0"/>
                <a:cs typeface="Calibri" pitchFamily="34" charset="0"/>
              </a:rPr>
              <a:t>Consolidation of SAN islands</a:t>
            </a:r>
          </a:p>
          <a:p>
            <a:pPr marL="533400" indent="-173038">
              <a:lnSpc>
                <a:spcPct val="100000"/>
              </a:lnSpc>
              <a:spcBef>
                <a:spcPts val="0"/>
              </a:spcBef>
              <a:buClrTx/>
              <a:buFont typeface="Calibri" pitchFamily="34" charset="0"/>
              <a:buChar char="‒"/>
            </a:pPr>
            <a:r>
              <a:rPr lang="en-US" sz="2000" dirty="0">
                <a:latin typeface="Calibri" pitchFamily="34" charset="0"/>
                <a:cs typeface="Calibri" pitchFamily="34" charset="0"/>
              </a:rPr>
              <a:t>Increased utilization of fabric ports with just-in-time provisioning</a:t>
            </a:r>
          </a:p>
          <a:p>
            <a:pPr>
              <a:lnSpc>
                <a:spcPct val="90000"/>
              </a:lnSpc>
              <a:spcBef>
                <a:spcPct val="40000"/>
              </a:spcBef>
            </a:pPr>
            <a:r>
              <a:rPr lang="en-US" sz="2000" dirty="0">
                <a:latin typeface="Calibri" pitchFamily="34" charset="0"/>
                <a:cs typeface="Calibri" pitchFamily="34" charset="0"/>
              </a:rPr>
              <a:t> Deployment of large fabrics</a:t>
            </a:r>
          </a:p>
          <a:p>
            <a:pPr marL="533400" indent="-173038">
              <a:lnSpc>
                <a:spcPct val="100000"/>
              </a:lnSpc>
              <a:spcBef>
                <a:spcPts val="0"/>
              </a:spcBef>
              <a:buClrTx/>
              <a:buFont typeface="Calibri" pitchFamily="34" charset="0"/>
              <a:buChar char="‒"/>
            </a:pPr>
            <a:r>
              <a:rPr lang="en-US" sz="2000" dirty="0">
                <a:latin typeface="Calibri" pitchFamily="34" charset="0"/>
                <a:cs typeface="Calibri" pitchFamily="34" charset="0"/>
              </a:rPr>
              <a:t>Dividing a large fabric in smaller </a:t>
            </a:r>
            <a:r>
              <a:rPr lang="en-US" sz="2000" dirty="0" err="1">
                <a:latin typeface="Calibri" pitchFamily="34" charset="0"/>
                <a:cs typeface="Calibri" pitchFamily="34" charset="0"/>
              </a:rPr>
              <a:t>VSANs</a:t>
            </a:r>
            <a:endParaRPr lang="en-US" sz="2000" dirty="0">
              <a:latin typeface="Calibri" pitchFamily="34" charset="0"/>
              <a:cs typeface="Calibri" pitchFamily="34" charset="0"/>
            </a:endParaRPr>
          </a:p>
          <a:p>
            <a:pPr marL="533400" indent="-173038">
              <a:lnSpc>
                <a:spcPct val="100000"/>
              </a:lnSpc>
              <a:spcBef>
                <a:spcPts val="0"/>
              </a:spcBef>
              <a:buClrTx/>
              <a:buFont typeface="Calibri" pitchFamily="34" charset="0"/>
              <a:buChar char="‒"/>
            </a:pPr>
            <a:r>
              <a:rPr lang="en-US" sz="2000" dirty="0">
                <a:latin typeface="Calibri" pitchFamily="34" charset="0"/>
                <a:cs typeface="Calibri" pitchFamily="34" charset="0"/>
              </a:rPr>
              <a:t>Disruptive events isolated per </a:t>
            </a:r>
            <a:r>
              <a:rPr lang="en-US" sz="2000" dirty="0" err="1">
                <a:latin typeface="Calibri" pitchFamily="34" charset="0"/>
                <a:cs typeface="Calibri" pitchFamily="34" charset="0"/>
              </a:rPr>
              <a:t>VSAN</a:t>
            </a:r>
            <a:endParaRPr lang="en-US" sz="2000" dirty="0">
              <a:latin typeface="Calibri" pitchFamily="34" charset="0"/>
              <a:cs typeface="Calibri" pitchFamily="34" charset="0"/>
            </a:endParaRPr>
          </a:p>
          <a:p>
            <a:pPr marL="533400" indent="-173038">
              <a:lnSpc>
                <a:spcPct val="100000"/>
              </a:lnSpc>
              <a:spcBef>
                <a:spcPts val="0"/>
              </a:spcBef>
              <a:buClrTx/>
              <a:buFont typeface="Calibri" pitchFamily="34" charset="0"/>
              <a:buChar char="‒"/>
            </a:pPr>
            <a:r>
              <a:rPr lang="en-US" sz="2000" dirty="0" err="1">
                <a:latin typeface="Calibri" pitchFamily="34" charset="0"/>
                <a:cs typeface="Calibri" pitchFamily="34" charset="0"/>
              </a:rPr>
              <a:t>RBAC</a:t>
            </a:r>
            <a:r>
              <a:rPr lang="en-US" sz="2000" dirty="0">
                <a:latin typeface="Calibri" pitchFamily="34" charset="0"/>
                <a:cs typeface="Calibri" pitchFamily="34" charset="0"/>
              </a:rPr>
              <a:t> for administrative tasks</a:t>
            </a:r>
          </a:p>
          <a:p>
            <a:pPr marL="533400" indent="-173038">
              <a:lnSpc>
                <a:spcPct val="100000"/>
              </a:lnSpc>
              <a:spcBef>
                <a:spcPts val="0"/>
              </a:spcBef>
              <a:buClrTx/>
              <a:buFont typeface="Calibri" pitchFamily="34" charset="0"/>
              <a:buChar char="‒"/>
            </a:pPr>
            <a:r>
              <a:rPr lang="en-US" sz="2000" dirty="0">
                <a:latin typeface="Calibri" pitchFamily="34" charset="0"/>
                <a:cs typeface="Calibri" pitchFamily="34" charset="0"/>
              </a:rPr>
              <a:t>Zoning is independent per VSAN</a:t>
            </a:r>
          </a:p>
          <a:p>
            <a:pPr>
              <a:lnSpc>
                <a:spcPct val="90000"/>
              </a:lnSpc>
              <a:spcBef>
                <a:spcPct val="40000"/>
              </a:spcBef>
            </a:pPr>
            <a:r>
              <a:rPr lang="en-US" sz="2000" dirty="0">
                <a:latin typeface="Calibri" pitchFamily="34" charset="0"/>
                <a:cs typeface="Calibri" pitchFamily="34" charset="0"/>
              </a:rPr>
              <a:t> Advanced traffic management</a:t>
            </a:r>
          </a:p>
          <a:p>
            <a:pPr marL="533400" lvl="1" indent="-173038">
              <a:lnSpc>
                <a:spcPct val="100000"/>
              </a:lnSpc>
              <a:spcBef>
                <a:spcPts val="0"/>
              </a:spcBef>
              <a:buClrTx/>
              <a:buSzPct val="90000"/>
              <a:buFont typeface="Calibri" pitchFamily="34" charset="0"/>
              <a:buChar char="‒"/>
            </a:pPr>
            <a:r>
              <a:rPr lang="en-US" sz="2000" dirty="0">
                <a:latin typeface="Calibri" pitchFamily="34" charset="0"/>
                <a:cs typeface="Calibri" pitchFamily="34" charset="0"/>
              </a:rPr>
              <a:t>Defining the paths for each VSAN</a:t>
            </a:r>
          </a:p>
          <a:p>
            <a:pPr marL="533400" lvl="1" indent="-173038">
              <a:lnSpc>
                <a:spcPct val="100000"/>
              </a:lnSpc>
              <a:spcBef>
                <a:spcPts val="0"/>
              </a:spcBef>
              <a:buClrTx/>
              <a:buSzPct val="90000"/>
              <a:buFont typeface="Calibri" pitchFamily="34" charset="0"/>
              <a:buChar char="‒"/>
            </a:pPr>
            <a:r>
              <a:rPr lang="en-US" sz="2000" dirty="0">
                <a:latin typeface="Calibri" pitchFamily="34" charset="0"/>
                <a:cs typeface="Calibri" pitchFamily="34" charset="0"/>
              </a:rPr>
              <a:t>VSANs may share the same EISL</a:t>
            </a:r>
          </a:p>
          <a:p>
            <a:pPr marL="533400" lvl="1" indent="-173038">
              <a:lnSpc>
                <a:spcPct val="100000"/>
              </a:lnSpc>
              <a:spcBef>
                <a:spcPts val="0"/>
              </a:spcBef>
              <a:buClrTx/>
              <a:buSzPct val="90000"/>
              <a:buFont typeface="Calibri" pitchFamily="34" charset="0"/>
              <a:buChar char="‒"/>
            </a:pPr>
            <a:r>
              <a:rPr lang="en-US" sz="2000" dirty="0">
                <a:latin typeface="Calibri" pitchFamily="34" charset="0"/>
                <a:cs typeface="Calibri" pitchFamily="34" charset="0"/>
              </a:rPr>
              <a:t>Cost effective on WAN links</a:t>
            </a:r>
          </a:p>
          <a:p>
            <a:pPr>
              <a:lnSpc>
                <a:spcPct val="90000"/>
              </a:lnSpc>
              <a:spcBef>
                <a:spcPct val="40000"/>
              </a:spcBef>
              <a:buClrTx/>
              <a:buSzPct val="100000"/>
            </a:pPr>
            <a:r>
              <a:rPr lang="en-US" sz="2000" dirty="0">
                <a:latin typeface="Calibri" pitchFamily="34" charset="0"/>
                <a:cs typeface="Calibri" pitchFamily="34" charset="0"/>
              </a:rPr>
              <a:t>Resilient SAN extension</a:t>
            </a:r>
          </a:p>
          <a:p>
            <a:pPr>
              <a:lnSpc>
                <a:spcPct val="90000"/>
              </a:lnSpc>
              <a:spcBef>
                <a:spcPct val="40000"/>
              </a:spcBef>
              <a:buClrTx/>
              <a:buSzPct val="100000"/>
            </a:pPr>
            <a:r>
              <a:rPr lang="en-US" sz="2000" dirty="0">
                <a:latin typeface="Calibri" pitchFamily="34" charset="0"/>
                <a:cs typeface="Calibri" pitchFamily="34" charset="0"/>
              </a:rPr>
              <a:t>Standard solution </a:t>
            </a:r>
            <a:br>
              <a:rPr lang="en-US" sz="2000" dirty="0">
                <a:latin typeface="Calibri" pitchFamily="34" charset="0"/>
                <a:cs typeface="Calibri" pitchFamily="34" charset="0"/>
              </a:rPr>
            </a:br>
            <a:r>
              <a:rPr lang="en-US" sz="2000" dirty="0">
                <a:latin typeface="Calibri" pitchFamily="34" charset="0"/>
                <a:cs typeface="Calibri" pitchFamily="34" charset="0"/>
              </a:rPr>
              <a:t>(</a:t>
            </a:r>
            <a:r>
              <a:rPr lang="en-AU" sz="2000" dirty="0">
                <a:latin typeface="Calibri" pitchFamily="34" charset="0"/>
                <a:cs typeface="Calibri" pitchFamily="34" charset="0"/>
              </a:rPr>
              <a:t>ANSI T11 FC-FS-2 section 10)</a:t>
            </a:r>
            <a:endParaRPr lang="en-US" sz="2000" dirty="0">
              <a:latin typeface="Calibri" pitchFamily="34" charset="0"/>
              <a:cs typeface="Calibri" pitchFamily="34" charset="0"/>
            </a:endParaRPr>
          </a:p>
        </p:txBody>
      </p:sp>
      <p:sp>
        <p:nvSpPr>
          <p:cNvPr id="86021" name="AutoShape 5"/>
          <p:cNvSpPr>
            <a:spLocks noChangeArrowheads="1"/>
          </p:cNvSpPr>
          <p:nvPr/>
        </p:nvSpPr>
        <p:spPr bwMode="auto">
          <a:xfrm>
            <a:off x="7377641" y="2399383"/>
            <a:ext cx="981075" cy="1055687"/>
          </a:xfrm>
          <a:prstGeom prst="roundRect">
            <a:avLst>
              <a:gd name="adj" fmla="val 16667"/>
            </a:avLst>
          </a:prstGeom>
          <a:solidFill>
            <a:srgbClr val="D2D2D4"/>
          </a:solidFill>
          <a:ln>
            <a:noFill/>
          </a:ln>
          <a:extLst>
            <a:ext uri="{91240B29-F687-4F45-9708-019B960494DF}">
              <a14:hiddenLine xmlns:a14="http://schemas.microsoft.com/office/drawing/2010/main" w="0" algn="ctr">
                <a:solidFill>
                  <a:srgbClr val="000000"/>
                </a:solidFill>
                <a:round/>
                <a:headEnd/>
                <a:tailEnd/>
              </a14:hiddenLine>
            </a:ext>
          </a:extLst>
        </p:spPr>
        <p:txBody>
          <a:bodyPr wrap="none" anchor="ctr"/>
          <a:lstStyle/>
          <a:p>
            <a:endParaRPr lang="en-US">
              <a:latin typeface="Calibri" pitchFamily="34" charset="0"/>
              <a:cs typeface="Calibri" pitchFamily="34" charset="0"/>
            </a:endParaRPr>
          </a:p>
        </p:txBody>
      </p:sp>
      <p:sp>
        <p:nvSpPr>
          <p:cNvPr id="86022" name="AutoShape 6"/>
          <p:cNvSpPr>
            <a:spLocks noChangeArrowheads="1"/>
          </p:cNvSpPr>
          <p:nvPr/>
        </p:nvSpPr>
        <p:spPr bwMode="auto">
          <a:xfrm>
            <a:off x="6153679" y="2399383"/>
            <a:ext cx="981075" cy="1055687"/>
          </a:xfrm>
          <a:prstGeom prst="roundRect">
            <a:avLst>
              <a:gd name="adj" fmla="val 16667"/>
            </a:avLst>
          </a:prstGeom>
          <a:solidFill>
            <a:srgbClr val="D2D2D4"/>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sp>
        <p:nvSpPr>
          <p:cNvPr id="86023" name="Text Box 7"/>
          <p:cNvSpPr txBox="1">
            <a:spLocks noChangeArrowheads="1"/>
          </p:cNvSpPr>
          <p:nvPr/>
        </p:nvSpPr>
        <p:spPr bwMode="auto">
          <a:xfrm>
            <a:off x="7761816" y="1499270"/>
            <a:ext cx="105291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400" b="1" baseline="0">
                <a:latin typeface="Calibri" pitchFamily="34" charset="0"/>
                <a:cs typeface="Calibri" pitchFamily="34" charset="0"/>
              </a:rPr>
              <a:t>SAN Islands</a:t>
            </a:r>
          </a:p>
        </p:txBody>
      </p:sp>
      <p:sp>
        <p:nvSpPr>
          <p:cNvPr id="86024" name="Text Box 8"/>
          <p:cNvSpPr txBox="1">
            <a:spLocks noChangeArrowheads="1"/>
          </p:cNvSpPr>
          <p:nvPr/>
        </p:nvSpPr>
        <p:spPr bwMode="auto">
          <a:xfrm>
            <a:off x="6612466" y="908720"/>
            <a:ext cx="10905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200" b="1" baseline="0">
                <a:latin typeface="Calibri" pitchFamily="34" charset="0"/>
                <a:cs typeface="Calibri" pitchFamily="34" charset="0"/>
              </a:rPr>
              <a:t>Department A</a:t>
            </a:r>
          </a:p>
        </p:txBody>
      </p:sp>
      <p:sp>
        <p:nvSpPr>
          <p:cNvPr id="86025" name="Text Box 9"/>
          <p:cNvSpPr txBox="1">
            <a:spLocks noChangeArrowheads="1"/>
          </p:cNvSpPr>
          <p:nvPr/>
        </p:nvSpPr>
        <p:spPr bwMode="auto">
          <a:xfrm>
            <a:off x="6015566" y="3464595"/>
            <a:ext cx="1181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200" b="1" baseline="0"/>
              <a:t>Department B</a:t>
            </a:r>
          </a:p>
        </p:txBody>
      </p:sp>
      <p:sp>
        <p:nvSpPr>
          <p:cNvPr id="86026" name="Text Box 10"/>
          <p:cNvSpPr txBox="1">
            <a:spLocks noChangeArrowheads="1"/>
          </p:cNvSpPr>
          <p:nvPr/>
        </p:nvSpPr>
        <p:spPr bwMode="auto">
          <a:xfrm>
            <a:off x="7336366" y="3464595"/>
            <a:ext cx="10793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200" b="1" baseline="0">
                <a:latin typeface="Calibri" pitchFamily="34" charset="0"/>
                <a:cs typeface="Calibri" pitchFamily="34" charset="0"/>
              </a:rPr>
              <a:t>Department C</a:t>
            </a:r>
          </a:p>
        </p:txBody>
      </p:sp>
      <p:sp>
        <p:nvSpPr>
          <p:cNvPr id="86027" name="AutoShape 11"/>
          <p:cNvSpPr>
            <a:spLocks noChangeArrowheads="1"/>
          </p:cNvSpPr>
          <p:nvPr/>
        </p:nvSpPr>
        <p:spPr bwMode="auto">
          <a:xfrm rot="10739659">
            <a:off x="7025216" y="3832895"/>
            <a:ext cx="457200" cy="793750"/>
          </a:xfrm>
          <a:prstGeom prst="upArrow">
            <a:avLst>
              <a:gd name="adj1" fmla="val 50000"/>
              <a:gd name="adj2" fmla="val 43403"/>
            </a:avLst>
          </a:prstGeom>
          <a:solidFill>
            <a:schemeClr val="tx2"/>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86028" name="Text Box 12"/>
          <p:cNvSpPr txBox="1">
            <a:spLocks noChangeArrowheads="1"/>
          </p:cNvSpPr>
          <p:nvPr/>
        </p:nvSpPr>
        <p:spPr bwMode="auto">
          <a:xfrm>
            <a:off x="7666566" y="4201195"/>
            <a:ext cx="11539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400" b="1" baseline="0">
                <a:latin typeface="Calibri" pitchFamily="34" charset="0"/>
                <a:cs typeface="Calibri" pitchFamily="34" charset="0"/>
              </a:rPr>
              <a:t>Virtual SANs </a:t>
            </a:r>
          </a:p>
          <a:p>
            <a:pPr>
              <a:lnSpc>
                <a:spcPct val="100000"/>
              </a:lnSpc>
            </a:pPr>
            <a:r>
              <a:rPr lang="en-US" sz="1400" b="1" baseline="0">
                <a:latin typeface="Calibri" pitchFamily="34" charset="0"/>
                <a:cs typeface="Calibri" pitchFamily="34" charset="0"/>
              </a:rPr>
              <a:t>(VSANs)</a:t>
            </a:r>
          </a:p>
        </p:txBody>
      </p:sp>
      <p:sp>
        <p:nvSpPr>
          <p:cNvPr id="86029" name="Text Box 13"/>
          <p:cNvSpPr txBox="1">
            <a:spLocks noChangeArrowheads="1"/>
          </p:cNvSpPr>
          <p:nvPr/>
        </p:nvSpPr>
        <p:spPr bwMode="auto">
          <a:xfrm>
            <a:off x="4982161" y="4798095"/>
            <a:ext cx="10905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r">
              <a:lnSpc>
                <a:spcPct val="100000"/>
              </a:lnSpc>
            </a:pPr>
            <a:r>
              <a:rPr lang="en-US" sz="1200" b="1" baseline="0" dirty="0">
                <a:latin typeface="Calibri" pitchFamily="34" charset="0"/>
                <a:cs typeface="Calibri" pitchFamily="34" charset="0"/>
              </a:rPr>
              <a:t>Department A</a:t>
            </a:r>
          </a:p>
        </p:txBody>
      </p:sp>
      <p:sp>
        <p:nvSpPr>
          <p:cNvPr id="86030" name="Text Box 14"/>
          <p:cNvSpPr txBox="1">
            <a:spLocks noChangeArrowheads="1"/>
          </p:cNvSpPr>
          <p:nvPr/>
        </p:nvSpPr>
        <p:spPr bwMode="auto">
          <a:xfrm>
            <a:off x="4988573" y="5150520"/>
            <a:ext cx="10841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r">
              <a:lnSpc>
                <a:spcPct val="100000"/>
              </a:lnSpc>
            </a:pPr>
            <a:r>
              <a:rPr lang="en-US" sz="1200" b="1" baseline="0">
                <a:latin typeface="Calibri" pitchFamily="34" charset="0"/>
                <a:cs typeface="Calibri" pitchFamily="34" charset="0"/>
              </a:rPr>
              <a:t>Department B</a:t>
            </a:r>
          </a:p>
        </p:txBody>
      </p:sp>
      <p:sp>
        <p:nvSpPr>
          <p:cNvPr id="86031" name="Text Box 15"/>
          <p:cNvSpPr txBox="1">
            <a:spLocks noChangeArrowheads="1"/>
          </p:cNvSpPr>
          <p:nvPr/>
        </p:nvSpPr>
        <p:spPr bwMode="auto">
          <a:xfrm>
            <a:off x="4993383" y="5496595"/>
            <a:ext cx="10793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r">
              <a:lnSpc>
                <a:spcPct val="100000"/>
              </a:lnSpc>
            </a:pPr>
            <a:r>
              <a:rPr lang="en-US" sz="1200" b="1" baseline="0">
                <a:latin typeface="Calibri" pitchFamily="34" charset="0"/>
                <a:cs typeface="Calibri" pitchFamily="34" charset="0"/>
              </a:rPr>
              <a:t>Department C</a:t>
            </a:r>
          </a:p>
        </p:txBody>
      </p:sp>
      <p:grpSp>
        <p:nvGrpSpPr>
          <p:cNvPr id="2" name="Group 16"/>
          <p:cNvGrpSpPr>
            <a:grpSpLocks/>
          </p:cNvGrpSpPr>
          <p:nvPr/>
        </p:nvGrpSpPr>
        <p:grpSpPr bwMode="auto">
          <a:xfrm>
            <a:off x="6137804" y="4852070"/>
            <a:ext cx="2287587" cy="939800"/>
            <a:chOff x="3777" y="3368"/>
            <a:chExt cx="1441" cy="592"/>
          </a:xfrm>
        </p:grpSpPr>
        <p:sp>
          <p:nvSpPr>
            <p:cNvPr id="86441" name="Line 17"/>
            <p:cNvSpPr>
              <a:spLocks noChangeShapeType="1"/>
            </p:cNvSpPr>
            <p:nvPr/>
          </p:nvSpPr>
          <p:spPr bwMode="auto">
            <a:xfrm rot="5400000" flipH="1">
              <a:off x="4479" y="3258"/>
              <a:ext cx="5" cy="8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42" name="Line 18"/>
            <p:cNvSpPr>
              <a:spLocks noChangeShapeType="1"/>
            </p:cNvSpPr>
            <p:nvPr/>
          </p:nvSpPr>
          <p:spPr bwMode="auto">
            <a:xfrm rot="5400000" flipH="1">
              <a:off x="4479" y="3208"/>
              <a:ext cx="5" cy="8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43" name="Line 19"/>
            <p:cNvSpPr>
              <a:spLocks noChangeShapeType="1"/>
            </p:cNvSpPr>
            <p:nvPr/>
          </p:nvSpPr>
          <p:spPr bwMode="auto">
            <a:xfrm rot="5400000" flipH="1">
              <a:off x="4479" y="3158"/>
              <a:ext cx="5" cy="8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44" name="Line 20"/>
            <p:cNvSpPr>
              <a:spLocks noChangeShapeType="1"/>
            </p:cNvSpPr>
            <p:nvPr/>
          </p:nvSpPr>
          <p:spPr bwMode="auto">
            <a:xfrm rot="5400000" flipH="1">
              <a:off x="4479" y="3303"/>
              <a:ext cx="5" cy="8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45" name="Oval 21"/>
            <p:cNvSpPr>
              <a:spLocks noChangeArrowheads="1"/>
            </p:cNvSpPr>
            <p:nvPr/>
          </p:nvSpPr>
          <p:spPr bwMode="auto">
            <a:xfrm rot="5400000">
              <a:off x="4365" y="3615"/>
              <a:ext cx="246" cy="66"/>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446" name="Line 22"/>
            <p:cNvSpPr>
              <a:spLocks noChangeShapeType="1"/>
            </p:cNvSpPr>
            <p:nvPr/>
          </p:nvSpPr>
          <p:spPr bwMode="auto">
            <a:xfrm flipH="1">
              <a:off x="3777" y="3525"/>
              <a:ext cx="240" cy="0"/>
            </a:xfrm>
            <a:prstGeom prst="line">
              <a:avLst/>
            </a:prstGeom>
            <a:noFill/>
            <a:ln w="19050">
              <a:solidFill>
                <a:srgbClr val="33CC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47" name="Line 23"/>
            <p:cNvSpPr>
              <a:spLocks noChangeShapeType="1"/>
            </p:cNvSpPr>
            <p:nvPr/>
          </p:nvSpPr>
          <p:spPr bwMode="auto">
            <a:xfrm flipH="1">
              <a:off x="3777" y="3579"/>
              <a:ext cx="240" cy="0"/>
            </a:xfrm>
            <a:prstGeom prst="line">
              <a:avLst/>
            </a:prstGeom>
            <a:noFill/>
            <a:ln w="19050">
              <a:solidFill>
                <a:srgbClr val="003399"/>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48" name="Line 24"/>
            <p:cNvSpPr>
              <a:spLocks noChangeShapeType="1"/>
            </p:cNvSpPr>
            <p:nvPr/>
          </p:nvSpPr>
          <p:spPr bwMode="auto">
            <a:xfrm flipH="1">
              <a:off x="3777" y="3633"/>
              <a:ext cx="24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49" name="Line 25"/>
            <p:cNvSpPr>
              <a:spLocks noChangeShapeType="1"/>
            </p:cNvSpPr>
            <p:nvPr/>
          </p:nvSpPr>
          <p:spPr bwMode="auto">
            <a:xfrm flipH="1">
              <a:off x="3777" y="3660"/>
              <a:ext cx="240" cy="0"/>
            </a:xfrm>
            <a:prstGeom prst="line">
              <a:avLst/>
            </a:prstGeom>
            <a:noFill/>
            <a:ln w="19050">
              <a:solidFill>
                <a:srgbClr val="33CC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50" name="Line 26"/>
            <p:cNvSpPr>
              <a:spLocks noChangeShapeType="1"/>
            </p:cNvSpPr>
            <p:nvPr/>
          </p:nvSpPr>
          <p:spPr bwMode="auto">
            <a:xfrm flipH="1">
              <a:off x="3777" y="3687"/>
              <a:ext cx="240" cy="0"/>
            </a:xfrm>
            <a:prstGeom prst="line">
              <a:avLst/>
            </a:prstGeom>
            <a:noFill/>
            <a:ln w="19050">
              <a:solidFill>
                <a:srgbClr val="33CC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51" name="Line 27"/>
            <p:cNvSpPr>
              <a:spLocks noChangeShapeType="1"/>
            </p:cNvSpPr>
            <p:nvPr/>
          </p:nvSpPr>
          <p:spPr bwMode="auto">
            <a:xfrm flipH="1">
              <a:off x="3777" y="3714"/>
              <a:ext cx="24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52" name="Line 28"/>
            <p:cNvSpPr>
              <a:spLocks noChangeShapeType="1"/>
            </p:cNvSpPr>
            <p:nvPr/>
          </p:nvSpPr>
          <p:spPr bwMode="auto">
            <a:xfrm flipH="1">
              <a:off x="3777" y="3418"/>
              <a:ext cx="240" cy="0"/>
            </a:xfrm>
            <a:prstGeom prst="line">
              <a:avLst/>
            </a:prstGeom>
            <a:noFill/>
            <a:ln w="19050">
              <a:solidFill>
                <a:srgbClr val="33CC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53" name="Line 29"/>
            <p:cNvSpPr>
              <a:spLocks noChangeShapeType="1"/>
            </p:cNvSpPr>
            <p:nvPr/>
          </p:nvSpPr>
          <p:spPr bwMode="auto">
            <a:xfrm flipH="1">
              <a:off x="3777" y="3444"/>
              <a:ext cx="240" cy="0"/>
            </a:xfrm>
            <a:prstGeom prst="line">
              <a:avLst/>
            </a:prstGeom>
            <a:noFill/>
            <a:ln w="19050">
              <a:solidFill>
                <a:srgbClr val="33CC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54" name="Line 30"/>
            <p:cNvSpPr>
              <a:spLocks noChangeShapeType="1"/>
            </p:cNvSpPr>
            <p:nvPr/>
          </p:nvSpPr>
          <p:spPr bwMode="auto">
            <a:xfrm flipH="1">
              <a:off x="3777" y="3471"/>
              <a:ext cx="240" cy="0"/>
            </a:xfrm>
            <a:prstGeom prst="line">
              <a:avLst/>
            </a:prstGeom>
            <a:noFill/>
            <a:ln w="19050">
              <a:solidFill>
                <a:srgbClr val="003399"/>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55" name="Line 31"/>
            <p:cNvSpPr>
              <a:spLocks noChangeShapeType="1"/>
            </p:cNvSpPr>
            <p:nvPr/>
          </p:nvSpPr>
          <p:spPr bwMode="auto">
            <a:xfrm flipH="1">
              <a:off x="3777" y="3498"/>
              <a:ext cx="240" cy="0"/>
            </a:xfrm>
            <a:prstGeom prst="line">
              <a:avLst/>
            </a:prstGeom>
            <a:noFill/>
            <a:ln w="19050">
              <a:solidFill>
                <a:srgbClr val="003399"/>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56" name="Line 32"/>
            <p:cNvSpPr>
              <a:spLocks noChangeShapeType="1"/>
            </p:cNvSpPr>
            <p:nvPr/>
          </p:nvSpPr>
          <p:spPr bwMode="auto">
            <a:xfrm flipH="1">
              <a:off x="3777" y="3552"/>
              <a:ext cx="24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57" name="Line 33"/>
            <p:cNvSpPr>
              <a:spLocks noChangeShapeType="1"/>
            </p:cNvSpPr>
            <p:nvPr/>
          </p:nvSpPr>
          <p:spPr bwMode="auto">
            <a:xfrm flipH="1">
              <a:off x="3777" y="3606"/>
              <a:ext cx="240" cy="0"/>
            </a:xfrm>
            <a:prstGeom prst="line">
              <a:avLst/>
            </a:prstGeom>
            <a:noFill/>
            <a:ln w="19050">
              <a:solidFill>
                <a:srgbClr val="003399"/>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58" name="Line 34"/>
            <p:cNvSpPr>
              <a:spLocks noChangeShapeType="1"/>
            </p:cNvSpPr>
            <p:nvPr/>
          </p:nvSpPr>
          <p:spPr bwMode="auto">
            <a:xfrm flipH="1">
              <a:off x="3777" y="3848"/>
              <a:ext cx="240" cy="0"/>
            </a:xfrm>
            <a:prstGeom prst="line">
              <a:avLst/>
            </a:prstGeom>
            <a:noFill/>
            <a:ln w="19050">
              <a:solidFill>
                <a:srgbClr val="003399"/>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59" name="Line 35"/>
            <p:cNvSpPr>
              <a:spLocks noChangeShapeType="1"/>
            </p:cNvSpPr>
            <p:nvPr/>
          </p:nvSpPr>
          <p:spPr bwMode="auto">
            <a:xfrm flipH="1">
              <a:off x="3777" y="3902"/>
              <a:ext cx="24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60" name="Line 36"/>
            <p:cNvSpPr>
              <a:spLocks noChangeShapeType="1"/>
            </p:cNvSpPr>
            <p:nvPr/>
          </p:nvSpPr>
          <p:spPr bwMode="auto">
            <a:xfrm flipH="1">
              <a:off x="3777" y="3741"/>
              <a:ext cx="240" cy="0"/>
            </a:xfrm>
            <a:prstGeom prst="line">
              <a:avLst/>
            </a:prstGeom>
            <a:noFill/>
            <a:ln w="19050">
              <a:solidFill>
                <a:srgbClr val="003399"/>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61" name="Line 37"/>
            <p:cNvSpPr>
              <a:spLocks noChangeShapeType="1"/>
            </p:cNvSpPr>
            <p:nvPr/>
          </p:nvSpPr>
          <p:spPr bwMode="auto">
            <a:xfrm flipH="1">
              <a:off x="3777" y="3767"/>
              <a:ext cx="240" cy="0"/>
            </a:xfrm>
            <a:prstGeom prst="line">
              <a:avLst/>
            </a:prstGeom>
            <a:noFill/>
            <a:ln w="19050">
              <a:solidFill>
                <a:srgbClr val="003399"/>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62" name="Line 38"/>
            <p:cNvSpPr>
              <a:spLocks noChangeShapeType="1"/>
            </p:cNvSpPr>
            <p:nvPr/>
          </p:nvSpPr>
          <p:spPr bwMode="auto">
            <a:xfrm flipH="1">
              <a:off x="3777" y="3794"/>
              <a:ext cx="240" cy="0"/>
            </a:xfrm>
            <a:prstGeom prst="line">
              <a:avLst/>
            </a:prstGeom>
            <a:noFill/>
            <a:ln w="19050">
              <a:solidFill>
                <a:srgbClr val="33CC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63" name="Line 39"/>
            <p:cNvSpPr>
              <a:spLocks noChangeShapeType="1"/>
            </p:cNvSpPr>
            <p:nvPr/>
          </p:nvSpPr>
          <p:spPr bwMode="auto">
            <a:xfrm flipH="1">
              <a:off x="3777" y="3821"/>
              <a:ext cx="24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64" name="Line 40"/>
            <p:cNvSpPr>
              <a:spLocks noChangeShapeType="1"/>
            </p:cNvSpPr>
            <p:nvPr/>
          </p:nvSpPr>
          <p:spPr bwMode="auto">
            <a:xfrm flipH="1">
              <a:off x="3777" y="3875"/>
              <a:ext cx="240" cy="0"/>
            </a:xfrm>
            <a:prstGeom prst="line">
              <a:avLst/>
            </a:prstGeom>
            <a:noFill/>
            <a:ln w="19050">
              <a:solidFill>
                <a:srgbClr val="33CC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65" name="Line 41"/>
            <p:cNvSpPr>
              <a:spLocks noChangeShapeType="1"/>
            </p:cNvSpPr>
            <p:nvPr/>
          </p:nvSpPr>
          <p:spPr bwMode="auto">
            <a:xfrm flipH="1">
              <a:off x="4978" y="3525"/>
              <a:ext cx="24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66" name="Line 42"/>
            <p:cNvSpPr>
              <a:spLocks noChangeShapeType="1"/>
            </p:cNvSpPr>
            <p:nvPr/>
          </p:nvSpPr>
          <p:spPr bwMode="auto">
            <a:xfrm flipH="1">
              <a:off x="4978" y="3579"/>
              <a:ext cx="240" cy="0"/>
            </a:xfrm>
            <a:prstGeom prst="line">
              <a:avLst/>
            </a:prstGeom>
            <a:noFill/>
            <a:ln w="19050">
              <a:solidFill>
                <a:srgbClr val="003399"/>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67" name="Line 43"/>
            <p:cNvSpPr>
              <a:spLocks noChangeShapeType="1"/>
            </p:cNvSpPr>
            <p:nvPr/>
          </p:nvSpPr>
          <p:spPr bwMode="auto">
            <a:xfrm flipH="1">
              <a:off x="4978" y="3633"/>
              <a:ext cx="240" cy="0"/>
            </a:xfrm>
            <a:prstGeom prst="line">
              <a:avLst/>
            </a:prstGeom>
            <a:noFill/>
            <a:ln w="19050">
              <a:solidFill>
                <a:srgbClr val="33CC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68" name="Line 44"/>
            <p:cNvSpPr>
              <a:spLocks noChangeShapeType="1"/>
            </p:cNvSpPr>
            <p:nvPr/>
          </p:nvSpPr>
          <p:spPr bwMode="auto">
            <a:xfrm flipH="1">
              <a:off x="4978" y="3660"/>
              <a:ext cx="24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69" name="Line 45"/>
            <p:cNvSpPr>
              <a:spLocks noChangeShapeType="1"/>
            </p:cNvSpPr>
            <p:nvPr/>
          </p:nvSpPr>
          <p:spPr bwMode="auto">
            <a:xfrm flipH="1">
              <a:off x="4978" y="3687"/>
              <a:ext cx="240" cy="0"/>
            </a:xfrm>
            <a:prstGeom prst="line">
              <a:avLst/>
            </a:prstGeom>
            <a:noFill/>
            <a:ln w="19050">
              <a:solidFill>
                <a:srgbClr val="003399"/>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70" name="Line 46"/>
            <p:cNvSpPr>
              <a:spLocks noChangeShapeType="1"/>
            </p:cNvSpPr>
            <p:nvPr/>
          </p:nvSpPr>
          <p:spPr bwMode="auto">
            <a:xfrm flipH="1">
              <a:off x="4978" y="3714"/>
              <a:ext cx="240" cy="0"/>
            </a:xfrm>
            <a:prstGeom prst="line">
              <a:avLst/>
            </a:prstGeom>
            <a:noFill/>
            <a:ln w="19050">
              <a:solidFill>
                <a:srgbClr val="33CC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71" name="Line 47"/>
            <p:cNvSpPr>
              <a:spLocks noChangeShapeType="1"/>
            </p:cNvSpPr>
            <p:nvPr/>
          </p:nvSpPr>
          <p:spPr bwMode="auto">
            <a:xfrm flipH="1">
              <a:off x="4978" y="3418"/>
              <a:ext cx="240" cy="0"/>
            </a:xfrm>
            <a:prstGeom prst="line">
              <a:avLst/>
            </a:prstGeom>
            <a:noFill/>
            <a:ln w="19050">
              <a:solidFill>
                <a:srgbClr val="33CC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72" name="Line 48"/>
            <p:cNvSpPr>
              <a:spLocks noChangeShapeType="1"/>
            </p:cNvSpPr>
            <p:nvPr/>
          </p:nvSpPr>
          <p:spPr bwMode="auto">
            <a:xfrm flipH="1">
              <a:off x="4978" y="3444"/>
              <a:ext cx="240" cy="0"/>
            </a:xfrm>
            <a:prstGeom prst="line">
              <a:avLst/>
            </a:prstGeom>
            <a:noFill/>
            <a:ln w="19050">
              <a:solidFill>
                <a:srgbClr val="33CC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73" name="Line 49"/>
            <p:cNvSpPr>
              <a:spLocks noChangeShapeType="1"/>
            </p:cNvSpPr>
            <p:nvPr/>
          </p:nvSpPr>
          <p:spPr bwMode="auto">
            <a:xfrm flipH="1">
              <a:off x="4978" y="3471"/>
              <a:ext cx="24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74" name="Line 50"/>
            <p:cNvSpPr>
              <a:spLocks noChangeShapeType="1"/>
            </p:cNvSpPr>
            <p:nvPr/>
          </p:nvSpPr>
          <p:spPr bwMode="auto">
            <a:xfrm flipH="1">
              <a:off x="4978" y="3498"/>
              <a:ext cx="240" cy="0"/>
            </a:xfrm>
            <a:prstGeom prst="line">
              <a:avLst/>
            </a:prstGeom>
            <a:noFill/>
            <a:ln w="19050">
              <a:solidFill>
                <a:srgbClr val="0033CC"/>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75" name="Line 51"/>
            <p:cNvSpPr>
              <a:spLocks noChangeShapeType="1"/>
            </p:cNvSpPr>
            <p:nvPr/>
          </p:nvSpPr>
          <p:spPr bwMode="auto">
            <a:xfrm flipH="1">
              <a:off x="4978" y="3552"/>
              <a:ext cx="24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76" name="Line 52"/>
            <p:cNvSpPr>
              <a:spLocks noChangeShapeType="1"/>
            </p:cNvSpPr>
            <p:nvPr/>
          </p:nvSpPr>
          <p:spPr bwMode="auto">
            <a:xfrm flipH="1">
              <a:off x="4978" y="3606"/>
              <a:ext cx="240" cy="0"/>
            </a:xfrm>
            <a:prstGeom prst="line">
              <a:avLst/>
            </a:prstGeom>
            <a:noFill/>
            <a:ln w="19050">
              <a:solidFill>
                <a:srgbClr val="003399"/>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77" name="Line 53"/>
            <p:cNvSpPr>
              <a:spLocks noChangeShapeType="1"/>
            </p:cNvSpPr>
            <p:nvPr/>
          </p:nvSpPr>
          <p:spPr bwMode="auto">
            <a:xfrm flipH="1">
              <a:off x="4978" y="3848"/>
              <a:ext cx="240" cy="0"/>
            </a:xfrm>
            <a:prstGeom prst="line">
              <a:avLst/>
            </a:prstGeom>
            <a:noFill/>
            <a:ln w="19050">
              <a:solidFill>
                <a:srgbClr val="33CC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78" name="Line 54"/>
            <p:cNvSpPr>
              <a:spLocks noChangeShapeType="1"/>
            </p:cNvSpPr>
            <p:nvPr/>
          </p:nvSpPr>
          <p:spPr bwMode="auto">
            <a:xfrm flipH="1">
              <a:off x="4978" y="3902"/>
              <a:ext cx="240" cy="0"/>
            </a:xfrm>
            <a:prstGeom prst="line">
              <a:avLst/>
            </a:prstGeom>
            <a:noFill/>
            <a:ln w="19050">
              <a:solidFill>
                <a:srgbClr val="33CC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79" name="Line 55"/>
            <p:cNvSpPr>
              <a:spLocks noChangeShapeType="1"/>
            </p:cNvSpPr>
            <p:nvPr/>
          </p:nvSpPr>
          <p:spPr bwMode="auto">
            <a:xfrm flipH="1">
              <a:off x="4978" y="3741"/>
              <a:ext cx="240" cy="0"/>
            </a:xfrm>
            <a:prstGeom prst="line">
              <a:avLst/>
            </a:prstGeom>
            <a:noFill/>
            <a:ln w="19050">
              <a:solidFill>
                <a:srgbClr val="003399"/>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80" name="Line 56"/>
            <p:cNvSpPr>
              <a:spLocks noChangeShapeType="1"/>
            </p:cNvSpPr>
            <p:nvPr/>
          </p:nvSpPr>
          <p:spPr bwMode="auto">
            <a:xfrm flipH="1">
              <a:off x="4978" y="3767"/>
              <a:ext cx="240" cy="0"/>
            </a:xfrm>
            <a:prstGeom prst="line">
              <a:avLst/>
            </a:prstGeom>
            <a:noFill/>
            <a:ln w="19050">
              <a:solidFill>
                <a:srgbClr val="003399"/>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81" name="Line 57"/>
            <p:cNvSpPr>
              <a:spLocks noChangeShapeType="1"/>
            </p:cNvSpPr>
            <p:nvPr/>
          </p:nvSpPr>
          <p:spPr bwMode="auto">
            <a:xfrm flipH="1">
              <a:off x="4978" y="3794"/>
              <a:ext cx="240" cy="0"/>
            </a:xfrm>
            <a:prstGeom prst="line">
              <a:avLst/>
            </a:prstGeom>
            <a:noFill/>
            <a:ln w="19050">
              <a:solidFill>
                <a:srgbClr val="003399"/>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82" name="Line 58"/>
            <p:cNvSpPr>
              <a:spLocks noChangeShapeType="1"/>
            </p:cNvSpPr>
            <p:nvPr/>
          </p:nvSpPr>
          <p:spPr bwMode="auto">
            <a:xfrm flipH="1">
              <a:off x="4978" y="3821"/>
              <a:ext cx="24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483" name="Line 59"/>
            <p:cNvSpPr>
              <a:spLocks noChangeShapeType="1"/>
            </p:cNvSpPr>
            <p:nvPr/>
          </p:nvSpPr>
          <p:spPr bwMode="auto">
            <a:xfrm flipH="1">
              <a:off x="4978" y="3875"/>
              <a:ext cx="24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3" name="Group 60"/>
            <p:cNvGrpSpPr>
              <a:grpSpLocks/>
            </p:cNvGrpSpPr>
            <p:nvPr/>
          </p:nvGrpSpPr>
          <p:grpSpPr bwMode="auto">
            <a:xfrm>
              <a:off x="3964" y="3368"/>
              <a:ext cx="372" cy="592"/>
              <a:chOff x="2832" y="3216"/>
              <a:chExt cx="344" cy="548"/>
            </a:xfrm>
          </p:grpSpPr>
          <p:sp>
            <p:nvSpPr>
              <p:cNvPr id="86498" name="Freeform 61"/>
              <p:cNvSpPr>
                <a:spLocks/>
              </p:cNvSpPr>
              <p:nvPr/>
            </p:nvSpPr>
            <p:spPr bwMode="auto">
              <a:xfrm>
                <a:off x="3141" y="3525"/>
                <a:ext cx="35" cy="239"/>
              </a:xfrm>
              <a:custGeom>
                <a:avLst/>
                <a:gdLst>
                  <a:gd name="T0" fmla="*/ 60 w 60"/>
                  <a:gd name="T1" fmla="*/ 0 h 425"/>
                  <a:gd name="T2" fmla="*/ 60 w 60"/>
                  <a:gd name="T3" fmla="*/ 364 h 425"/>
                  <a:gd name="T4" fmla="*/ 0 w 60"/>
                  <a:gd name="T5" fmla="*/ 425 h 425"/>
                  <a:gd name="T6" fmla="*/ 1 w 60"/>
                  <a:gd name="T7" fmla="*/ 58 h 425"/>
                  <a:gd name="T8" fmla="*/ 60 w 60"/>
                  <a:gd name="T9" fmla="*/ 0 h 425"/>
                  <a:gd name="T10" fmla="*/ 0 60000 65536"/>
                  <a:gd name="T11" fmla="*/ 0 60000 65536"/>
                  <a:gd name="T12" fmla="*/ 0 60000 65536"/>
                  <a:gd name="T13" fmla="*/ 0 60000 65536"/>
                  <a:gd name="T14" fmla="*/ 0 60000 65536"/>
                  <a:gd name="T15" fmla="*/ 0 w 60"/>
                  <a:gd name="T16" fmla="*/ 0 h 425"/>
                  <a:gd name="T17" fmla="*/ 60 w 60"/>
                  <a:gd name="T18" fmla="*/ 425 h 425"/>
                </a:gdLst>
                <a:ahLst/>
                <a:cxnLst>
                  <a:cxn ang="T10">
                    <a:pos x="T0" y="T1"/>
                  </a:cxn>
                  <a:cxn ang="T11">
                    <a:pos x="T2" y="T3"/>
                  </a:cxn>
                  <a:cxn ang="T12">
                    <a:pos x="T4" y="T5"/>
                  </a:cxn>
                  <a:cxn ang="T13">
                    <a:pos x="T6" y="T7"/>
                  </a:cxn>
                  <a:cxn ang="T14">
                    <a:pos x="T8" y="T9"/>
                  </a:cxn>
                </a:cxnLst>
                <a:rect l="T15" t="T16" r="T17" b="T18"/>
                <a:pathLst>
                  <a:path w="60" h="425">
                    <a:moveTo>
                      <a:pt x="60" y="0"/>
                    </a:moveTo>
                    <a:lnTo>
                      <a:pt x="60" y="364"/>
                    </a:lnTo>
                    <a:lnTo>
                      <a:pt x="0" y="425"/>
                    </a:lnTo>
                    <a:lnTo>
                      <a:pt x="1" y="58"/>
                    </a:lnTo>
                    <a:lnTo>
                      <a:pt x="60" y="0"/>
                    </a:lnTo>
                    <a:close/>
                  </a:path>
                </a:pathLst>
              </a:custGeom>
              <a:solidFill>
                <a:srgbClr val="008000"/>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sp>
            <p:nvSpPr>
              <p:cNvPr id="86499" name="Rectangle 62"/>
              <p:cNvSpPr>
                <a:spLocks noChangeArrowheads="1"/>
              </p:cNvSpPr>
              <p:nvPr/>
            </p:nvSpPr>
            <p:spPr bwMode="auto">
              <a:xfrm>
                <a:off x="2832" y="3559"/>
                <a:ext cx="312" cy="205"/>
              </a:xfrm>
              <a:prstGeom prst="rect">
                <a:avLst/>
              </a:prstGeom>
              <a:solidFill>
                <a:srgbClr val="33CC33"/>
              </a:solidFill>
              <a:ln>
                <a:noFill/>
              </a:ln>
              <a:extLst>
                <a:ext uri="{91240B29-F687-4F45-9708-019B960494DF}">
                  <a14:hiddenLine xmlns:a14="http://schemas.microsoft.com/office/drawing/2010/main" w="3175">
                    <a:solidFill>
                      <a:srgbClr val="000000"/>
                    </a:solidFill>
                    <a:miter lim="800000"/>
                    <a:headEnd/>
                    <a:tailEnd/>
                  </a14:hiddenLine>
                </a:ext>
              </a:extLst>
            </p:spPr>
            <p:txBody>
              <a:bodyPr lIns="0" tIns="0" rIns="0" bIns="0" anchor="ctr" anchorCtr="1"/>
              <a:lstStyle/>
              <a:p>
                <a:pPr eaLnBrk="1" hangingPunct="1">
                  <a:lnSpc>
                    <a:spcPct val="100000"/>
                  </a:lnSpc>
                </a:pPr>
                <a:endParaRPr lang="en-GB" sz="1200" b="1" baseline="0">
                  <a:ea typeface="ヒラギノ角ゴ Pro W3" charset="-128"/>
                </a:endParaRPr>
              </a:p>
            </p:txBody>
          </p:sp>
          <p:sp>
            <p:nvSpPr>
              <p:cNvPr id="86500" name="Freeform 63"/>
              <p:cNvSpPr>
                <a:spLocks/>
              </p:cNvSpPr>
              <p:nvPr/>
            </p:nvSpPr>
            <p:spPr bwMode="auto">
              <a:xfrm>
                <a:off x="2832" y="3216"/>
                <a:ext cx="344" cy="34"/>
              </a:xfrm>
              <a:custGeom>
                <a:avLst/>
                <a:gdLst>
                  <a:gd name="T0" fmla="*/ 0 w 1226"/>
                  <a:gd name="T1" fmla="*/ 122 h 122"/>
                  <a:gd name="T2" fmla="*/ 1104 w 1226"/>
                  <a:gd name="T3" fmla="*/ 122 h 122"/>
                  <a:gd name="T4" fmla="*/ 1226 w 1226"/>
                  <a:gd name="T5" fmla="*/ 0 h 122"/>
                  <a:gd name="T6" fmla="*/ 123 w 1226"/>
                  <a:gd name="T7" fmla="*/ 0 h 122"/>
                  <a:gd name="T8" fmla="*/ 0 w 1226"/>
                  <a:gd name="T9" fmla="*/ 122 h 122"/>
                  <a:gd name="T10" fmla="*/ 0 60000 65536"/>
                  <a:gd name="T11" fmla="*/ 0 60000 65536"/>
                  <a:gd name="T12" fmla="*/ 0 60000 65536"/>
                  <a:gd name="T13" fmla="*/ 0 60000 65536"/>
                  <a:gd name="T14" fmla="*/ 0 60000 65536"/>
                  <a:gd name="T15" fmla="*/ 0 w 1226"/>
                  <a:gd name="T16" fmla="*/ 0 h 122"/>
                  <a:gd name="T17" fmla="*/ 1226 w 1226"/>
                  <a:gd name="T18" fmla="*/ 122 h 122"/>
                </a:gdLst>
                <a:ahLst/>
                <a:cxnLst>
                  <a:cxn ang="T10">
                    <a:pos x="T0" y="T1"/>
                  </a:cxn>
                  <a:cxn ang="T11">
                    <a:pos x="T2" y="T3"/>
                  </a:cxn>
                  <a:cxn ang="T12">
                    <a:pos x="T4" y="T5"/>
                  </a:cxn>
                  <a:cxn ang="T13">
                    <a:pos x="T6" y="T7"/>
                  </a:cxn>
                  <a:cxn ang="T14">
                    <a:pos x="T8" y="T9"/>
                  </a:cxn>
                </a:cxnLst>
                <a:rect l="T15" t="T16" r="T17" b="T18"/>
                <a:pathLst>
                  <a:path w="1226" h="122">
                    <a:moveTo>
                      <a:pt x="0" y="122"/>
                    </a:moveTo>
                    <a:lnTo>
                      <a:pt x="1104" y="122"/>
                    </a:lnTo>
                    <a:lnTo>
                      <a:pt x="1226" y="0"/>
                    </a:lnTo>
                    <a:lnTo>
                      <a:pt x="123" y="0"/>
                    </a:lnTo>
                    <a:lnTo>
                      <a:pt x="0" y="122"/>
                    </a:lnTo>
                    <a:close/>
                  </a:path>
                </a:pathLst>
              </a:custGeom>
              <a:solidFill>
                <a:srgbClr val="DDDDDD"/>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sp>
            <p:nvSpPr>
              <p:cNvPr id="86501" name="Freeform 64"/>
              <p:cNvSpPr>
                <a:spLocks/>
              </p:cNvSpPr>
              <p:nvPr/>
            </p:nvSpPr>
            <p:spPr bwMode="auto">
              <a:xfrm>
                <a:off x="3142" y="3216"/>
                <a:ext cx="34" cy="343"/>
              </a:xfrm>
              <a:custGeom>
                <a:avLst/>
                <a:gdLst>
                  <a:gd name="T0" fmla="*/ 122 w 122"/>
                  <a:gd name="T1" fmla="*/ 0 h 1222"/>
                  <a:gd name="T2" fmla="*/ 122 w 122"/>
                  <a:gd name="T3" fmla="*/ 1100 h 1222"/>
                  <a:gd name="T4" fmla="*/ 0 w 122"/>
                  <a:gd name="T5" fmla="*/ 1222 h 1222"/>
                  <a:gd name="T6" fmla="*/ 0 w 122"/>
                  <a:gd name="T7" fmla="*/ 122 h 1222"/>
                  <a:gd name="T8" fmla="*/ 122 w 122"/>
                  <a:gd name="T9" fmla="*/ 0 h 1222"/>
                  <a:gd name="T10" fmla="*/ 0 60000 65536"/>
                  <a:gd name="T11" fmla="*/ 0 60000 65536"/>
                  <a:gd name="T12" fmla="*/ 0 60000 65536"/>
                  <a:gd name="T13" fmla="*/ 0 60000 65536"/>
                  <a:gd name="T14" fmla="*/ 0 60000 65536"/>
                  <a:gd name="T15" fmla="*/ 0 w 122"/>
                  <a:gd name="T16" fmla="*/ 0 h 1222"/>
                  <a:gd name="T17" fmla="*/ 122 w 122"/>
                  <a:gd name="T18" fmla="*/ 1222 h 1222"/>
                </a:gdLst>
                <a:ahLst/>
                <a:cxnLst>
                  <a:cxn ang="T10">
                    <a:pos x="T0" y="T1"/>
                  </a:cxn>
                  <a:cxn ang="T11">
                    <a:pos x="T2" y="T3"/>
                  </a:cxn>
                  <a:cxn ang="T12">
                    <a:pos x="T4" y="T5"/>
                  </a:cxn>
                  <a:cxn ang="T13">
                    <a:pos x="T6" y="T7"/>
                  </a:cxn>
                  <a:cxn ang="T14">
                    <a:pos x="T8" y="T9"/>
                  </a:cxn>
                </a:cxnLst>
                <a:rect l="T15" t="T16" r="T17" b="T18"/>
                <a:pathLst>
                  <a:path w="122" h="1222">
                    <a:moveTo>
                      <a:pt x="122" y="0"/>
                    </a:moveTo>
                    <a:lnTo>
                      <a:pt x="122" y="1100"/>
                    </a:lnTo>
                    <a:lnTo>
                      <a:pt x="0" y="1222"/>
                    </a:lnTo>
                    <a:lnTo>
                      <a:pt x="0" y="122"/>
                    </a:lnTo>
                    <a:lnTo>
                      <a:pt x="122" y="0"/>
                    </a:lnTo>
                    <a:close/>
                  </a:path>
                </a:pathLst>
              </a:custGeom>
              <a:solidFill>
                <a:srgbClr val="777777"/>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sp>
            <p:nvSpPr>
              <p:cNvPr id="86502" name="Rectangle 65"/>
              <p:cNvSpPr>
                <a:spLocks noChangeArrowheads="1"/>
              </p:cNvSpPr>
              <p:nvPr/>
            </p:nvSpPr>
            <p:spPr bwMode="auto">
              <a:xfrm>
                <a:off x="2832" y="3250"/>
                <a:ext cx="312" cy="309"/>
              </a:xfrm>
              <a:prstGeom prst="rect">
                <a:avLst/>
              </a:prstGeom>
              <a:solidFill>
                <a:srgbClr val="B2B2B2"/>
              </a:solidFill>
              <a:ln>
                <a:noFill/>
              </a:ln>
              <a:extLst>
                <a:ext uri="{91240B29-F687-4F45-9708-019B960494DF}">
                  <a14:hiddenLine xmlns:a14="http://schemas.microsoft.com/office/drawing/2010/main" w="3175">
                    <a:solidFill>
                      <a:srgbClr val="000000"/>
                    </a:solidFill>
                    <a:miter lim="800000"/>
                    <a:headEnd/>
                    <a:tailEnd/>
                  </a14:hiddenLine>
                </a:ext>
              </a:extLst>
            </p:spPr>
            <p:txBody>
              <a:bodyPr/>
              <a:lstStyle/>
              <a:p>
                <a:endParaRPr lang="en-US"/>
              </a:p>
            </p:txBody>
          </p:sp>
          <p:sp>
            <p:nvSpPr>
              <p:cNvPr id="86503" name="Freeform 66"/>
              <p:cNvSpPr>
                <a:spLocks/>
              </p:cNvSpPr>
              <p:nvPr/>
            </p:nvSpPr>
            <p:spPr bwMode="auto">
              <a:xfrm>
                <a:off x="2849" y="3380"/>
                <a:ext cx="109" cy="49"/>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504" name="Freeform 67"/>
              <p:cNvSpPr>
                <a:spLocks/>
              </p:cNvSpPr>
              <p:nvPr/>
            </p:nvSpPr>
            <p:spPr bwMode="auto">
              <a:xfrm>
                <a:off x="2963" y="3266"/>
                <a:ext cx="49" cy="109"/>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505" name="Freeform 68"/>
              <p:cNvSpPr>
                <a:spLocks/>
              </p:cNvSpPr>
              <p:nvPr/>
            </p:nvSpPr>
            <p:spPr bwMode="auto">
              <a:xfrm>
                <a:off x="3017" y="3380"/>
                <a:ext cx="109" cy="49"/>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506" name="Freeform 69"/>
              <p:cNvSpPr>
                <a:spLocks/>
              </p:cNvSpPr>
              <p:nvPr/>
            </p:nvSpPr>
            <p:spPr bwMode="auto">
              <a:xfrm>
                <a:off x="2963" y="3435"/>
                <a:ext cx="49" cy="10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507" name="Oval 70"/>
              <p:cNvSpPr>
                <a:spLocks noChangeArrowheads="1"/>
              </p:cNvSpPr>
              <p:nvPr/>
            </p:nvSpPr>
            <p:spPr bwMode="auto">
              <a:xfrm rot="-2599510">
                <a:off x="2965" y="3271"/>
                <a:ext cx="48" cy="278"/>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508" name="Oval 71"/>
              <p:cNvSpPr>
                <a:spLocks noChangeArrowheads="1"/>
              </p:cNvSpPr>
              <p:nvPr/>
            </p:nvSpPr>
            <p:spPr bwMode="auto">
              <a:xfrm rot="2599510" flipV="1">
                <a:off x="2965" y="3268"/>
                <a:ext cx="48" cy="284"/>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509" name="Oval 72"/>
              <p:cNvSpPr>
                <a:spLocks noChangeArrowheads="1"/>
              </p:cNvSpPr>
              <p:nvPr/>
            </p:nvSpPr>
            <p:spPr bwMode="auto">
              <a:xfrm>
                <a:off x="2941" y="3362"/>
                <a:ext cx="94" cy="9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 name="Group 73"/>
            <p:cNvGrpSpPr>
              <a:grpSpLocks/>
            </p:cNvGrpSpPr>
            <p:nvPr/>
          </p:nvGrpSpPr>
          <p:grpSpPr bwMode="auto">
            <a:xfrm>
              <a:off x="4660" y="3368"/>
              <a:ext cx="372" cy="592"/>
              <a:chOff x="2832" y="3216"/>
              <a:chExt cx="344" cy="548"/>
            </a:xfrm>
          </p:grpSpPr>
          <p:sp>
            <p:nvSpPr>
              <p:cNvPr id="86486" name="Freeform 74"/>
              <p:cNvSpPr>
                <a:spLocks/>
              </p:cNvSpPr>
              <p:nvPr/>
            </p:nvSpPr>
            <p:spPr bwMode="auto">
              <a:xfrm>
                <a:off x="3141" y="3525"/>
                <a:ext cx="35" cy="239"/>
              </a:xfrm>
              <a:custGeom>
                <a:avLst/>
                <a:gdLst>
                  <a:gd name="T0" fmla="*/ 60 w 60"/>
                  <a:gd name="T1" fmla="*/ 0 h 425"/>
                  <a:gd name="T2" fmla="*/ 60 w 60"/>
                  <a:gd name="T3" fmla="*/ 364 h 425"/>
                  <a:gd name="T4" fmla="*/ 0 w 60"/>
                  <a:gd name="T5" fmla="*/ 425 h 425"/>
                  <a:gd name="T6" fmla="*/ 1 w 60"/>
                  <a:gd name="T7" fmla="*/ 58 h 425"/>
                  <a:gd name="T8" fmla="*/ 60 w 60"/>
                  <a:gd name="T9" fmla="*/ 0 h 425"/>
                  <a:gd name="T10" fmla="*/ 0 60000 65536"/>
                  <a:gd name="T11" fmla="*/ 0 60000 65536"/>
                  <a:gd name="T12" fmla="*/ 0 60000 65536"/>
                  <a:gd name="T13" fmla="*/ 0 60000 65536"/>
                  <a:gd name="T14" fmla="*/ 0 60000 65536"/>
                  <a:gd name="T15" fmla="*/ 0 w 60"/>
                  <a:gd name="T16" fmla="*/ 0 h 425"/>
                  <a:gd name="T17" fmla="*/ 60 w 60"/>
                  <a:gd name="T18" fmla="*/ 425 h 425"/>
                </a:gdLst>
                <a:ahLst/>
                <a:cxnLst>
                  <a:cxn ang="T10">
                    <a:pos x="T0" y="T1"/>
                  </a:cxn>
                  <a:cxn ang="T11">
                    <a:pos x="T2" y="T3"/>
                  </a:cxn>
                  <a:cxn ang="T12">
                    <a:pos x="T4" y="T5"/>
                  </a:cxn>
                  <a:cxn ang="T13">
                    <a:pos x="T6" y="T7"/>
                  </a:cxn>
                  <a:cxn ang="T14">
                    <a:pos x="T8" y="T9"/>
                  </a:cxn>
                </a:cxnLst>
                <a:rect l="T15" t="T16" r="T17" b="T18"/>
                <a:pathLst>
                  <a:path w="60" h="425">
                    <a:moveTo>
                      <a:pt x="60" y="0"/>
                    </a:moveTo>
                    <a:lnTo>
                      <a:pt x="60" y="364"/>
                    </a:lnTo>
                    <a:lnTo>
                      <a:pt x="0" y="425"/>
                    </a:lnTo>
                    <a:lnTo>
                      <a:pt x="1" y="58"/>
                    </a:lnTo>
                    <a:lnTo>
                      <a:pt x="60" y="0"/>
                    </a:lnTo>
                    <a:close/>
                  </a:path>
                </a:pathLst>
              </a:custGeom>
              <a:solidFill>
                <a:srgbClr val="008000"/>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sp>
            <p:nvSpPr>
              <p:cNvPr id="86487" name="Rectangle 75"/>
              <p:cNvSpPr>
                <a:spLocks noChangeArrowheads="1"/>
              </p:cNvSpPr>
              <p:nvPr/>
            </p:nvSpPr>
            <p:spPr bwMode="auto">
              <a:xfrm>
                <a:off x="2832" y="3559"/>
                <a:ext cx="312" cy="205"/>
              </a:xfrm>
              <a:prstGeom prst="rect">
                <a:avLst/>
              </a:prstGeom>
              <a:solidFill>
                <a:srgbClr val="33CC33"/>
              </a:solidFill>
              <a:ln>
                <a:noFill/>
              </a:ln>
              <a:extLst>
                <a:ext uri="{91240B29-F687-4F45-9708-019B960494DF}">
                  <a14:hiddenLine xmlns:a14="http://schemas.microsoft.com/office/drawing/2010/main" w="3175">
                    <a:solidFill>
                      <a:srgbClr val="000000"/>
                    </a:solidFill>
                    <a:miter lim="800000"/>
                    <a:headEnd/>
                    <a:tailEnd/>
                  </a14:hiddenLine>
                </a:ext>
              </a:extLst>
            </p:spPr>
            <p:txBody>
              <a:bodyPr lIns="0" tIns="0" rIns="0" bIns="0" anchor="ctr" anchorCtr="1"/>
              <a:lstStyle/>
              <a:p>
                <a:pPr eaLnBrk="1" hangingPunct="1">
                  <a:lnSpc>
                    <a:spcPct val="100000"/>
                  </a:lnSpc>
                </a:pPr>
                <a:endParaRPr lang="en-GB" sz="1200" b="1" baseline="0">
                  <a:ea typeface="ヒラギノ角ゴ Pro W3" charset="-128"/>
                </a:endParaRPr>
              </a:p>
            </p:txBody>
          </p:sp>
          <p:sp>
            <p:nvSpPr>
              <p:cNvPr id="86488" name="Freeform 76"/>
              <p:cNvSpPr>
                <a:spLocks/>
              </p:cNvSpPr>
              <p:nvPr/>
            </p:nvSpPr>
            <p:spPr bwMode="auto">
              <a:xfrm>
                <a:off x="2832" y="3216"/>
                <a:ext cx="344" cy="34"/>
              </a:xfrm>
              <a:custGeom>
                <a:avLst/>
                <a:gdLst>
                  <a:gd name="T0" fmla="*/ 0 w 1226"/>
                  <a:gd name="T1" fmla="*/ 122 h 122"/>
                  <a:gd name="T2" fmla="*/ 1104 w 1226"/>
                  <a:gd name="T3" fmla="*/ 122 h 122"/>
                  <a:gd name="T4" fmla="*/ 1226 w 1226"/>
                  <a:gd name="T5" fmla="*/ 0 h 122"/>
                  <a:gd name="T6" fmla="*/ 123 w 1226"/>
                  <a:gd name="T7" fmla="*/ 0 h 122"/>
                  <a:gd name="T8" fmla="*/ 0 w 1226"/>
                  <a:gd name="T9" fmla="*/ 122 h 122"/>
                  <a:gd name="T10" fmla="*/ 0 60000 65536"/>
                  <a:gd name="T11" fmla="*/ 0 60000 65536"/>
                  <a:gd name="T12" fmla="*/ 0 60000 65536"/>
                  <a:gd name="T13" fmla="*/ 0 60000 65536"/>
                  <a:gd name="T14" fmla="*/ 0 60000 65536"/>
                  <a:gd name="T15" fmla="*/ 0 w 1226"/>
                  <a:gd name="T16" fmla="*/ 0 h 122"/>
                  <a:gd name="T17" fmla="*/ 1226 w 1226"/>
                  <a:gd name="T18" fmla="*/ 122 h 122"/>
                </a:gdLst>
                <a:ahLst/>
                <a:cxnLst>
                  <a:cxn ang="T10">
                    <a:pos x="T0" y="T1"/>
                  </a:cxn>
                  <a:cxn ang="T11">
                    <a:pos x="T2" y="T3"/>
                  </a:cxn>
                  <a:cxn ang="T12">
                    <a:pos x="T4" y="T5"/>
                  </a:cxn>
                  <a:cxn ang="T13">
                    <a:pos x="T6" y="T7"/>
                  </a:cxn>
                  <a:cxn ang="T14">
                    <a:pos x="T8" y="T9"/>
                  </a:cxn>
                </a:cxnLst>
                <a:rect l="T15" t="T16" r="T17" b="T18"/>
                <a:pathLst>
                  <a:path w="1226" h="122">
                    <a:moveTo>
                      <a:pt x="0" y="122"/>
                    </a:moveTo>
                    <a:lnTo>
                      <a:pt x="1104" y="122"/>
                    </a:lnTo>
                    <a:lnTo>
                      <a:pt x="1226" y="0"/>
                    </a:lnTo>
                    <a:lnTo>
                      <a:pt x="123" y="0"/>
                    </a:lnTo>
                    <a:lnTo>
                      <a:pt x="0" y="122"/>
                    </a:lnTo>
                    <a:close/>
                  </a:path>
                </a:pathLst>
              </a:custGeom>
              <a:solidFill>
                <a:srgbClr val="DDDDDD"/>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sp>
            <p:nvSpPr>
              <p:cNvPr id="86489" name="Freeform 77"/>
              <p:cNvSpPr>
                <a:spLocks/>
              </p:cNvSpPr>
              <p:nvPr/>
            </p:nvSpPr>
            <p:spPr bwMode="auto">
              <a:xfrm>
                <a:off x="3142" y="3216"/>
                <a:ext cx="34" cy="343"/>
              </a:xfrm>
              <a:custGeom>
                <a:avLst/>
                <a:gdLst>
                  <a:gd name="T0" fmla="*/ 122 w 122"/>
                  <a:gd name="T1" fmla="*/ 0 h 1222"/>
                  <a:gd name="T2" fmla="*/ 122 w 122"/>
                  <a:gd name="T3" fmla="*/ 1100 h 1222"/>
                  <a:gd name="T4" fmla="*/ 0 w 122"/>
                  <a:gd name="T5" fmla="*/ 1222 h 1222"/>
                  <a:gd name="T6" fmla="*/ 0 w 122"/>
                  <a:gd name="T7" fmla="*/ 122 h 1222"/>
                  <a:gd name="T8" fmla="*/ 122 w 122"/>
                  <a:gd name="T9" fmla="*/ 0 h 1222"/>
                  <a:gd name="T10" fmla="*/ 0 60000 65536"/>
                  <a:gd name="T11" fmla="*/ 0 60000 65536"/>
                  <a:gd name="T12" fmla="*/ 0 60000 65536"/>
                  <a:gd name="T13" fmla="*/ 0 60000 65536"/>
                  <a:gd name="T14" fmla="*/ 0 60000 65536"/>
                  <a:gd name="T15" fmla="*/ 0 w 122"/>
                  <a:gd name="T16" fmla="*/ 0 h 1222"/>
                  <a:gd name="T17" fmla="*/ 122 w 122"/>
                  <a:gd name="T18" fmla="*/ 1222 h 1222"/>
                </a:gdLst>
                <a:ahLst/>
                <a:cxnLst>
                  <a:cxn ang="T10">
                    <a:pos x="T0" y="T1"/>
                  </a:cxn>
                  <a:cxn ang="T11">
                    <a:pos x="T2" y="T3"/>
                  </a:cxn>
                  <a:cxn ang="T12">
                    <a:pos x="T4" y="T5"/>
                  </a:cxn>
                  <a:cxn ang="T13">
                    <a:pos x="T6" y="T7"/>
                  </a:cxn>
                  <a:cxn ang="T14">
                    <a:pos x="T8" y="T9"/>
                  </a:cxn>
                </a:cxnLst>
                <a:rect l="T15" t="T16" r="T17" b="T18"/>
                <a:pathLst>
                  <a:path w="122" h="1222">
                    <a:moveTo>
                      <a:pt x="122" y="0"/>
                    </a:moveTo>
                    <a:lnTo>
                      <a:pt x="122" y="1100"/>
                    </a:lnTo>
                    <a:lnTo>
                      <a:pt x="0" y="1222"/>
                    </a:lnTo>
                    <a:lnTo>
                      <a:pt x="0" y="122"/>
                    </a:lnTo>
                    <a:lnTo>
                      <a:pt x="122" y="0"/>
                    </a:lnTo>
                    <a:close/>
                  </a:path>
                </a:pathLst>
              </a:custGeom>
              <a:solidFill>
                <a:srgbClr val="777777"/>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sp>
            <p:nvSpPr>
              <p:cNvPr id="86490" name="Rectangle 78"/>
              <p:cNvSpPr>
                <a:spLocks noChangeArrowheads="1"/>
              </p:cNvSpPr>
              <p:nvPr/>
            </p:nvSpPr>
            <p:spPr bwMode="auto">
              <a:xfrm>
                <a:off x="2832" y="3250"/>
                <a:ext cx="312" cy="309"/>
              </a:xfrm>
              <a:prstGeom prst="rect">
                <a:avLst/>
              </a:prstGeom>
              <a:solidFill>
                <a:srgbClr val="B2B2B2"/>
              </a:solidFill>
              <a:ln>
                <a:noFill/>
              </a:ln>
              <a:extLst>
                <a:ext uri="{91240B29-F687-4F45-9708-019B960494DF}">
                  <a14:hiddenLine xmlns:a14="http://schemas.microsoft.com/office/drawing/2010/main" w="3175">
                    <a:solidFill>
                      <a:srgbClr val="000000"/>
                    </a:solidFill>
                    <a:miter lim="800000"/>
                    <a:headEnd/>
                    <a:tailEnd/>
                  </a14:hiddenLine>
                </a:ext>
              </a:extLst>
            </p:spPr>
            <p:txBody>
              <a:bodyPr/>
              <a:lstStyle/>
              <a:p>
                <a:endParaRPr lang="en-US"/>
              </a:p>
            </p:txBody>
          </p:sp>
          <p:sp>
            <p:nvSpPr>
              <p:cNvPr id="86491" name="Freeform 79"/>
              <p:cNvSpPr>
                <a:spLocks/>
              </p:cNvSpPr>
              <p:nvPr/>
            </p:nvSpPr>
            <p:spPr bwMode="auto">
              <a:xfrm>
                <a:off x="2849" y="3380"/>
                <a:ext cx="109" cy="49"/>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492" name="Freeform 80"/>
              <p:cNvSpPr>
                <a:spLocks/>
              </p:cNvSpPr>
              <p:nvPr/>
            </p:nvSpPr>
            <p:spPr bwMode="auto">
              <a:xfrm>
                <a:off x="2963" y="3266"/>
                <a:ext cx="49" cy="109"/>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493" name="Freeform 81"/>
              <p:cNvSpPr>
                <a:spLocks/>
              </p:cNvSpPr>
              <p:nvPr/>
            </p:nvSpPr>
            <p:spPr bwMode="auto">
              <a:xfrm>
                <a:off x="3017" y="3380"/>
                <a:ext cx="109" cy="49"/>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494" name="Freeform 82"/>
              <p:cNvSpPr>
                <a:spLocks/>
              </p:cNvSpPr>
              <p:nvPr/>
            </p:nvSpPr>
            <p:spPr bwMode="auto">
              <a:xfrm>
                <a:off x="2963" y="3435"/>
                <a:ext cx="49" cy="10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495" name="Oval 83"/>
              <p:cNvSpPr>
                <a:spLocks noChangeArrowheads="1"/>
              </p:cNvSpPr>
              <p:nvPr/>
            </p:nvSpPr>
            <p:spPr bwMode="auto">
              <a:xfrm rot="-2599510">
                <a:off x="2965" y="3271"/>
                <a:ext cx="48" cy="278"/>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496" name="Oval 84"/>
              <p:cNvSpPr>
                <a:spLocks noChangeArrowheads="1"/>
              </p:cNvSpPr>
              <p:nvPr/>
            </p:nvSpPr>
            <p:spPr bwMode="auto">
              <a:xfrm rot="2599510" flipV="1">
                <a:off x="2965" y="3268"/>
                <a:ext cx="48" cy="284"/>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497" name="Oval 85"/>
              <p:cNvSpPr>
                <a:spLocks noChangeArrowheads="1"/>
              </p:cNvSpPr>
              <p:nvPr/>
            </p:nvSpPr>
            <p:spPr bwMode="auto">
              <a:xfrm>
                <a:off x="2941" y="3362"/>
                <a:ext cx="94" cy="9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5" name="Group 86"/>
          <p:cNvGrpSpPr>
            <a:grpSpLocks/>
          </p:cNvGrpSpPr>
          <p:nvPr/>
        </p:nvGrpSpPr>
        <p:grpSpPr bwMode="auto">
          <a:xfrm>
            <a:off x="6810904" y="1291308"/>
            <a:ext cx="858837" cy="928687"/>
            <a:chOff x="4201" y="1125"/>
            <a:chExt cx="541" cy="585"/>
          </a:xfrm>
        </p:grpSpPr>
        <p:pic>
          <p:nvPicPr>
            <p:cNvPr id="86306" name="Picture 8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2" y="1125"/>
              <a:ext cx="488"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307" name="Line 88"/>
            <p:cNvSpPr>
              <a:spLocks noChangeShapeType="1"/>
            </p:cNvSpPr>
            <p:nvPr/>
          </p:nvSpPr>
          <p:spPr bwMode="auto">
            <a:xfrm flipH="1" flipV="1">
              <a:off x="4327" y="1239"/>
              <a:ext cx="279" cy="135"/>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6308" name="Line 89"/>
            <p:cNvSpPr>
              <a:spLocks noChangeShapeType="1"/>
            </p:cNvSpPr>
            <p:nvPr/>
          </p:nvSpPr>
          <p:spPr bwMode="auto">
            <a:xfrm flipH="1" flipV="1">
              <a:off x="4327" y="1242"/>
              <a:ext cx="285" cy="303"/>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6309" name="Line 90"/>
            <p:cNvSpPr>
              <a:spLocks noChangeShapeType="1"/>
            </p:cNvSpPr>
            <p:nvPr/>
          </p:nvSpPr>
          <p:spPr bwMode="auto">
            <a:xfrm flipH="1" flipV="1">
              <a:off x="4327" y="1392"/>
              <a:ext cx="272" cy="3"/>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6310" name="Line 91"/>
            <p:cNvSpPr>
              <a:spLocks noChangeShapeType="1"/>
            </p:cNvSpPr>
            <p:nvPr/>
          </p:nvSpPr>
          <p:spPr bwMode="auto">
            <a:xfrm flipH="1">
              <a:off x="4327" y="1398"/>
              <a:ext cx="285" cy="127"/>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6311" name="Line 92"/>
            <p:cNvSpPr>
              <a:spLocks noChangeShapeType="1"/>
            </p:cNvSpPr>
            <p:nvPr/>
          </p:nvSpPr>
          <p:spPr bwMode="auto">
            <a:xfrm flipH="1">
              <a:off x="4327" y="1568"/>
              <a:ext cx="279" cy="93"/>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6312" name="Line 93"/>
            <p:cNvSpPr>
              <a:spLocks noChangeShapeType="1"/>
            </p:cNvSpPr>
            <p:nvPr/>
          </p:nvSpPr>
          <p:spPr bwMode="auto">
            <a:xfrm flipH="1" flipV="1">
              <a:off x="4327" y="1399"/>
              <a:ext cx="283" cy="170"/>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6313" name="Line 94"/>
            <p:cNvSpPr>
              <a:spLocks noChangeShapeType="1"/>
            </p:cNvSpPr>
            <p:nvPr/>
          </p:nvSpPr>
          <p:spPr bwMode="auto">
            <a:xfrm flipH="1" flipV="1">
              <a:off x="4327" y="1521"/>
              <a:ext cx="283" cy="44"/>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6314" name="Line 95"/>
            <p:cNvSpPr>
              <a:spLocks noChangeShapeType="1"/>
            </p:cNvSpPr>
            <p:nvPr/>
          </p:nvSpPr>
          <p:spPr bwMode="auto">
            <a:xfrm flipH="1">
              <a:off x="4327" y="1395"/>
              <a:ext cx="283" cy="263"/>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nvGrpSpPr>
            <p:cNvPr id="6" name="Group 96"/>
            <p:cNvGrpSpPr>
              <a:grpSpLocks/>
            </p:cNvGrpSpPr>
            <p:nvPr/>
          </p:nvGrpSpPr>
          <p:grpSpPr bwMode="auto">
            <a:xfrm>
              <a:off x="4201" y="1185"/>
              <a:ext cx="191" cy="117"/>
              <a:chOff x="3221" y="3936"/>
              <a:chExt cx="548" cy="229"/>
            </a:xfrm>
          </p:grpSpPr>
          <p:sp>
            <p:nvSpPr>
              <p:cNvPr id="86421" name="Freeform 97"/>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latin typeface="Calibri" pitchFamily="34" charset="0"/>
                  <a:cs typeface="Calibri" pitchFamily="34" charset="0"/>
                </a:endParaRPr>
              </a:p>
            </p:txBody>
          </p:sp>
          <p:sp>
            <p:nvSpPr>
              <p:cNvPr id="86422" name="Freeform 98"/>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grpSp>
            <p:nvGrpSpPr>
              <p:cNvPr id="7" name="Group 99"/>
              <p:cNvGrpSpPr>
                <a:grpSpLocks noChangeAspect="1"/>
              </p:cNvGrpSpPr>
              <p:nvPr/>
            </p:nvGrpSpPr>
            <p:grpSpPr bwMode="auto">
              <a:xfrm>
                <a:off x="3282" y="3946"/>
                <a:ext cx="407" cy="93"/>
                <a:chOff x="2680" y="1354"/>
                <a:chExt cx="571" cy="151"/>
              </a:xfrm>
            </p:grpSpPr>
            <p:sp>
              <p:nvSpPr>
                <p:cNvPr id="86433" name="Freeform 100"/>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434" name="Freeform 101"/>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435" name="Freeform 102"/>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436" name="Freeform 103"/>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437" name="Freeform 104"/>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438" name="Freeform 105"/>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439" name="Freeform 106"/>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440" name="Freeform 107"/>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grpSp>
          <p:sp>
            <p:nvSpPr>
              <p:cNvPr id="86424" name="Rectangle 108"/>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latin typeface="Calibri" pitchFamily="34" charset="0"/>
                  <a:cs typeface="Calibri" pitchFamily="34" charset="0"/>
                </a:endParaRPr>
              </a:p>
            </p:txBody>
          </p:sp>
          <p:grpSp>
            <p:nvGrpSpPr>
              <p:cNvPr id="8" name="Group 109"/>
              <p:cNvGrpSpPr>
                <a:grpSpLocks/>
              </p:cNvGrpSpPr>
              <p:nvPr/>
            </p:nvGrpSpPr>
            <p:grpSpPr bwMode="auto">
              <a:xfrm>
                <a:off x="3248" y="4059"/>
                <a:ext cx="378" cy="97"/>
                <a:chOff x="3248" y="4059"/>
                <a:chExt cx="378" cy="97"/>
              </a:xfrm>
            </p:grpSpPr>
            <p:sp>
              <p:nvSpPr>
                <p:cNvPr id="86426" name="Freeform 110"/>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427" name="Freeform 111"/>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428" name="Freeform 112"/>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429" name="Freeform 113"/>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430" name="Oval 114"/>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6431" name="Oval 115"/>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6432" name="Oval 116"/>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latin typeface="Calibri" pitchFamily="34" charset="0"/>
                    <a:ea typeface="ＭＳ Ｐゴシック" pitchFamily="34" charset="-128"/>
                    <a:cs typeface="Calibri" pitchFamily="34" charset="0"/>
                  </a:endParaRPr>
                </a:p>
              </p:txBody>
            </p:sp>
          </p:grpSp>
        </p:grpSp>
        <p:grpSp>
          <p:nvGrpSpPr>
            <p:cNvPr id="9" name="Group 117"/>
            <p:cNvGrpSpPr>
              <a:grpSpLocks/>
            </p:cNvGrpSpPr>
            <p:nvPr/>
          </p:nvGrpSpPr>
          <p:grpSpPr bwMode="auto">
            <a:xfrm>
              <a:off x="4201" y="1323"/>
              <a:ext cx="191" cy="117"/>
              <a:chOff x="3221" y="3936"/>
              <a:chExt cx="548" cy="229"/>
            </a:xfrm>
          </p:grpSpPr>
          <p:sp>
            <p:nvSpPr>
              <p:cNvPr id="86401" name="Freeform 118"/>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latin typeface="Calibri" pitchFamily="34" charset="0"/>
                  <a:cs typeface="Calibri" pitchFamily="34" charset="0"/>
                </a:endParaRPr>
              </a:p>
            </p:txBody>
          </p:sp>
          <p:sp>
            <p:nvSpPr>
              <p:cNvPr id="86402" name="Freeform 119"/>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grpSp>
            <p:nvGrpSpPr>
              <p:cNvPr id="10" name="Group 120"/>
              <p:cNvGrpSpPr>
                <a:grpSpLocks noChangeAspect="1"/>
              </p:cNvGrpSpPr>
              <p:nvPr/>
            </p:nvGrpSpPr>
            <p:grpSpPr bwMode="auto">
              <a:xfrm>
                <a:off x="3282" y="3946"/>
                <a:ext cx="407" cy="93"/>
                <a:chOff x="2680" y="1354"/>
                <a:chExt cx="571" cy="151"/>
              </a:xfrm>
            </p:grpSpPr>
            <p:sp>
              <p:nvSpPr>
                <p:cNvPr id="86413" name="Freeform 121"/>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414" name="Freeform 122"/>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415" name="Freeform 123"/>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416" name="Freeform 124"/>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417" name="Freeform 125"/>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418" name="Freeform 126"/>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419" name="Freeform 127"/>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420" name="Freeform 128"/>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grpSp>
          <p:sp>
            <p:nvSpPr>
              <p:cNvPr id="86404" name="Rectangle 129"/>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latin typeface="Calibri" pitchFamily="34" charset="0"/>
                  <a:cs typeface="Calibri" pitchFamily="34" charset="0"/>
                </a:endParaRPr>
              </a:p>
            </p:txBody>
          </p:sp>
          <p:grpSp>
            <p:nvGrpSpPr>
              <p:cNvPr id="11" name="Group 130"/>
              <p:cNvGrpSpPr>
                <a:grpSpLocks/>
              </p:cNvGrpSpPr>
              <p:nvPr/>
            </p:nvGrpSpPr>
            <p:grpSpPr bwMode="auto">
              <a:xfrm>
                <a:off x="3248" y="4059"/>
                <a:ext cx="378" cy="97"/>
                <a:chOff x="3248" y="4059"/>
                <a:chExt cx="378" cy="97"/>
              </a:xfrm>
            </p:grpSpPr>
            <p:sp>
              <p:nvSpPr>
                <p:cNvPr id="86406" name="Freeform 131"/>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407" name="Freeform 132"/>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408" name="Freeform 133"/>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409" name="Freeform 134"/>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410" name="Oval 135"/>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6411" name="Oval 136"/>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6412" name="Oval 137"/>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latin typeface="Calibri" pitchFamily="34" charset="0"/>
                    <a:ea typeface="ＭＳ Ｐゴシック" pitchFamily="34" charset="-128"/>
                    <a:cs typeface="Calibri" pitchFamily="34" charset="0"/>
                  </a:endParaRPr>
                </a:p>
              </p:txBody>
            </p:sp>
          </p:grpSp>
        </p:grpSp>
        <p:grpSp>
          <p:nvGrpSpPr>
            <p:cNvPr id="12" name="Group 138"/>
            <p:cNvGrpSpPr>
              <a:grpSpLocks/>
            </p:cNvGrpSpPr>
            <p:nvPr/>
          </p:nvGrpSpPr>
          <p:grpSpPr bwMode="auto">
            <a:xfrm>
              <a:off x="4201" y="1453"/>
              <a:ext cx="191" cy="117"/>
              <a:chOff x="3221" y="3936"/>
              <a:chExt cx="548" cy="229"/>
            </a:xfrm>
          </p:grpSpPr>
          <p:sp>
            <p:nvSpPr>
              <p:cNvPr id="86381" name="Freeform 139"/>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latin typeface="Calibri" pitchFamily="34" charset="0"/>
                  <a:cs typeface="Calibri" pitchFamily="34" charset="0"/>
                </a:endParaRPr>
              </a:p>
            </p:txBody>
          </p:sp>
          <p:sp>
            <p:nvSpPr>
              <p:cNvPr id="86382" name="Freeform 140"/>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grpSp>
            <p:nvGrpSpPr>
              <p:cNvPr id="13" name="Group 141"/>
              <p:cNvGrpSpPr>
                <a:grpSpLocks noChangeAspect="1"/>
              </p:cNvGrpSpPr>
              <p:nvPr/>
            </p:nvGrpSpPr>
            <p:grpSpPr bwMode="auto">
              <a:xfrm>
                <a:off x="3282" y="3946"/>
                <a:ext cx="407" cy="93"/>
                <a:chOff x="2680" y="1354"/>
                <a:chExt cx="571" cy="151"/>
              </a:xfrm>
            </p:grpSpPr>
            <p:sp>
              <p:nvSpPr>
                <p:cNvPr id="86393" name="Freeform 142"/>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394" name="Freeform 143"/>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395" name="Freeform 144"/>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396" name="Freeform 145"/>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397" name="Freeform 146"/>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398" name="Freeform 147"/>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399" name="Freeform 148"/>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400" name="Freeform 149"/>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grpSp>
          <p:sp>
            <p:nvSpPr>
              <p:cNvPr id="86384" name="Rectangle 150"/>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latin typeface="Calibri" pitchFamily="34" charset="0"/>
                  <a:cs typeface="Calibri" pitchFamily="34" charset="0"/>
                </a:endParaRPr>
              </a:p>
            </p:txBody>
          </p:sp>
          <p:grpSp>
            <p:nvGrpSpPr>
              <p:cNvPr id="14" name="Group 151"/>
              <p:cNvGrpSpPr>
                <a:grpSpLocks/>
              </p:cNvGrpSpPr>
              <p:nvPr/>
            </p:nvGrpSpPr>
            <p:grpSpPr bwMode="auto">
              <a:xfrm>
                <a:off x="3248" y="4059"/>
                <a:ext cx="378" cy="97"/>
                <a:chOff x="3248" y="4059"/>
                <a:chExt cx="378" cy="97"/>
              </a:xfrm>
            </p:grpSpPr>
            <p:sp>
              <p:nvSpPr>
                <p:cNvPr id="86386" name="Freeform 152"/>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387" name="Freeform 153"/>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388" name="Freeform 154"/>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389" name="Freeform 155"/>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390" name="Oval 156"/>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6391" name="Oval 157"/>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6392" name="Oval 158"/>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latin typeface="Calibri" pitchFamily="34" charset="0"/>
                    <a:ea typeface="ＭＳ Ｐゴシック" pitchFamily="34" charset="-128"/>
                    <a:cs typeface="Calibri" pitchFamily="34" charset="0"/>
                  </a:endParaRPr>
                </a:p>
              </p:txBody>
            </p:sp>
          </p:grpSp>
        </p:grpSp>
        <p:grpSp>
          <p:nvGrpSpPr>
            <p:cNvPr id="15" name="Group 159"/>
            <p:cNvGrpSpPr>
              <a:grpSpLocks/>
            </p:cNvGrpSpPr>
            <p:nvPr/>
          </p:nvGrpSpPr>
          <p:grpSpPr bwMode="auto">
            <a:xfrm>
              <a:off x="4201" y="1587"/>
              <a:ext cx="191" cy="117"/>
              <a:chOff x="3221" y="3936"/>
              <a:chExt cx="548" cy="229"/>
            </a:xfrm>
          </p:grpSpPr>
          <p:sp>
            <p:nvSpPr>
              <p:cNvPr id="86361" name="Freeform 160"/>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latin typeface="Calibri" pitchFamily="34" charset="0"/>
                  <a:cs typeface="Calibri" pitchFamily="34" charset="0"/>
                </a:endParaRPr>
              </a:p>
            </p:txBody>
          </p:sp>
          <p:sp>
            <p:nvSpPr>
              <p:cNvPr id="86362" name="Freeform 161"/>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grpSp>
            <p:nvGrpSpPr>
              <p:cNvPr id="16" name="Group 162"/>
              <p:cNvGrpSpPr>
                <a:grpSpLocks noChangeAspect="1"/>
              </p:cNvGrpSpPr>
              <p:nvPr/>
            </p:nvGrpSpPr>
            <p:grpSpPr bwMode="auto">
              <a:xfrm>
                <a:off x="3282" y="3946"/>
                <a:ext cx="407" cy="93"/>
                <a:chOff x="2680" y="1354"/>
                <a:chExt cx="571" cy="151"/>
              </a:xfrm>
            </p:grpSpPr>
            <p:sp>
              <p:nvSpPr>
                <p:cNvPr id="86373" name="Freeform 163"/>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374" name="Freeform 164"/>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375" name="Freeform 165"/>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376" name="Freeform 166"/>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377" name="Freeform 167"/>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378" name="Freeform 168"/>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379" name="Freeform 169"/>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380" name="Freeform 170"/>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grpSp>
          <p:sp>
            <p:nvSpPr>
              <p:cNvPr id="86364" name="Rectangle 171"/>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latin typeface="Calibri" pitchFamily="34" charset="0"/>
                  <a:cs typeface="Calibri" pitchFamily="34" charset="0"/>
                </a:endParaRPr>
              </a:p>
            </p:txBody>
          </p:sp>
          <p:grpSp>
            <p:nvGrpSpPr>
              <p:cNvPr id="17" name="Group 172"/>
              <p:cNvGrpSpPr>
                <a:grpSpLocks/>
              </p:cNvGrpSpPr>
              <p:nvPr/>
            </p:nvGrpSpPr>
            <p:grpSpPr bwMode="auto">
              <a:xfrm>
                <a:off x="3248" y="4059"/>
                <a:ext cx="378" cy="97"/>
                <a:chOff x="3248" y="4059"/>
                <a:chExt cx="378" cy="97"/>
              </a:xfrm>
            </p:grpSpPr>
            <p:sp>
              <p:nvSpPr>
                <p:cNvPr id="86366" name="Freeform 173"/>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367" name="Freeform 174"/>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368" name="Freeform 175"/>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369" name="Freeform 176"/>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370" name="Oval 177"/>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6371" name="Oval 178"/>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6372" name="Oval 179"/>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latin typeface="Calibri" pitchFamily="34" charset="0"/>
                    <a:ea typeface="ＭＳ Ｐゴシック" pitchFamily="34" charset="-128"/>
                    <a:cs typeface="Calibri" pitchFamily="34" charset="0"/>
                  </a:endParaRPr>
                </a:p>
              </p:txBody>
            </p:sp>
          </p:grpSp>
        </p:grpSp>
        <p:grpSp>
          <p:nvGrpSpPr>
            <p:cNvPr id="18" name="Group 180"/>
            <p:cNvGrpSpPr>
              <a:grpSpLocks/>
            </p:cNvGrpSpPr>
            <p:nvPr/>
          </p:nvGrpSpPr>
          <p:grpSpPr bwMode="auto">
            <a:xfrm>
              <a:off x="4551" y="1335"/>
              <a:ext cx="191" cy="117"/>
              <a:chOff x="3221" y="3936"/>
              <a:chExt cx="548" cy="229"/>
            </a:xfrm>
          </p:grpSpPr>
          <p:sp>
            <p:nvSpPr>
              <p:cNvPr id="86341" name="Freeform 181"/>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latin typeface="Calibri" pitchFamily="34" charset="0"/>
                  <a:cs typeface="Calibri" pitchFamily="34" charset="0"/>
                </a:endParaRPr>
              </a:p>
            </p:txBody>
          </p:sp>
          <p:sp>
            <p:nvSpPr>
              <p:cNvPr id="86342" name="Freeform 182"/>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grpSp>
            <p:nvGrpSpPr>
              <p:cNvPr id="19" name="Group 183"/>
              <p:cNvGrpSpPr>
                <a:grpSpLocks noChangeAspect="1"/>
              </p:cNvGrpSpPr>
              <p:nvPr/>
            </p:nvGrpSpPr>
            <p:grpSpPr bwMode="auto">
              <a:xfrm>
                <a:off x="3282" y="3946"/>
                <a:ext cx="407" cy="93"/>
                <a:chOff x="2680" y="1354"/>
                <a:chExt cx="571" cy="151"/>
              </a:xfrm>
            </p:grpSpPr>
            <p:sp>
              <p:nvSpPr>
                <p:cNvPr id="86353" name="Freeform 184"/>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354" name="Freeform 185"/>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355" name="Freeform 186"/>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356" name="Freeform 187"/>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357" name="Freeform 188"/>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358" name="Freeform 189"/>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359" name="Freeform 190"/>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360" name="Freeform 191"/>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grpSp>
          <p:sp>
            <p:nvSpPr>
              <p:cNvPr id="86344" name="Rectangle 192"/>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latin typeface="Calibri" pitchFamily="34" charset="0"/>
                  <a:cs typeface="Calibri" pitchFamily="34" charset="0"/>
                </a:endParaRPr>
              </a:p>
            </p:txBody>
          </p:sp>
          <p:grpSp>
            <p:nvGrpSpPr>
              <p:cNvPr id="20" name="Group 193"/>
              <p:cNvGrpSpPr>
                <a:grpSpLocks/>
              </p:cNvGrpSpPr>
              <p:nvPr/>
            </p:nvGrpSpPr>
            <p:grpSpPr bwMode="auto">
              <a:xfrm>
                <a:off x="3248" y="4059"/>
                <a:ext cx="378" cy="97"/>
                <a:chOff x="3248" y="4059"/>
                <a:chExt cx="378" cy="97"/>
              </a:xfrm>
            </p:grpSpPr>
            <p:sp>
              <p:nvSpPr>
                <p:cNvPr id="86346" name="Freeform 194"/>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347" name="Freeform 195"/>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348" name="Freeform 196"/>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349" name="Freeform 197"/>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350" name="Oval 198"/>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6351" name="Oval 199"/>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6352" name="Oval 200"/>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latin typeface="Calibri" pitchFamily="34" charset="0"/>
                    <a:ea typeface="ＭＳ Ｐゴシック" pitchFamily="34" charset="-128"/>
                    <a:cs typeface="Calibri" pitchFamily="34" charset="0"/>
                  </a:endParaRPr>
                </a:p>
              </p:txBody>
            </p:sp>
          </p:grpSp>
        </p:grpSp>
        <p:grpSp>
          <p:nvGrpSpPr>
            <p:cNvPr id="21" name="Group 201"/>
            <p:cNvGrpSpPr>
              <a:grpSpLocks/>
            </p:cNvGrpSpPr>
            <p:nvPr/>
          </p:nvGrpSpPr>
          <p:grpSpPr bwMode="auto">
            <a:xfrm>
              <a:off x="4551" y="1473"/>
              <a:ext cx="191" cy="117"/>
              <a:chOff x="3221" y="3936"/>
              <a:chExt cx="548" cy="229"/>
            </a:xfrm>
          </p:grpSpPr>
          <p:sp>
            <p:nvSpPr>
              <p:cNvPr id="86321" name="Freeform 202"/>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latin typeface="Calibri" pitchFamily="34" charset="0"/>
                  <a:cs typeface="Calibri" pitchFamily="34" charset="0"/>
                </a:endParaRPr>
              </a:p>
            </p:txBody>
          </p:sp>
          <p:sp>
            <p:nvSpPr>
              <p:cNvPr id="86322" name="Freeform 203"/>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grpSp>
            <p:nvGrpSpPr>
              <p:cNvPr id="22" name="Group 204"/>
              <p:cNvGrpSpPr>
                <a:grpSpLocks noChangeAspect="1"/>
              </p:cNvGrpSpPr>
              <p:nvPr/>
            </p:nvGrpSpPr>
            <p:grpSpPr bwMode="auto">
              <a:xfrm>
                <a:off x="3282" y="3946"/>
                <a:ext cx="407" cy="93"/>
                <a:chOff x="2680" y="1354"/>
                <a:chExt cx="571" cy="151"/>
              </a:xfrm>
            </p:grpSpPr>
            <p:sp>
              <p:nvSpPr>
                <p:cNvPr id="86333" name="Freeform 205"/>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334" name="Freeform 206"/>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335" name="Freeform 207"/>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336" name="Freeform 208"/>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337" name="Freeform 209"/>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338" name="Freeform 210"/>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339" name="Freeform 211"/>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340" name="Freeform 212"/>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grpSp>
          <p:sp>
            <p:nvSpPr>
              <p:cNvPr id="86324" name="Rectangle 213"/>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latin typeface="Calibri" pitchFamily="34" charset="0"/>
                  <a:cs typeface="Calibri" pitchFamily="34" charset="0"/>
                </a:endParaRPr>
              </a:p>
            </p:txBody>
          </p:sp>
          <p:grpSp>
            <p:nvGrpSpPr>
              <p:cNvPr id="23" name="Group 214"/>
              <p:cNvGrpSpPr>
                <a:grpSpLocks/>
              </p:cNvGrpSpPr>
              <p:nvPr/>
            </p:nvGrpSpPr>
            <p:grpSpPr bwMode="auto">
              <a:xfrm>
                <a:off x="3248" y="4059"/>
                <a:ext cx="378" cy="97"/>
                <a:chOff x="3248" y="4059"/>
                <a:chExt cx="378" cy="97"/>
              </a:xfrm>
            </p:grpSpPr>
            <p:sp>
              <p:nvSpPr>
                <p:cNvPr id="86326" name="Freeform 215"/>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327" name="Freeform 216"/>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328" name="Freeform 217"/>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329" name="Freeform 218"/>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330" name="Oval 219"/>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6331" name="Oval 220"/>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6332" name="Oval 221"/>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latin typeface="Calibri" pitchFamily="34" charset="0"/>
                    <a:ea typeface="ＭＳ Ｐゴシック" pitchFamily="34" charset="-128"/>
                    <a:cs typeface="Calibri" pitchFamily="34" charset="0"/>
                  </a:endParaRPr>
                </a:p>
              </p:txBody>
            </p:sp>
          </p:grpSp>
        </p:grpSp>
      </p:grpSp>
      <p:grpSp>
        <p:nvGrpSpPr>
          <p:cNvPr id="24" name="Group 222"/>
          <p:cNvGrpSpPr>
            <a:grpSpLocks/>
          </p:cNvGrpSpPr>
          <p:nvPr/>
        </p:nvGrpSpPr>
        <p:grpSpPr bwMode="auto">
          <a:xfrm>
            <a:off x="6239404" y="2459708"/>
            <a:ext cx="858837" cy="928687"/>
            <a:chOff x="4201" y="1125"/>
            <a:chExt cx="541" cy="585"/>
          </a:xfrm>
        </p:grpSpPr>
        <p:pic>
          <p:nvPicPr>
            <p:cNvPr id="86171" name="Picture 22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12" y="1125"/>
              <a:ext cx="488"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172" name="Line 224"/>
            <p:cNvSpPr>
              <a:spLocks noChangeShapeType="1"/>
            </p:cNvSpPr>
            <p:nvPr/>
          </p:nvSpPr>
          <p:spPr bwMode="auto">
            <a:xfrm flipH="1" flipV="1">
              <a:off x="4327" y="1239"/>
              <a:ext cx="279" cy="135"/>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173" name="Line 225"/>
            <p:cNvSpPr>
              <a:spLocks noChangeShapeType="1"/>
            </p:cNvSpPr>
            <p:nvPr/>
          </p:nvSpPr>
          <p:spPr bwMode="auto">
            <a:xfrm flipH="1" flipV="1">
              <a:off x="4327" y="1242"/>
              <a:ext cx="285" cy="303"/>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174" name="Line 226"/>
            <p:cNvSpPr>
              <a:spLocks noChangeShapeType="1"/>
            </p:cNvSpPr>
            <p:nvPr/>
          </p:nvSpPr>
          <p:spPr bwMode="auto">
            <a:xfrm flipH="1" flipV="1">
              <a:off x="4327" y="1392"/>
              <a:ext cx="272" cy="3"/>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175" name="Line 227"/>
            <p:cNvSpPr>
              <a:spLocks noChangeShapeType="1"/>
            </p:cNvSpPr>
            <p:nvPr/>
          </p:nvSpPr>
          <p:spPr bwMode="auto">
            <a:xfrm flipH="1">
              <a:off x="4327" y="1398"/>
              <a:ext cx="285" cy="127"/>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176" name="Line 228"/>
            <p:cNvSpPr>
              <a:spLocks noChangeShapeType="1"/>
            </p:cNvSpPr>
            <p:nvPr/>
          </p:nvSpPr>
          <p:spPr bwMode="auto">
            <a:xfrm flipH="1">
              <a:off x="4327" y="1568"/>
              <a:ext cx="279" cy="93"/>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177" name="Line 229"/>
            <p:cNvSpPr>
              <a:spLocks noChangeShapeType="1"/>
            </p:cNvSpPr>
            <p:nvPr/>
          </p:nvSpPr>
          <p:spPr bwMode="auto">
            <a:xfrm flipH="1" flipV="1">
              <a:off x="4327" y="1399"/>
              <a:ext cx="283" cy="170"/>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178" name="Line 230"/>
            <p:cNvSpPr>
              <a:spLocks noChangeShapeType="1"/>
            </p:cNvSpPr>
            <p:nvPr/>
          </p:nvSpPr>
          <p:spPr bwMode="auto">
            <a:xfrm flipH="1" flipV="1">
              <a:off x="4327" y="1521"/>
              <a:ext cx="283" cy="44"/>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179" name="Line 231"/>
            <p:cNvSpPr>
              <a:spLocks noChangeShapeType="1"/>
            </p:cNvSpPr>
            <p:nvPr/>
          </p:nvSpPr>
          <p:spPr bwMode="auto">
            <a:xfrm flipH="1">
              <a:off x="4327" y="1395"/>
              <a:ext cx="283" cy="263"/>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25" name="Group 232"/>
            <p:cNvGrpSpPr>
              <a:grpSpLocks/>
            </p:cNvGrpSpPr>
            <p:nvPr/>
          </p:nvGrpSpPr>
          <p:grpSpPr bwMode="auto">
            <a:xfrm>
              <a:off x="4201" y="1185"/>
              <a:ext cx="191" cy="117"/>
              <a:chOff x="3221" y="3936"/>
              <a:chExt cx="548" cy="229"/>
            </a:xfrm>
          </p:grpSpPr>
          <p:sp>
            <p:nvSpPr>
              <p:cNvPr id="86286" name="Freeform 233"/>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p>
            </p:txBody>
          </p:sp>
          <p:sp>
            <p:nvSpPr>
              <p:cNvPr id="86287" name="Freeform 234"/>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p>
            </p:txBody>
          </p:sp>
          <p:grpSp>
            <p:nvGrpSpPr>
              <p:cNvPr id="26" name="Group 235"/>
              <p:cNvGrpSpPr>
                <a:grpSpLocks noChangeAspect="1"/>
              </p:cNvGrpSpPr>
              <p:nvPr/>
            </p:nvGrpSpPr>
            <p:grpSpPr bwMode="auto">
              <a:xfrm>
                <a:off x="3282" y="3946"/>
                <a:ext cx="407" cy="93"/>
                <a:chOff x="2680" y="1354"/>
                <a:chExt cx="571" cy="151"/>
              </a:xfrm>
            </p:grpSpPr>
            <p:sp>
              <p:nvSpPr>
                <p:cNvPr id="86298" name="Freeform 236"/>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99" name="Freeform 237"/>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300" name="Freeform 238"/>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301" name="Freeform 239"/>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302" name="Freeform 240"/>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303" name="Freeform 241"/>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304" name="Freeform 242"/>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305" name="Freeform 243"/>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grpSp>
          <p:sp>
            <p:nvSpPr>
              <p:cNvPr id="86289" name="Rectangle 244"/>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p>
            </p:txBody>
          </p:sp>
          <p:grpSp>
            <p:nvGrpSpPr>
              <p:cNvPr id="27" name="Group 245"/>
              <p:cNvGrpSpPr>
                <a:grpSpLocks/>
              </p:cNvGrpSpPr>
              <p:nvPr/>
            </p:nvGrpSpPr>
            <p:grpSpPr bwMode="auto">
              <a:xfrm>
                <a:off x="3248" y="4059"/>
                <a:ext cx="378" cy="97"/>
                <a:chOff x="3248" y="4059"/>
                <a:chExt cx="378" cy="97"/>
              </a:xfrm>
            </p:grpSpPr>
            <p:sp>
              <p:nvSpPr>
                <p:cNvPr id="86291" name="Freeform 246"/>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p>
              </p:txBody>
            </p:sp>
            <p:sp>
              <p:nvSpPr>
                <p:cNvPr id="86292" name="Freeform 247"/>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p>
              </p:txBody>
            </p:sp>
            <p:sp>
              <p:nvSpPr>
                <p:cNvPr id="86293" name="Freeform 248"/>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p>
              </p:txBody>
            </p:sp>
            <p:sp>
              <p:nvSpPr>
                <p:cNvPr id="86294" name="Freeform 249"/>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p>
              </p:txBody>
            </p:sp>
            <p:sp>
              <p:nvSpPr>
                <p:cNvPr id="86295" name="Oval 250"/>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296" name="Oval 251"/>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297" name="Oval 252"/>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ea typeface="ＭＳ Ｐゴシック" pitchFamily="34" charset="-128"/>
                  </a:endParaRPr>
                </a:p>
              </p:txBody>
            </p:sp>
          </p:grpSp>
        </p:grpSp>
        <p:grpSp>
          <p:nvGrpSpPr>
            <p:cNvPr id="28" name="Group 253"/>
            <p:cNvGrpSpPr>
              <a:grpSpLocks/>
            </p:cNvGrpSpPr>
            <p:nvPr/>
          </p:nvGrpSpPr>
          <p:grpSpPr bwMode="auto">
            <a:xfrm>
              <a:off x="4201" y="1323"/>
              <a:ext cx="191" cy="117"/>
              <a:chOff x="3221" y="3936"/>
              <a:chExt cx="548" cy="229"/>
            </a:xfrm>
          </p:grpSpPr>
          <p:sp>
            <p:nvSpPr>
              <p:cNvPr id="86266" name="Freeform 254"/>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p>
            </p:txBody>
          </p:sp>
          <p:sp>
            <p:nvSpPr>
              <p:cNvPr id="86267" name="Freeform 255"/>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p>
            </p:txBody>
          </p:sp>
          <p:grpSp>
            <p:nvGrpSpPr>
              <p:cNvPr id="29" name="Group 256"/>
              <p:cNvGrpSpPr>
                <a:grpSpLocks noChangeAspect="1"/>
              </p:cNvGrpSpPr>
              <p:nvPr/>
            </p:nvGrpSpPr>
            <p:grpSpPr bwMode="auto">
              <a:xfrm>
                <a:off x="3282" y="3946"/>
                <a:ext cx="407" cy="93"/>
                <a:chOff x="2680" y="1354"/>
                <a:chExt cx="571" cy="151"/>
              </a:xfrm>
            </p:grpSpPr>
            <p:sp>
              <p:nvSpPr>
                <p:cNvPr id="86278" name="Freeform 257"/>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79" name="Freeform 258"/>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80" name="Freeform 259"/>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81" name="Freeform 260"/>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82" name="Freeform 261"/>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83" name="Freeform 262"/>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84" name="Freeform 263"/>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85" name="Freeform 264"/>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grpSp>
          <p:sp>
            <p:nvSpPr>
              <p:cNvPr id="86269" name="Rectangle 265"/>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p>
            </p:txBody>
          </p:sp>
          <p:grpSp>
            <p:nvGrpSpPr>
              <p:cNvPr id="30" name="Group 266"/>
              <p:cNvGrpSpPr>
                <a:grpSpLocks/>
              </p:cNvGrpSpPr>
              <p:nvPr/>
            </p:nvGrpSpPr>
            <p:grpSpPr bwMode="auto">
              <a:xfrm>
                <a:off x="3248" y="4059"/>
                <a:ext cx="378" cy="97"/>
                <a:chOff x="3248" y="4059"/>
                <a:chExt cx="378" cy="97"/>
              </a:xfrm>
            </p:grpSpPr>
            <p:sp>
              <p:nvSpPr>
                <p:cNvPr id="86271" name="Freeform 267"/>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p>
              </p:txBody>
            </p:sp>
            <p:sp>
              <p:nvSpPr>
                <p:cNvPr id="86272" name="Freeform 268"/>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p>
              </p:txBody>
            </p:sp>
            <p:sp>
              <p:nvSpPr>
                <p:cNvPr id="86273" name="Freeform 269"/>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p>
              </p:txBody>
            </p:sp>
            <p:sp>
              <p:nvSpPr>
                <p:cNvPr id="86274" name="Freeform 270"/>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p>
              </p:txBody>
            </p:sp>
            <p:sp>
              <p:nvSpPr>
                <p:cNvPr id="86275" name="Oval 271"/>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276" name="Oval 272"/>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277" name="Oval 273"/>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ea typeface="ＭＳ Ｐゴシック" pitchFamily="34" charset="-128"/>
                  </a:endParaRPr>
                </a:p>
              </p:txBody>
            </p:sp>
          </p:grpSp>
        </p:grpSp>
        <p:grpSp>
          <p:nvGrpSpPr>
            <p:cNvPr id="31" name="Group 274"/>
            <p:cNvGrpSpPr>
              <a:grpSpLocks/>
            </p:cNvGrpSpPr>
            <p:nvPr/>
          </p:nvGrpSpPr>
          <p:grpSpPr bwMode="auto">
            <a:xfrm>
              <a:off x="4201" y="1453"/>
              <a:ext cx="191" cy="117"/>
              <a:chOff x="3221" y="3936"/>
              <a:chExt cx="548" cy="229"/>
            </a:xfrm>
          </p:grpSpPr>
          <p:sp>
            <p:nvSpPr>
              <p:cNvPr id="86246" name="Freeform 275"/>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p>
            </p:txBody>
          </p:sp>
          <p:sp>
            <p:nvSpPr>
              <p:cNvPr id="86247" name="Freeform 276"/>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p>
            </p:txBody>
          </p:sp>
          <p:grpSp>
            <p:nvGrpSpPr>
              <p:cNvPr id="86113" name="Group 277"/>
              <p:cNvGrpSpPr>
                <a:grpSpLocks noChangeAspect="1"/>
              </p:cNvGrpSpPr>
              <p:nvPr/>
            </p:nvGrpSpPr>
            <p:grpSpPr bwMode="auto">
              <a:xfrm>
                <a:off x="3282" y="3946"/>
                <a:ext cx="407" cy="93"/>
                <a:chOff x="2680" y="1354"/>
                <a:chExt cx="571" cy="151"/>
              </a:xfrm>
            </p:grpSpPr>
            <p:sp>
              <p:nvSpPr>
                <p:cNvPr id="86258" name="Freeform 278"/>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59" name="Freeform 279"/>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60" name="Freeform 280"/>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61" name="Freeform 281"/>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62" name="Freeform 282"/>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63" name="Freeform 283"/>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64" name="Freeform 284"/>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65" name="Freeform 285"/>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grpSp>
          <p:sp>
            <p:nvSpPr>
              <p:cNvPr id="86249" name="Rectangle 286"/>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p>
            </p:txBody>
          </p:sp>
          <p:grpSp>
            <p:nvGrpSpPr>
              <p:cNvPr id="86115" name="Group 287"/>
              <p:cNvGrpSpPr>
                <a:grpSpLocks/>
              </p:cNvGrpSpPr>
              <p:nvPr/>
            </p:nvGrpSpPr>
            <p:grpSpPr bwMode="auto">
              <a:xfrm>
                <a:off x="3248" y="4059"/>
                <a:ext cx="378" cy="97"/>
                <a:chOff x="3248" y="4059"/>
                <a:chExt cx="378" cy="97"/>
              </a:xfrm>
            </p:grpSpPr>
            <p:sp>
              <p:nvSpPr>
                <p:cNvPr id="86251" name="Freeform 288"/>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p>
              </p:txBody>
            </p:sp>
            <p:sp>
              <p:nvSpPr>
                <p:cNvPr id="86252" name="Freeform 289"/>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p>
              </p:txBody>
            </p:sp>
            <p:sp>
              <p:nvSpPr>
                <p:cNvPr id="86253" name="Freeform 290"/>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p>
              </p:txBody>
            </p:sp>
            <p:sp>
              <p:nvSpPr>
                <p:cNvPr id="86254" name="Freeform 291"/>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p>
              </p:txBody>
            </p:sp>
            <p:sp>
              <p:nvSpPr>
                <p:cNvPr id="86255" name="Oval 292"/>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256" name="Oval 293"/>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257" name="Oval 294"/>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ea typeface="ＭＳ Ｐゴシック" pitchFamily="34" charset="-128"/>
                  </a:endParaRPr>
                </a:p>
              </p:txBody>
            </p:sp>
          </p:grpSp>
        </p:grpSp>
        <p:grpSp>
          <p:nvGrpSpPr>
            <p:cNvPr id="86133" name="Group 295"/>
            <p:cNvGrpSpPr>
              <a:grpSpLocks/>
            </p:cNvGrpSpPr>
            <p:nvPr/>
          </p:nvGrpSpPr>
          <p:grpSpPr bwMode="auto">
            <a:xfrm>
              <a:off x="4201" y="1587"/>
              <a:ext cx="191" cy="117"/>
              <a:chOff x="3221" y="3936"/>
              <a:chExt cx="548" cy="229"/>
            </a:xfrm>
          </p:grpSpPr>
          <p:sp>
            <p:nvSpPr>
              <p:cNvPr id="86226" name="Freeform 296"/>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p>
            </p:txBody>
          </p:sp>
          <p:sp>
            <p:nvSpPr>
              <p:cNvPr id="86227" name="Freeform 297"/>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p>
            </p:txBody>
          </p:sp>
          <p:grpSp>
            <p:nvGrpSpPr>
              <p:cNvPr id="86135" name="Group 298"/>
              <p:cNvGrpSpPr>
                <a:grpSpLocks noChangeAspect="1"/>
              </p:cNvGrpSpPr>
              <p:nvPr/>
            </p:nvGrpSpPr>
            <p:grpSpPr bwMode="auto">
              <a:xfrm>
                <a:off x="3282" y="3946"/>
                <a:ext cx="407" cy="93"/>
                <a:chOff x="2680" y="1354"/>
                <a:chExt cx="571" cy="151"/>
              </a:xfrm>
            </p:grpSpPr>
            <p:sp>
              <p:nvSpPr>
                <p:cNvPr id="86238" name="Freeform 299"/>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39" name="Freeform 300"/>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40" name="Freeform 301"/>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41" name="Freeform 302"/>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42" name="Freeform 303"/>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43" name="Freeform 304"/>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44" name="Freeform 305"/>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45" name="Freeform 306"/>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grpSp>
          <p:sp>
            <p:nvSpPr>
              <p:cNvPr id="86229" name="Rectangle 307"/>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p>
            </p:txBody>
          </p:sp>
          <p:grpSp>
            <p:nvGrpSpPr>
              <p:cNvPr id="86153" name="Group 308"/>
              <p:cNvGrpSpPr>
                <a:grpSpLocks/>
              </p:cNvGrpSpPr>
              <p:nvPr/>
            </p:nvGrpSpPr>
            <p:grpSpPr bwMode="auto">
              <a:xfrm>
                <a:off x="3248" y="4059"/>
                <a:ext cx="378" cy="97"/>
                <a:chOff x="3248" y="4059"/>
                <a:chExt cx="378" cy="97"/>
              </a:xfrm>
            </p:grpSpPr>
            <p:sp>
              <p:nvSpPr>
                <p:cNvPr id="86231" name="Freeform 309"/>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p>
              </p:txBody>
            </p:sp>
            <p:sp>
              <p:nvSpPr>
                <p:cNvPr id="86232" name="Freeform 310"/>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p>
              </p:txBody>
            </p:sp>
            <p:sp>
              <p:nvSpPr>
                <p:cNvPr id="86233" name="Freeform 311"/>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p>
              </p:txBody>
            </p:sp>
            <p:sp>
              <p:nvSpPr>
                <p:cNvPr id="86234" name="Freeform 312"/>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p>
              </p:txBody>
            </p:sp>
            <p:sp>
              <p:nvSpPr>
                <p:cNvPr id="86235" name="Oval 313"/>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236" name="Oval 314"/>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237" name="Oval 315"/>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ea typeface="ＭＳ Ｐゴシック" pitchFamily="34" charset="-128"/>
                  </a:endParaRPr>
                </a:p>
              </p:txBody>
            </p:sp>
          </p:grpSp>
        </p:grpSp>
        <p:grpSp>
          <p:nvGrpSpPr>
            <p:cNvPr id="86155" name="Group 316"/>
            <p:cNvGrpSpPr>
              <a:grpSpLocks/>
            </p:cNvGrpSpPr>
            <p:nvPr/>
          </p:nvGrpSpPr>
          <p:grpSpPr bwMode="auto">
            <a:xfrm>
              <a:off x="4551" y="1335"/>
              <a:ext cx="191" cy="117"/>
              <a:chOff x="3221" y="3936"/>
              <a:chExt cx="548" cy="229"/>
            </a:xfrm>
          </p:grpSpPr>
          <p:sp>
            <p:nvSpPr>
              <p:cNvPr id="86206" name="Freeform 317"/>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p>
            </p:txBody>
          </p:sp>
          <p:sp>
            <p:nvSpPr>
              <p:cNvPr id="86207" name="Freeform 318"/>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p>
            </p:txBody>
          </p:sp>
          <p:grpSp>
            <p:nvGrpSpPr>
              <p:cNvPr id="86180" name="Group 319"/>
              <p:cNvGrpSpPr>
                <a:grpSpLocks noChangeAspect="1"/>
              </p:cNvGrpSpPr>
              <p:nvPr/>
            </p:nvGrpSpPr>
            <p:grpSpPr bwMode="auto">
              <a:xfrm>
                <a:off x="3282" y="3946"/>
                <a:ext cx="407" cy="93"/>
                <a:chOff x="2680" y="1354"/>
                <a:chExt cx="571" cy="151"/>
              </a:xfrm>
            </p:grpSpPr>
            <p:sp>
              <p:nvSpPr>
                <p:cNvPr id="86218" name="Freeform 320"/>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19" name="Freeform 321"/>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20" name="Freeform 322"/>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21" name="Freeform 323"/>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22" name="Freeform 324"/>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23" name="Freeform 325"/>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24" name="Freeform 326"/>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25" name="Freeform 327"/>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grpSp>
          <p:sp>
            <p:nvSpPr>
              <p:cNvPr id="86209" name="Rectangle 328"/>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p>
            </p:txBody>
          </p:sp>
          <p:grpSp>
            <p:nvGrpSpPr>
              <p:cNvPr id="86181" name="Group 329"/>
              <p:cNvGrpSpPr>
                <a:grpSpLocks/>
              </p:cNvGrpSpPr>
              <p:nvPr/>
            </p:nvGrpSpPr>
            <p:grpSpPr bwMode="auto">
              <a:xfrm>
                <a:off x="3248" y="4059"/>
                <a:ext cx="378" cy="97"/>
                <a:chOff x="3248" y="4059"/>
                <a:chExt cx="378" cy="97"/>
              </a:xfrm>
            </p:grpSpPr>
            <p:sp>
              <p:nvSpPr>
                <p:cNvPr id="86211" name="Freeform 330"/>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p>
              </p:txBody>
            </p:sp>
            <p:sp>
              <p:nvSpPr>
                <p:cNvPr id="86212" name="Freeform 331"/>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p>
              </p:txBody>
            </p:sp>
            <p:sp>
              <p:nvSpPr>
                <p:cNvPr id="86213" name="Freeform 332"/>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p>
              </p:txBody>
            </p:sp>
            <p:sp>
              <p:nvSpPr>
                <p:cNvPr id="86214" name="Freeform 333"/>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p>
              </p:txBody>
            </p:sp>
            <p:sp>
              <p:nvSpPr>
                <p:cNvPr id="86215" name="Oval 334"/>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216" name="Oval 335"/>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217" name="Oval 336"/>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ea typeface="ＭＳ Ｐゴシック" pitchFamily="34" charset="-128"/>
                  </a:endParaRPr>
                </a:p>
              </p:txBody>
            </p:sp>
          </p:grpSp>
        </p:grpSp>
        <p:grpSp>
          <p:nvGrpSpPr>
            <p:cNvPr id="86182" name="Group 337"/>
            <p:cNvGrpSpPr>
              <a:grpSpLocks/>
            </p:cNvGrpSpPr>
            <p:nvPr/>
          </p:nvGrpSpPr>
          <p:grpSpPr bwMode="auto">
            <a:xfrm>
              <a:off x="4551" y="1473"/>
              <a:ext cx="191" cy="117"/>
              <a:chOff x="3221" y="3936"/>
              <a:chExt cx="548" cy="229"/>
            </a:xfrm>
          </p:grpSpPr>
          <p:sp>
            <p:nvSpPr>
              <p:cNvPr id="86186" name="Freeform 338"/>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p>
            </p:txBody>
          </p:sp>
          <p:sp>
            <p:nvSpPr>
              <p:cNvPr id="86187" name="Freeform 339"/>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p>
            </p:txBody>
          </p:sp>
          <p:grpSp>
            <p:nvGrpSpPr>
              <p:cNvPr id="86183" name="Group 340"/>
              <p:cNvGrpSpPr>
                <a:grpSpLocks noChangeAspect="1"/>
              </p:cNvGrpSpPr>
              <p:nvPr/>
            </p:nvGrpSpPr>
            <p:grpSpPr bwMode="auto">
              <a:xfrm>
                <a:off x="3282" y="3946"/>
                <a:ext cx="407" cy="93"/>
                <a:chOff x="2680" y="1354"/>
                <a:chExt cx="571" cy="151"/>
              </a:xfrm>
            </p:grpSpPr>
            <p:sp>
              <p:nvSpPr>
                <p:cNvPr id="86198" name="Freeform 341"/>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199" name="Freeform 342"/>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00" name="Freeform 343"/>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01" name="Freeform 344"/>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02" name="Freeform 345"/>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03" name="Freeform 346"/>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04" name="Freeform 347"/>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6205" name="Freeform 348"/>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grpSp>
          <p:sp>
            <p:nvSpPr>
              <p:cNvPr id="86189" name="Rectangle 349"/>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p>
            </p:txBody>
          </p:sp>
          <p:grpSp>
            <p:nvGrpSpPr>
              <p:cNvPr id="86184" name="Group 350"/>
              <p:cNvGrpSpPr>
                <a:grpSpLocks/>
              </p:cNvGrpSpPr>
              <p:nvPr/>
            </p:nvGrpSpPr>
            <p:grpSpPr bwMode="auto">
              <a:xfrm>
                <a:off x="3248" y="4059"/>
                <a:ext cx="378" cy="97"/>
                <a:chOff x="3248" y="4059"/>
                <a:chExt cx="378" cy="97"/>
              </a:xfrm>
            </p:grpSpPr>
            <p:sp>
              <p:nvSpPr>
                <p:cNvPr id="86191" name="Freeform 351"/>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p>
              </p:txBody>
            </p:sp>
            <p:sp>
              <p:nvSpPr>
                <p:cNvPr id="86192" name="Freeform 352"/>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p>
              </p:txBody>
            </p:sp>
            <p:sp>
              <p:nvSpPr>
                <p:cNvPr id="86193" name="Freeform 353"/>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p>
              </p:txBody>
            </p:sp>
            <p:sp>
              <p:nvSpPr>
                <p:cNvPr id="86194" name="Freeform 354"/>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p>
              </p:txBody>
            </p:sp>
            <p:sp>
              <p:nvSpPr>
                <p:cNvPr id="86195" name="Oval 355"/>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196" name="Oval 356"/>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197" name="Oval 357"/>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ea typeface="ＭＳ Ｐゴシック" pitchFamily="34" charset="-128"/>
                  </a:endParaRPr>
                </a:p>
              </p:txBody>
            </p:sp>
          </p:grpSp>
        </p:grpSp>
      </p:grpSp>
      <p:grpSp>
        <p:nvGrpSpPr>
          <p:cNvPr id="86185" name="Group 358"/>
          <p:cNvGrpSpPr>
            <a:grpSpLocks/>
          </p:cNvGrpSpPr>
          <p:nvPr/>
        </p:nvGrpSpPr>
        <p:grpSpPr bwMode="auto">
          <a:xfrm>
            <a:off x="7445904" y="2459708"/>
            <a:ext cx="858837" cy="928687"/>
            <a:chOff x="4201" y="1125"/>
            <a:chExt cx="541" cy="585"/>
          </a:xfrm>
        </p:grpSpPr>
        <p:pic>
          <p:nvPicPr>
            <p:cNvPr id="86036" name="Picture 35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12" y="1125"/>
              <a:ext cx="488"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37" name="Line 360"/>
            <p:cNvSpPr>
              <a:spLocks noChangeShapeType="1"/>
            </p:cNvSpPr>
            <p:nvPr/>
          </p:nvSpPr>
          <p:spPr bwMode="auto">
            <a:xfrm flipH="1" flipV="1">
              <a:off x="4327" y="1239"/>
              <a:ext cx="279" cy="135"/>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6038" name="Line 361"/>
            <p:cNvSpPr>
              <a:spLocks noChangeShapeType="1"/>
            </p:cNvSpPr>
            <p:nvPr/>
          </p:nvSpPr>
          <p:spPr bwMode="auto">
            <a:xfrm flipH="1" flipV="1">
              <a:off x="4327" y="1242"/>
              <a:ext cx="285" cy="303"/>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6039" name="Line 362"/>
            <p:cNvSpPr>
              <a:spLocks noChangeShapeType="1"/>
            </p:cNvSpPr>
            <p:nvPr/>
          </p:nvSpPr>
          <p:spPr bwMode="auto">
            <a:xfrm flipH="1" flipV="1">
              <a:off x="4327" y="1392"/>
              <a:ext cx="272" cy="3"/>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6040" name="Line 363"/>
            <p:cNvSpPr>
              <a:spLocks noChangeShapeType="1"/>
            </p:cNvSpPr>
            <p:nvPr/>
          </p:nvSpPr>
          <p:spPr bwMode="auto">
            <a:xfrm flipH="1">
              <a:off x="4327" y="1398"/>
              <a:ext cx="285" cy="127"/>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6041" name="Line 364"/>
            <p:cNvSpPr>
              <a:spLocks noChangeShapeType="1"/>
            </p:cNvSpPr>
            <p:nvPr/>
          </p:nvSpPr>
          <p:spPr bwMode="auto">
            <a:xfrm flipH="1">
              <a:off x="4327" y="1568"/>
              <a:ext cx="279" cy="93"/>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6042" name="Line 365"/>
            <p:cNvSpPr>
              <a:spLocks noChangeShapeType="1"/>
            </p:cNvSpPr>
            <p:nvPr/>
          </p:nvSpPr>
          <p:spPr bwMode="auto">
            <a:xfrm flipH="1" flipV="1">
              <a:off x="4327" y="1399"/>
              <a:ext cx="283" cy="170"/>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6043" name="Line 366"/>
            <p:cNvSpPr>
              <a:spLocks noChangeShapeType="1"/>
            </p:cNvSpPr>
            <p:nvPr/>
          </p:nvSpPr>
          <p:spPr bwMode="auto">
            <a:xfrm flipH="1" flipV="1">
              <a:off x="4327" y="1521"/>
              <a:ext cx="283" cy="44"/>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6044" name="Line 367"/>
            <p:cNvSpPr>
              <a:spLocks noChangeShapeType="1"/>
            </p:cNvSpPr>
            <p:nvPr/>
          </p:nvSpPr>
          <p:spPr bwMode="auto">
            <a:xfrm flipH="1">
              <a:off x="4327" y="1395"/>
              <a:ext cx="283" cy="263"/>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nvGrpSpPr>
            <p:cNvPr id="86188" name="Group 368"/>
            <p:cNvGrpSpPr>
              <a:grpSpLocks/>
            </p:cNvGrpSpPr>
            <p:nvPr/>
          </p:nvGrpSpPr>
          <p:grpSpPr bwMode="auto">
            <a:xfrm>
              <a:off x="4201" y="1185"/>
              <a:ext cx="191" cy="117"/>
              <a:chOff x="3221" y="3936"/>
              <a:chExt cx="548" cy="229"/>
            </a:xfrm>
          </p:grpSpPr>
          <p:sp>
            <p:nvSpPr>
              <p:cNvPr id="86151" name="Freeform 369"/>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latin typeface="Calibri" pitchFamily="34" charset="0"/>
                  <a:cs typeface="Calibri" pitchFamily="34" charset="0"/>
                </a:endParaRPr>
              </a:p>
            </p:txBody>
          </p:sp>
          <p:sp>
            <p:nvSpPr>
              <p:cNvPr id="86152" name="Freeform 370"/>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grpSp>
            <p:nvGrpSpPr>
              <p:cNvPr id="86190" name="Group 371"/>
              <p:cNvGrpSpPr>
                <a:grpSpLocks noChangeAspect="1"/>
              </p:cNvGrpSpPr>
              <p:nvPr/>
            </p:nvGrpSpPr>
            <p:grpSpPr bwMode="auto">
              <a:xfrm>
                <a:off x="3282" y="3946"/>
                <a:ext cx="407" cy="93"/>
                <a:chOff x="2680" y="1354"/>
                <a:chExt cx="571" cy="151"/>
              </a:xfrm>
            </p:grpSpPr>
            <p:sp>
              <p:nvSpPr>
                <p:cNvPr id="86163" name="Freeform 372"/>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164" name="Freeform 373"/>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165" name="Freeform 374"/>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166" name="Freeform 375"/>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167" name="Freeform 376"/>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168" name="Freeform 377"/>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169" name="Freeform 378"/>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170" name="Freeform 379"/>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grpSp>
          <p:sp>
            <p:nvSpPr>
              <p:cNvPr id="86154" name="Rectangle 380"/>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latin typeface="Calibri" pitchFamily="34" charset="0"/>
                  <a:cs typeface="Calibri" pitchFamily="34" charset="0"/>
                </a:endParaRPr>
              </a:p>
            </p:txBody>
          </p:sp>
          <p:grpSp>
            <p:nvGrpSpPr>
              <p:cNvPr id="86208" name="Group 381"/>
              <p:cNvGrpSpPr>
                <a:grpSpLocks/>
              </p:cNvGrpSpPr>
              <p:nvPr/>
            </p:nvGrpSpPr>
            <p:grpSpPr bwMode="auto">
              <a:xfrm>
                <a:off x="3248" y="4059"/>
                <a:ext cx="378" cy="97"/>
                <a:chOff x="3248" y="4059"/>
                <a:chExt cx="378" cy="97"/>
              </a:xfrm>
            </p:grpSpPr>
            <p:sp>
              <p:nvSpPr>
                <p:cNvPr id="86156" name="Freeform 382"/>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157" name="Freeform 383"/>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158" name="Freeform 384"/>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159" name="Freeform 385"/>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160" name="Oval 386"/>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6161" name="Oval 387"/>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6162" name="Oval 388"/>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latin typeface="Calibri" pitchFamily="34" charset="0"/>
                    <a:ea typeface="ＭＳ Ｐゴシック" pitchFamily="34" charset="-128"/>
                    <a:cs typeface="Calibri" pitchFamily="34" charset="0"/>
                  </a:endParaRPr>
                </a:p>
              </p:txBody>
            </p:sp>
          </p:grpSp>
        </p:grpSp>
        <p:grpSp>
          <p:nvGrpSpPr>
            <p:cNvPr id="86210" name="Group 389"/>
            <p:cNvGrpSpPr>
              <a:grpSpLocks/>
            </p:cNvGrpSpPr>
            <p:nvPr/>
          </p:nvGrpSpPr>
          <p:grpSpPr bwMode="auto">
            <a:xfrm>
              <a:off x="4201" y="1323"/>
              <a:ext cx="191" cy="117"/>
              <a:chOff x="3221" y="3936"/>
              <a:chExt cx="548" cy="229"/>
            </a:xfrm>
          </p:grpSpPr>
          <p:sp>
            <p:nvSpPr>
              <p:cNvPr id="86131" name="Freeform 390"/>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latin typeface="Calibri" pitchFamily="34" charset="0"/>
                  <a:cs typeface="Calibri" pitchFamily="34" charset="0"/>
                </a:endParaRPr>
              </a:p>
            </p:txBody>
          </p:sp>
          <p:sp>
            <p:nvSpPr>
              <p:cNvPr id="86132" name="Freeform 391"/>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grpSp>
            <p:nvGrpSpPr>
              <p:cNvPr id="86228" name="Group 392"/>
              <p:cNvGrpSpPr>
                <a:grpSpLocks noChangeAspect="1"/>
              </p:cNvGrpSpPr>
              <p:nvPr/>
            </p:nvGrpSpPr>
            <p:grpSpPr bwMode="auto">
              <a:xfrm>
                <a:off x="3282" y="3946"/>
                <a:ext cx="407" cy="93"/>
                <a:chOff x="2680" y="1354"/>
                <a:chExt cx="571" cy="151"/>
              </a:xfrm>
            </p:grpSpPr>
            <p:sp>
              <p:nvSpPr>
                <p:cNvPr id="86143" name="Freeform 393"/>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144" name="Freeform 394"/>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145" name="Freeform 395"/>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146" name="Freeform 396"/>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147" name="Freeform 397"/>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148" name="Freeform 398"/>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149" name="Freeform 399"/>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150" name="Freeform 400"/>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grpSp>
          <p:sp>
            <p:nvSpPr>
              <p:cNvPr id="86134" name="Rectangle 401"/>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latin typeface="Calibri" pitchFamily="34" charset="0"/>
                  <a:cs typeface="Calibri" pitchFamily="34" charset="0"/>
                </a:endParaRPr>
              </a:p>
            </p:txBody>
          </p:sp>
          <p:grpSp>
            <p:nvGrpSpPr>
              <p:cNvPr id="86230" name="Group 402"/>
              <p:cNvGrpSpPr>
                <a:grpSpLocks/>
              </p:cNvGrpSpPr>
              <p:nvPr/>
            </p:nvGrpSpPr>
            <p:grpSpPr bwMode="auto">
              <a:xfrm>
                <a:off x="3248" y="4059"/>
                <a:ext cx="378" cy="97"/>
                <a:chOff x="3248" y="4059"/>
                <a:chExt cx="378" cy="97"/>
              </a:xfrm>
            </p:grpSpPr>
            <p:sp>
              <p:nvSpPr>
                <p:cNvPr id="86136" name="Freeform 403"/>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137" name="Freeform 404"/>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138" name="Freeform 405"/>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139" name="Freeform 406"/>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140" name="Oval 407"/>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6141" name="Oval 408"/>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6142" name="Oval 409"/>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latin typeface="Calibri" pitchFamily="34" charset="0"/>
                    <a:ea typeface="ＭＳ Ｐゴシック" pitchFamily="34" charset="-128"/>
                    <a:cs typeface="Calibri" pitchFamily="34" charset="0"/>
                  </a:endParaRPr>
                </a:p>
              </p:txBody>
            </p:sp>
          </p:grpSp>
        </p:grpSp>
        <p:grpSp>
          <p:nvGrpSpPr>
            <p:cNvPr id="86248" name="Group 410"/>
            <p:cNvGrpSpPr>
              <a:grpSpLocks/>
            </p:cNvGrpSpPr>
            <p:nvPr/>
          </p:nvGrpSpPr>
          <p:grpSpPr bwMode="auto">
            <a:xfrm>
              <a:off x="4201" y="1453"/>
              <a:ext cx="191" cy="117"/>
              <a:chOff x="3221" y="3936"/>
              <a:chExt cx="548" cy="229"/>
            </a:xfrm>
          </p:grpSpPr>
          <p:sp>
            <p:nvSpPr>
              <p:cNvPr id="86111" name="Freeform 411"/>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latin typeface="Calibri" pitchFamily="34" charset="0"/>
                  <a:cs typeface="Calibri" pitchFamily="34" charset="0"/>
                </a:endParaRPr>
              </a:p>
            </p:txBody>
          </p:sp>
          <p:sp>
            <p:nvSpPr>
              <p:cNvPr id="86112" name="Freeform 412"/>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grpSp>
            <p:nvGrpSpPr>
              <p:cNvPr id="86250" name="Group 413"/>
              <p:cNvGrpSpPr>
                <a:grpSpLocks noChangeAspect="1"/>
              </p:cNvGrpSpPr>
              <p:nvPr/>
            </p:nvGrpSpPr>
            <p:grpSpPr bwMode="auto">
              <a:xfrm>
                <a:off x="3282" y="3946"/>
                <a:ext cx="407" cy="93"/>
                <a:chOff x="2680" y="1354"/>
                <a:chExt cx="571" cy="151"/>
              </a:xfrm>
            </p:grpSpPr>
            <p:sp>
              <p:nvSpPr>
                <p:cNvPr id="86123" name="Freeform 414"/>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124" name="Freeform 415"/>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125" name="Freeform 416"/>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126" name="Freeform 417"/>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127" name="Freeform 418"/>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128" name="Freeform 419"/>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129" name="Freeform 420"/>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130" name="Freeform 421"/>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grpSp>
          <p:sp>
            <p:nvSpPr>
              <p:cNvPr id="86114" name="Rectangle 422"/>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latin typeface="Calibri" pitchFamily="34" charset="0"/>
                  <a:cs typeface="Calibri" pitchFamily="34" charset="0"/>
                </a:endParaRPr>
              </a:p>
            </p:txBody>
          </p:sp>
          <p:grpSp>
            <p:nvGrpSpPr>
              <p:cNvPr id="86268" name="Group 423"/>
              <p:cNvGrpSpPr>
                <a:grpSpLocks/>
              </p:cNvGrpSpPr>
              <p:nvPr/>
            </p:nvGrpSpPr>
            <p:grpSpPr bwMode="auto">
              <a:xfrm>
                <a:off x="3248" y="4059"/>
                <a:ext cx="378" cy="97"/>
                <a:chOff x="3248" y="4059"/>
                <a:chExt cx="378" cy="97"/>
              </a:xfrm>
            </p:grpSpPr>
            <p:sp>
              <p:nvSpPr>
                <p:cNvPr id="86116" name="Freeform 424"/>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117" name="Freeform 425"/>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118" name="Freeform 426"/>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119" name="Freeform 427"/>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120" name="Oval 428"/>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6121" name="Oval 429"/>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6122" name="Oval 430"/>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latin typeface="Calibri" pitchFamily="34" charset="0"/>
                    <a:ea typeface="ＭＳ Ｐゴシック" pitchFamily="34" charset="-128"/>
                    <a:cs typeface="Calibri" pitchFamily="34" charset="0"/>
                  </a:endParaRPr>
                </a:p>
              </p:txBody>
            </p:sp>
          </p:grpSp>
        </p:grpSp>
        <p:grpSp>
          <p:nvGrpSpPr>
            <p:cNvPr id="86270" name="Group 431"/>
            <p:cNvGrpSpPr>
              <a:grpSpLocks/>
            </p:cNvGrpSpPr>
            <p:nvPr/>
          </p:nvGrpSpPr>
          <p:grpSpPr bwMode="auto">
            <a:xfrm>
              <a:off x="4201" y="1587"/>
              <a:ext cx="191" cy="117"/>
              <a:chOff x="3221" y="3936"/>
              <a:chExt cx="548" cy="229"/>
            </a:xfrm>
          </p:grpSpPr>
          <p:sp>
            <p:nvSpPr>
              <p:cNvPr id="86091" name="Freeform 432"/>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latin typeface="Calibri" pitchFamily="34" charset="0"/>
                  <a:cs typeface="Calibri" pitchFamily="34" charset="0"/>
                </a:endParaRPr>
              </a:p>
            </p:txBody>
          </p:sp>
          <p:sp>
            <p:nvSpPr>
              <p:cNvPr id="86092" name="Freeform 433"/>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grpSp>
            <p:nvGrpSpPr>
              <p:cNvPr id="86288" name="Group 434"/>
              <p:cNvGrpSpPr>
                <a:grpSpLocks noChangeAspect="1"/>
              </p:cNvGrpSpPr>
              <p:nvPr/>
            </p:nvGrpSpPr>
            <p:grpSpPr bwMode="auto">
              <a:xfrm>
                <a:off x="3282" y="3946"/>
                <a:ext cx="407" cy="93"/>
                <a:chOff x="2680" y="1354"/>
                <a:chExt cx="571" cy="151"/>
              </a:xfrm>
            </p:grpSpPr>
            <p:sp>
              <p:nvSpPr>
                <p:cNvPr id="86103" name="Freeform 435"/>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104" name="Freeform 436"/>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105" name="Freeform 437"/>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106" name="Freeform 438"/>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107" name="Freeform 439"/>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108" name="Freeform 440"/>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109" name="Freeform 441"/>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110" name="Freeform 442"/>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grpSp>
          <p:sp>
            <p:nvSpPr>
              <p:cNvPr id="86094" name="Rectangle 443"/>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latin typeface="Calibri" pitchFamily="34" charset="0"/>
                  <a:cs typeface="Calibri" pitchFamily="34" charset="0"/>
                </a:endParaRPr>
              </a:p>
            </p:txBody>
          </p:sp>
          <p:grpSp>
            <p:nvGrpSpPr>
              <p:cNvPr id="86290" name="Group 444"/>
              <p:cNvGrpSpPr>
                <a:grpSpLocks/>
              </p:cNvGrpSpPr>
              <p:nvPr/>
            </p:nvGrpSpPr>
            <p:grpSpPr bwMode="auto">
              <a:xfrm>
                <a:off x="3248" y="4059"/>
                <a:ext cx="378" cy="97"/>
                <a:chOff x="3248" y="4059"/>
                <a:chExt cx="378" cy="97"/>
              </a:xfrm>
            </p:grpSpPr>
            <p:sp>
              <p:nvSpPr>
                <p:cNvPr id="86096" name="Freeform 445"/>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097" name="Freeform 446"/>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098" name="Freeform 447"/>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099" name="Freeform 448"/>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100" name="Oval 449"/>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6101" name="Oval 450"/>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6102" name="Oval 451"/>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latin typeface="Calibri" pitchFamily="34" charset="0"/>
                    <a:ea typeface="ＭＳ Ｐゴシック" pitchFamily="34" charset="-128"/>
                    <a:cs typeface="Calibri" pitchFamily="34" charset="0"/>
                  </a:endParaRPr>
                </a:p>
              </p:txBody>
            </p:sp>
          </p:grpSp>
        </p:grpSp>
        <p:grpSp>
          <p:nvGrpSpPr>
            <p:cNvPr id="86315" name="Group 452"/>
            <p:cNvGrpSpPr>
              <a:grpSpLocks/>
            </p:cNvGrpSpPr>
            <p:nvPr/>
          </p:nvGrpSpPr>
          <p:grpSpPr bwMode="auto">
            <a:xfrm>
              <a:off x="4551" y="1335"/>
              <a:ext cx="191" cy="117"/>
              <a:chOff x="3221" y="3936"/>
              <a:chExt cx="548" cy="229"/>
            </a:xfrm>
          </p:grpSpPr>
          <p:sp>
            <p:nvSpPr>
              <p:cNvPr id="86071" name="Freeform 453"/>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latin typeface="Calibri" pitchFamily="34" charset="0"/>
                  <a:cs typeface="Calibri" pitchFamily="34" charset="0"/>
                </a:endParaRPr>
              </a:p>
            </p:txBody>
          </p:sp>
          <p:sp>
            <p:nvSpPr>
              <p:cNvPr id="86072" name="Freeform 454"/>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grpSp>
            <p:nvGrpSpPr>
              <p:cNvPr id="86316" name="Group 455"/>
              <p:cNvGrpSpPr>
                <a:grpSpLocks noChangeAspect="1"/>
              </p:cNvGrpSpPr>
              <p:nvPr/>
            </p:nvGrpSpPr>
            <p:grpSpPr bwMode="auto">
              <a:xfrm>
                <a:off x="3282" y="3946"/>
                <a:ext cx="407" cy="93"/>
                <a:chOff x="2680" y="1354"/>
                <a:chExt cx="571" cy="151"/>
              </a:xfrm>
            </p:grpSpPr>
            <p:sp>
              <p:nvSpPr>
                <p:cNvPr id="86083" name="Freeform 456"/>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084" name="Freeform 457"/>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085" name="Freeform 458"/>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086" name="Freeform 459"/>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087" name="Freeform 460"/>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088" name="Freeform 461"/>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089" name="Freeform 462"/>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090" name="Freeform 463"/>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grpSp>
          <p:sp>
            <p:nvSpPr>
              <p:cNvPr id="86074" name="Rectangle 464"/>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latin typeface="Calibri" pitchFamily="34" charset="0"/>
                  <a:cs typeface="Calibri" pitchFamily="34" charset="0"/>
                </a:endParaRPr>
              </a:p>
            </p:txBody>
          </p:sp>
          <p:grpSp>
            <p:nvGrpSpPr>
              <p:cNvPr id="86317" name="Group 465"/>
              <p:cNvGrpSpPr>
                <a:grpSpLocks/>
              </p:cNvGrpSpPr>
              <p:nvPr/>
            </p:nvGrpSpPr>
            <p:grpSpPr bwMode="auto">
              <a:xfrm>
                <a:off x="3248" y="4059"/>
                <a:ext cx="378" cy="97"/>
                <a:chOff x="3248" y="4059"/>
                <a:chExt cx="378" cy="97"/>
              </a:xfrm>
            </p:grpSpPr>
            <p:sp>
              <p:nvSpPr>
                <p:cNvPr id="86076" name="Freeform 466"/>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077" name="Freeform 467"/>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078" name="Freeform 468"/>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079" name="Freeform 469"/>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080" name="Oval 470"/>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6081" name="Oval 471"/>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6082" name="Oval 472"/>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latin typeface="Calibri" pitchFamily="34" charset="0"/>
                    <a:ea typeface="ＭＳ Ｐゴシック" pitchFamily="34" charset="-128"/>
                    <a:cs typeface="Calibri" pitchFamily="34" charset="0"/>
                  </a:endParaRPr>
                </a:p>
              </p:txBody>
            </p:sp>
          </p:grpSp>
        </p:grpSp>
        <p:grpSp>
          <p:nvGrpSpPr>
            <p:cNvPr id="86318" name="Group 473"/>
            <p:cNvGrpSpPr>
              <a:grpSpLocks/>
            </p:cNvGrpSpPr>
            <p:nvPr/>
          </p:nvGrpSpPr>
          <p:grpSpPr bwMode="auto">
            <a:xfrm>
              <a:off x="4551" y="1473"/>
              <a:ext cx="191" cy="117"/>
              <a:chOff x="3221" y="3936"/>
              <a:chExt cx="548" cy="229"/>
            </a:xfrm>
          </p:grpSpPr>
          <p:sp>
            <p:nvSpPr>
              <p:cNvPr id="86051" name="Freeform 474"/>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latin typeface="Calibri" pitchFamily="34" charset="0"/>
                  <a:cs typeface="Calibri" pitchFamily="34" charset="0"/>
                </a:endParaRPr>
              </a:p>
            </p:txBody>
          </p:sp>
          <p:sp>
            <p:nvSpPr>
              <p:cNvPr id="86052" name="Freeform 475"/>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grpSp>
            <p:nvGrpSpPr>
              <p:cNvPr id="86319" name="Group 476"/>
              <p:cNvGrpSpPr>
                <a:grpSpLocks noChangeAspect="1"/>
              </p:cNvGrpSpPr>
              <p:nvPr/>
            </p:nvGrpSpPr>
            <p:grpSpPr bwMode="auto">
              <a:xfrm>
                <a:off x="3282" y="3946"/>
                <a:ext cx="407" cy="93"/>
                <a:chOff x="2680" y="1354"/>
                <a:chExt cx="571" cy="151"/>
              </a:xfrm>
            </p:grpSpPr>
            <p:sp>
              <p:nvSpPr>
                <p:cNvPr id="86063" name="Freeform 477"/>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064" name="Freeform 478"/>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065" name="Freeform 479"/>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066" name="Freeform 480"/>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067" name="Freeform 481"/>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068" name="Freeform 482"/>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069" name="Freeform 483"/>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6070" name="Freeform 484"/>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grpSp>
          <p:sp>
            <p:nvSpPr>
              <p:cNvPr id="86054" name="Rectangle 485"/>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latin typeface="Calibri" pitchFamily="34" charset="0"/>
                  <a:cs typeface="Calibri" pitchFamily="34" charset="0"/>
                </a:endParaRPr>
              </a:p>
            </p:txBody>
          </p:sp>
          <p:grpSp>
            <p:nvGrpSpPr>
              <p:cNvPr id="86320" name="Group 486"/>
              <p:cNvGrpSpPr>
                <a:grpSpLocks/>
              </p:cNvGrpSpPr>
              <p:nvPr/>
            </p:nvGrpSpPr>
            <p:grpSpPr bwMode="auto">
              <a:xfrm>
                <a:off x="3248" y="4059"/>
                <a:ext cx="378" cy="97"/>
                <a:chOff x="3248" y="4059"/>
                <a:chExt cx="378" cy="97"/>
              </a:xfrm>
            </p:grpSpPr>
            <p:sp>
              <p:nvSpPr>
                <p:cNvPr id="86056" name="Freeform 487"/>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057" name="Freeform 488"/>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058" name="Freeform 489"/>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059" name="Freeform 490"/>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6060" name="Oval 491"/>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6061" name="Oval 492"/>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6062" name="Oval 493"/>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latin typeface="Calibri" pitchFamily="34" charset="0"/>
                    <a:ea typeface="ＭＳ Ｐゴシック" pitchFamily="34" charset="-128"/>
                    <a:cs typeface="Calibri" pitchFamily="34" charset="0"/>
                  </a:endParaRPr>
                </a:p>
              </p:txBody>
            </p:sp>
          </p:grpSp>
        </p:grpSp>
      </p:grpSp>
    </p:spTree>
    <p:extLst>
      <p:ext uri="{BB962C8B-B14F-4D97-AF65-F5344CB8AC3E}">
        <p14:creationId xmlns:p14="http://schemas.microsoft.com/office/powerpoint/2010/main" val="772746429"/>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000" r="-2000"/>
          </a:stretch>
        </a:blipFill>
        <a:effectLst/>
      </p:bgPr>
    </p:bg>
    <p:spTree>
      <p:nvGrpSpPr>
        <p:cNvPr id="1" name=""/>
        <p:cNvGrpSpPr/>
        <p:nvPr/>
      </p:nvGrpSpPr>
      <p:grpSpPr>
        <a:xfrm>
          <a:off x="0" y="0"/>
          <a:ext cx="0" cy="0"/>
          <a:chOff x="0" y="0"/>
          <a:chExt cx="0" cy="0"/>
        </a:xfrm>
      </p:grpSpPr>
      <p:sp>
        <p:nvSpPr>
          <p:cNvPr id="87042" name="AutoShape 2"/>
          <p:cNvSpPr>
            <a:spLocks noChangeArrowheads="1"/>
          </p:cNvSpPr>
          <p:nvPr/>
        </p:nvSpPr>
        <p:spPr bwMode="auto">
          <a:xfrm>
            <a:off x="5891213" y="1069504"/>
            <a:ext cx="3000375" cy="2484438"/>
          </a:xfrm>
          <a:prstGeom prst="roundRect">
            <a:avLst>
              <a:gd name="adj" fmla="val 16667"/>
            </a:avLst>
          </a:prstGeom>
          <a:solidFill>
            <a:srgbClr val="D2D2D4"/>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endParaRPr lang="en-US">
              <a:latin typeface="Calibri" pitchFamily="34" charset="0"/>
              <a:cs typeface="Calibri" pitchFamily="34" charset="0"/>
            </a:endParaRPr>
          </a:p>
        </p:txBody>
      </p:sp>
      <p:sp>
        <p:nvSpPr>
          <p:cNvPr id="87043" name="Rectangle 1182"/>
          <p:cNvSpPr>
            <a:spLocks noGrp="1" noChangeArrowheads="1"/>
          </p:cNvSpPr>
          <p:nvPr>
            <p:ph type="title"/>
          </p:nvPr>
        </p:nvSpPr>
        <p:spPr>
          <a:xfrm>
            <a:off x="229702" y="-27384"/>
            <a:ext cx="8588861" cy="649727"/>
          </a:xfrm>
        </p:spPr>
        <p:txBody>
          <a:bodyPr>
            <a:normAutofit/>
          </a:bodyPr>
          <a:lstStyle/>
          <a:p>
            <a:pPr eaLnBrk="1" hangingPunct="1"/>
            <a:r>
              <a:rPr lang="en-US" sz="3600" dirty="0" err="1">
                <a:solidFill>
                  <a:srgbClr val="002060"/>
                </a:solidFill>
                <a:latin typeface="Calibri" pitchFamily="34" charset="0"/>
                <a:cs typeface="Calibri" pitchFamily="34" charset="0"/>
              </a:rPr>
              <a:t>VSAN</a:t>
            </a:r>
            <a:r>
              <a:rPr lang="en-US" sz="3600" dirty="0">
                <a:solidFill>
                  <a:srgbClr val="002060"/>
                </a:solidFill>
                <a:latin typeface="Calibri" pitchFamily="34" charset="0"/>
                <a:cs typeface="Calibri" pitchFamily="34" charset="0"/>
              </a:rPr>
              <a:t> Advantages for Consolidation</a:t>
            </a:r>
          </a:p>
        </p:txBody>
      </p:sp>
      <p:sp>
        <p:nvSpPr>
          <p:cNvPr id="87044" name="AutoShape 4"/>
          <p:cNvSpPr>
            <a:spLocks noChangeArrowheads="1"/>
          </p:cNvSpPr>
          <p:nvPr/>
        </p:nvSpPr>
        <p:spPr bwMode="auto">
          <a:xfrm>
            <a:off x="238125" y="1069504"/>
            <a:ext cx="2867025" cy="2411413"/>
          </a:xfrm>
          <a:prstGeom prst="roundRect">
            <a:avLst>
              <a:gd name="adj" fmla="val 16667"/>
            </a:avLst>
          </a:prstGeom>
          <a:solidFill>
            <a:srgbClr val="D2D2D4"/>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endParaRPr lang="en-US"/>
          </a:p>
        </p:txBody>
      </p:sp>
      <p:sp>
        <p:nvSpPr>
          <p:cNvPr id="87045" name="Text Box 5"/>
          <p:cNvSpPr txBox="1">
            <a:spLocks noChangeArrowheads="1"/>
          </p:cNvSpPr>
          <p:nvPr/>
        </p:nvSpPr>
        <p:spPr bwMode="auto">
          <a:xfrm>
            <a:off x="2222500" y="1102842"/>
            <a:ext cx="50199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200" b="1" baseline="0">
                <a:latin typeface="Calibri" pitchFamily="34" charset="0"/>
                <a:cs typeface="Calibri" pitchFamily="34" charset="0"/>
              </a:rPr>
              <a:t>OLTP</a:t>
            </a:r>
          </a:p>
        </p:txBody>
      </p:sp>
      <p:sp>
        <p:nvSpPr>
          <p:cNvPr id="87046" name="Text Box 6"/>
          <p:cNvSpPr txBox="1">
            <a:spLocks noChangeArrowheads="1"/>
          </p:cNvSpPr>
          <p:nvPr/>
        </p:nvSpPr>
        <p:spPr bwMode="auto">
          <a:xfrm>
            <a:off x="946150" y="764704"/>
            <a:ext cx="1157214" cy="329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600" b="1" baseline="0">
                <a:solidFill>
                  <a:schemeClr val="tx2"/>
                </a:solidFill>
                <a:latin typeface="Calibri" pitchFamily="34" charset="0"/>
                <a:cs typeface="Calibri" pitchFamily="34" charset="0"/>
              </a:rPr>
              <a:t>SAN Islands</a:t>
            </a:r>
          </a:p>
        </p:txBody>
      </p:sp>
      <p:sp>
        <p:nvSpPr>
          <p:cNvPr id="87047" name="AutoShape 7"/>
          <p:cNvSpPr>
            <a:spLocks noChangeArrowheads="1"/>
          </p:cNvSpPr>
          <p:nvPr/>
        </p:nvSpPr>
        <p:spPr bwMode="auto">
          <a:xfrm>
            <a:off x="3189288" y="1755304"/>
            <a:ext cx="2614612" cy="1279525"/>
          </a:xfrm>
          <a:prstGeom prst="rightArrow">
            <a:avLst>
              <a:gd name="adj1" fmla="val 68741"/>
              <a:gd name="adj2" fmla="val 50244"/>
            </a:avLst>
          </a:prstGeom>
          <a:solidFill>
            <a:srgbClr val="C0C0C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sz="3000" b="1" baseline="0">
              <a:latin typeface="Calibri" pitchFamily="34" charset="0"/>
              <a:cs typeface="Calibri" pitchFamily="34" charset="0"/>
            </a:endParaRPr>
          </a:p>
        </p:txBody>
      </p:sp>
      <p:sp>
        <p:nvSpPr>
          <p:cNvPr id="87048" name="Rectangle 8"/>
          <p:cNvSpPr>
            <a:spLocks noChangeArrowheads="1"/>
          </p:cNvSpPr>
          <p:nvPr/>
        </p:nvSpPr>
        <p:spPr bwMode="auto">
          <a:xfrm>
            <a:off x="3279775" y="2047404"/>
            <a:ext cx="2355850" cy="729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p>
            <a:pPr algn="l">
              <a:spcBef>
                <a:spcPct val="50000"/>
              </a:spcBef>
              <a:buClr>
                <a:schemeClr val="accent1"/>
              </a:buClr>
              <a:buSzPct val="100000"/>
              <a:buFont typeface="Arial" pitchFamily="34" charset="0"/>
              <a:buNone/>
            </a:pPr>
            <a:r>
              <a:rPr lang="en-US" sz="1400" b="1" baseline="0" dirty="0">
                <a:solidFill>
                  <a:srgbClr val="002060"/>
                </a:solidFill>
                <a:latin typeface="Calibri" pitchFamily="34" charset="0"/>
                <a:cs typeface="Calibri" pitchFamily="34" charset="0"/>
              </a:rPr>
              <a:t>Overlay Isolated Virtual Fabrics (</a:t>
            </a:r>
            <a:r>
              <a:rPr lang="en-US" sz="1400" b="1" baseline="0" dirty="0" err="1">
                <a:solidFill>
                  <a:srgbClr val="002060"/>
                </a:solidFill>
                <a:latin typeface="Calibri" pitchFamily="34" charset="0"/>
                <a:cs typeface="Calibri" pitchFamily="34" charset="0"/>
              </a:rPr>
              <a:t>VSANs</a:t>
            </a:r>
            <a:r>
              <a:rPr lang="en-US" sz="1400" b="1" baseline="0" dirty="0">
                <a:solidFill>
                  <a:srgbClr val="002060"/>
                </a:solidFill>
                <a:latin typeface="Calibri" pitchFamily="34" charset="0"/>
                <a:cs typeface="Calibri" pitchFamily="34" charset="0"/>
              </a:rPr>
              <a:t>) on Same Physical Infrastructure</a:t>
            </a:r>
          </a:p>
        </p:txBody>
      </p:sp>
      <p:sp>
        <p:nvSpPr>
          <p:cNvPr id="87049" name="Text Box 9"/>
          <p:cNvSpPr txBox="1">
            <a:spLocks noChangeArrowheads="1"/>
          </p:cNvSpPr>
          <p:nvPr/>
        </p:nvSpPr>
        <p:spPr bwMode="auto">
          <a:xfrm>
            <a:off x="1312863" y="2196629"/>
            <a:ext cx="5934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200" b="1" baseline="0">
                <a:latin typeface="Calibri" pitchFamily="34" charset="0"/>
                <a:cs typeface="Calibri" pitchFamily="34" charset="0"/>
              </a:rPr>
              <a:t>E-Mail</a:t>
            </a:r>
          </a:p>
        </p:txBody>
      </p:sp>
      <p:sp>
        <p:nvSpPr>
          <p:cNvPr id="87050" name="Text Box 10"/>
          <p:cNvSpPr txBox="1">
            <a:spLocks noChangeArrowheads="1"/>
          </p:cNvSpPr>
          <p:nvPr/>
        </p:nvSpPr>
        <p:spPr bwMode="auto">
          <a:xfrm>
            <a:off x="463550" y="1109192"/>
            <a:ext cx="8572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200" b="1" baseline="0">
                <a:latin typeface="Calibri" pitchFamily="34" charset="0"/>
                <a:cs typeface="Calibri" pitchFamily="34" charset="0"/>
              </a:rPr>
              <a:t>Backup</a:t>
            </a:r>
          </a:p>
        </p:txBody>
      </p:sp>
      <p:sp>
        <p:nvSpPr>
          <p:cNvPr id="87051" name="Line 11"/>
          <p:cNvSpPr>
            <a:spLocks noChangeShapeType="1"/>
          </p:cNvSpPr>
          <p:nvPr/>
        </p:nvSpPr>
        <p:spPr bwMode="auto">
          <a:xfrm flipV="1">
            <a:off x="6532563" y="1550517"/>
            <a:ext cx="652462" cy="942975"/>
          </a:xfrm>
          <a:prstGeom prst="line">
            <a:avLst/>
          </a:prstGeom>
          <a:noFill/>
          <a:ln w="19050">
            <a:solidFill>
              <a:srgbClr val="224568"/>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52" name="Rectangle 12"/>
          <p:cNvSpPr>
            <a:spLocks noChangeArrowheads="1"/>
          </p:cNvSpPr>
          <p:nvPr/>
        </p:nvSpPr>
        <p:spPr bwMode="auto">
          <a:xfrm>
            <a:off x="7119938" y="2455392"/>
            <a:ext cx="849312" cy="952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87053" name="Rectangle 13"/>
          <p:cNvSpPr>
            <a:spLocks noChangeArrowheads="1"/>
          </p:cNvSpPr>
          <p:nvPr/>
        </p:nvSpPr>
        <p:spPr bwMode="auto">
          <a:xfrm rot="-8167398">
            <a:off x="7124700" y="2077567"/>
            <a:ext cx="849313" cy="9366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87054" name="Rectangle 14"/>
          <p:cNvSpPr>
            <a:spLocks noChangeArrowheads="1"/>
          </p:cNvSpPr>
          <p:nvPr/>
        </p:nvSpPr>
        <p:spPr bwMode="auto">
          <a:xfrm rot="-5400000">
            <a:off x="6773863" y="2091854"/>
            <a:ext cx="817562" cy="968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87055" name="Rectangle 15"/>
          <p:cNvSpPr>
            <a:spLocks noChangeArrowheads="1"/>
          </p:cNvSpPr>
          <p:nvPr/>
        </p:nvSpPr>
        <p:spPr bwMode="auto">
          <a:xfrm rot="-5400000">
            <a:off x="7436645" y="2091060"/>
            <a:ext cx="817562" cy="984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87056" name="Rectangle 16"/>
          <p:cNvSpPr>
            <a:spLocks noChangeArrowheads="1"/>
          </p:cNvSpPr>
          <p:nvPr/>
        </p:nvSpPr>
        <p:spPr bwMode="auto">
          <a:xfrm rot="8167398" flipH="1">
            <a:off x="7127875" y="2014067"/>
            <a:ext cx="849313" cy="9366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87057" name="Rectangle 17"/>
          <p:cNvSpPr>
            <a:spLocks noChangeArrowheads="1"/>
          </p:cNvSpPr>
          <p:nvPr/>
        </p:nvSpPr>
        <p:spPr bwMode="auto">
          <a:xfrm>
            <a:off x="7119938" y="1701329"/>
            <a:ext cx="849312" cy="9366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87058" name="Line 18"/>
          <p:cNvSpPr>
            <a:spLocks noChangeShapeType="1"/>
          </p:cNvSpPr>
          <p:nvPr/>
        </p:nvSpPr>
        <p:spPr bwMode="auto">
          <a:xfrm rot="17664427" flipH="1">
            <a:off x="7346950" y="1561630"/>
            <a:ext cx="333375" cy="984250"/>
          </a:xfrm>
          <a:prstGeom prst="line">
            <a:avLst/>
          </a:prstGeom>
          <a:noFill/>
          <a:ln w="19050">
            <a:solidFill>
              <a:srgbClr val="224568"/>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59" name="Line 19"/>
          <p:cNvSpPr>
            <a:spLocks noChangeShapeType="1"/>
          </p:cNvSpPr>
          <p:nvPr/>
        </p:nvSpPr>
        <p:spPr bwMode="auto">
          <a:xfrm rot="17664427" flipH="1">
            <a:off x="7322344" y="1613223"/>
            <a:ext cx="333375" cy="985837"/>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60" name="Line 20"/>
          <p:cNvSpPr>
            <a:spLocks noChangeShapeType="1"/>
          </p:cNvSpPr>
          <p:nvPr/>
        </p:nvSpPr>
        <p:spPr bwMode="auto">
          <a:xfrm rot="3935573">
            <a:off x="7350919" y="1562423"/>
            <a:ext cx="333375" cy="985837"/>
          </a:xfrm>
          <a:prstGeom prst="line">
            <a:avLst/>
          </a:prstGeom>
          <a:noFill/>
          <a:ln w="19050">
            <a:solidFill>
              <a:srgbClr val="224568"/>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61" name="Line 21"/>
          <p:cNvSpPr>
            <a:spLocks noChangeShapeType="1"/>
          </p:cNvSpPr>
          <p:nvPr/>
        </p:nvSpPr>
        <p:spPr bwMode="auto">
          <a:xfrm rot="3935573">
            <a:off x="7375525" y="1615605"/>
            <a:ext cx="333375" cy="98425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62" name="Line 22"/>
          <p:cNvSpPr>
            <a:spLocks noChangeShapeType="1"/>
          </p:cNvSpPr>
          <p:nvPr/>
        </p:nvSpPr>
        <p:spPr bwMode="auto">
          <a:xfrm rot="20424732" flipH="1">
            <a:off x="7031038" y="1598142"/>
            <a:ext cx="347662" cy="947737"/>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63" name="Line 23"/>
          <p:cNvSpPr>
            <a:spLocks noChangeShapeType="1"/>
          </p:cNvSpPr>
          <p:nvPr/>
        </p:nvSpPr>
        <p:spPr bwMode="auto">
          <a:xfrm rot="20424732" flipH="1">
            <a:off x="6977063" y="1617192"/>
            <a:ext cx="347662" cy="949325"/>
          </a:xfrm>
          <a:prstGeom prst="line">
            <a:avLst/>
          </a:prstGeom>
          <a:noFill/>
          <a:ln w="19050">
            <a:solidFill>
              <a:srgbClr val="224568"/>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64" name="Line 24"/>
          <p:cNvSpPr>
            <a:spLocks noChangeShapeType="1"/>
          </p:cNvSpPr>
          <p:nvPr/>
        </p:nvSpPr>
        <p:spPr bwMode="auto">
          <a:xfrm rot="20424732" flipH="1">
            <a:off x="7697788" y="1598142"/>
            <a:ext cx="347662" cy="947737"/>
          </a:xfrm>
          <a:prstGeom prst="line">
            <a:avLst/>
          </a:prstGeom>
          <a:noFill/>
          <a:ln w="19050">
            <a:solidFill>
              <a:srgbClr val="224568"/>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65" name="Line 25"/>
          <p:cNvSpPr>
            <a:spLocks noChangeShapeType="1"/>
          </p:cNvSpPr>
          <p:nvPr/>
        </p:nvSpPr>
        <p:spPr bwMode="auto">
          <a:xfrm rot="20424732" flipH="1">
            <a:off x="7643813" y="1617192"/>
            <a:ext cx="347662" cy="949325"/>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66" name="Line 26"/>
          <p:cNvSpPr>
            <a:spLocks noChangeShapeType="1"/>
          </p:cNvSpPr>
          <p:nvPr/>
        </p:nvSpPr>
        <p:spPr bwMode="auto">
          <a:xfrm rot="15024732" flipH="1">
            <a:off x="7394575" y="1264767"/>
            <a:ext cx="304800" cy="901700"/>
          </a:xfrm>
          <a:prstGeom prst="line">
            <a:avLst/>
          </a:prstGeom>
          <a:noFill/>
          <a:ln w="19050">
            <a:solidFill>
              <a:srgbClr val="224568"/>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67" name="Line 27"/>
          <p:cNvSpPr>
            <a:spLocks noChangeShapeType="1"/>
          </p:cNvSpPr>
          <p:nvPr/>
        </p:nvSpPr>
        <p:spPr bwMode="auto">
          <a:xfrm rot="15024732" flipH="1">
            <a:off x="7326313" y="1336204"/>
            <a:ext cx="293688" cy="865187"/>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68" name="Line 28"/>
          <p:cNvSpPr>
            <a:spLocks noChangeShapeType="1"/>
          </p:cNvSpPr>
          <p:nvPr/>
        </p:nvSpPr>
        <p:spPr bwMode="auto">
          <a:xfrm rot="15024732" flipH="1">
            <a:off x="7307262" y="2064867"/>
            <a:ext cx="277813" cy="814388"/>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69" name="Line 29"/>
          <p:cNvSpPr>
            <a:spLocks noChangeShapeType="1"/>
          </p:cNvSpPr>
          <p:nvPr/>
        </p:nvSpPr>
        <p:spPr bwMode="auto">
          <a:xfrm rot="15024732" flipH="1">
            <a:off x="7330282" y="2114873"/>
            <a:ext cx="277812" cy="819150"/>
          </a:xfrm>
          <a:prstGeom prst="line">
            <a:avLst/>
          </a:prstGeom>
          <a:noFill/>
          <a:ln w="19050">
            <a:solidFill>
              <a:srgbClr val="224568"/>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70" name="Line 30"/>
          <p:cNvSpPr>
            <a:spLocks noChangeShapeType="1"/>
          </p:cNvSpPr>
          <p:nvPr/>
        </p:nvSpPr>
        <p:spPr bwMode="auto">
          <a:xfrm flipV="1">
            <a:off x="6480175" y="2476029"/>
            <a:ext cx="731838" cy="11113"/>
          </a:xfrm>
          <a:prstGeom prst="line">
            <a:avLst/>
          </a:prstGeom>
          <a:noFill/>
          <a:ln w="19050">
            <a:solidFill>
              <a:srgbClr val="224568"/>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71" name="Line 31"/>
          <p:cNvSpPr>
            <a:spLocks noChangeShapeType="1"/>
          </p:cNvSpPr>
          <p:nvPr/>
        </p:nvSpPr>
        <p:spPr bwMode="auto">
          <a:xfrm>
            <a:off x="6467475" y="1487017"/>
            <a:ext cx="696913" cy="14605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72" name="Line 32"/>
          <p:cNvSpPr>
            <a:spLocks noChangeShapeType="1"/>
          </p:cNvSpPr>
          <p:nvPr/>
        </p:nvSpPr>
        <p:spPr bwMode="auto">
          <a:xfrm flipH="1">
            <a:off x="7839075" y="1550517"/>
            <a:ext cx="717550" cy="931862"/>
          </a:xfrm>
          <a:prstGeom prst="line">
            <a:avLst/>
          </a:prstGeom>
          <a:noFill/>
          <a:ln w="19050">
            <a:solidFill>
              <a:srgbClr val="224568"/>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73" name="Line 33"/>
          <p:cNvSpPr>
            <a:spLocks noChangeShapeType="1"/>
          </p:cNvSpPr>
          <p:nvPr/>
        </p:nvSpPr>
        <p:spPr bwMode="auto">
          <a:xfrm flipH="1" flipV="1">
            <a:off x="7839075" y="1633067"/>
            <a:ext cx="717550" cy="4826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74" name="Line 34"/>
          <p:cNvSpPr>
            <a:spLocks noChangeShapeType="1"/>
          </p:cNvSpPr>
          <p:nvPr/>
        </p:nvSpPr>
        <p:spPr bwMode="auto">
          <a:xfrm flipH="1">
            <a:off x="7839075" y="1550517"/>
            <a:ext cx="717550" cy="61912"/>
          </a:xfrm>
          <a:prstGeom prst="line">
            <a:avLst/>
          </a:prstGeom>
          <a:noFill/>
          <a:ln w="19050">
            <a:solidFill>
              <a:srgbClr val="224568"/>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75" name="Line 35"/>
          <p:cNvSpPr>
            <a:spLocks noChangeShapeType="1"/>
          </p:cNvSpPr>
          <p:nvPr/>
        </p:nvSpPr>
        <p:spPr bwMode="auto">
          <a:xfrm flipH="1" flipV="1">
            <a:off x="7839075" y="2493492"/>
            <a:ext cx="717550" cy="125412"/>
          </a:xfrm>
          <a:prstGeom prst="line">
            <a:avLst/>
          </a:prstGeom>
          <a:noFill/>
          <a:ln w="19050">
            <a:solidFill>
              <a:srgbClr val="224568"/>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76" name="Line 36"/>
          <p:cNvSpPr>
            <a:spLocks noChangeShapeType="1"/>
          </p:cNvSpPr>
          <p:nvPr/>
        </p:nvSpPr>
        <p:spPr bwMode="auto">
          <a:xfrm flipH="1" flipV="1">
            <a:off x="7839075" y="1612429"/>
            <a:ext cx="717550" cy="944563"/>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77" name="Line 37"/>
          <p:cNvSpPr>
            <a:spLocks noChangeShapeType="1"/>
          </p:cNvSpPr>
          <p:nvPr/>
        </p:nvSpPr>
        <p:spPr bwMode="auto">
          <a:xfrm flipH="1">
            <a:off x="7839075" y="2115667"/>
            <a:ext cx="717550" cy="377825"/>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nvGrpSpPr>
          <p:cNvPr id="2" name="Group 38"/>
          <p:cNvGrpSpPr>
            <a:grpSpLocks/>
          </p:cNvGrpSpPr>
          <p:nvPr/>
        </p:nvGrpSpPr>
        <p:grpSpPr bwMode="auto">
          <a:xfrm>
            <a:off x="8426450" y="2431579"/>
            <a:ext cx="296863" cy="428625"/>
            <a:chOff x="2976" y="3120"/>
            <a:chExt cx="469" cy="706"/>
          </a:xfrm>
        </p:grpSpPr>
        <p:sp>
          <p:nvSpPr>
            <p:cNvPr id="88039" name="Rectangle 39"/>
            <p:cNvSpPr>
              <a:spLocks noChangeArrowheads="1"/>
            </p:cNvSpPr>
            <p:nvPr/>
          </p:nvSpPr>
          <p:spPr bwMode="auto">
            <a:xfrm>
              <a:off x="2976" y="3174"/>
              <a:ext cx="413" cy="652"/>
            </a:xfrm>
            <a:prstGeom prst="rect">
              <a:avLst/>
            </a:prstGeom>
            <a:solidFill>
              <a:srgbClr val="B2B2B2"/>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8040" name="Freeform 40"/>
            <p:cNvSpPr>
              <a:spLocks/>
            </p:cNvSpPr>
            <p:nvPr/>
          </p:nvSpPr>
          <p:spPr bwMode="auto">
            <a:xfrm>
              <a:off x="3379" y="3120"/>
              <a:ext cx="59" cy="704"/>
            </a:xfrm>
            <a:custGeom>
              <a:avLst/>
              <a:gdLst>
                <a:gd name="T0" fmla="*/ 0 w 36"/>
                <a:gd name="T1" fmla="*/ 489 h 489"/>
                <a:gd name="T2" fmla="*/ 36 w 36"/>
                <a:gd name="T3" fmla="*/ 452 h 489"/>
                <a:gd name="T4" fmla="*/ 36 w 36"/>
                <a:gd name="T5" fmla="*/ 0 h 489"/>
                <a:gd name="T6" fmla="*/ 0 w 36"/>
                <a:gd name="T7" fmla="*/ 37 h 489"/>
                <a:gd name="T8" fmla="*/ 0 w 36"/>
                <a:gd name="T9" fmla="*/ 489 h 489"/>
                <a:gd name="T10" fmla="*/ 0 60000 65536"/>
                <a:gd name="T11" fmla="*/ 0 60000 65536"/>
                <a:gd name="T12" fmla="*/ 0 60000 65536"/>
                <a:gd name="T13" fmla="*/ 0 60000 65536"/>
                <a:gd name="T14" fmla="*/ 0 60000 65536"/>
                <a:gd name="T15" fmla="*/ 0 w 36"/>
                <a:gd name="T16" fmla="*/ 0 h 489"/>
                <a:gd name="T17" fmla="*/ 36 w 36"/>
                <a:gd name="T18" fmla="*/ 489 h 489"/>
              </a:gdLst>
              <a:ahLst/>
              <a:cxnLst>
                <a:cxn ang="T10">
                  <a:pos x="T0" y="T1"/>
                </a:cxn>
                <a:cxn ang="T11">
                  <a:pos x="T2" y="T3"/>
                </a:cxn>
                <a:cxn ang="T12">
                  <a:pos x="T4" y="T5"/>
                </a:cxn>
                <a:cxn ang="T13">
                  <a:pos x="T6" y="T7"/>
                </a:cxn>
                <a:cxn ang="T14">
                  <a:pos x="T8" y="T9"/>
                </a:cxn>
              </a:cxnLst>
              <a:rect l="T15" t="T16" r="T17" b="T18"/>
              <a:pathLst>
                <a:path w="36" h="489">
                  <a:moveTo>
                    <a:pt x="0" y="489"/>
                  </a:moveTo>
                  <a:lnTo>
                    <a:pt x="36" y="452"/>
                  </a:lnTo>
                  <a:lnTo>
                    <a:pt x="36" y="0"/>
                  </a:lnTo>
                  <a:lnTo>
                    <a:pt x="0" y="37"/>
                  </a:lnTo>
                  <a:lnTo>
                    <a:pt x="0" y="489"/>
                  </a:lnTo>
                  <a:close/>
                </a:path>
              </a:pathLst>
            </a:custGeom>
            <a:solidFill>
              <a:srgbClr val="969696"/>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8041" name="Freeform 41"/>
            <p:cNvSpPr>
              <a:spLocks/>
            </p:cNvSpPr>
            <p:nvPr/>
          </p:nvSpPr>
          <p:spPr bwMode="auto">
            <a:xfrm>
              <a:off x="3007" y="3745"/>
              <a:ext cx="347" cy="36"/>
            </a:xfrm>
            <a:custGeom>
              <a:avLst/>
              <a:gdLst>
                <a:gd name="T0" fmla="*/ 0 w 247"/>
                <a:gd name="T1" fmla="*/ 26 h 26"/>
                <a:gd name="T2" fmla="*/ 29 w 247"/>
                <a:gd name="T3" fmla="*/ 0 h 26"/>
                <a:gd name="T4" fmla="*/ 247 w 247"/>
                <a:gd name="T5" fmla="*/ 1 h 26"/>
                <a:gd name="T6" fmla="*/ 247 w 247"/>
                <a:gd name="T7" fmla="*/ 26 h 26"/>
                <a:gd name="T8" fmla="*/ 0 w 247"/>
                <a:gd name="T9" fmla="*/ 26 h 26"/>
                <a:gd name="T10" fmla="*/ 0 60000 65536"/>
                <a:gd name="T11" fmla="*/ 0 60000 65536"/>
                <a:gd name="T12" fmla="*/ 0 60000 65536"/>
                <a:gd name="T13" fmla="*/ 0 60000 65536"/>
                <a:gd name="T14" fmla="*/ 0 60000 65536"/>
                <a:gd name="T15" fmla="*/ 0 w 247"/>
                <a:gd name="T16" fmla="*/ 0 h 26"/>
                <a:gd name="T17" fmla="*/ 247 w 247"/>
                <a:gd name="T18" fmla="*/ 26 h 26"/>
              </a:gdLst>
              <a:ahLst/>
              <a:cxnLst>
                <a:cxn ang="T10">
                  <a:pos x="T0" y="T1"/>
                </a:cxn>
                <a:cxn ang="T11">
                  <a:pos x="T2" y="T3"/>
                </a:cxn>
                <a:cxn ang="T12">
                  <a:pos x="T4" y="T5"/>
                </a:cxn>
                <a:cxn ang="T13">
                  <a:pos x="T6" y="T7"/>
                </a:cxn>
                <a:cxn ang="T14">
                  <a:pos x="T8" y="T9"/>
                </a:cxn>
              </a:cxnLst>
              <a:rect l="T15" t="T16" r="T17" b="T18"/>
              <a:pathLst>
                <a:path w="247" h="26">
                  <a:moveTo>
                    <a:pt x="0" y="26"/>
                  </a:moveTo>
                  <a:lnTo>
                    <a:pt x="29" y="0"/>
                  </a:lnTo>
                  <a:lnTo>
                    <a:pt x="247" y="1"/>
                  </a:lnTo>
                  <a:lnTo>
                    <a:pt x="247" y="26"/>
                  </a:lnTo>
                  <a:lnTo>
                    <a:pt x="0" y="26"/>
                  </a:lnTo>
                  <a:close/>
                </a:path>
              </a:pathLst>
            </a:custGeom>
            <a:solidFill>
              <a:srgbClr val="808080"/>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8042" name="Freeform 42"/>
            <p:cNvSpPr>
              <a:spLocks/>
            </p:cNvSpPr>
            <p:nvPr/>
          </p:nvSpPr>
          <p:spPr bwMode="auto">
            <a:xfrm>
              <a:off x="3007" y="3295"/>
              <a:ext cx="45" cy="485"/>
            </a:xfrm>
            <a:custGeom>
              <a:avLst/>
              <a:gdLst>
                <a:gd name="T0" fmla="*/ 0 w 131"/>
                <a:gd name="T1" fmla="*/ 1418 h 1418"/>
                <a:gd name="T2" fmla="*/ 131 w 131"/>
                <a:gd name="T3" fmla="*/ 1314 h 1418"/>
                <a:gd name="T4" fmla="*/ 131 w 131"/>
                <a:gd name="T5" fmla="*/ 0 h 1418"/>
                <a:gd name="T6" fmla="*/ 1 w 131"/>
                <a:gd name="T7" fmla="*/ 0 h 1418"/>
                <a:gd name="T8" fmla="*/ 0 w 131"/>
                <a:gd name="T9" fmla="*/ 1418 h 1418"/>
                <a:gd name="T10" fmla="*/ 0 60000 65536"/>
                <a:gd name="T11" fmla="*/ 0 60000 65536"/>
                <a:gd name="T12" fmla="*/ 0 60000 65536"/>
                <a:gd name="T13" fmla="*/ 0 60000 65536"/>
                <a:gd name="T14" fmla="*/ 0 60000 65536"/>
                <a:gd name="T15" fmla="*/ 0 w 131"/>
                <a:gd name="T16" fmla="*/ 0 h 1418"/>
                <a:gd name="T17" fmla="*/ 131 w 131"/>
                <a:gd name="T18" fmla="*/ 1418 h 1418"/>
              </a:gdLst>
              <a:ahLst/>
              <a:cxnLst>
                <a:cxn ang="T10">
                  <a:pos x="T0" y="T1"/>
                </a:cxn>
                <a:cxn ang="T11">
                  <a:pos x="T2" y="T3"/>
                </a:cxn>
                <a:cxn ang="T12">
                  <a:pos x="T4" y="T5"/>
                </a:cxn>
                <a:cxn ang="T13">
                  <a:pos x="T6" y="T7"/>
                </a:cxn>
                <a:cxn ang="T14">
                  <a:pos x="T8" y="T9"/>
                </a:cxn>
              </a:cxnLst>
              <a:rect l="T15" t="T16" r="T17" b="T18"/>
              <a:pathLst>
                <a:path w="131" h="1418">
                  <a:moveTo>
                    <a:pt x="0" y="1418"/>
                  </a:moveTo>
                  <a:lnTo>
                    <a:pt x="131" y="1314"/>
                  </a:lnTo>
                  <a:lnTo>
                    <a:pt x="131" y="0"/>
                  </a:lnTo>
                  <a:lnTo>
                    <a:pt x="1" y="0"/>
                  </a:lnTo>
                  <a:lnTo>
                    <a:pt x="0" y="1418"/>
                  </a:lnTo>
                  <a:close/>
                </a:path>
              </a:pathLst>
            </a:custGeom>
            <a:solidFill>
              <a:srgbClr val="4D4D4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8043" name="Freeform 43"/>
            <p:cNvSpPr>
              <a:spLocks/>
            </p:cNvSpPr>
            <p:nvPr/>
          </p:nvSpPr>
          <p:spPr bwMode="auto">
            <a:xfrm>
              <a:off x="2977" y="3120"/>
              <a:ext cx="468" cy="54"/>
            </a:xfrm>
            <a:custGeom>
              <a:avLst/>
              <a:gdLst>
                <a:gd name="T0" fmla="*/ 0 w 301"/>
                <a:gd name="T1" fmla="*/ 37 h 37"/>
                <a:gd name="T2" fmla="*/ 36 w 301"/>
                <a:gd name="T3" fmla="*/ 0 h 37"/>
                <a:gd name="T4" fmla="*/ 301 w 301"/>
                <a:gd name="T5" fmla="*/ 0 h 37"/>
                <a:gd name="T6" fmla="*/ 265 w 301"/>
                <a:gd name="T7" fmla="*/ 37 h 37"/>
                <a:gd name="T8" fmla="*/ 0 w 301"/>
                <a:gd name="T9" fmla="*/ 37 h 37"/>
                <a:gd name="T10" fmla="*/ 0 60000 65536"/>
                <a:gd name="T11" fmla="*/ 0 60000 65536"/>
                <a:gd name="T12" fmla="*/ 0 60000 65536"/>
                <a:gd name="T13" fmla="*/ 0 60000 65536"/>
                <a:gd name="T14" fmla="*/ 0 60000 65536"/>
                <a:gd name="T15" fmla="*/ 0 w 301"/>
                <a:gd name="T16" fmla="*/ 0 h 37"/>
                <a:gd name="T17" fmla="*/ 301 w 301"/>
                <a:gd name="T18" fmla="*/ 37 h 37"/>
              </a:gdLst>
              <a:ahLst/>
              <a:cxnLst>
                <a:cxn ang="T10">
                  <a:pos x="T0" y="T1"/>
                </a:cxn>
                <a:cxn ang="T11">
                  <a:pos x="T2" y="T3"/>
                </a:cxn>
                <a:cxn ang="T12">
                  <a:pos x="T4" y="T5"/>
                </a:cxn>
                <a:cxn ang="T13">
                  <a:pos x="T6" y="T7"/>
                </a:cxn>
                <a:cxn ang="T14">
                  <a:pos x="T8" y="T9"/>
                </a:cxn>
              </a:cxnLst>
              <a:rect l="T15" t="T16" r="T17" b="T18"/>
              <a:pathLst>
                <a:path w="301" h="37">
                  <a:moveTo>
                    <a:pt x="0" y="37"/>
                  </a:moveTo>
                  <a:lnTo>
                    <a:pt x="36" y="0"/>
                  </a:lnTo>
                  <a:lnTo>
                    <a:pt x="301" y="0"/>
                  </a:lnTo>
                  <a:lnTo>
                    <a:pt x="265" y="37"/>
                  </a:lnTo>
                  <a:lnTo>
                    <a:pt x="0" y="37"/>
                  </a:lnTo>
                  <a:close/>
                </a:path>
              </a:pathLst>
            </a:custGeom>
            <a:solidFill>
              <a:srgbClr val="DDDDD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8044" name="Rectangle 44"/>
            <p:cNvSpPr>
              <a:spLocks noChangeArrowheads="1"/>
            </p:cNvSpPr>
            <p:nvPr/>
          </p:nvSpPr>
          <p:spPr bwMode="auto">
            <a:xfrm>
              <a:off x="3007" y="3295"/>
              <a:ext cx="347"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88045" name="Rectangle 45"/>
            <p:cNvSpPr>
              <a:spLocks noChangeArrowheads="1"/>
            </p:cNvSpPr>
            <p:nvPr/>
          </p:nvSpPr>
          <p:spPr bwMode="auto">
            <a:xfrm>
              <a:off x="3052" y="3295"/>
              <a:ext cx="302" cy="453"/>
            </a:xfrm>
            <a:prstGeom prst="rect">
              <a:avLst/>
            </a:prstGeom>
            <a:solidFill>
              <a:srgbClr val="969696"/>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grpSp>
          <p:nvGrpSpPr>
            <p:cNvPr id="3" name="Group 46"/>
            <p:cNvGrpSpPr>
              <a:grpSpLocks/>
            </p:cNvGrpSpPr>
            <p:nvPr/>
          </p:nvGrpSpPr>
          <p:grpSpPr bwMode="auto">
            <a:xfrm>
              <a:off x="3206" y="3691"/>
              <a:ext cx="128" cy="60"/>
              <a:chOff x="816" y="1680"/>
              <a:chExt cx="463" cy="231"/>
            </a:xfrm>
          </p:grpSpPr>
          <p:sp>
            <p:nvSpPr>
              <p:cNvPr id="88180" name="Oval 47"/>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181" name="Rectangle 48"/>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8182" name="Oval 49"/>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183" name="Line 50"/>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8184" name="Oval 51"/>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8185" name="Line 52"/>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4" name="Group 53"/>
            <p:cNvGrpSpPr>
              <a:grpSpLocks/>
            </p:cNvGrpSpPr>
            <p:nvPr/>
          </p:nvGrpSpPr>
          <p:grpSpPr bwMode="auto">
            <a:xfrm>
              <a:off x="3206" y="3663"/>
              <a:ext cx="128" cy="60"/>
              <a:chOff x="816" y="1680"/>
              <a:chExt cx="463" cy="231"/>
            </a:xfrm>
          </p:grpSpPr>
          <p:sp>
            <p:nvSpPr>
              <p:cNvPr id="88174" name="Oval 54"/>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175" name="Rectangle 55"/>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8176" name="Oval 56"/>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177" name="Line 57"/>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8178" name="Oval 58"/>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8179" name="Line 59"/>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5" name="Group 60"/>
            <p:cNvGrpSpPr>
              <a:grpSpLocks/>
            </p:cNvGrpSpPr>
            <p:nvPr/>
          </p:nvGrpSpPr>
          <p:grpSpPr bwMode="auto">
            <a:xfrm>
              <a:off x="3206" y="3602"/>
              <a:ext cx="128" cy="61"/>
              <a:chOff x="816" y="1680"/>
              <a:chExt cx="463" cy="231"/>
            </a:xfrm>
          </p:grpSpPr>
          <p:sp>
            <p:nvSpPr>
              <p:cNvPr id="88168" name="Oval 61"/>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169" name="Rectangle 62"/>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8170" name="Oval 63"/>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171" name="Line 64"/>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8172" name="Oval 65"/>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8173" name="Line 66"/>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6" name="Group 67"/>
            <p:cNvGrpSpPr>
              <a:grpSpLocks/>
            </p:cNvGrpSpPr>
            <p:nvPr/>
          </p:nvGrpSpPr>
          <p:grpSpPr bwMode="auto">
            <a:xfrm>
              <a:off x="3206" y="3574"/>
              <a:ext cx="128" cy="61"/>
              <a:chOff x="816" y="1680"/>
              <a:chExt cx="463" cy="231"/>
            </a:xfrm>
          </p:grpSpPr>
          <p:sp>
            <p:nvSpPr>
              <p:cNvPr id="88162" name="Oval 68"/>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163" name="Rectangle 69"/>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8164" name="Oval 70"/>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165" name="Line 71"/>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8166" name="Oval 72"/>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8167" name="Line 73"/>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7" name="Group 74"/>
            <p:cNvGrpSpPr>
              <a:grpSpLocks/>
            </p:cNvGrpSpPr>
            <p:nvPr/>
          </p:nvGrpSpPr>
          <p:grpSpPr bwMode="auto">
            <a:xfrm>
              <a:off x="3206" y="3513"/>
              <a:ext cx="128" cy="60"/>
              <a:chOff x="816" y="1680"/>
              <a:chExt cx="463" cy="231"/>
            </a:xfrm>
          </p:grpSpPr>
          <p:sp>
            <p:nvSpPr>
              <p:cNvPr id="88156" name="Oval 75"/>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157" name="Rectangle 76"/>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8158" name="Oval 77"/>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159" name="Line 78"/>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8160" name="Oval 79"/>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8161" name="Line 80"/>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 name="Group 81"/>
            <p:cNvGrpSpPr>
              <a:grpSpLocks/>
            </p:cNvGrpSpPr>
            <p:nvPr/>
          </p:nvGrpSpPr>
          <p:grpSpPr bwMode="auto">
            <a:xfrm>
              <a:off x="3206" y="3485"/>
              <a:ext cx="128" cy="60"/>
              <a:chOff x="816" y="1680"/>
              <a:chExt cx="463" cy="231"/>
            </a:xfrm>
          </p:grpSpPr>
          <p:sp>
            <p:nvSpPr>
              <p:cNvPr id="88150" name="Oval 82"/>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151" name="Rectangle 83"/>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8152" name="Oval 84"/>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153" name="Line 85"/>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8154" name="Oval 86"/>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8155" name="Line 87"/>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9" name="Group 88"/>
            <p:cNvGrpSpPr>
              <a:grpSpLocks/>
            </p:cNvGrpSpPr>
            <p:nvPr/>
          </p:nvGrpSpPr>
          <p:grpSpPr bwMode="auto">
            <a:xfrm>
              <a:off x="3206" y="3423"/>
              <a:ext cx="128" cy="61"/>
              <a:chOff x="816" y="1680"/>
              <a:chExt cx="463" cy="231"/>
            </a:xfrm>
          </p:grpSpPr>
          <p:sp>
            <p:nvSpPr>
              <p:cNvPr id="88144" name="Oval 89"/>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145" name="Rectangle 90"/>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8146" name="Oval 91"/>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147" name="Line 92"/>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8148" name="Oval 93"/>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8149" name="Line 94"/>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0" name="Group 95"/>
            <p:cNvGrpSpPr>
              <a:grpSpLocks/>
            </p:cNvGrpSpPr>
            <p:nvPr/>
          </p:nvGrpSpPr>
          <p:grpSpPr bwMode="auto">
            <a:xfrm>
              <a:off x="3206" y="3395"/>
              <a:ext cx="128" cy="61"/>
              <a:chOff x="816" y="1680"/>
              <a:chExt cx="463" cy="231"/>
            </a:xfrm>
          </p:grpSpPr>
          <p:sp>
            <p:nvSpPr>
              <p:cNvPr id="88138" name="Oval 96"/>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139" name="Rectangle 97"/>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8140" name="Oval 98"/>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141" name="Line 99"/>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8142" name="Oval 100"/>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8143" name="Line 101"/>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1" name="Group 102"/>
            <p:cNvGrpSpPr>
              <a:grpSpLocks/>
            </p:cNvGrpSpPr>
            <p:nvPr/>
          </p:nvGrpSpPr>
          <p:grpSpPr bwMode="auto">
            <a:xfrm>
              <a:off x="3206" y="3334"/>
              <a:ext cx="128" cy="61"/>
              <a:chOff x="816" y="1680"/>
              <a:chExt cx="463" cy="231"/>
            </a:xfrm>
          </p:grpSpPr>
          <p:sp>
            <p:nvSpPr>
              <p:cNvPr id="88132" name="Oval 103"/>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133" name="Rectangle 104"/>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8134" name="Oval 105"/>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135" name="Line 106"/>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8136" name="Oval 107"/>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8137" name="Line 108"/>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2" name="Group 109"/>
            <p:cNvGrpSpPr>
              <a:grpSpLocks/>
            </p:cNvGrpSpPr>
            <p:nvPr/>
          </p:nvGrpSpPr>
          <p:grpSpPr bwMode="auto">
            <a:xfrm>
              <a:off x="3206" y="3306"/>
              <a:ext cx="128" cy="61"/>
              <a:chOff x="816" y="1680"/>
              <a:chExt cx="463" cy="231"/>
            </a:xfrm>
          </p:grpSpPr>
          <p:sp>
            <p:nvSpPr>
              <p:cNvPr id="88126" name="Oval 110"/>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127" name="Rectangle 111"/>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8128" name="Oval 112"/>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129" name="Line 113"/>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8130" name="Oval 114"/>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8131" name="Line 115"/>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3" name="Group 116"/>
            <p:cNvGrpSpPr>
              <a:grpSpLocks/>
            </p:cNvGrpSpPr>
            <p:nvPr/>
          </p:nvGrpSpPr>
          <p:grpSpPr bwMode="auto">
            <a:xfrm>
              <a:off x="3036" y="3691"/>
              <a:ext cx="129" cy="60"/>
              <a:chOff x="816" y="1680"/>
              <a:chExt cx="463" cy="231"/>
            </a:xfrm>
          </p:grpSpPr>
          <p:sp>
            <p:nvSpPr>
              <p:cNvPr id="88120" name="Oval 117"/>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121" name="Rectangle 118"/>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8122" name="Oval 119"/>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123" name="Line 120"/>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8124" name="Oval 121"/>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8125" name="Line 122"/>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4" name="Group 123"/>
            <p:cNvGrpSpPr>
              <a:grpSpLocks/>
            </p:cNvGrpSpPr>
            <p:nvPr/>
          </p:nvGrpSpPr>
          <p:grpSpPr bwMode="auto">
            <a:xfrm>
              <a:off x="3036" y="3663"/>
              <a:ext cx="129" cy="60"/>
              <a:chOff x="816" y="1680"/>
              <a:chExt cx="463" cy="231"/>
            </a:xfrm>
          </p:grpSpPr>
          <p:sp>
            <p:nvSpPr>
              <p:cNvPr id="88114" name="Oval 124"/>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115" name="Rectangle 125"/>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8116" name="Oval 126"/>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117" name="Line 127"/>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8118" name="Oval 128"/>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8119" name="Line 129"/>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5" name="Group 130"/>
            <p:cNvGrpSpPr>
              <a:grpSpLocks/>
            </p:cNvGrpSpPr>
            <p:nvPr/>
          </p:nvGrpSpPr>
          <p:grpSpPr bwMode="auto">
            <a:xfrm>
              <a:off x="3036" y="3602"/>
              <a:ext cx="129" cy="61"/>
              <a:chOff x="816" y="1680"/>
              <a:chExt cx="463" cy="231"/>
            </a:xfrm>
          </p:grpSpPr>
          <p:sp>
            <p:nvSpPr>
              <p:cNvPr id="88108" name="Oval 131"/>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109" name="Rectangle 132"/>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8110" name="Oval 133"/>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111" name="Line 134"/>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8112" name="Oval 135"/>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8113" name="Line 136"/>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6" name="Group 137"/>
            <p:cNvGrpSpPr>
              <a:grpSpLocks/>
            </p:cNvGrpSpPr>
            <p:nvPr/>
          </p:nvGrpSpPr>
          <p:grpSpPr bwMode="auto">
            <a:xfrm>
              <a:off x="3036" y="3574"/>
              <a:ext cx="129" cy="61"/>
              <a:chOff x="816" y="1680"/>
              <a:chExt cx="463" cy="231"/>
            </a:xfrm>
          </p:grpSpPr>
          <p:sp>
            <p:nvSpPr>
              <p:cNvPr id="88102" name="Oval 138"/>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103" name="Rectangle 139"/>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8104" name="Oval 140"/>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105" name="Line 141"/>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8106" name="Oval 142"/>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8107" name="Line 143"/>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7" name="Group 144"/>
            <p:cNvGrpSpPr>
              <a:grpSpLocks/>
            </p:cNvGrpSpPr>
            <p:nvPr/>
          </p:nvGrpSpPr>
          <p:grpSpPr bwMode="auto">
            <a:xfrm>
              <a:off x="3036" y="3513"/>
              <a:ext cx="129" cy="60"/>
              <a:chOff x="816" y="1680"/>
              <a:chExt cx="463" cy="231"/>
            </a:xfrm>
          </p:grpSpPr>
          <p:sp>
            <p:nvSpPr>
              <p:cNvPr id="88096" name="Oval 145"/>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097" name="Rectangle 146"/>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8098" name="Oval 147"/>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099" name="Line 148"/>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8100" name="Oval 149"/>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8101" name="Line 150"/>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8" name="Group 151"/>
            <p:cNvGrpSpPr>
              <a:grpSpLocks/>
            </p:cNvGrpSpPr>
            <p:nvPr/>
          </p:nvGrpSpPr>
          <p:grpSpPr bwMode="auto">
            <a:xfrm>
              <a:off x="3036" y="3485"/>
              <a:ext cx="129" cy="60"/>
              <a:chOff x="816" y="1680"/>
              <a:chExt cx="463" cy="231"/>
            </a:xfrm>
          </p:grpSpPr>
          <p:sp>
            <p:nvSpPr>
              <p:cNvPr id="88090" name="Oval 152"/>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091" name="Rectangle 153"/>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8092" name="Oval 154"/>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093" name="Line 155"/>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8094" name="Oval 156"/>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8095" name="Line 157"/>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9" name="Group 158"/>
            <p:cNvGrpSpPr>
              <a:grpSpLocks/>
            </p:cNvGrpSpPr>
            <p:nvPr/>
          </p:nvGrpSpPr>
          <p:grpSpPr bwMode="auto">
            <a:xfrm>
              <a:off x="3036" y="3423"/>
              <a:ext cx="129" cy="61"/>
              <a:chOff x="816" y="1680"/>
              <a:chExt cx="463" cy="231"/>
            </a:xfrm>
          </p:grpSpPr>
          <p:sp>
            <p:nvSpPr>
              <p:cNvPr id="88084" name="Oval 159"/>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085" name="Rectangle 160"/>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8086" name="Oval 161"/>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087" name="Line 162"/>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8088" name="Oval 163"/>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8089" name="Line 164"/>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20" name="Group 165"/>
            <p:cNvGrpSpPr>
              <a:grpSpLocks/>
            </p:cNvGrpSpPr>
            <p:nvPr/>
          </p:nvGrpSpPr>
          <p:grpSpPr bwMode="auto">
            <a:xfrm>
              <a:off x="3036" y="3395"/>
              <a:ext cx="129" cy="61"/>
              <a:chOff x="816" y="1680"/>
              <a:chExt cx="463" cy="231"/>
            </a:xfrm>
          </p:grpSpPr>
          <p:sp>
            <p:nvSpPr>
              <p:cNvPr id="88078" name="Oval 166"/>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079" name="Rectangle 167"/>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8080" name="Oval 168"/>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081" name="Line 169"/>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8082" name="Oval 170"/>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8083" name="Line 171"/>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21" name="Group 172"/>
            <p:cNvGrpSpPr>
              <a:grpSpLocks/>
            </p:cNvGrpSpPr>
            <p:nvPr/>
          </p:nvGrpSpPr>
          <p:grpSpPr bwMode="auto">
            <a:xfrm>
              <a:off x="3036" y="3334"/>
              <a:ext cx="129" cy="61"/>
              <a:chOff x="816" y="1680"/>
              <a:chExt cx="463" cy="231"/>
            </a:xfrm>
          </p:grpSpPr>
          <p:sp>
            <p:nvSpPr>
              <p:cNvPr id="88072" name="Oval 173"/>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073" name="Rectangle 174"/>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8074" name="Oval 175"/>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075" name="Line 176"/>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8076" name="Oval 177"/>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8077" name="Line 178"/>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22" name="Group 179"/>
            <p:cNvGrpSpPr>
              <a:grpSpLocks/>
            </p:cNvGrpSpPr>
            <p:nvPr/>
          </p:nvGrpSpPr>
          <p:grpSpPr bwMode="auto">
            <a:xfrm>
              <a:off x="3036" y="3306"/>
              <a:ext cx="129" cy="61"/>
              <a:chOff x="816" y="1680"/>
              <a:chExt cx="463" cy="231"/>
            </a:xfrm>
          </p:grpSpPr>
          <p:sp>
            <p:nvSpPr>
              <p:cNvPr id="88066" name="Oval 180"/>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067" name="Rectangle 181"/>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8068" name="Oval 182"/>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8069" name="Line 183"/>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8070" name="Oval 184"/>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8071" name="Line 185"/>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sp>
        <p:nvSpPr>
          <p:cNvPr id="87079" name="Line 186"/>
          <p:cNvSpPr>
            <a:spLocks noChangeShapeType="1"/>
          </p:cNvSpPr>
          <p:nvPr/>
        </p:nvSpPr>
        <p:spPr bwMode="auto">
          <a:xfrm flipH="1">
            <a:off x="7839075" y="1620367"/>
            <a:ext cx="690563" cy="55562"/>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80" name="Line 187"/>
          <p:cNvSpPr>
            <a:spLocks noChangeShapeType="1"/>
          </p:cNvSpPr>
          <p:nvPr/>
        </p:nvSpPr>
        <p:spPr bwMode="auto">
          <a:xfrm>
            <a:off x="6467475" y="1487017"/>
            <a:ext cx="717550" cy="1006475"/>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81" name="Line 188"/>
          <p:cNvSpPr>
            <a:spLocks noChangeShapeType="1"/>
          </p:cNvSpPr>
          <p:nvPr/>
        </p:nvSpPr>
        <p:spPr bwMode="auto">
          <a:xfrm flipV="1">
            <a:off x="6467475" y="2476029"/>
            <a:ext cx="744538" cy="458788"/>
          </a:xfrm>
          <a:prstGeom prst="line">
            <a:avLst/>
          </a:prstGeom>
          <a:noFill/>
          <a:ln w="19050">
            <a:solidFill>
              <a:srgbClr val="224568"/>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82" name="Line 189"/>
          <p:cNvSpPr>
            <a:spLocks noChangeShapeType="1"/>
          </p:cNvSpPr>
          <p:nvPr/>
        </p:nvSpPr>
        <p:spPr bwMode="auto">
          <a:xfrm flipV="1">
            <a:off x="6467475" y="1612429"/>
            <a:ext cx="717550" cy="1322388"/>
          </a:xfrm>
          <a:prstGeom prst="line">
            <a:avLst/>
          </a:prstGeom>
          <a:noFill/>
          <a:ln w="19050">
            <a:solidFill>
              <a:srgbClr val="224568"/>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83" name="Line 190"/>
          <p:cNvSpPr>
            <a:spLocks noChangeShapeType="1"/>
          </p:cNvSpPr>
          <p:nvPr/>
        </p:nvSpPr>
        <p:spPr bwMode="auto">
          <a:xfrm>
            <a:off x="6467475" y="1990254"/>
            <a:ext cx="717550" cy="503238"/>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84" name="Line 191"/>
          <p:cNvSpPr>
            <a:spLocks noChangeShapeType="1"/>
          </p:cNvSpPr>
          <p:nvPr/>
        </p:nvSpPr>
        <p:spPr bwMode="auto">
          <a:xfrm flipV="1">
            <a:off x="6467475" y="1633067"/>
            <a:ext cx="696913" cy="357187"/>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85" name="Line 192"/>
          <p:cNvSpPr>
            <a:spLocks noChangeShapeType="1"/>
          </p:cNvSpPr>
          <p:nvPr/>
        </p:nvSpPr>
        <p:spPr bwMode="auto">
          <a:xfrm rot="20424732" flipH="1">
            <a:off x="7669213" y="1617192"/>
            <a:ext cx="346075" cy="949325"/>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86" name="Line 193"/>
          <p:cNvSpPr>
            <a:spLocks noChangeShapeType="1"/>
          </p:cNvSpPr>
          <p:nvPr/>
        </p:nvSpPr>
        <p:spPr bwMode="auto">
          <a:xfrm rot="3935573">
            <a:off x="7350919" y="1602111"/>
            <a:ext cx="333375" cy="985837"/>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87" name="Line 194"/>
          <p:cNvSpPr>
            <a:spLocks noChangeShapeType="1"/>
          </p:cNvSpPr>
          <p:nvPr/>
        </p:nvSpPr>
        <p:spPr bwMode="auto">
          <a:xfrm rot="15024732" flipH="1">
            <a:off x="7338219" y="1281435"/>
            <a:ext cx="314325" cy="925513"/>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88" name="Line 195"/>
          <p:cNvSpPr>
            <a:spLocks noChangeShapeType="1"/>
          </p:cNvSpPr>
          <p:nvPr/>
        </p:nvSpPr>
        <p:spPr bwMode="auto">
          <a:xfrm rot="20424732" flipH="1">
            <a:off x="7005638" y="1617192"/>
            <a:ext cx="347662" cy="949325"/>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89" name="Line 196"/>
          <p:cNvSpPr>
            <a:spLocks noChangeShapeType="1"/>
          </p:cNvSpPr>
          <p:nvPr/>
        </p:nvSpPr>
        <p:spPr bwMode="auto">
          <a:xfrm rot="15024732" flipH="1">
            <a:off x="7339807" y="2072010"/>
            <a:ext cx="287338" cy="847725"/>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90" name="Line 197"/>
          <p:cNvSpPr>
            <a:spLocks noChangeShapeType="1"/>
          </p:cNvSpPr>
          <p:nvPr/>
        </p:nvSpPr>
        <p:spPr bwMode="auto">
          <a:xfrm rot="17664427" flipH="1">
            <a:off x="7346950" y="1601317"/>
            <a:ext cx="333375" cy="984250"/>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91" name="Line 198"/>
          <p:cNvSpPr>
            <a:spLocks noChangeShapeType="1"/>
          </p:cNvSpPr>
          <p:nvPr/>
        </p:nvSpPr>
        <p:spPr bwMode="auto">
          <a:xfrm flipH="1" flipV="1">
            <a:off x="7142163" y="2593504"/>
            <a:ext cx="107950" cy="655638"/>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92" name="Line 199"/>
          <p:cNvSpPr>
            <a:spLocks noChangeShapeType="1"/>
          </p:cNvSpPr>
          <p:nvPr/>
        </p:nvSpPr>
        <p:spPr bwMode="auto">
          <a:xfrm flipV="1">
            <a:off x="7250113" y="2431579"/>
            <a:ext cx="588962" cy="817563"/>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93" name="Line 200"/>
          <p:cNvSpPr>
            <a:spLocks noChangeShapeType="1"/>
          </p:cNvSpPr>
          <p:nvPr/>
        </p:nvSpPr>
        <p:spPr bwMode="auto">
          <a:xfrm flipV="1">
            <a:off x="7707313" y="2579217"/>
            <a:ext cx="155575" cy="669925"/>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94" name="Line 201"/>
          <p:cNvSpPr>
            <a:spLocks noChangeShapeType="1"/>
          </p:cNvSpPr>
          <p:nvPr/>
        </p:nvSpPr>
        <p:spPr bwMode="auto">
          <a:xfrm flipH="1" flipV="1">
            <a:off x="7185025" y="2431579"/>
            <a:ext cx="522288" cy="817563"/>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095" name="Text Box 202"/>
          <p:cNvSpPr txBox="1">
            <a:spLocks noChangeArrowheads="1"/>
          </p:cNvSpPr>
          <p:nvPr/>
        </p:nvSpPr>
        <p:spPr bwMode="auto">
          <a:xfrm>
            <a:off x="6000750" y="1082204"/>
            <a:ext cx="138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200" b="1" baseline="0">
                <a:latin typeface="Calibri" pitchFamily="34" charset="0"/>
                <a:cs typeface="Calibri" pitchFamily="34" charset="0"/>
              </a:rPr>
              <a:t>Backup VSAN</a:t>
            </a:r>
          </a:p>
        </p:txBody>
      </p:sp>
      <p:sp>
        <p:nvSpPr>
          <p:cNvPr id="87096" name="Text Box 203"/>
          <p:cNvSpPr txBox="1">
            <a:spLocks noChangeArrowheads="1"/>
          </p:cNvSpPr>
          <p:nvPr/>
        </p:nvSpPr>
        <p:spPr bwMode="auto">
          <a:xfrm>
            <a:off x="6000750" y="3179292"/>
            <a:ext cx="1295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200" b="1" baseline="0">
                <a:latin typeface="Calibri" pitchFamily="34" charset="0"/>
                <a:cs typeface="Calibri" pitchFamily="34" charset="0"/>
              </a:rPr>
              <a:t>E-Mail VSAN</a:t>
            </a:r>
          </a:p>
        </p:txBody>
      </p:sp>
      <p:sp>
        <p:nvSpPr>
          <p:cNvPr id="87097" name="Text Box 204"/>
          <p:cNvSpPr txBox="1">
            <a:spLocks noChangeArrowheads="1"/>
          </p:cNvSpPr>
          <p:nvPr/>
        </p:nvSpPr>
        <p:spPr bwMode="auto">
          <a:xfrm>
            <a:off x="7747000" y="3042767"/>
            <a:ext cx="1270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200" b="1" baseline="0">
                <a:latin typeface="Calibri" pitchFamily="34" charset="0"/>
                <a:cs typeface="Calibri" pitchFamily="34" charset="0"/>
              </a:rPr>
              <a:t>OLTP VSAN</a:t>
            </a:r>
          </a:p>
        </p:txBody>
      </p:sp>
      <p:sp>
        <p:nvSpPr>
          <p:cNvPr id="87098" name="Text Box 205"/>
          <p:cNvSpPr txBox="1">
            <a:spLocks noChangeArrowheads="1"/>
          </p:cNvSpPr>
          <p:nvPr/>
        </p:nvSpPr>
        <p:spPr bwMode="auto">
          <a:xfrm>
            <a:off x="6278563" y="764704"/>
            <a:ext cx="1761930" cy="329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600" b="1" baseline="0">
                <a:solidFill>
                  <a:schemeClr val="tx2"/>
                </a:solidFill>
                <a:latin typeface="Calibri" pitchFamily="34" charset="0"/>
                <a:cs typeface="Calibri" pitchFamily="34" charset="0"/>
              </a:rPr>
              <a:t>Consolidated SANs</a:t>
            </a:r>
          </a:p>
        </p:txBody>
      </p:sp>
      <p:grpSp>
        <p:nvGrpSpPr>
          <p:cNvPr id="23" name="Group 206"/>
          <p:cNvGrpSpPr>
            <a:grpSpLocks/>
          </p:cNvGrpSpPr>
          <p:nvPr/>
        </p:nvGrpSpPr>
        <p:grpSpPr bwMode="auto">
          <a:xfrm>
            <a:off x="1200150" y="2466504"/>
            <a:ext cx="858838" cy="928688"/>
            <a:chOff x="4201" y="1125"/>
            <a:chExt cx="541" cy="585"/>
          </a:xfrm>
        </p:grpSpPr>
        <p:pic>
          <p:nvPicPr>
            <p:cNvPr id="87904" name="Picture 20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2" y="1125"/>
              <a:ext cx="488"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905" name="Line 208"/>
            <p:cNvSpPr>
              <a:spLocks noChangeShapeType="1"/>
            </p:cNvSpPr>
            <p:nvPr/>
          </p:nvSpPr>
          <p:spPr bwMode="auto">
            <a:xfrm flipH="1" flipV="1">
              <a:off x="4327" y="1239"/>
              <a:ext cx="279" cy="135"/>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906" name="Line 209"/>
            <p:cNvSpPr>
              <a:spLocks noChangeShapeType="1"/>
            </p:cNvSpPr>
            <p:nvPr/>
          </p:nvSpPr>
          <p:spPr bwMode="auto">
            <a:xfrm flipH="1" flipV="1">
              <a:off x="4327" y="1242"/>
              <a:ext cx="285" cy="303"/>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907" name="Line 210"/>
            <p:cNvSpPr>
              <a:spLocks noChangeShapeType="1"/>
            </p:cNvSpPr>
            <p:nvPr/>
          </p:nvSpPr>
          <p:spPr bwMode="auto">
            <a:xfrm flipH="1" flipV="1">
              <a:off x="4327" y="1392"/>
              <a:ext cx="272" cy="3"/>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908" name="Line 211"/>
            <p:cNvSpPr>
              <a:spLocks noChangeShapeType="1"/>
            </p:cNvSpPr>
            <p:nvPr/>
          </p:nvSpPr>
          <p:spPr bwMode="auto">
            <a:xfrm flipH="1">
              <a:off x="4327" y="1398"/>
              <a:ext cx="285" cy="127"/>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909" name="Line 212"/>
            <p:cNvSpPr>
              <a:spLocks noChangeShapeType="1"/>
            </p:cNvSpPr>
            <p:nvPr/>
          </p:nvSpPr>
          <p:spPr bwMode="auto">
            <a:xfrm flipH="1">
              <a:off x="4327" y="1568"/>
              <a:ext cx="279" cy="93"/>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910" name="Line 213"/>
            <p:cNvSpPr>
              <a:spLocks noChangeShapeType="1"/>
            </p:cNvSpPr>
            <p:nvPr/>
          </p:nvSpPr>
          <p:spPr bwMode="auto">
            <a:xfrm flipH="1" flipV="1">
              <a:off x="4327" y="1399"/>
              <a:ext cx="283" cy="170"/>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911" name="Line 214"/>
            <p:cNvSpPr>
              <a:spLocks noChangeShapeType="1"/>
            </p:cNvSpPr>
            <p:nvPr/>
          </p:nvSpPr>
          <p:spPr bwMode="auto">
            <a:xfrm flipH="1" flipV="1">
              <a:off x="4327" y="1521"/>
              <a:ext cx="283" cy="44"/>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912" name="Line 215"/>
            <p:cNvSpPr>
              <a:spLocks noChangeShapeType="1"/>
            </p:cNvSpPr>
            <p:nvPr/>
          </p:nvSpPr>
          <p:spPr bwMode="auto">
            <a:xfrm flipH="1">
              <a:off x="4327" y="1395"/>
              <a:ext cx="283" cy="263"/>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nvGrpSpPr>
            <p:cNvPr id="24" name="Group 216"/>
            <p:cNvGrpSpPr>
              <a:grpSpLocks/>
            </p:cNvGrpSpPr>
            <p:nvPr/>
          </p:nvGrpSpPr>
          <p:grpSpPr bwMode="auto">
            <a:xfrm>
              <a:off x="4201" y="1185"/>
              <a:ext cx="191" cy="117"/>
              <a:chOff x="3221" y="3936"/>
              <a:chExt cx="548" cy="229"/>
            </a:xfrm>
          </p:grpSpPr>
          <p:sp>
            <p:nvSpPr>
              <p:cNvPr id="88019" name="Freeform 217"/>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latin typeface="Calibri" pitchFamily="34" charset="0"/>
                  <a:cs typeface="Calibri" pitchFamily="34" charset="0"/>
                </a:endParaRPr>
              </a:p>
            </p:txBody>
          </p:sp>
          <p:sp>
            <p:nvSpPr>
              <p:cNvPr id="88020" name="Freeform 218"/>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grpSp>
            <p:nvGrpSpPr>
              <p:cNvPr id="25" name="Group 219"/>
              <p:cNvGrpSpPr>
                <a:grpSpLocks noChangeAspect="1"/>
              </p:cNvGrpSpPr>
              <p:nvPr/>
            </p:nvGrpSpPr>
            <p:grpSpPr bwMode="auto">
              <a:xfrm>
                <a:off x="3282" y="3946"/>
                <a:ext cx="407" cy="93"/>
                <a:chOff x="2680" y="1354"/>
                <a:chExt cx="571" cy="151"/>
              </a:xfrm>
            </p:grpSpPr>
            <p:sp>
              <p:nvSpPr>
                <p:cNvPr id="88031" name="Freeform 220"/>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8032" name="Freeform 221"/>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8033" name="Freeform 222"/>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8034" name="Freeform 223"/>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8035" name="Freeform 224"/>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8036" name="Freeform 225"/>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8037" name="Freeform 226"/>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8038" name="Freeform 227"/>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grpSp>
          <p:sp>
            <p:nvSpPr>
              <p:cNvPr id="88022" name="Rectangle 228"/>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latin typeface="Calibri" pitchFamily="34" charset="0"/>
                  <a:cs typeface="Calibri" pitchFamily="34" charset="0"/>
                </a:endParaRPr>
              </a:p>
            </p:txBody>
          </p:sp>
          <p:grpSp>
            <p:nvGrpSpPr>
              <p:cNvPr id="26" name="Group 229"/>
              <p:cNvGrpSpPr>
                <a:grpSpLocks/>
              </p:cNvGrpSpPr>
              <p:nvPr/>
            </p:nvGrpSpPr>
            <p:grpSpPr bwMode="auto">
              <a:xfrm>
                <a:off x="3248" y="4059"/>
                <a:ext cx="378" cy="97"/>
                <a:chOff x="3248" y="4059"/>
                <a:chExt cx="378" cy="97"/>
              </a:xfrm>
            </p:grpSpPr>
            <p:sp>
              <p:nvSpPr>
                <p:cNvPr id="88024" name="Freeform 230"/>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8025" name="Freeform 231"/>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8026" name="Freeform 232"/>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8027" name="Freeform 233"/>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8028" name="Oval 234"/>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8029" name="Oval 235"/>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8030" name="Oval 236"/>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latin typeface="Calibri" pitchFamily="34" charset="0"/>
                    <a:ea typeface="ＭＳ Ｐゴシック" pitchFamily="34" charset="-128"/>
                    <a:cs typeface="Calibri" pitchFamily="34" charset="0"/>
                  </a:endParaRPr>
                </a:p>
              </p:txBody>
            </p:sp>
          </p:grpSp>
        </p:grpSp>
        <p:grpSp>
          <p:nvGrpSpPr>
            <p:cNvPr id="27" name="Group 237"/>
            <p:cNvGrpSpPr>
              <a:grpSpLocks/>
            </p:cNvGrpSpPr>
            <p:nvPr/>
          </p:nvGrpSpPr>
          <p:grpSpPr bwMode="auto">
            <a:xfrm>
              <a:off x="4201" y="1323"/>
              <a:ext cx="191" cy="117"/>
              <a:chOff x="3221" y="3936"/>
              <a:chExt cx="548" cy="229"/>
            </a:xfrm>
          </p:grpSpPr>
          <p:sp>
            <p:nvSpPr>
              <p:cNvPr id="87999" name="Freeform 238"/>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latin typeface="Calibri" pitchFamily="34" charset="0"/>
                  <a:cs typeface="Calibri" pitchFamily="34" charset="0"/>
                </a:endParaRPr>
              </a:p>
            </p:txBody>
          </p:sp>
          <p:sp>
            <p:nvSpPr>
              <p:cNvPr id="88000" name="Freeform 239"/>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grpSp>
            <p:nvGrpSpPr>
              <p:cNvPr id="28" name="Group 240"/>
              <p:cNvGrpSpPr>
                <a:grpSpLocks noChangeAspect="1"/>
              </p:cNvGrpSpPr>
              <p:nvPr/>
            </p:nvGrpSpPr>
            <p:grpSpPr bwMode="auto">
              <a:xfrm>
                <a:off x="3282" y="3946"/>
                <a:ext cx="407" cy="93"/>
                <a:chOff x="2680" y="1354"/>
                <a:chExt cx="571" cy="151"/>
              </a:xfrm>
            </p:grpSpPr>
            <p:sp>
              <p:nvSpPr>
                <p:cNvPr id="88011" name="Freeform 241"/>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8012" name="Freeform 242"/>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8013" name="Freeform 243"/>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8014" name="Freeform 244"/>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8015" name="Freeform 245"/>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8016" name="Freeform 246"/>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8017" name="Freeform 247"/>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8018" name="Freeform 248"/>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grpSp>
          <p:sp>
            <p:nvSpPr>
              <p:cNvPr id="88002" name="Rectangle 249"/>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latin typeface="Calibri" pitchFamily="34" charset="0"/>
                  <a:cs typeface="Calibri" pitchFamily="34" charset="0"/>
                </a:endParaRPr>
              </a:p>
            </p:txBody>
          </p:sp>
          <p:grpSp>
            <p:nvGrpSpPr>
              <p:cNvPr id="29" name="Group 250"/>
              <p:cNvGrpSpPr>
                <a:grpSpLocks/>
              </p:cNvGrpSpPr>
              <p:nvPr/>
            </p:nvGrpSpPr>
            <p:grpSpPr bwMode="auto">
              <a:xfrm>
                <a:off x="3248" y="4059"/>
                <a:ext cx="378" cy="97"/>
                <a:chOff x="3248" y="4059"/>
                <a:chExt cx="378" cy="97"/>
              </a:xfrm>
            </p:grpSpPr>
            <p:sp>
              <p:nvSpPr>
                <p:cNvPr id="88004" name="Freeform 251"/>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8005" name="Freeform 252"/>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8006" name="Freeform 253"/>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8007" name="Freeform 254"/>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8008" name="Oval 255"/>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8009" name="Oval 256"/>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8010" name="Oval 257"/>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latin typeface="Calibri" pitchFamily="34" charset="0"/>
                    <a:ea typeface="ＭＳ Ｐゴシック" pitchFamily="34" charset="-128"/>
                    <a:cs typeface="Calibri" pitchFamily="34" charset="0"/>
                  </a:endParaRPr>
                </a:p>
              </p:txBody>
            </p:sp>
          </p:grpSp>
        </p:grpSp>
        <p:grpSp>
          <p:nvGrpSpPr>
            <p:cNvPr id="30" name="Group 258"/>
            <p:cNvGrpSpPr>
              <a:grpSpLocks/>
            </p:cNvGrpSpPr>
            <p:nvPr/>
          </p:nvGrpSpPr>
          <p:grpSpPr bwMode="auto">
            <a:xfrm>
              <a:off x="4201" y="1453"/>
              <a:ext cx="191" cy="117"/>
              <a:chOff x="3221" y="3936"/>
              <a:chExt cx="548" cy="229"/>
            </a:xfrm>
          </p:grpSpPr>
          <p:sp>
            <p:nvSpPr>
              <p:cNvPr id="87979" name="Freeform 259"/>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latin typeface="Calibri" pitchFamily="34" charset="0"/>
                  <a:cs typeface="Calibri" pitchFamily="34" charset="0"/>
                </a:endParaRPr>
              </a:p>
            </p:txBody>
          </p:sp>
          <p:sp>
            <p:nvSpPr>
              <p:cNvPr id="87980" name="Freeform 260"/>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grpSp>
            <p:nvGrpSpPr>
              <p:cNvPr id="31" name="Group 261"/>
              <p:cNvGrpSpPr>
                <a:grpSpLocks noChangeAspect="1"/>
              </p:cNvGrpSpPr>
              <p:nvPr/>
            </p:nvGrpSpPr>
            <p:grpSpPr bwMode="auto">
              <a:xfrm>
                <a:off x="3282" y="3946"/>
                <a:ext cx="407" cy="93"/>
                <a:chOff x="2680" y="1354"/>
                <a:chExt cx="571" cy="151"/>
              </a:xfrm>
            </p:grpSpPr>
            <p:sp>
              <p:nvSpPr>
                <p:cNvPr id="87991" name="Freeform 262"/>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992" name="Freeform 263"/>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993" name="Freeform 264"/>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994" name="Freeform 265"/>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995" name="Freeform 266"/>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996" name="Freeform 267"/>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997" name="Freeform 268"/>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998" name="Freeform 269"/>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grpSp>
          <p:sp>
            <p:nvSpPr>
              <p:cNvPr id="87982" name="Rectangle 270"/>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latin typeface="Calibri" pitchFamily="34" charset="0"/>
                  <a:cs typeface="Calibri" pitchFamily="34" charset="0"/>
                </a:endParaRPr>
              </a:p>
            </p:txBody>
          </p:sp>
          <p:grpSp>
            <p:nvGrpSpPr>
              <p:cNvPr id="87913" name="Group 271"/>
              <p:cNvGrpSpPr>
                <a:grpSpLocks/>
              </p:cNvGrpSpPr>
              <p:nvPr/>
            </p:nvGrpSpPr>
            <p:grpSpPr bwMode="auto">
              <a:xfrm>
                <a:off x="3248" y="4059"/>
                <a:ext cx="378" cy="97"/>
                <a:chOff x="3248" y="4059"/>
                <a:chExt cx="378" cy="97"/>
              </a:xfrm>
            </p:grpSpPr>
            <p:sp>
              <p:nvSpPr>
                <p:cNvPr id="87984" name="Freeform 272"/>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985" name="Freeform 273"/>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986" name="Freeform 274"/>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987" name="Freeform 275"/>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988" name="Oval 276"/>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989" name="Oval 277"/>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990" name="Oval 278"/>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latin typeface="Calibri" pitchFamily="34" charset="0"/>
                    <a:ea typeface="ＭＳ Ｐゴシック" pitchFamily="34" charset="-128"/>
                    <a:cs typeface="Calibri" pitchFamily="34" charset="0"/>
                  </a:endParaRPr>
                </a:p>
              </p:txBody>
            </p:sp>
          </p:grpSp>
        </p:grpSp>
        <p:grpSp>
          <p:nvGrpSpPr>
            <p:cNvPr id="87914" name="Group 279"/>
            <p:cNvGrpSpPr>
              <a:grpSpLocks/>
            </p:cNvGrpSpPr>
            <p:nvPr/>
          </p:nvGrpSpPr>
          <p:grpSpPr bwMode="auto">
            <a:xfrm>
              <a:off x="4201" y="1587"/>
              <a:ext cx="191" cy="117"/>
              <a:chOff x="3221" y="3936"/>
              <a:chExt cx="548" cy="229"/>
            </a:xfrm>
          </p:grpSpPr>
          <p:sp>
            <p:nvSpPr>
              <p:cNvPr id="87959" name="Freeform 280"/>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latin typeface="Calibri" pitchFamily="34" charset="0"/>
                  <a:cs typeface="Calibri" pitchFamily="34" charset="0"/>
                </a:endParaRPr>
              </a:p>
            </p:txBody>
          </p:sp>
          <p:sp>
            <p:nvSpPr>
              <p:cNvPr id="87960" name="Freeform 281"/>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grpSp>
            <p:nvGrpSpPr>
              <p:cNvPr id="87915" name="Group 282"/>
              <p:cNvGrpSpPr>
                <a:grpSpLocks noChangeAspect="1"/>
              </p:cNvGrpSpPr>
              <p:nvPr/>
            </p:nvGrpSpPr>
            <p:grpSpPr bwMode="auto">
              <a:xfrm>
                <a:off x="3282" y="3946"/>
                <a:ext cx="407" cy="93"/>
                <a:chOff x="2680" y="1354"/>
                <a:chExt cx="571" cy="151"/>
              </a:xfrm>
            </p:grpSpPr>
            <p:sp>
              <p:nvSpPr>
                <p:cNvPr id="87971" name="Freeform 283"/>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972" name="Freeform 284"/>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973" name="Freeform 285"/>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974" name="Freeform 286"/>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975" name="Freeform 287"/>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976" name="Freeform 288"/>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977" name="Freeform 289"/>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978" name="Freeform 290"/>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grpSp>
          <p:sp>
            <p:nvSpPr>
              <p:cNvPr id="87962" name="Rectangle 291"/>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latin typeface="Calibri" pitchFamily="34" charset="0"/>
                  <a:cs typeface="Calibri" pitchFamily="34" charset="0"/>
                </a:endParaRPr>
              </a:p>
            </p:txBody>
          </p:sp>
          <p:grpSp>
            <p:nvGrpSpPr>
              <p:cNvPr id="87916" name="Group 292"/>
              <p:cNvGrpSpPr>
                <a:grpSpLocks/>
              </p:cNvGrpSpPr>
              <p:nvPr/>
            </p:nvGrpSpPr>
            <p:grpSpPr bwMode="auto">
              <a:xfrm>
                <a:off x="3248" y="4059"/>
                <a:ext cx="378" cy="97"/>
                <a:chOff x="3248" y="4059"/>
                <a:chExt cx="378" cy="97"/>
              </a:xfrm>
            </p:grpSpPr>
            <p:sp>
              <p:nvSpPr>
                <p:cNvPr id="87964" name="Freeform 293"/>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965" name="Freeform 294"/>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966" name="Freeform 295"/>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967" name="Freeform 296"/>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968" name="Oval 297"/>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969" name="Oval 298"/>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970" name="Oval 299"/>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latin typeface="Calibri" pitchFamily="34" charset="0"/>
                    <a:ea typeface="ＭＳ Ｐゴシック" pitchFamily="34" charset="-128"/>
                    <a:cs typeface="Calibri" pitchFamily="34" charset="0"/>
                  </a:endParaRPr>
                </a:p>
              </p:txBody>
            </p:sp>
          </p:grpSp>
        </p:grpSp>
        <p:grpSp>
          <p:nvGrpSpPr>
            <p:cNvPr id="87917" name="Group 300"/>
            <p:cNvGrpSpPr>
              <a:grpSpLocks/>
            </p:cNvGrpSpPr>
            <p:nvPr/>
          </p:nvGrpSpPr>
          <p:grpSpPr bwMode="auto">
            <a:xfrm>
              <a:off x="4551" y="1335"/>
              <a:ext cx="191" cy="117"/>
              <a:chOff x="3221" y="3936"/>
              <a:chExt cx="548" cy="229"/>
            </a:xfrm>
          </p:grpSpPr>
          <p:sp>
            <p:nvSpPr>
              <p:cNvPr id="87939" name="Freeform 301"/>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latin typeface="Calibri" pitchFamily="34" charset="0"/>
                  <a:cs typeface="Calibri" pitchFamily="34" charset="0"/>
                </a:endParaRPr>
              </a:p>
            </p:txBody>
          </p:sp>
          <p:sp>
            <p:nvSpPr>
              <p:cNvPr id="87940" name="Freeform 302"/>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grpSp>
            <p:nvGrpSpPr>
              <p:cNvPr id="87918" name="Group 303"/>
              <p:cNvGrpSpPr>
                <a:grpSpLocks noChangeAspect="1"/>
              </p:cNvGrpSpPr>
              <p:nvPr/>
            </p:nvGrpSpPr>
            <p:grpSpPr bwMode="auto">
              <a:xfrm>
                <a:off x="3282" y="3946"/>
                <a:ext cx="407" cy="93"/>
                <a:chOff x="2680" y="1354"/>
                <a:chExt cx="571" cy="151"/>
              </a:xfrm>
            </p:grpSpPr>
            <p:sp>
              <p:nvSpPr>
                <p:cNvPr id="87951" name="Freeform 304"/>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952" name="Freeform 305"/>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953" name="Freeform 306"/>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954" name="Freeform 307"/>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955" name="Freeform 308"/>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956" name="Freeform 309"/>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957" name="Freeform 310"/>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958" name="Freeform 311"/>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grpSp>
          <p:sp>
            <p:nvSpPr>
              <p:cNvPr id="87942" name="Rectangle 312"/>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latin typeface="Calibri" pitchFamily="34" charset="0"/>
                  <a:cs typeface="Calibri" pitchFamily="34" charset="0"/>
                </a:endParaRPr>
              </a:p>
            </p:txBody>
          </p:sp>
          <p:grpSp>
            <p:nvGrpSpPr>
              <p:cNvPr id="87921" name="Group 313"/>
              <p:cNvGrpSpPr>
                <a:grpSpLocks/>
              </p:cNvGrpSpPr>
              <p:nvPr/>
            </p:nvGrpSpPr>
            <p:grpSpPr bwMode="auto">
              <a:xfrm>
                <a:off x="3248" y="4059"/>
                <a:ext cx="378" cy="97"/>
                <a:chOff x="3248" y="4059"/>
                <a:chExt cx="378" cy="97"/>
              </a:xfrm>
            </p:grpSpPr>
            <p:sp>
              <p:nvSpPr>
                <p:cNvPr id="87944" name="Freeform 314"/>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945" name="Freeform 315"/>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946" name="Freeform 316"/>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947" name="Freeform 317"/>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948" name="Oval 318"/>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949" name="Oval 319"/>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950" name="Oval 320"/>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latin typeface="Calibri" pitchFamily="34" charset="0"/>
                    <a:ea typeface="ＭＳ Ｐゴシック" pitchFamily="34" charset="-128"/>
                    <a:cs typeface="Calibri" pitchFamily="34" charset="0"/>
                  </a:endParaRPr>
                </a:p>
              </p:txBody>
            </p:sp>
          </p:grpSp>
        </p:grpSp>
        <p:grpSp>
          <p:nvGrpSpPr>
            <p:cNvPr id="87923" name="Group 321"/>
            <p:cNvGrpSpPr>
              <a:grpSpLocks/>
            </p:cNvGrpSpPr>
            <p:nvPr/>
          </p:nvGrpSpPr>
          <p:grpSpPr bwMode="auto">
            <a:xfrm>
              <a:off x="4551" y="1473"/>
              <a:ext cx="191" cy="117"/>
              <a:chOff x="3221" y="3936"/>
              <a:chExt cx="548" cy="229"/>
            </a:xfrm>
          </p:grpSpPr>
          <p:sp>
            <p:nvSpPr>
              <p:cNvPr id="87919" name="Freeform 322"/>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latin typeface="Calibri" pitchFamily="34" charset="0"/>
                  <a:cs typeface="Calibri" pitchFamily="34" charset="0"/>
                </a:endParaRPr>
              </a:p>
            </p:txBody>
          </p:sp>
          <p:sp>
            <p:nvSpPr>
              <p:cNvPr id="87920" name="Freeform 323"/>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grpSp>
            <p:nvGrpSpPr>
              <p:cNvPr id="87941" name="Group 324"/>
              <p:cNvGrpSpPr>
                <a:grpSpLocks noChangeAspect="1"/>
              </p:cNvGrpSpPr>
              <p:nvPr/>
            </p:nvGrpSpPr>
            <p:grpSpPr bwMode="auto">
              <a:xfrm>
                <a:off x="3282" y="3946"/>
                <a:ext cx="407" cy="93"/>
                <a:chOff x="2680" y="1354"/>
                <a:chExt cx="571" cy="151"/>
              </a:xfrm>
            </p:grpSpPr>
            <p:sp>
              <p:nvSpPr>
                <p:cNvPr id="87931" name="Freeform 325"/>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932" name="Freeform 326"/>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933" name="Freeform 327"/>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934" name="Freeform 328"/>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935" name="Freeform 329"/>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936" name="Freeform 330"/>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937" name="Freeform 331"/>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938" name="Freeform 332"/>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grpSp>
          <p:sp>
            <p:nvSpPr>
              <p:cNvPr id="87922" name="Rectangle 333"/>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latin typeface="Calibri" pitchFamily="34" charset="0"/>
                  <a:cs typeface="Calibri" pitchFamily="34" charset="0"/>
                </a:endParaRPr>
              </a:p>
            </p:txBody>
          </p:sp>
          <p:grpSp>
            <p:nvGrpSpPr>
              <p:cNvPr id="87943" name="Group 334"/>
              <p:cNvGrpSpPr>
                <a:grpSpLocks/>
              </p:cNvGrpSpPr>
              <p:nvPr/>
            </p:nvGrpSpPr>
            <p:grpSpPr bwMode="auto">
              <a:xfrm>
                <a:off x="3248" y="4059"/>
                <a:ext cx="378" cy="97"/>
                <a:chOff x="3248" y="4059"/>
                <a:chExt cx="378" cy="97"/>
              </a:xfrm>
            </p:grpSpPr>
            <p:sp>
              <p:nvSpPr>
                <p:cNvPr id="87924" name="Freeform 335"/>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925" name="Freeform 336"/>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926" name="Freeform 337"/>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927" name="Freeform 338"/>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928" name="Oval 339"/>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929" name="Oval 340"/>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930" name="Oval 341"/>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latin typeface="Calibri" pitchFamily="34" charset="0"/>
                    <a:ea typeface="ＭＳ Ｐゴシック" pitchFamily="34" charset="-128"/>
                    <a:cs typeface="Calibri" pitchFamily="34" charset="0"/>
                  </a:endParaRPr>
                </a:p>
              </p:txBody>
            </p:sp>
          </p:grpSp>
        </p:grpSp>
      </p:grpSp>
      <p:grpSp>
        <p:nvGrpSpPr>
          <p:cNvPr id="87961" name="Group 342"/>
          <p:cNvGrpSpPr>
            <a:grpSpLocks/>
          </p:cNvGrpSpPr>
          <p:nvPr/>
        </p:nvGrpSpPr>
        <p:grpSpPr bwMode="auto">
          <a:xfrm>
            <a:off x="2089150" y="1412404"/>
            <a:ext cx="858838" cy="928688"/>
            <a:chOff x="4201" y="1125"/>
            <a:chExt cx="541" cy="585"/>
          </a:xfrm>
        </p:grpSpPr>
        <p:pic>
          <p:nvPicPr>
            <p:cNvPr id="87769" name="Picture 34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12" y="1125"/>
              <a:ext cx="488"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770" name="Line 344"/>
            <p:cNvSpPr>
              <a:spLocks noChangeShapeType="1"/>
            </p:cNvSpPr>
            <p:nvPr/>
          </p:nvSpPr>
          <p:spPr bwMode="auto">
            <a:xfrm flipH="1" flipV="1">
              <a:off x="4327" y="1239"/>
              <a:ext cx="279" cy="135"/>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771" name="Line 345"/>
            <p:cNvSpPr>
              <a:spLocks noChangeShapeType="1"/>
            </p:cNvSpPr>
            <p:nvPr/>
          </p:nvSpPr>
          <p:spPr bwMode="auto">
            <a:xfrm flipH="1" flipV="1">
              <a:off x="4327" y="1242"/>
              <a:ext cx="285" cy="303"/>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772" name="Line 346"/>
            <p:cNvSpPr>
              <a:spLocks noChangeShapeType="1"/>
            </p:cNvSpPr>
            <p:nvPr/>
          </p:nvSpPr>
          <p:spPr bwMode="auto">
            <a:xfrm flipH="1" flipV="1">
              <a:off x="4327" y="1392"/>
              <a:ext cx="272" cy="3"/>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773" name="Line 347"/>
            <p:cNvSpPr>
              <a:spLocks noChangeShapeType="1"/>
            </p:cNvSpPr>
            <p:nvPr/>
          </p:nvSpPr>
          <p:spPr bwMode="auto">
            <a:xfrm flipH="1">
              <a:off x="4327" y="1398"/>
              <a:ext cx="285" cy="127"/>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774" name="Line 348"/>
            <p:cNvSpPr>
              <a:spLocks noChangeShapeType="1"/>
            </p:cNvSpPr>
            <p:nvPr/>
          </p:nvSpPr>
          <p:spPr bwMode="auto">
            <a:xfrm flipH="1">
              <a:off x="4327" y="1568"/>
              <a:ext cx="279" cy="93"/>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775" name="Line 349"/>
            <p:cNvSpPr>
              <a:spLocks noChangeShapeType="1"/>
            </p:cNvSpPr>
            <p:nvPr/>
          </p:nvSpPr>
          <p:spPr bwMode="auto">
            <a:xfrm flipH="1" flipV="1">
              <a:off x="4327" y="1399"/>
              <a:ext cx="283" cy="170"/>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776" name="Line 350"/>
            <p:cNvSpPr>
              <a:spLocks noChangeShapeType="1"/>
            </p:cNvSpPr>
            <p:nvPr/>
          </p:nvSpPr>
          <p:spPr bwMode="auto">
            <a:xfrm flipH="1" flipV="1">
              <a:off x="4327" y="1521"/>
              <a:ext cx="283" cy="44"/>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777" name="Line 351"/>
            <p:cNvSpPr>
              <a:spLocks noChangeShapeType="1"/>
            </p:cNvSpPr>
            <p:nvPr/>
          </p:nvSpPr>
          <p:spPr bwMode="auto">
            <a:xfrm flipH="1">
              <a:off x="4327" y="1395"/>
              <a:ext cx="283" cy="263"/>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nvGrpSpPr>
            <p:cNvPr id="87963" name="Group 352"/>
            <p:cNvGrpSpPr>
              <a:grpSpLocks/>
            </p:cNvGrpSpPr>
            <p:nvPr/>
          </p:nvGrpSpPr>
          <p:grpSpPr bwMode="auto">
            <a:xfrm>
              <a:off x="4201" y="1185"/>
              <a:ext cx="191" cy="117"/>
              <a:chOff x="3221" y="3936"/>
              <a:chExt cx="548" cy="229"/>
            </a:xfrm>
          </p:grpSpPr>
          <p:sp>
            <p:nvSpPr>
              <p:cNvPr id="87884" name="Freeform 353"/>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latin typeface="Calibri" pitchFamily="34" charset="0"/>
                  <a:cs typeface="Calibri" pitchFamily="34" charset="0"/>
                </a:endParaRPr>
              </a:p>
            </p:txBody>
          </p:sp>
          <p:sp>
            <p:nvSpPr>
              <p:cNvPr id="87885" name="Freeform 354"/>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grpSp>
            <p:nvGrpSpPr>
              <p:cNvPr id="87981" name="Group 355"/>
              <p:cNvGrpSpPr>
                <a:grpSpLocks noChangeAspect="1"/>
              </p:cNvGrpSpPr>
              <p:nvPr/>
            </p:nvGrpSpPr>
            <p:grpSpPr bwMode="auto">
              <a:xfrm>
                <a:off x="3282" y="3946"/>
                <a:ext cx="407" cy="93"/>
                <a:chOff x="2680" y="1354"/>
                <a:chExt cx="571" cy="151"/>
              </a:xfrm>
            </p:grpSpPr>
            <p:sp>
              <p:nvSpPr>
                <p:cNvPr id="87896" name="Freeform 356"/>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97" name="Freeform 357"/>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98" name="Freeform 358"/>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99" name="Freeform 359"/>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900" name="Freeform 360"/>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901" name="Freeform 361"/>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902" name="Freeform 362"/>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903" name="Freeform 363"/>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grpSp>
          <p:sp>
            <p:nvSpPr>
              <p:cNvPr id="87887" name="Rectangle 364"/>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latin typeface="Calibri" pitchFamily="34" charset="0"/>
                  <a:cs typeface="Calibri" pitchFamily="34" charset="0"/>
                </a:endParaRPr>
              </a:p>
            </p:txBody>
          </p:sp>
          <p:grpSp>
            <p:nvGrpSpPr>
              <p:cNvPr id="87983" name="Group 365"/>
              <p:cNvGrpSpPr>
                <a:grpSpLocks/>
              </p:cNvGrpSpPr>
              <p:nvPr/>
            </p:nvGrpSpPr>
            <p:grpSpPr bwMode="auto">
              <a:xfrm>
                <a:off x="3248" y="4059"/>
                <a:ext cx="378" cy="97"/>
                <a:chOff x="3248" y="4059"/>
                <a:chExt cx="378" cy="97"/>
              </a:xfrm>
            </p:grpSpPr>
            <p:sp>
              <p:nvSpPr>
                <p:cNvPr id="87889" name="Freeform 366"/>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890" name="Freeform 367"/>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891" name="Freeform 368"/>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892" name="Freeform 369"/>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893" name="Oval 370"/>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894" name="Oval 371"/>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895" name="Oval 372"/>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latin typeface="Calibri" pitchFamily="34" charset="0"/>
                    <a:ea typeface="ＭＳ Ｐゴシック" pitchFamily="34" charset="-128"/>
                    <a:cs typeface="Calibri" pitchFamily="34" charset="0"/>
                  </a:endParaRPr>
                </a:p>
              </p:txBody>
            </p:sp>
          </p:grpSp>
        </p:grpSp>
        <p:grpSp>
          <p:nvGrpSpPr>
            <p:cNvPr id="88001" name="Group 373"/>
            <p:cNvGrpSpPr>
              <a:grpSpLocks/>
            </p:cNvGrpSpPr>
            <p:nvPr/>
          </p:nvGrpSpPr>
          <p:grpSpPr bwMode="auto">
            <a:xfrm>
              <a:off x="4201" y="1323"/>
              <a:ext cx="191" cy="117"/>
              <a:chOff x="3221" y="3936"/>
              <a:chExt cx="548" cy="229"/>
            </a:xfrm>
          </p:grpSpPr>
          <p:sp>
            <p:nvSpPr>
              <p:cNvPr id="87864" name="Freeform 374"/>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latin typeface="Calibri" pitchFamily="34" charset="0"/>
                  <a:cs typeface="Calibri" pitchFamily="34" charset="0"/>
                </a:endParaRPr>
              </a:p>
            </p:txBody>
          </p:sp>
          <p:sp>
            <p:nvSpPr>
              <p:cNvPr id="87865" name="Freeform 375"/>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grpSp>
            <p:nvGrpSpPr>
              <p:cNvPr id="88003" name="Group 376"/>
              <p:cNvGrpSpPr>
                <a:grpSpLocks noChangeAspect="1"/>
              </p:cNvGrpSpPr>
              <p:nvPr/>
            </p:nvGrpSpPr>
            <p:grpSpPr bwMode="auto">
              <a:xfrm>
                <a:off x="3282" y="3946"/>
                <a:ext cx="407" cy="93"/>
                <a:chOff x="2680" y="1354"/>
                <a:chExt cx="571" cy="151"/>
              </a:xfrm>
            </p:grpSpPr>
            <p:sp>
              <p:nvSpPr>
                <p:cNvPr id="87876" name="Freeform 377"/>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77" name="Freeform 378"/>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78" name="Freeform 379"/>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79" name="Freeform 380"/>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80" name="Freeform 381"/>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81" name="Freeform 382"/>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82" name="Freeform 383"/>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83" name="Freeform 384"/>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grpSp>
          <p:sp>
            <p:nvSpPr>
              <p:cNvPr id="87867" name="Rectangle 385"/>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latin typeface="Calibri" pitchFamily="34" charset="0"/>
                  <a:cs typeface="Calibri" pitchFamily="34" charset="0"/>
                </a:endParaRPr>
              </a:p>
            </p:txBody>
          </p:sp>
          <p:grpSp>
            <p:nvGrpSpPr>
              <p:cNvPr id="88021" name="Group 386"/>
              <p:cNvGrpSpPr>
                <a:grpSpLocks/>
              </p:cNvGrpSpPr>
              <p:nvPr/>
            </p:nvGrpSpPr>
            <p:grpSpPr bwMode="auto">
              <a:xfrm>
                <a:off x="3248" y="4059"/>
                <a:ext cx="378" cy="97"/>
                <a:chOff x="3248" y="4059"/>
                <a:chExt cx="378" cy="97"/>
              </a:xfrm>
            </p:grpSpPr>
            <p:sp>
              <p:nvSpPr>
                <p:cNvPr id="87869" name="Freeform 387"/>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870" name="Freeform 388"/>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871" name="Freeform 389"/>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872" name="Freeform 390"/>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873" name="Oval 391"/>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874" name="Oval 392"/>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875" name="Oval 393"/>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latin typeface="Calibri" pitchFamily="34" charset="0"/>
                    <a:ea typeface="ＭＳ Ｐゴシック" pitchFamily="34" charset="-128"/>
                    <a:cs typeface="Calibri" pitchFamily="34" charset="0"/>
                  </a:endParaRPr>
                </a:p>
              </p:txBody>
            </p:sp>
          </p:grpSp>
        </p:grpSp>
        <p:grpSp>
          <p:nvGrpSpPr>
            <p:cNvPr id="88023" name="Group 394"/>
            <p:cNvGrpSpPr>
              <a:grpSpLocks/>
            </p:cNvGrpSpPr>
            <p:nvPr/>
          </p:nvGrpSpPr>
          <p:grpSpPr bwMode="auto">
            <a:xfrm>
              <a:off x="4201" y="1453"/>
              <a:ext cx="191" cy="117"/>
              <a:chOff x="3221" y="3936"/>
              <a:chExt cx="548" cy="229"/>
            </a:xfrm>
          </p:grpSpPr>
          <p:sp>
            <p:nvSpPr>
              <p:cNvPr id="87844" name="Freeform 395"/>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latin typeface="Calibri" pitchFamily="34" charset="0"/>
                  <a:cs typeface="Calibri" pitchFamily="34" charset="0"/>
                </a:endParaRPr>
              </a:p>
            </p:txBody>
          </p:sp>
          <p:sp>
            <p:nvSpPr>
              <p:cNvPr id="87845" name="Freeform 396"/>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grpSp>
            <p:nvGrpSpPr>
              <p:cNvPr id="88046" name="Group 397"/>
              <p:cNvGrpSpPr>
                <a:grpSpLocks noChangeAspect="1"/>
              </p:cNvGrpSpPr>
              <p:nvPr/>
            </p:nvGrpSpPr>
            <p:grpSpPr bwMode="auto">
              <a:xfrm>
                <a:off x="3282" y="3946"/>
                <a:ext cx="407" cy="93"/>
                <a:chOff x="2680" y="1354"/>
                <a:chExt cx="571" cy="151"/>
              </a:xfrm>
            </p:grpSpPr>
            <p:sp>
              <p:nvSpPr>
                <p:cNvPr id="87856" name="Freeform 398"/>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57" name="Freeform 399"/>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58" name="Freeform 400"/>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59" name="Freeform 401"/>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60" name="Freeform 402"/>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61" name="Freeform 403"/>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62" name="Freeform 404"/>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63" name="Freeform 405"/>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grpSp>
          <p:sp>
            <p:nvSpPr>
              <p:cNvPr id="87847" name="Rectangle 406"/>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latin typeface="Calibri" pitchFamily="34" charset="0"/>
                  <a:cs typeface="Calibri" pitchFamily="34" charset="0"/>
                </a:endParaRPr>
              </a:p>
            </p:txBody>
          </p:sp>
          <p:grpSp>
            <p:nvGrpSpPr>
              <p:cNvPr id="88047" name="Group 407"/>
              <p:cNvGrpSpPr>
                <a:grpSpLocks/>
              </p:cNvGrpSpPr>
              <p:nvPr/>
            </p:nvGrpSpPr>
            <p:grpSpPr bwMode="auto">
              <a:xfrm>
                <a:off x="3248" y="4059"/>
                <a:ext cx="378" cy="97"/>
                <a:chOff x="3248" y="4059"/>
                <a:chExt cx="378" cy="97"/>
              </a:xfrm>
            </p:grpSpPr>
            <p:sp>
              <p:nvSpPr>
                <p:cNvPr id="87849" name="Freeform 408"/>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850" name="Freeform 409"/>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851" name="Freeform 410"/>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852" name="Freeform 411"/>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853" name="Oval 412"/>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854" name="Oval 413"/>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855" name="Oval 414"/>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latin typeface="Calibri" pitchFamily="34" charset="0"/>
                    <a:ea typeface="ＭＳ Ｐゴシック" pitchFamily="34" charset="-128"/>
                    <a:cs typeface="Calibri" pitchFamily="34" charset="0"/>
                  </a:endParaRPr>
                </a:p>
              </p:txBody>
            </p:sp>
          </p:grpSp>
        </p:grpSp>
        <p:grpSp>
          <p:nvGrpSpPr>
            <p:cNvPr id="88048" name="Group 415"/>
            <p:cNvGrpSpPr>
              <a:grpSpLocks/>
            </p:cNvGrpSpPr>
            <p:nvPr/>
          </p:nvGrpSpPr>
          <p:grpSpPr bwMode="auto">
            <a:xfrm>
              <a:off x="4201" y="1587"/>
              <a:ext cx="191" cy="117"/>
              <a:chOff x="3221" y="3936"/>
              <a:chExt cx="548" cy="229"/>
            </a:xfrm>
          </p:grpSpPr>
          <p:sp>
            <p:nvSpPr>
              <p:cNvPr id="87824" name="Freeform 416"/>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latin typeface="Calibri" pitchFamily="34" charset="0"/>
                  <a:cs typeface="Calibri" pitchFamily="34" charset="0"/>
                </a:endParaRPr>
              </a:p>
            </p:txBody>
          </p:sp>
          <p:sp>
            <p:nvSpPr>
              <p:cNvPr id="87825" name="Freeform 417"/>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grpSp>
            <p:nvGrpSpPr>
              <p:cNvPr id="88049" name="Group 418"/>
              <p:cNvGrpSpPr>
                <a:grpSpLocks noChangeAspect="1"/>
              </p:cNvGrpSpPr>
              <p:nvPr/>
            </p:nvGrpSpPr>
            <p:grpSpPr bwMode="auto">
              <a:xfrm>
                <a:off x="3282" y="3946"/>
                <a:ext cx="407" cy="93"/>
                <a:chOff x="2680" y="1354"/>
                <a:chExt cx="571" cy="151"/>
              </a:xfrm>
            </p:grpSpPr>
            <p:sp>
              <p:nvSpPr>
                <p:cNvPr id="87836" name="Freeform 419"/>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37" name="Freeform 420"/>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38" name="Freeform 421"/>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39" name="Freeform 422"/>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40" name="Freeform 423"/>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41" name="Freeform 424"/>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42" name="Freeform 425"/>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43" name="Freeform 426"/>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grpSp>
          <p:sp>
            <p:nvSpPr>
              <p:cNvPr id="87827" name="Rectangle 427"/>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latin typeface="Calibri" pitchFamily="34" charset="0"/>
                  <a:cs typeface="Calibri" pitchFamily="34" charset="0"/>
                </a:endParaRPr>
              </a:p>
            </p:txBody>
          </p:sp>
          <p:grpSp>
            <p:nvGrpSpPr>
              <p:cNvPr id="88050" name="Group 428"/>
              <p:cNvGrpSpPr>
                <a:grpSpLocks/>
              </p:cNvGrpSpPr>
              <p:nvPr/>
            </p:nvGrpSpPr>
            <p:grpSpPr bwMode="auto">
              <a:xfrm>
                <a:off x="3248" y="4059"/>
                <a:ext cx="378" cy="97"/>
                <a:chOff x="3248" y="4059"/>
                <a:chExt cx="378" cy="97"/>
              </a:xfrm>
            </p:grpSpPr>
            <p:sp>
              <p:nvSpPr>
                <p:cNvPr id="87829" name="Freeform 429"/>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830" name="Freeform 430"/>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831" name="Freeform 431"/>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832" name="Freeform 432"/>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833" name="Oval 433"/>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834" name="Oval 434"/>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835" name="Oval 435"/>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latin typeface="Calibri" pitchFamily="34" charset="0"/>
                    <a:ea typeface="ＭＳ Ｐゴシック" pitchFamily="34" charset="-128"/>
                    <a:cs typeface="Calibri" pitchFamily="34" charset="0"/>
                  </a:endParaRPr>
                </a:p>
              </p:txBody>
            </p:sp>
          </p:grpSp>
        </p:grpSp>
        <p:grpSp>
          <p:nvGrpSpPr>
            <p:cNvPr id="88051" name="Group 436"/>
            <p:cNvGrpSpPr>
              <a:grpSpLocks/>
            </p:cNvGrpSpPr>
            <p:nvPr/>
          </p:nvGrpSpPr>
          <p:grpSpPr bwMode="auto">
            <a:xfrm>
              <a:off x="4551" y="1335"/>
              <a:ext cx="191" cy="117"/>
              <a:chOff x="3221" y="3936"/>
              <a:chExt cx="548" cy="229"/>
            </a:xfrm>
          </p:grpSpPr>
          <p:sp>
            <p:nvSpPr>
              <p:cNvPr id="87804" name="Freeform 437"/>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latin typeface="Calibri" pitchFamily="34" charset="0"/>
                  <a:cs typeface="Calibri" pitchFamily="34" charset="0"/>
                </a:endParaRPr>
              </a:p>
            </p:txBody>
          </p:sp>
          <p:sp>
            <p:nvSpPr>
              <p:cNvPr id="87805" name="Freeform 438"/>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grpSp>
            <p:nvGrpSpPr>
              <p:cNvPr id="88052" name="Group 439"/>
              <p:cNvGrpSpPr>
                <a:grpSpLocks noChangeAspect="1"/>
              </p:cNvGrpSpPr>
              <p:nvPr/>
            </p:nvGrpSpPr>
            <p:grpSpPr bwMode="auto">
              <a:xfrm>
                <a:off x="3282" y="3946"/>
                <a:ext cx="407" cy="93"/>
                <a:chOff x="2680" y="1354"/>
                <a:chExt cx="571" cy="151"/>
              </a:xfrm>
            </p:grpSpPr>
            <p:sp>
              <p:nvSpPr>
                <p:cNvPr id="87816" name="Freeform 440"/>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17" name="Freeform 441"/>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18" name="Freeform 442"/>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19" name="Freeform 443"/>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20" name="Freeform 444"/>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21" name="Freeform 445"/>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22" name="Freeform 446"/>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23" name="Freeform 447"/>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grpSp>
          <p:sp>
            <p:nvSpPr>
              <p:cNvPr id="87807" name="Rectangle 448"/>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latin typeface="Calibri" pitchFamily="34" charset="0"/>
                  <a:cs typeface="Calibri" pitchFamily="34" charset="0"/>
                </a:endParaRPr>
              </a:p>
            </p:txBody>
          </p:sp>
          <p:grpSp>
            <p:nvGrpSpPr>
              <p:cNvPr id="88053" name="Group 449"/>
              <p:cNvGrpSpPr>
                <a:grpSpLocks/>
              </p:cNvGrpSpPr>
              <p:nvPr/>
            </p:nvGrpSpPr>
            <p:grpSpPr bwMode="auto">
              <a:xfrm>
                <a:off x="3248" y="4059"/>
                <a:ext cx="378" cy="97"/>
                <a:chOff x="3248" y="4059"/>
                <a:chExt cx="378" cy="97"/>
              </a:xfrm>
            </p:grpSpPr>
            <p:sp>
              <p:nvSpPr>
                <p:cNvPr id="87809" name="Freeform 450"/>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810" name="Freeform 451"/>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811" name="Freeform 452"/>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812" name="Freeform 453"/>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813" name="Oval 454"/>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814" name="Oval 455"/>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815" name="Oval 456"/>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latin typeface="Calibri" pitchFamily="34" charset="0"/>
                    <a:ea typeface="ＭＳ Ｐゴシック" pitchFamily="34" charset="-128"/>
                    <a:cs typeface="Calibri" pitchFamily="34" charset="0"/>
                  </a:endParaRPr>
                </a:p>
              </p:txBody>
            </p:sp>
          </p:grpSp>
        </p:grpSp>
        <p:grpSp>
          <p:nvGrpSpPr>
            <p:cNvPr id="88054" name="Group 457"/>
            <p:cNvGrpSpPr>
              <a:grpSpLocks/>
            </p:cNvGrpSpPr>
            <p:nvPr/>
          </p:nvGrpSpPr>
          <p:grpSpPr bwMode="auto">
            <a:xfrm>
              <a:off x="4551" y="1473"/>
              <a:ext cx="191" cy="117"/>
              <a:chOff x="3221" y="3936"/>
              <a:chExt cx="548" cy="229"/>
            </a:xfrm>
          </p:grpSpPr>
          <p:sp>
            <p:nvSpPr>
              <p:cNvPr id="87784" name="Freeform 458"/>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latin typeface="Calibri" pitchFamily="34" charset="0"/>
                  <a:cs typeface="Calibri" pitchFamily="34" charset="0"/>
                </a:endParaRPr>
              </a:p>
            </p:txBody>
          </p:sp>
          <p:sp>
            <p:nvSpPr>
              <p:cNvPr id="87785" name="Freeform 459"/>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grpSp>
            <p:nvGrpSpPr>
              <p:cNvPr id="88055" name="Group 460"/>
              <p:cNvGrpSpPr>
                <a:grpSpLocks noChangeAspect="1"/>
              </p:cNvGrpSpPr>
              <p:nvPr/>
            </p:nvGrpSpPr>
            <p:grpSpPr bwMode="auto">
              <a:xfrm>
                <a:off x="3282" y="3946"/>
                <a:ext cx="407" cy="93"/>
                <a:chOff x="2680" y="1354"/>
                <a:chExt cx="571" cy="151"/>
              </a:xfrm>
            </p:grpSpPr>
            <p:sp>
              <p:nvSpPr>
                <p:cNvPr id="87796" name="Freeform 461"/>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797" name="Freeform 462"/>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798" name="Freeform 463"/>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799" name="Freeform 464"/>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00" name="Freeform 465"/>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01" name="Freeform 466"/>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02" name="Freeform 467"/>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803" name="Freeform 468"/>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grpSp>
          <p:sp>
            <p:nvSpPr>
              <p:cNvPr id="87787" name="Rectangle 469"/>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latin typeface="Calibri" pitchFamily="34" charset="0"/>
                  <a:cs typeface="Calibri" pitchFamily="34" charset="0"/>
                </a:endParaRPr>
              </a:p>
            </p:txBody>
          </p:sp>
          <p:grpSp>
            <p:nvGrpSpPr>
              <p:cNvPr id="88056" name="Group 470"/>
              <p:cNvGrpSpPr>
                <a:grpSpLocks/>
              </p:cNvGrpSpPr>
              <p:nvPr/>
            </p:nvGrpSpPr>
            <p:grpSpPr bwMode="auto">
              <a:xfrm>
                <a:off x="3248" y="4059"/>
                <a:ext cx="378" cy="97"/>
                <a:chOff x="3248" y="4059"/>
                <a:chExt cx="378" cy="97"/>
              </a:xfrm>
            </p:grpSpPr>
            <p:sp>
              <p:nvSpPr>
                <p:cNvPr id="87789" name="Freeform 471"/>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790" name="Freeform 472"/>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791" name="Freeform 473"/>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792" name="Freeform 474"/>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793" name="Oval 475"/>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794" name="Oval 476"/>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795" name="Oval 477"/>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latin typeface="Calibri" pitchFamily="34" charset="0"/>
                    <a:ea typeface="ＭＳ Ｐゴシック" pitchFamily="34" charset="-128"/>
                    <a:cs typeface="Calibri" pitchFamily="34" charset="0"/>
                  </a:endParaRPr>
                </a:p>
              </p:txBody>
            </p:sp>
          </p:grpSp>
        </p:grpSp>
      </p:grpSp>
      <p:grpSp>
        <p:nvGrpSpPr>
          <p:cNvPr id="88057" name="Group 478"/>
          <p:cNvGrpSpPr>
            <a:grpSpLocks/>
          </p:cNvGrpSpPr>
          <p:nvPr/>
        </p:nvGrpSpPr>
        <p:grpSpPr bwMode="auto">
          <a:xfrm>
            <a:off x="463550" y="1412404"/>
            <a:ext cx="858838" cy="928688"/>
            <a:chOff x="4201" y="1125"/>
            <a:chExt cx="541" cy="585"/>
          </a:xfrm>
        </p:grpSpPr>
        <p:pic>
          <p:nvPicPr>
            <p:cNvPr id="87634" name="Picture 47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12" y="1125"/>
              <a:ext cx="488"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635" name="Line 480"/>
            <p:cNvSpPr>
              <a:spLocks noChangeShapeType="1"/>
            </p:cNvSpPr>
            <p:nvPr/>
          </p:nvSpPr>
          <p:spPr bwMode="auto">
            <a:xfrm flipH="1" flipV="1">
              <a:off x="4327" y="1239"/>
              <a:ext cx="279" cy="135"/>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636" name="Line 481"/>
            <p:cNvSpPr>
              <a:spLocks noChangeShapeType="1"/>
            </p:cNvSpPr>
            <p:nvPr/>
          </p:nvSpPr>
          <p:spPr bwMode="auto">
            <a:xfrm flipH="1" flipV="1">
              <a:off x="4327" y="1242"/>
              <a:ext cx="285" cy="303"/>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637" name="Line 482"/>
            <p:cNvSpPr>
              <a:spLocks noChangeShapeType="1"/>
            </p:cNvSpPr>
            <p:nvPr/>
          </p:nvSpPr>
          <p:spPr bwMode="auto">
            <a:xfrm flipH="1" flipV="1">
              <a:off x="4327" y="1392"/>
              <a:ext cx="272" cy="3"/>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638" name="Line 483"/>
            <p:cNvSpPr>
              <a:spLocks noChangeShapeType="1"/>
            </p:cNvSpPr>
            <p:nvPr/>
          </p:nvSpPr>
          <p:spPr bwMode="auto">
            <a:xfrm flipH="1">
              <a:off x="4327" y="1398"/>
              <a:ext cx="285" cy="127"/>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639" name="Line 484"/>
            <p:cNvSpPr>
              <a:spLocks noChangeShapeType="1"/>
            </p:cNvSpPr>
            <p:nvPr/>
          </p:nvSpPr>
          <p:spPr bwMode="auto">
            <a:xfrm flipH="1">
              <a:off x="4327" y="1568"/>
              <a:ext cx="279" cy="93"/>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640" name="Line 485"/>
            <p:cNvSpPr>
              <a:spLocks noChangeShapeType="1"/>
            </p:cNvSpPr>
            <p:nvPr/>
          </p:nvSpPr>
          <p:spPr bwMode="auto">
            <a:xfrm flipH="1" flipV="1">
              <a:off x="4327" y="1399"/>
              <a:ext cx="283" cy="170"/>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641" name="Line 486"/>
            <p:cNvSpPr>
              <a:spLocks noChangeShapeType="1"/>
            </p:cNvSpPr>
            <p:nvPr/>
          </p:nvSpPr>
          <p:spPr bwMode="auto">
            <a:xfrm flipH="1" flipV="1">
              <a:off x="4327" y="1521"/>
              <a:ext cx="283" cy="44"/>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642" name="Line 487"/>
            <p:cNvSpPr>
              <a:spLocks noChangeShapeType="1"/>
            </p:cNvSpPr>
            <p:nvPr/>
          </p:nvSpPr>
          <p:spPr bwMode="auto">
            <a:xfrm flipH="1">
              <a:off x="4327" y="1395"/>
              <a:ext cx="283" cy="263"/>
            </a:xfrm>
            <a:prstGeom prst="line">
              <a:avLst/>
            </a:prstGeom>
            <a:noFill/>
            <a:ln w="19050">
              <a:solidFill>
                <a:srgbClr val="0183B7"/>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nvGrpSpPr>
            <p:cNvPr id="88058" name="Group 488"/>
            <p:cNvGrpSpPr>
              <a:grpSpLocks/>
            </p:cNvGrpSpPr>
            <p:nvPr/>
          </p:nvGrpSpPr>
          <p:grpSpPr bwMode="auto">
            <a:xfrm>
              <a:off x="4201" y="1185"/>
              <a:ext cx="191" cy="117"/>
              <a:chOff x="3221" y="3936"/>
              <a:chExt cx="548" cy="229"/>
            </a:xfrm>
          </p:grpSpPr>
          <p:sp>
            <p:nvSpPr>
              <p:cNvPr id="87749" name="Freeform 489"/>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latin typeface="Calibri" pitchFamily="34" charset="0"/>
                  <a:cs typeface="Calibri" pitchFamily="34" charset="0"/>
                </a:endParaRPr>
              </a:p>
            </p:txBody>
          </p:sp>
          <p:sp>
            <p:nvSpPr>
              <p:cNvPr id="87750" name="Freeform 490"/>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grpSp>
            <p:nvGrpSpPr>
              <p:cNvPr id="88059" name="Group 491"/>
              <p:cNvGrpSpPr>
                <a:grpSpLocks noChangeAspect="1"/>
              </p:cNvGrpSpPr>
              <p:nvPr/>
            </p:nvGrpSpPr>
            <p:grpSpPr bwMode="auto">
              <a:xfrm>
                <a:off x="3282" y="3946"/>
                <a:ext cx="407" cy="93"/>
                <a:chOff x="2680" y="1354"/>
                <a:chExt cx="571" cy="151"/>
              </a:xfrm>
            </p:grpSpPr>
            <p:sp>
              <p:nvSpPr>
                <p:cNvPr id="87761" name="Freeform 492"/>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762" name="Freeform 493"/>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763" name="Freeform 494"/>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764" name="Freeform 495"/>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765" name="Freeform 496"/>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766" name="Freeform 497"/>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767" name="Freeform 498"/>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768" name="Freeform 499"/>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grpSp>
          <p:sp>
            <p:nvSpPr>
              <p:cNvPr id="87752" name="Rectangle 500"/>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latin typeface="Calibri" pitchFamily="34" charset="0"/>
                  <a:cs typeface="Calibri" pitchFamily="34" charset="0"/>
                </a:endParaRPr>
              </a:p>
            </p:txBody>
          </p:sp>
          <p:grpSp>
            <p:nvGrpSpPr>
              <p:cNvPr id="88060" name="Group 501"/>
              <p:cNvGrpSpPr>
                <a:grpSpLocks/>
              </p:cNvGrpSpPr>
              <p:nvPr/>
            </p:nvGrpSpPr>
            <p:grpSpPr bwMode="auto">
              <a:xfrm>
                <a:off x="3248" y="4059"/>
                <a:ext cx="378" cy="97"/>
                <a:chOff x="3248" y="4059"/>
                <a:chExt cx="378" cy="97"/>
              </a:xfrm>
            </p:grpSpPr>
            <p:sp>
              <p:nvSpPr>
                <p:cNvPr id="87754" name="Freeform 502"/>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755" name="Freeform 503"/>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756" name="Freeform 504"/>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757" name="Freeform 505"/>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758" name="Oval 506"/>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759" name="Oval 507"/>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760" name="Oval 508"/>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latin typeface="Calibri" pitchFamily="34" charset="0"/>
                    <a:ea typeface="ＭＳ Ｐゴシック" pitchFamily="34" charset="-128"/>
                    <a:cs typeface="Calibri" pitchFamily="34" charset="0"/>
                  </a:endParaRPr>
                </a:p>
              </p:txBody>
            </p:sp>
          </p:grpSp>
        </p:grpSp>
        <p:grpSp>
          <p:nvGrpSpPr>
            <p:cNvPr id="88061" name="Group 509"/>
            <p:cNvGrpSpPr>
              <a:grpSpLocks/>
            </p:cNvGrpSpPr>
            <p:nvPr/>
          </p:nvGrpSpPr>
          <p:grpSpPr bwMode="auto">
            <a:xfrm>
              <a:off x="4201" y="1323"/>
              <a:ext cx="191" cy="117"/>
              <a:chOff x="3221" y="3936"/>
              <a:chExt cx="548" cy="229"/>
            </a:xfrm>
          </p:grpSpPr>
          <p:sp>
            <p:nvSpPr>
              <p:cNvPr id="87729" name="Freeform 510"/>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latin typeface="Calibri" pitchFamily="34" charset="0"/>
                  <a:cs typeface="Calibri" pitchFamily="34" charset="0"/>
                </a:endParaRPr>
              </a:p>
            </p:txBody>
          </p:sp>
          <p:sp>
            <p:nvSpPr>
              <p:cNvPr id="87730" name="Freeform 511"/>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grpSp>
            <p:nvGrpSpPr>
              <p:cNvPr id="88062" name="Group 512"/>
              <p:cNvGrpSpPr>
                <a:grpSpLocks noChangeAspect="1"/>
              </p:cNvGrpSpPr>
              <p:nvPr/>
            </p:nvGrpSpPr>
            <p:grpSpPr bwMode="auto">
              <a:xfrm>
                <a:off x="3282" y="3946"/>
                <a:ext cx="407" cy="93"/>
                <a:chOff x="2680" y="1354"/>
                <a:chExt cx="571" cy="151"/>
              </a:xfrm>
            </p:grpSpPr>
            <p:sp>
              <p:nvSpPr>
                <p:cNvPr id="87741" name="Freeform 513"/>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742" name="Freeform 514"/>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743" name="Freeform 515"/>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744" name="Freeform 516"/>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745" name="Freeform 517"/>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746" name="Freeform 518"/>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747" name="Freeform 519"/>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748" name="Freeform 520"/>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grpSp>
          <p:sp>
            <p:nvSpPr>
              <p:cNvPr id="87732" name="Rectangle 521"/>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latin typeface="Calibri" pitchFamily="34" charset="0"/>
                  <a:cs typeface="Calibri" pitchFamily="34" charset="0"/>
                </a:endParaRPr>
              </a:p>
            </p:txBody>
          </p:sp>
          <p:grpSp>
            <p:nvGrpSpPr>
              <p:cNvPr id="88063" name="Group 522"/>
              <p:cNvGrpSpPr>
                <a:grpSpLocks/>
              </p:cNvGrpSpPr>
              <p:nvPr/>
            </p:nvGrpSpPr>
            <p:grpSpPr bwMode="auto">
              <a:xfrm>
                <a:off x="3248" y="4059"/>
                <a:ext cx="378" cy="97"/>
                <a:chOff x="3248" y="4059"/>
                <a:chExt cx="378" cy="97"/>
              </a:xfrm>
            </p:grpSpPr>
            <p:sp>
              <p:nvSpPr>
                <p:cNvPr id="87734" name="Freeform 523"/>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735" name="Freeform 524"/>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736" name="Freeform 525"/>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737" name="Freeform 526"/>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738" name="Oval 527"/>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739" name="Oval 528"/>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740" name="Oval 529"/>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latin typeface="Calibri" pitchFamily="34" charset="0"/>
                    <a:ea typeface="ＭＳ Ｐゴシック" pitchFamily="34" charset="-128"/>
                    <a:cs typeface="Calibri" pitchFamily="34" charset="0"/>
                  </a:endParaRPr>
                </a:p>
              </p:txBody>
            </p:sp>
          </p:grpSp>
        </p:grpSp>
        <p:grpSp>
          <p:nvGrpSpPr>
            <p:cNvPr id="88064" name="Group 530"/>
            <p:cNvGrpSpPr>
              <a:grpSpLocks/>
            </p:cNvGrpSpPr>
            <p:nvPr/>
          </p:nvGrpSpPr>
          <p:grpSpPr bwMode="auto">
            <a:xfrm>
              <a:off x="4201" y="1453"/>
              <a:ext cx="191" cy="117"/>
              <a:chOff x="3221" y="3936"/>
              <a:chExt cx="548" cy="229"/>
            </a:xfrm>
          </p:grpSpPr>
          <p:sp>
            <p:nvSpPr>
              <p:cNvPr id="87709" name="Freeform 531"/>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latin typeface="Calibri" pitchFamily="34" charset="0"/>
                  <a:cs typeface="Calibri" pitchFamily="34" charset="0"/>
                </a:endParaRPr>
              </a:p>
            </p:txBody>
          </p:sp>
          <p:sp>
            <p:nvSpPr>
              <p:cNvPr id="87710" name="Freeform 532"/>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grpSp>
            <p:nvGrpSpPr>
              <p:cNvPr id="88065" name="Group 533"/>
              <p:cNvGrpSpPr>
                <a:grpSpLocks noChangeAspect="1"/>
              </p:cNvGrpSpPr>
              <p:nvPr/>
            </p:nvGrpSpPr>
            <p:grpSpPr bwMode="auto">
              <a:xfrm>
                <a:off x="3282" y="3946"/>
                <a:ext cx="407" cy="93"/>
                <a:chOff x="2680" y="1354"/>
                <a:chExt cx="571" cy="151"/>
              </a:xfrm>
            </p:grpSpPr>
            <p:sp>
              <p:nvSpPr>
                <p:cNvPr id="87721" name="Freeform 534"/>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722" name="Freeform 535"/>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723" name="Freeform 536"/>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724" name="Freeform 537"/>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725" name="Freeform 538"/>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726" name="Freeform 539"/>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727" name="Freeform 540"/>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728" name="Freeform 541"/>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grpSp>
          <p:sp>
            <p:nvSpPr>
              <p:cNvPr id="87712" name="Rectangle 542"/>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latin typeface="Calibri" pitchFamily="34" charset="0"/>
                  <a:cs typeface="Calibri" pitchFamily="34" charset="0"/>
                </a:endParaRPr>
              </a:p>
            </p:txBody>
          </p:sp>
          <p:grpSp>
            <p:nvGrpSpPr>
              <p:cNvPr id="88186" name="Group 543"/>
              <p:cNvGrpSpPr>
                <a:grpSpLocks/>
              </p:cNvGrpSpPr>
              <p:nvPr/>
            </p:nvGrpSpPr>
            <p:grpSpPr bwMode="auto">
              <a:xfrm>
                <a:off x="3248" y="4059"/>
                <a:ext cx="378" cy="97"/>
                <a:chOff x="3248" y="4059"/>
                <a:chExt cx="378" cy="97"/>
              </a:xfrm>
            </p:grpSpPr>
            <p:sp>
              <p:nvSpPr>
                <p:cNvPr id="87714" name="Freeform 544"/>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715" name="Freeform 545"/>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716" name="Freeform 546"/>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717" name="Freeform 547"/>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718" name="Oval 548"/>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719" name="Oval 549"/>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720" name="Oval 550"/>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latin typeface="Calibri" pitchFamily="34" charset="0"/>
                    <a:ea typeface="ＭＳ Ｐゴシック" pitchFamily="34" charset="-128"/>
                    <a:cs typeface="Calibri" pitchFamily="34" charset="0"/>
                  </a:endParaRPr>
                </a:p>
              </p:txBody>
            </p:sp>
          </p:grpSp>
        </p:grpSp>
        <p:grpSp>
          <p:nvGrpSpPr>
            <p:cNvPr id="88187" name="Group 551"/>
            <p:cNvGrpSpPr>
              <a:grpSpLocks/>
            </p:cNvGrpSpPr>
            <p:nvPr/>
          </p:nvGrpSpPr>
          <p:grpSpPr bwMode="auto">
            <a:xfrm>
              <a:off x="4201" y="1587"/>
              <a:ext cx="191" cy="117"/>
              <a:chOff x="3221" y="3936"/>
              <a:chExt cx="548" cy="229"/>
            </a:xfrm>
          </p:grpSpPr>
          <p:sp>
            <p:nvSpPr>
              <p:cNvPr id="87689" name="Freeform 552"/>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latin typeface="Calibri" pitchFamily="34" charset="0"/>
                  <a:cs typeface="Calibri" pitchFamily="34" charset="0"/>
                </a:endParaRPr>
              </a:p>
            </p:txBody>
          </p:sp>
          <p:sp>
            <p:nvSpPr>
              <p:cNvPr id="87690" name="Freeform 553"/>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grpSp>
            <p:nvGrpSpPr>
              <p:cNvPr id="88188" name="Group 554"/>
              <p:cNvGrpSpPr>
                <a:grpSpLocks noChangeAspect="1"/>
              </p:cNvGrpSpPr>
              <p:nvPr/>
            </p:nvGrpSpPr>
            <p:grpSpPr bwMode="auto">
              <a:xfrm>
                <a:off x="3282" y="3946"/>
                <a:ext cx="407" cy="93"/>
                <a:chOff x="2680" y="1354"/>
                <a:chExt cx="571" cy="151"/>
              </a:xfrm>
            </p:grpSpPr>
            <p:sp>
              <p:nvSpPr>
                <p:cNvPr id="87701" name="Freeform 555"/>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702" name="Freeform 556"/>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703" name="Freeform 557"/>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704" name="Freeform 558"/>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705" name="Freeform 559"/>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706" name="Freeform 560"/>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707" name="Freeform 561"/>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708" name="Freeform 562"/>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grpSp>
          <p:sp>
            <p:nvSpPr>
              <p:cNvPr id="87692" name="Rectangle 563"/>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latin typeface="Calibri" pitchFamily="34" charset="0"/>
                  <a:cs typeface="Calibri" pitchFamily="34" charset="0"/>
                </a:endParaRPr>
              </a:p>
            </p:txBody>
          </p:sp>
          <p:grpSp>
            <p:nvGrpSpPr>
              <p:cNvPr id="88189" name="Group 564"/>
              <p:cNvGrpSpPr>
                <a:grpSpLocks/>
              </p:cNvGrpSpPr>
              <p:nvPr/>
            </p:nvGrpSpPr>
            <p:grpSpPr bwMode="auto">
              <a:xfrm>
                <a:off x="3248" y="4059"/>
                <a:ext cx="378" cy="97"/>
                <a:chOff x="3248" y="4059"/>
                <a:chExt cx="378" cy="97"/>
              </a:xfrm>
            </p:grpSpPr>
            <p:sp>
              <p:nvSpPr>
                <p:cNvPr id="87694" name="Freeform 565"/>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695" name="Freeform 566"/>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696" name="Freeform 567"/>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697" name="Freeform 568"/>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698" name="Oval 569"/>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699" name="Oval 570"/>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700" name="Oval 571"/>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latin typeface="Calibri" pitchFamily="34" charset="0"/>
                    <a:ea typeface="ＭＳ Ｐゴシック" pitchFamily="34" charset="-128"/>
                    <a:cs typeface="Calibri" pitchFamily="34" charset="0"/>
                  </a:endParaRPr>
                </a:p>
              </p:txBody>
            </p:sp>
          </p:grpSp>
        </p:grpSp>
        <p:grpSp>
          <p:nvGrpSpPr>
            <p:cNvPr id="88190" name="Group 572"/>
            <p:cNvGrpSpPr>
              <a:grpSpLocks/>
            </p:cNvGrpSpPr>
            <p:nvPr/>
          </p:nvGrpSpPr>
          <p:grpSpPr bwMode="auto">
            <a:xfrm>
              <a:off x="4551" y="1335"/>
              <a:ext cx="191" cy="117"/>
              <a:chOff x="3221" y="3936"/>
              <a:chExt cx="548" cy="229"/>
            </a:xfrm>
          </p:grpSpPr>
          <p:sp>
            <p:nvSpPr>
              <p:cNvPr id="87669" name="Freeform 573"/>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latin typeface="Calibri" pitchFamily="34" charset="0"/>
                  <a:cs typeface="Calibri" pitchFamily="34" charset="0"/>
                </a:endParaRPr>
              </a:p>
            </p:txBody>
          </p:sp>
          <p:sp>
            <p:nvSpPr>
              <p:cNvPr id="87670" name="Freeform 574"/>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grpSp>
            <p:nvGrpSpPr>
              <p:cNvPr id="88191" name="Group 575"/>
              <p:cNvGrpSpPr>
                <a:grpSpLocks noChangeAspect="1"/>
              </p:cNvGrpSpPr>
              <p:nvPr/>
            </p:nvGrpSpPr>
            <p:grpSpPr bwMode="auto">
              <a:xfrm>
                <a:off x="3282" y="3946"/>
                <a:ext cx="407" cy="93"/>
                <a:chOff x="2680" y="1354"/>
                <a:chExt cx="571" cy="151"/>
              </a:xfrm>
            </p:grpSpPr>
            <p:sp>
              <p:nvSpPr>
                <p:cNvPr id="87681" name="Freeform 576"/>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682" name="Freeform 577"/>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683" name="Freeform 578"/>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684" name="Freeform 579"/>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685" name="Freeform 580"/>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686" name="Freeform 581"/>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687" name="Freeform 582"/>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688" name="Freeform 583"/>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grpSp>
          <p:sp>
            <p:nvSpPr>
              <p:cNvPr id="87672" name="Rectangle 584"/>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latin typeface="Calibri" pitchFamily="34" charset="0"/>
                  <a:cs typeface="Calibri" pitchFamily="34" charset="0"/>
                </a:endParaRPr>
              </a:p>
            </p:txBody>
          </p:sp>
          <p:grpSp>
            <p:nvGrpSpPr>
              <p:cNvPr id="87040" name="Group 585"/>
              <p:cNvGrpSpPr>
                <a:grpSpLocks/>
              </p:cNvGrpSpPr>
              <p:nvPr/>
            </p:nvGrpSpPr>
            <p:grpSpPr bwMode="auto">
              <a:xfrm>
                <a:off x="3248" y="4059"/>
                <a:ext cx="378" cy="97"/>
                <a:chOff x="3248" y="4059"/>
                <a:chExt cx="378" cy="97"/>
              </a:xfrm>
            </p:grpSpPr>
            <p:sp>
              <p:nvSpPr>
                <p:cNvPr id="87674" name="Freeform 586"/>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675" name="Freeform 587"/>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676" name="Freeform 588"/>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677" name="Freeform 589"/>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678" name="Oval 590"/>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679" name="Oval 591"/>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680" name="Oval 592"/>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latin typeface="Calibri" pitchFamily="34" charset="0"/>
                    <a:ea typeface="ＭＳ Ｐゴシック" pitchFamily="34" charset="-128"/>
                    <a:cs typeface="Calibri" pitchFamily="34" charset="0"/>
                  </a:endParaRPr>
                </a:p>
              </p:txBody>
            </p:sp>
          </p:grpSp>
        </p:grpSp>
        <p:grpSp>
          <p:nvGrpSpPr>
            <p:cNvPr id="87041" name="Group 593"/>
            <p:cNvGrpSpPr>
              <a:grpSpLocks/>
            </p:cNvGrpSpPr>
            <p:nvPr/>
          </p:nvGrpSpPr>
          <p:grpSpPr bwMode="auto">
            <a:xfrm>
              <a:off x="4551" y="1473"/>
              <a:ext cx="191" cy="117"/>
              <a:chOff x="3221" y="3936"/>
              <a:chExt cx="548" cy="229"/>
            </a:xfrm>
          </p:grpSpPr>
          <p:sp>
            <p:nvSpPr>
              <p:cNvPr id="87649" name="Freeform 594"/>
              <p:cNvSpPr>
                <a:spLocks noChangeAspect="1"/>
              </p:cNvSpPr>
              <p:nvPr/>
            </p:nvSpPr>
            <p:spPr bwMode="auto">
              <a:xfrm>
                <a:off x="3221" y="3936"/>
                <a:ext cx="548" cy="115"/>
              </a:xfrm>
              <a:custGeom>
                <a:avLst/>
                <a:gdLst>
                  <a:gd name="T0" fmla="*/ 0 w 930"/>
                  <a:gd name="T1" fmla="*/ 195 h 195"/>
                  <a:gd name="T2" fmla="*/ 737 w 930"/>
                  <a:gd name="T3" fmla="*/ 195 h 195"/>
                  <a:gd name="T4" fmla="*/ 930 w 930"/>
                  <a:gd name="T5" fmla="*/ 0 h 195"/>
                  <a:gd name="T6" fmla="*/ 193 w 930"/>
                  <a:gd name="T7" fmla="*/ 0 h 195"/>
                  <a:gd name="T8" fmla="*/ 0 w 930"/>
                  <a:gd name="T9" fmla="*/ 195 h 195"/>
                  <a:gd name="T10" fmla="*/ 0 60000 65536"/>
                  <a:gd name="T11" fmla="*/ 0 60000 65536"/>
                  <a:gd name="T12" fmla="*/ 0 60000 65536"/>
                  <a:gd name="T13" fmla="*/ 0 60000 65536"/>
                  <a:gd name="T14" fmla="*/ 0 60000 65536"/>
                  <a:gd name="T15" fmla="*/ 0 w 930"/>
                  <a:gd name="T16" fmla="*/ 0 h 195"/>
                  <a:gd name="T17" fmla="*/ 930 w 930"/>
                  <a:gd name="T18" fmla="*/ 195 h 195"/>
                </a:gdLst>
                <a:ahLst/>
                <a:cxnLst>
                  <a:cxn ang="T10">
                    <a:pos x="T0" y="T1"/>
                  </a:cxn>
                  <a:cxn ang="T11">
                    <a:pos x="T2" y="T3"/>
                  </a:cxn>
                  <a:cxn ang="T12">
                    <a:pos x="T4" y="T5"/>
                  </a:cxn>
                  <a:cxn ang="T13">
                    <a:pos x="T6" y="T7"/>
                  </a:cxn>
                  <a:cxn ang="T14">
                    <a:pos x="T8" y="T9"/>
                  </a:cxn>
                </a:cxnLst>
                <a:rect l="T15" t="T16" r="T17" b="T18"/>
                <a:pathLst>
                  <a:path w="930" h="195">
                    <a:moveTo>
                      <a:pt x="0" y="195"/>
                    </a:moveTo>
                    <a:lnTo>
                      <a:pt x="737" y="195"/>
                    </a:lnTo>
                    <a:lnTo>
                      <a:pt x="930" y="0"/>
                    </a:lnTo>
                    <a:lnTo>
                      <a:pt x="193" y="0"/>
                    </a:lnTo>
                    <a:lnTo>
                      <a:pt x="0" y="195"/>
                    </a:lnTo>
                    <a:close/>
                  </a:path>
                </a:pathLst>
              </a:custGeom>
              <a:solidFill>
                <a:srgbClr val="999999"/>
              </a:solidFill>
              <a:ln w="1588">
                <a:solidFill>
                  <a:schemeClr val="tx1"/>
                </a:solidFill>
                <a:prstDash val="solid"/>
                <a:round/>
                <a:headEnd/>
                <a:tailEnd/>
              </a:ln>
            </p:spPr>
            <p:txBody>
              <a:bodyPr/>
              <a:lstStyle/>
              <a:p>
                <a:endParaRPr lang="en-SG">
                  <a:latin typeface="Calibri" pitchFamily="34" charset="0"/>
                  <a:cs typeface="Calibri" pitchFamily="34" charset="0"/>
                </a:endParaRPr>
              </a:p>
            </p:txBody>
          </p:sp>
          <p:sp>
            <p:nvSpPr>
              <p:cNvPr id="87650" name="Freeform 595"/>
              <p:cNvSpPr>
                <a:spLocks noChangeAspect="1"/>
              </p:cNvSpPr>
              <p:nvPr/>
            </p:nvSpPr>
            <p:spPr bwMode="auto">
              <a:xfrm>
                <a:off x="3653" y="3938"/>
                <a:ext cx="114" cy="227"/>
              </a:xfrm>
              <a:custGeom>
                <a:avLst/>
                <a:gdLst>
                  <a:gd name="T0" fmla="*/ 193 w 193"/>
                  <a:gd name="T1" fmla="*/ 0 h 389"/>
                  <a:gd name="T2" fmla="*/ 193 w 193"/>
                  <a:gd name="T3" fmla="*/ 195 h 389"/>
                  <a:gd name="T4" fmla="*/ 0 w 193"/>
                  <a:gd name="T5" fmla="*/ 389 h 389"/>
                  <a:gd name="T6" fmla="*/ 0 w 193"/>
                  <a:gd name="T7" fmla="*/ 195 h 389"/>
                  <a:gd name="T8" fmla="*/ 193 w 193"/>
                  <a:gd name="T9" fmla="*/ 0 h 389"/>
                  <a:gd name="T10" fmla="*/ 0 60000 65536"/>
                  <a:gd name="T11" fmla="*/ 0 60000 65536"/>
                  <a:gd name="T12" fmla="*/ 0 60000 65536"/>
                  <a:gd name="T13" fmla="*/ 0 60000 65536"/>
                  <a:gd name="T14" fmla="*/ 0 60000 65536"/>
                  <a:gd name="T15" fmla="*/ 0 w 193"/>
                  <a:gd name="T16" fmla="*/ 0 h 389"/>
                  <a:gd name="T17" fmla="*/ 193 w 193"/>
                  <a:gd name="T18" fmla="*/ 389 h 389"/>
                </a:gdLst>
                <a:ahLst/>
                <a:cxnLst>
                  <a:cxn ang="T10">
                    <a:pos x="T0" y="T1"/>
                  </a:cxn>
                  <a:cxn ang="T11">
                    <a:pos x="T2" y="T3"/>
                  </a:cxn>
                  <a:cxn ang="T12">
                    <a:pos x="T4" y="T5"/>
                  </a:cxn>
                  <a:cxn ang="T13">
                    <a:pos x="T6" y="T7"/>
                  </a:cxn>
                  <a:cxn ang="T14">
                    <a:pos x="T8" y="T9"/>
                  </a:cxn>
                </a:cxnLst>
                <a:rect l="T15" t="T16" r="T17" b="T18"/>
                <a:pathLst>
                  <a:path w="193" h="389">
                    <a:moveTo>
                      <a:pt x="193" y="0"/>
                    </a:moveTo>
                    <a:lnTo>
                      <a:pt x="193" y="195"/>
                    </a:lnTo>
                    <a:lnTo>
                      <a:pt x="0" y="389"/>
                    </a:lnTo>
                    <a:lnTo>
                      <a:pt x="0" y="195"/>
                    </a:lnTo>
                    <a:lnTo>
                      <a:pt x="193" y="0"/>
                    </a:lnTo>
                    <a:close/>
                  </a:path>
                </a:pathLst>
              </a:custGeom>
              <a:solidFill>
                <a:srgbClr val="808080"/>
              </a:solidFill>
              <a:ln>
                <a:noFill/>
              </a:ln>
              <a:extLst>
                <a:ext uri="{91240B29-F687-4F45-9708-019B960494DF}">
                  <a14:hiddenLine xmlns:a14="http://schemas.microsoft.com/office/drawing/2010/main" w="1588">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grpSp>
            <p:nvGrpSpPr>
              <p:cNvPr id="87078" name="Group 596"/>
              <p:cNvGrpSpPr>
                <a:grpSpLocks noChangeAspect="1"/>
              </p:cNvGrpSpPr>
              <p:nvPr/>
            </p:nvGrpSpPr>
            <p:grpSpPr bwMode="auto">
              <a:xfrm>
                <a:off x="3282" y="3946"/>
                <a:ext cx="407" cy="93"/>
                <a:chOff x="2680" y="1354"/>
                <a:chExt cx="571" cy="151"/>
              </a:xfrm>
            </p:grpSpPr>
            <p:sp>
              <p:nvSpPr>
                <p:cNvPr id="87661" name="Freeform 597"/>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662" name="Freeform 598"/>
                <p:cNvSpPr>
                  <a:spLocks noChangeAspect="1"/>
                </p:cNvSpPr>
                <p:nvPr/>
              </p:nvSpPr>
              <p:spPr bwMode="auto">
                <a:xfrm>
                  <a:off x="2934" y="1427"/>
                  <a:ext cx="244" cy="57"/>
                </a:xfrm>
                <a:custGeom>
                  <a:avLst/>
                  <a:gdLst>
                    <a:gd name="T0" fmla="*/ 21 w 244"/>
                    <a:gd name="T1" fmla="*/ 10 h 57"/>
                    <a:gd name="T2" fmla="*/ 0 w 244"/>
                    <a:gd name="T3" fmla="*/ 31 h 57"/>
                    <a:gd name="T4" fmla="*/ 146 w 244"/>
                    <a:gd name="T5" fmla="*/ 31 h 57"/>
                    <a:gd name="T6" fmla="*/ 125 w 244"/>
                    <a:gd name="T7" fmla="*/ 57 h 57"/>
                    <a:gd name="T8" fmla="*/ 244 w 244"/>
                    <a:gd name="T9" fmla="*/ 26 h 57"/>
                    <a:gd name="T10" fmla="*/ 182 w 244"/>
                    <a:gd name="T11" fmla="*/ 0 h 57"/>
                    <a:gd name="T12" fmla="*/ 166 w 244"/>
                    <a:gd name="T13" fmla="*/ 10 h 57"/>
                    <a:gd name="T14" fmla="*/ 21 w 244"/>
                    <a:gd name="T15" fmla="*/ 10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663" name="Freeform 599"/>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664" name="Freeform 600"/>
                <p:cNvSpPr>
                  <a:spLocks noChangeAspect="1"/>
                </p:cNvSpPr>
                <p:nvPr/>
              </p:nvSpPr>
              <p:spPr bwMode="auto">
                <a:xfrm>
                  <a:off x="3007" y="1354"/>
                  <a:ext cx="244" cy="63"/>
                </a:xfrm>
                <a:custGeom>
                  <a:avLst/>
                  <a:gdLst>
                    <a:gd name="T0" fmla="*/ 21 w 244"/>
                    <a:gd name="T1" fmla="*/ 16 h 63"/>
                    <a:gd name="T2" fmla="*/ 0 w 244"/>
                    <a:gd name="T3" fmla="*/ 37 h 63"/>
                    <a:gd name="T4" fmla="*/ 145 w 244"/>
                    <a:gd name="T5" fmla="*/ 37 h 63"/>
                    <a:gd name="T6" fmla="*/ 119 w 244"/>
                    <a:gd name="T7" fmla="*/ 63 h 63"/>
                    <a:gd name="T8" fmla="*/ 244 w 244"/>
                    <a:gd name="T9" fmla="*/ 26 h 63"/>
                    <a:gd name="T10" fmla="*/ 176 w 244"/>
                    <a:gd name="T11" fmla="*/ 0 h 63"/>
                    <a:gd name="T12" fmla="*/ 166 w 244"/>
                    <a:gd name="T13" fmla="*/ 16 h 63"/>
                    <a:gd name="T14" fmla="*/ 21 w 244"/>
                    <a:gd name="T15" fmla="*/ 16 h 63"/>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63"/>
                    <a:gd name="T26" fmla="*/ 244 w 244"/>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665" name="Freeform 601"/>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666" name="Freeform 602"/>
                <p:cNvSpPr>
                  <a:spLocks noChangeAspect="1"/>
                </p:cNvSpPr>
                <p:nvPr/>
              </p:nvSpPr>
              <p:spPr bwMode="auto">
                <a:xfrm>
                  <a:off x="2680" y="1448"/>
                  <a:ext cx="244" cy="57"/>
                </a:xfrm>
                <a:custGeom>
                  <a:avLst/>
                  <a:gdLst>
                    <a:gd name="T0" fmla="*/ 223 w 244"/>
                    <a:gd name="T1" fmla="*/ 47 h 57"/>
                    <a:gd name="T2" fmla="*/ 244 w 244"/>
                    <a:gd name="T3" fmla="*/ 26 h 57"/>
                    <a:gd name="T4" fmla="*/ 94 w 244"/>
                    <a:gd name="T5" fmla="*/ 26 h 57"/>
                    <a:gd name="T6" fmla="*/ 119 w 244"/>
                    <a:gd name="T7" fmla="*/ 0 h 57"/>
                    <a:gd name="T8" fmla="*/ 0 w 244"/>
                    <a:gd name="T9" fmla="*/ 31 h 57"/>
                    <a:gd name="T10" fmla="*/ 62 w 244"/>
                    <a:gd name="T11" fmla="*/ 57 h 57"/>
                    <a:gd name="T12" fmla="*/ 73 w 244"/>
                    <a:gd name="T13" fmla="*/ 47 h 57"/>
                    <a:gd name="T14" fmla="*/ 223 w 244"/>
                    <a:gd name="T15" fmla="*/ 47 h 57"/>
                    <a:gd name="T16" fmla="*/ 0 60000 65536"/>
                    <a:gd name="T17" fmla="*/ 0 60000 65536"/>
                    <a:gd name="T18" fmla="*/ 0 60000 65536"/>
                    <a:gd name="T19" fmla="*/ 0 60000 65536"/>
                    <a:gd name="T20" fmla="*/ 0 60000 65536"/>
                    <a:gd name="T21" fmla="*/ 0 60000 65536"/>
                    <a:gd name="T22" fmla="*/ 0 60000 65536"/>
                    <a:gd name="T23" fmla="*/ 0 60000 65536"/>
                    <a:gd name="T24" fmla="*/ 0 w 244"/>
                    <a:gd name="T25" fmla="*/ 0 h 57"/>
                    <a:gd name="T26" fmla="*/ 244 w 244"/>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667" name="Freeform 603"/>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668" name="Freeform 604"/>
                <p:cNvSpPr>
                  <a:spLocks noChangeAspect="1"/>
                </p:cNvSpPr>
                <p:nvPr/>
              </p:nvSpPr>
              <p:spPr bwMode="auto">
                <a:xfrm>
                  <a:off x="2748" y="1375"/>
                  <a:ext cx="243" cy="62"/>
                </a:xfrm>
                <a:custGeom>
                  <a:avLst/>
                  <a:gdLst>
                    <a:gd name="T0" fmla="*/ 223 w 243"/>
                    <a:gd name="T1" fmla="*/ 47 h 62"/>
                    <a:gd name="T2" fmla="*/ 243 w 243"/>
                    <a:gd name="T3" fmla="*/ 26 h 62"/>
                    <a:gd name="T4" fmla="*/ 98 w 243"/>
                    <a:gd name="T5" fmla="*/ 26 h 62"/>
                    <a:gd name="T6" fmla="*/ 124 w 243"/>
                    <a:gd name="T7" fmla="*/ 0 h 62"/>
                    <a:gd name="T8" fmla="*/ 0 w 243"/>
                    <a:gd name="T9" fmla="*/ 37 h 62"/>
                    <a:gd name="T10" fmla="*/ 67 w 243"/>
                    <a:gd name="T11" fmla="*/ 62 h 62"/>
                    <a:gd name="T12" fmla="*/ 77 w 243"/>
                    <a:gd name="T13" fmla="*/ 47 h 62"/>
                    <a:gd name="T14" fmla="*/ 223 w 243"/>
                    <a:gd name="T15" fmla="*/ 47 h 62"/>
                    <a:gd name="T16" fmla="*/ 0 60000 65536"/>
                    <a:gd name="T17" fmla="*/ 0 60000 65536"/>
                    <a:gd name="T18" fmla="*/ 0 60000 65536"/>
                    <a:gd name="T19" fmla="*/ 0 60000 65536"/>
                    <a:gd name="T20" fmla="*/ 0 60000 65536"/>
                    <a:gd name="T21" fmla="*/ 0 60000 65536"/>
                    <a:gd name="T22" fmla="*/ 0 60000 65536"/>
                    <a:gd name="T23" fmla="*/ 0 60000 65536"/>
                    <a:gd name="T24" fmla="*/ 0 w 243"/>
                    <a:gd name="T25" fmla="*/ 0 h 62"/>
                    <a:gd name="T26" fmla="*/ 243 w 243"/>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grpSp>
          <p:sp>
            <p:nvSpPr>
              <p:cNvPr id="87652" name="Rectangle 605"/>
              <p:cNvSpPr>
                <a:spLocks noChangeAspect="1" noChangeArrowheads="1"/>
              </p:cNvSpPr>
              <p:nvPr/>
            </p:nvSpPr>
            <p:spPr bwMode="auto">
              <a:xfrm>
                <a:off x="3223" y="4051"/>
                <a:ext cx="435" cy="113"/>
              </a:xfrm>
              <a:prstGeom prst="rect">
                <a:avLst/>
              </a:prstGeom>
              <a:solidFill>
                <a:srgbClr val="5F5F5F"/>
              </a:solidFill>
              <a:ln>
                <a:noFill/>
              </a:ln>
              <a:extLst>
                <a:ext uri="{91240B29-F687-4F45-9708-019B960494DF}">
                  <a14:hiddenLine xmlns:a14="http://schemas.microsoft.com/office/drawing/2010/main" w="1588">
                    <a:solidFill>
                      <a:srgbClr val="000000"/>
                    </a:solidFill>
                    <a:miter lim="800000"/>
                    <a:headEnd/>
                    <a:tailEnd/>
                  </a14:hiddenLine>
                </a:ext>
              </a:extLst>
            </p:spPr>
            <p:txBody>
              <a:bodyPr/>
              <a:lstStyle/>
              <a:p>
                <a:endParaRPr lang="en-US">
                  <a:latin typeface="Calibri" pitchFamily="34" charset="0"/>
                  <a:cs typeface="Calibri" pitchFamily="34" charset="0"/>
                </a:endParaRPr>
              </a:p>
            </p:txBody>
          </p:sp>
          <p:grpSp>
            <p:nvGrpSpPr>
              <p:cNvPr id="87099" name="Group 606"/>
              <p:cNvGrpSpPr>
                <a:grpSpLocks/>
              </p:cNvGrpSpPr>
              <p:nvPr/>
            </p:nvGrpSpPr>
            <p:grpSpPr bwMode="auto">
              <a:xfrm>
                <a:off x="3248" y="4059"/>
                <a:ext cx="378" cy="97"/>
                <a:chOff x="3248" y="4059"/>
                <a:chExt cx="378" cy="97"/>
              </a:xfrm>
            </p:grpSpPr>
            <p:sp>
              <p:nvSpPr>
                <p:cNvPr id="87654" name="Freeform 607"/>
                <p:cNvSpPr>
                  <a:spLocks noChangeAspect="1"/>
                </p:cNvSpPr>
                <p:nvPr/>
              </p:nvSpPr>
              <p:spPr bwMode="auto">
                <a:xfrm>
                  <a:off x="3248" y="4099"/>
                  <a:ext cx="149" cy="17"/>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655" name="Freeform 608"/>
                <p:cNvSpPr>
                  <a:spLocks noChangeAspect="1"/>
                </p:cNvSpPr>
                <p:nvPr/>
              </p:nvSpPr>
              <p:spPr bwMode="auto">
                <a:xfrm>
                  <a:off x="3416" y="4059"/>
                  <a:ext cx="42" cy="38"/>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656" name="Freeform 609"/>
                <p:cNvSpPr>
                  <a:spLocks noChangeAspect="1"/>
                </p:cNvSpPr>
                <p:nvPr/>
              </p:nvSpPr>
              <p:spPr bwMode="auto">
                <a:xfrm>
                  <a:off x="3477" y="4099"/>
                  <a:ext cx="149" cy="17"/>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657" name="Freeform 610"/>
                <p:cNvSpPr>
                  <a:spLocks noChangeAspect="1"/>
                </p:cNvSpPr>
                <p:nvPr/>
              </p:nvSpPr>
              <p:spPr bwMode="auto">
                <a:xfrm>
                  <a:off x="3416" y="4118"/>
                  <a:ext cx="44" cy="3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3175" cmpd="sng">
                  <a:solidFill>
                    <a:schemeClr val="bg1"/>
                  </a:solidFill>
                  <a:round/>
                  <a:headEnd/>
                  <a:tailEnd/>
                </a:ln>
              </p:spPr>
              <p:txBody>
                <a:bodyPr/>
                <a:lstStyle/>
                <a:p>
                  <a:endParaRPr lang="en-SG">
                    <a:latin typeface="Calibri" pitchFamily="34" charset="0"/>
                    <a:cs typeface="Calibri" pitchFamily="34" charset="0"/>
                  </a:endParaRPr>
                </a:p>
              </p:txBody>
            </p:sp>
            <p:sp>
              <p:nvSpPr>
                <p:cNvPr id="87658" name="Oval 611"/>
                <p:cNvSpPr>
                  <a:spLocks noChangeArrowheads="1"/>
                </p:cNvSpPr>
                <p:nvPr/>
              </p:nvSpPr>
              <p:spPr bwMode="auto">
                <a:xfrm rot="3969529" flipV="1">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659" name="Oval 612"/>
                <p:cNvSpPr>
                  <a:spLocks noChangeArrowheads="1"/>
                </p:cNvSpPr>
                <p:nvPr/>
              </p:nvSpPr>
              <p:spPr bwMode="auto">
                <a:xfrm rot="-3969529">
                  <a:off x="3422" y="4008"/>
                  <a:ext cx="29" cy="202"/>
                </a:xfrm>
                <a:prstGeom prst="ellipse">
                  <a:avLst/>
                </a:prstGeom>
                <a:noFill/>
                <a:ln w="63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660" name="Oval 613"/>
                <p:cNvSpPr>
                  <a:spLocks noChangeAspect="1" noChangeArrowheads="1"/>
                </p:cNvSpPr>
                <p:nvPr/>
              </p:nvSpPr>
              <p:spPr bwMode="auto">
                <a:xfrm>
                  <a:off x="3385" y="4082"/>
                  <a:ext cx="101" cy="5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p>
                  <a:pPr>
                    <a:lnSpc>
                      <a:spcPct val="100000"/>
                    </a:lnSpc>
                  </a:pPr>
                  <a:endParaRPr lang="ja-JP" altLang="en-US" sz="900" b="1" baseline="0">
                    <a:solidFill>
                      <a:schemeClr val="bg1"/>
                    </a:solidFill>
                    <a:latin typeface="Calibri" pitchFamily="34" charset="0"/>
                    <a:ea typeface="ＭＳ Ｐゴシック" pitchFamily="34" charset="-128"/>
                    <a:cs typeface="Calibri" pitchFamily="34" charset="0"/>
                  </a:endParaRPr>
                </a:p>
              </p:txBody>
            </p:sp>
          </p:grpSp>
        </p:grpSp>
      </p:grpSp>
      <p:pic>
        <p:nvPicPr>
          <p:cNvPr id="87102" name="Picture 614" descr="File Server_Updated200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8088" y="2223617"/>
            <a:ext cx="346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103" name="Picture 615" descr="File Server_Updated200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72188" y="2464917"/>
            <a:ext cx="346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104" name="Picture 616" descr="File Server_Updated200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30938" y="2596679"/>
            <a:ext cx="346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7100" name="Group 617"/>
          <p:cNvGrpSpPr>
            <a:grpSpLocks/>
          </p:cNvGrpSpPr>
          <p:nvPr/>
        </p:nvGrpSpPr>
        <p:grpSpPr bwMode="auto">
          <a:xfrm>
            <a:off x="8415338" y="2434754"/>
            <a:ext cx="328612" cy="492125"/>
            <a:chOff x="2976" y="3120"/>
            <a:chExt cx="469" cy="706"/>
          </a:xfrm>
        </p:grpSpPr>
        <p:sp>
          <p:nvSpPr>
            <p:cNvPr id="87487" name="Rectangle 618"/>
            <p:cNvSpPr>
              <a:spLocks noChangeArrowheads="1"/>
            </p:cNvSpPr>
            <p:nvPr/>
          </p:nvSpPr>
          <p:spPr bwMode="auto">
            <a:xfrm>
              <a:off x="2976" y="3174"/>
              <a:ext cx="413" cy="652"/>
            </a:xfrm>
            <a:prstGeom prst="rect">
              <a:avLst/>
            </a:prstGeom>
            <a:solidFill>
              <a:srgbClr val="B2B2B2"/>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488" name="Freeform 619"/>
            <p:cNvSpPr>
              <a:spLocks/>
            </p:cNvSpPr>
            <p:nvPr/>
          </p:nvSpPr>
          <p:spPr bwMode="auto">
            <a:xfrm>
              <a:off x="3379" y="3120"/>
              <a:ext cx="59" cy="704"/>
            </a:xfrm>
            <a:custGeom>
              <a:avLst/>
              <a:gdLst>
                <a:gd name="T0" fmla="*/ 0 w 36"/>
                <a:gd name="T1" fmla="*/ 489 h 489"/>
                <a:gd name="T2" fmla="*/ 36 w 36"/>
                <a:gd name="T3" fmla="*/ 452 h 489"/>
                <a:gd name="T4" fmla="*/ 36 w 36"/>
                <a:gd name="T5" fmla="*/ 0 h 489"/>
                <a:gd name="T6" fmla="*/ 0 w 36"/>
                <a:gd name="T7" fmla="*/ 37 h 489"/>
                <a:gd name="T8" fmla="*/ 0 w 36"/>
                <a:gd name="T9" fmla="*/ 489 h 489"/>
                <a:gd name="T10" fmla="*/ 0 60000 65536"/>
                <a:gd name="T11" fmla="*/ 0 60000 65536"/>
                <a:gd name="T12" fmla="*/ 0 60000 65536"/>
                <a:gd name="T13" fmla="*/ 0 60000 65536"/>
                <a:gd name="T14" fmla="*/ 0 60000 65536"/>
                <a:gd name="T15" fmla="*/ 0 w 36"/>
                <a:gd name="T16" fmla="*/ 0 h 489"/>
                <a:gd name="T17" fmla="*/ 36 w 36"/>
                <a:gd name="T18" fmla="*/ 489 h 489"/>
              </a:gdLst>
              <a:ahLst/>
              <a:cxnLst>
                <a:cxn ang="T10">
                  <a:pos x="T0" y="T1"/>
                </a:cxn>
                <a:cxn ang="T11">
                  <a:pos x="T2" y="T3"/>
                </a:cxn>
                <a:cxn ang="T12">
                  <a:pos x="T4" y="T5"/>
                </a:cxn>
                <a:cxn ang="T13">
                  <a:pos x="T6" y="T7"/>
                </a:cxn>
                <a:cxn ang="T14">
                  <a:pos x="T8" y="T9"/>
                </a:cxn>
              </a:cxnLst>
              <a:rect l="T15" t="T16" r="T17" b="T18"/>
              <a:pathLst>
                <a:path w="36" h="489">
                  <a:moveTo>
                    <a:pt x="0" y="489"/>
                  </a:moveTo>
                  <a:lnTo>
                    <a:pt x="36" y="452"/>
                  </a:lnTo>
                  <a:lnTo>
                    <a:pt x="36" y="0"/>
                  </a:lnTo>
                  <a:lnTo>
                    <a:pt x="0" y="37"/>
                  </a:lnTo>
                  <a:lnTo>
                    <a:pt x="0" y="489"/>
                  </a:lnTo>
                  <a:close/>
                </a:path>
              </a:pathLst>
            </a:custGeom>
            <a:solidFill>
              <a:srgbClr val="969696"/>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7489" name="Freeform 620"/>
            <p:cNvSpPr>
              <a:spLocks/>
            </p:cNvSpPr>
            <p:nvPr/>
          </p:nvSpPr>
          <p:spPr bwMode="auto">
            <a:xfrm>
              <a:off x="3007" y="3745"/>
              <a:ext cx="347" cy="36"/>
            </a:xfrm>
            <a:custGeom>
              <a:avLst/>
              <a:gdLst>
                <a:gd name="T0" fmla="*/ 0 w 247"/>
                <a:gd name="T1" fmla="*/ 26 h 26"/>
                <a:gd name="T2" fmla="*/ 29 w 247"/>
                <a:gd name="T3" fmla="*/ 0 h 26"/>
                <a:gd name="T4" fmla="*/ 247 w 247"/>
                <a:gd name="T5" fmla="*/ 1 h 26"/>
                <a:gd name="T6" fmla="*/ 247 w 247"/>
                <a:gd name="T7" fmla="*/ 26 h 26"/>
                <a:gd name="T8" fmla="*/ 0 w 247"/>
                <a:gd name="T9" fmla="*/ 26 h 26"/>
                <a:gd name="T10" fmla="*/ 0 60000 65536"/>
                <a:gd name="T11" fmla="*/ 0 60000 65536"/>
                <a:gd name="T12" fmla="*/ 0 60000 65536"/>
                <a:gd name="T13" fmla="*/ 0 60000 65536"/>
                <a:gd name="T14" fmla="*/ 0 60000 65536"/>
                <a:gd name="T15" fmla="*/ 0 w 247"/>
                <a:gd name="T16" fmla="*/ 0 h 26"/>
                <a:gd name="T17" fmla="*/ 247 w 247"/>
                <a:gd name="T18" fmla="*/ 26 h 26"/>
              </a:gdLst>
              <a:ahLst/>
              <a:cxnLst>
                <a:cxn ang="T10">
                  <a:pos x="T0" y="T1"/>
                </a:cxn>
                <a:cxn ang="T11">
                  <a:pos x="T2" y="T3"/>
                </a:cxn>
                <a:cxn ang="T12">
                  <a:pos x="T4" y="T5"/>
                </a:cxn>
                <a:cxn ang="T13">
                  <a:pos x="T6" y="T7"/>
                </a:cxn>
                <a:cxn ang="T14">
                  <a:pos x="T8" y="T9"/>
                </a:cxn>
              </a:cxnLst>
              <a:rect l="T15" t="T16" r="T17" b="T18"/>
              <a:pathLst>
                <a:path w="247" h="26">
                  <a:moveTo>
                    <a:pt x="0" y="26"/>
                  </a:moveTo>
                  <a:lnTo>
                    <a:pt x="29" y="0"/>
                  </a:lnTo>
                  <a:lnTo>
                    <a:pt x="247" y="1"/>
                  </a:lnTo>
                  <a:lnTo>
                    <a:pt x="247" y="26"/>
                  </a:lnTo>
                  <a:lnTo>
                    <a:pt x="0" y="26"/>
                  </a:lnTo>
                  <a:close/>
                </a:path>
              </a:pathLst>
            </a:custGeom>
            <a:solidFill>
              <a:srgbClr val="808080"/>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7490" name="Freeform 621"/>
            <p:cNvSpPr>
              <a:spLocks/>
            </p:cNvSpPr>
            <p:nvPr/>
          </p:nvSpPr>
          <p:spPr bwMode="auto">
            <a:xfrm>
              <a:off x="3007" y="3295"/>
              <a:ext cx="45" cy="485"/>
            </a:xfrm>
            <a:custGeom>
              <a:avLst/>
              <a:gdLst>
                <a:gd name="T0" fmla="*/ 0 w 131"/>
                <a:gd name="T1" fmla="*/ 1418 h 1418"/>
                <a:gd name="T2" fmla="*/ 131 w 131"/>
                <a:gd name="T3" fmla="*/ 1314 h 1418"/>
                <a:gd name="T4" fmla="*/ 131 w 131"/>
                <a:gd name="T5" fmla="*/ 0 h 1418"/>
                <a:gd name="T6" fmla="*/ 1 w 131"/>
                <a:gd name="T7" fmla="*/ 0 h 1418"/>
                <a:gd name="T8" fmla="*/ 0 w 131"/>
                <a:gd name="T9" fmla="*/ 1418 h 1418"/>
                <a:gd name="T10" fmla="*/ 0 60000 65536"/>
                <a:gd name="T11" fmla="*/ 0 60000 65536"/>
                <a:gd name="T12" fmla="*/ 0 60000 65536"/>
                <a:gd name="T13" fmla="*/ 0 60000 65536"/>
                <a:gd name="T14" fmla="*/ 0 60000 65536"/>
                <a:gd name="T15" fmla="*/ 0 w 131"/>
                <a:gd name="T16" fmla="*/ 0 h 1418"/>
                <a:gd name="T17" fmla="*/ 131 w 131"/>
                <a:gd name="T18" fmla="*/ 1418 h 1418"/>
              </a:gdLst>
              <a:ahLst/>
              <a:cxnLst>
                <a:cxn ang="T10">
                  <a:pos x="T0" y="T1"/>
                </a:cxn>
                <a:cxn ang="T11">
                  <a:pos x="T2" y="T3"/>
                </a:cxn>
                <a:cxn ang="T12">
                  <a:pos x="T4" y="T5"/>
                </a:cxn>
                <a:cxn ang="T13">
                  <a:pos x="T6" y="T7"/>
                </a:cxn>
                <a:cxn ang="T14">
                  <a:pos x="T8" y="T9"/>
                </a:cxn>
              </a:cxnLst>
              <a:rect l="T15" t="T16" r="T17" b="T18"/>
              <a:pathLst>
                <a:path w="131" h="1418">
                  <a:moveTo>
                    <a:pt x="0" y="1418"/>
                  </a:moveTo>
                  <a:lnTo>
                    <a:pt x="131" y="1314"/>
                  </a:lnTo>
                  <a:lnTo>
                    <a:pt x="131" y="0"/>
                  </a:lnTo>
                  <a:lnTo>
                    <a:pt x="1" y="0"/>
                  </a:lnTo>
                  <a:lnTo>
                    <a:pt x="0" y="1418"/>
                  </a:lnTo>
                  <a:close/>
                </a:path>
              </a:pathLst>
            </a:custGeom>
            <a:solidFill>
              <a:srgbClr val="4D4D4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7491" name="Freeform 622"/>
            <p:cNvSpPr>
              <a:spLocks/>
            </p:cNvSpPr>
            <p:nvPr/>
          </p:nvSpPr>
          <p:spPr bwMode="auto">
            <a:xfrm>
              <a:off x="2977" y="3120"/>
              <a:ext cx="468" cy="54"/>
            </a:xfrm>
            <a:custGeom>
              <a:avLst/>
              <a:gdLst>
                <a:gd name="T0" fmla="*/ 0 w 301"/>
                <a:gd name="T1" fmla="*/ 37 h 37"/>
                <a:gd name="T2" fmla="*/ 36 w 301"/>
                <a:gd name="T3" fmla="*/ 0 h 37"/>
                <a:gd name="T4" fmla="*/ 301 w 301"/>
                <a:gd name="T5" fmla="*/ 0 h 37"/>
                <a:gd name="T6" fmla="*/ 265 w 301"/>
                <a:gd name="T7" fmla="*/ 37 h 37"/>
                <a:gd name="T8" fmla="*/ 0 w 301"/>
                <a:gd name="T9" fmla="*/ 37 h 37"/>
                <a:gd name="T10" fmla="*/ 0 60000 65536"/>
                <a:gd name="T11" fmla="*/ 0 60000 65536"/>
                <a:gd name="T12" fmla="*/ 0 60000 65536"/>
                <a:gd name="T13" fmla="*/ 0 60000 65536"/>
                <a:gd name="T14" fmla="*/ 0 60000 65536"/>
                <a:gd name="T15" fmla="*/ 0 w 301"/>
                <a:gd name="T16" fmla="*/ 0 h 37"/>
                <a:gd name="T17" fmla="*/ 301 w 301"/>
                <a:gd name="T18" fmla="*/ 37 h 37"/>
              </a:gdLst>
              <a:ahLst/>
              <a:cxnLst>
                <a:cxn ang="T10">
                  <a:pos x="T0" y="T1"/>
                </a:cxn>
                <a:cxn ang="T11">
                  <a:pos x="T2" y="T3"/>
                </a:cxn>
                <a:cxn ang="T12">
                  <a:pos x="T4" y="T5"/>
                </a:cxn>
                <a:cxn ang="T13">
                  <a:pos x="T6" y="T7"/>
                </a:cxn>
                <a:cxn ang="T14">
                  <a:pos x="T8" y="T9"/>
                </a:cxn>
              </a:cxnLst>
              <a:rect l="T15" t="T16" r="T17" b="T18"/>
              <a:pathLst>
                <a:path w="301" h="37">
                  <a:moveTo>
                    <a:pt x="0" y="37"/>
                  </a:moveTo>
                  <a:lnTo>
                    <a:pt x="36" y="0"/>
                  </a:lnTo>
                  <a:lnTo>
                    <a:pt x="301" y="0"/>
                  </a:lnTo>
                  <a:lnTo>
                    <a:pt x="265" y="37"/>
                  </a:lnTo>
                  <a:lnTo>
                    <a:pt x="0" y="37"/>
                  </a:lnTo>
                  <a:close/>
                </a:path>
              </a:pathLst>
            </a:custGeom>
            <a:solidFill>
              <a:srgbClr val="DDDDD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7492" name="Rectangle 623"/>
            <p:cNvSpPr>
              <a:spLocks noChangeArrowheads="1"/>
            </p:cNvSpPr>
            <p:nvPr/>
          </p:nvSpPr>
          <p:spPr bwMode="auto">
            <a:xfrm>
              <a:off x="3007" y="3295"/>
              <a:ext cx="347"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87493" name="Rectangle 624"/>
            <p:cNvSpPr>
              <a:spLocks noChangeArrowheads="1"/>
            </p:cNvSpPr>
            <p:nvPr/>
          </p:nvSpPr>
          <p:spPr bwMode="auto">
            <a:xfrm>
              <a:off x="3052" y="3295"/>
              <a:ext cx="302" cy="453"/>
            </a:xfrm>
            <a:prstGeom prst="rect">
              <a:avLst/>
            </a:prstGeom>
            <a:solidFill>
              <a:srgbClr val="969696"/>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grpSp>
          <p:nvGrpSpPr>
            <p:cNvPr id="87101" name="Group 625"/>
            <p:cNvGrpSpPr>
              <a:grpSpLocks/>
            </p:cNvGrpSpPr>
            <p:nvPr/>
          </p:nvGrpSpPr>
          <p:grpSpPr bwMode="auto">
            <a:xfrm>
              <a:off x="3206" y="3691"/>
              <a:ext cx="128" cy="60"/>
              <a:chOff x="816" y="1680"/>
              <a:chExt cx="463" cy="231"/>
            </a:xfrm>
          </p:grpSpPr>
          <p:sp>
            <p:nvSpPr>
              <p:cNvPr id="87628" name="Oval 626"/>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629" name="Rectangle 627"/>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630" name="Oval 628"/>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631" name="Line 629"/>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632" name="Oval 630"/>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633" name="Line 631"/>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105" name="Group 632"/>
            <p:cNvGrpSpPr>
              <a:grpSpLocks/>
            </p:cNvGrpSpPr>
            <p:nvPr/>
          </p:nvGrpSpPr>
          <p:grpSpPr bwMode="auto">
            <a:xfrm>
              <a:off x="3206" y="3663"/>
              <a:ext cx="128" cy="60"/>
              <a:chOff x="816" y="1680"/>
              <a:chExt cx="463" cy="231"/>
            </a:xfrm>
          </p:grpSpPr>
          <p:sp>
            <p:nvSpPr>
              <p:cNvPr id="87622" name="Oval 633"/>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623" name="Rectangle 634"/>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624" name="Oval 635"/>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625" name="Line 636"/>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626" name="Oval 637"/>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627" name="Line 638"/>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106" name="Group 639"/>
            <p:cNvGrpSpPr>
              <a:grpSpLocks/>
            </p:cNvGrpSpPr>
            <p:nvPr/>
          </p:nvGrpSpPr>
          <p:grpSpPr bwMode="auto">
            <a:xfrm>
              <a:off x="3206" y="3602"/>
              <a:ext cx="128" cy="61"/>
              <a:chOff x="816" y="1680"/>
              <a:chExt cx="463" cy="231"/>
            </a:xfrm>
          </p:grpSpPr>
          <p:sp>
            <p:nvSpPr>
              <p:cNvPr id="87616" name="Oval 640"/>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617" name="Rectangle 641"/>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618" name="Oval 642"/>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619" name="Line 643"/>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620" name="Oval 644"/>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621" name="Line 645"/>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107" name="Group 646"/>
            <p:cNvGrpSpPr>
              <a:grpSpLocks/>
            </p:cNvGrpSpPr>
            <p:nvPr/>
          </p:nvGrpSpPr>
          <p:grpSpPr bwMode="auto">
            <a:xfrm>
              <a:off x="3206" y="3574"/>
              <a:ext cx="128" cy="61"/>
              <a:chOff x="816" y="1680"/>
              <a:chExt cx="463" cy="231"/>
            </a:xfrm>
          </p:grpSpPr>
          <p:sp>
            <p:nvSpPr>
              <p:cNvPr id="87610" name="Oval 647"/>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611" name="Rectangle 648"/>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612" name="Oval 649"/>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613" name="Line 650"/>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614" name="Oval 651"/>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615" name="Line 652"/>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108" name="Group 653"/>
            <p:cNvGrpSpPr>
              <a:grpSpLocks/>
            </p:cNvGrpSpPr>
            <p:nvPr/>
          </p:nvGrpSpPr>
          <p:grpSpPr bwMode="auto">
            <a:xfrm>
              <a:off x="3206" y="3513"/>
              <a:ext cx="128" cy="60"/>
              <a:chOff x="816" y="1680"/>
              <a:chExt cx="463" cy="231"/>
            </a:xfrm>
          </p:grpSpPr>
          <p:sp>
            <p:nvSpPr>
              <p:cNvPr id="87604" name="Oval 654"/>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605" name="Rectangle 655"/>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606" name="Oval 656"/>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607" name="Line 657"/>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608" name="Oval 658"/>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609" name="Line 659"/>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109" name="Group 660"/>
            <p:cNvGrpSpPr>
              <a:grpSpLocks/>
            </p:cNvGrpSpPr>
            <p:nvPr/>
          </p:nvGrpSpPr>
          <p:grpSpPr bwMode="auto">
            <a:xfrm>
              <a:off x="3206" y="3485"/>
              <a:ext cx="128" cy="60"/>
              <a:chOff x="816" y="1680"/>
              <a:chExt cx="463" cy="231"/>
            </a:xfrm>
          </p:grpSpPr>
          <p:sp>
            <p:nvSpPr>
              <p:cNvPr id="87598" name="Oval 661"/>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599" name="Rectangle 662"/>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600" name="Oval 663"/>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601" name="Line 664"/>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602" name="Oval 665"/>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603" name="Line 666"/>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110" name="Group 667"/>
            <p:cNvGrpSpPr>
              <a:grpSpLocks/>
            </p:cNvGrpSpPr>
            <p:nvPr/>
          </p:nvGrpSpPr>
          <p:grpSpPr bwMode="auto">
            <a:xfrm>
              <a:off x="3206" y="3423"/>
              <a:ext cx="128" cy="61"/>
              <a:chOff x="816" y="1680"/>
              <a:chExt cx="463" cy="231"/>
            </a:xfrm>
          </p:grpSpPr>
          <p:sp>
            <p:nvSpPr>
              <p:cNvPr id="87592" name="Oval 668"/>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593" name="Rectangle 669"/>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594" name="Oval 670"/>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595" name="Line 671"/>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596" name="Oval 672"/>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597" name="Line 673"/>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111" name="Group 674"/>
            <p:cNvGrpSpPr>
              <a:grpSpLocks/>
            </p:cNvGrpSpPr>
            <p:nvPr/>
          </p:nvGrpSpPr>
          <p:grpSpPr bwMode="auto">
            <a:xfrm>
              <a:off x="3206" y="3395"/>
              <a:ext cx="128" cy="61"/>
              <a:chOff x="816" y="1680"/>
              <a:chExt cx="463" cy="231"/>
            </a:xfrm>
          </p:grpSpPr>
          <p:sp>
            <p:nvSpPr>
              <p:cNvPr id="87586" name="Oval 675"/>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587" name="Rectangle 676"/>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588" name="Oval 677"/>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589" name="Line 678"/>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590" name="Oval 679"/>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591" name="Line 680"/>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112" name="Group 681"/>
            <p:cNvGrpSpPr>
              <a:grpSpLocks/>
            </p:cNvGrpSpPr>
            <p:nvPr/>
          </p:nvGrpSpPr>
          <p:grpSpPr bwMode="auto">
            <a:xfrm>
              <a:off x="3206" y="3334"/>
              <a:ext cx="128" cy="61"/>
              <a:chOff x="816" y="1680"/>
              <a:chExt cx="463" cy="231"/>
            </a:xfrm>
          </p:grpSpPr>
          <p:sp>
            <p:nvSpPr>
              <p:cNvPr id="87580" name="Oval 682"/>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581" name="Rectangle 683"/>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582" name="Oval 684"/>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583" name="Line 685"/>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584" name="Oval 686"/>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585" name="Line 687"/>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113" name="Group 688"/>
            <p:cNvGrpSpPr>
              <a:grpSpLocks/>
            </p:cNvGrpSpPr>
            <p:nvPr/>
          </p:nvGrpSpPr>
          <p:grpSpPr bwMode="auto">
            <a:xfrm>
              <a:off x="3206" y="3306"/>
              <a:ext cx="128" cy="61"/>
              <a:chOff x="816" y="1680"/>
              <a:chExt cx="463" cy="231"/>
            </a:xfrm>
          </p:grpSpPr>
          <p:sp>
            <p:nvSpPr>
              <p:cNvPr id="87574" name="Oval 689"/>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575" name="Rectangle 690"/>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576" name="Oval 691"/>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577" name="Line 692"/>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578" name="Oval 693"/>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579" name="Line 694"/>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114" name="Group 695"/>
            <p:cNvGrpSpPr>
              <a:grpSpLocks/>
            </p:cNvGrpSpPr>
            <p:nvPr/>
          </p:nvGrpSpPr>
          <p:grpSpPr bwMode="auto">
            <a:xfrm>
              <a:off x="3036" y="3691"/>
              <a:ext cx="129" cy="60"/>
              <a:chOff x="816" y="1680"/>
              <a:chExt cx="463" cy="231"/>
            </a:xfrm>
          </p:grpSpPr>
          <p:sp>
            <p:nvSpPr>
              <p:cNvPr id="87568" name="Oval 696"/>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569" name="Rectangle 697"/>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570" name="Oval 698"/>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571" name="Line 699"/>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572" name="Oval 700"/>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573" name="Line 701"/>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115" name="Group 702"/>
            <p:cNvGrpSpPr>
              <a:grpSpLocks/>
            </p:cNvGrpSpPr>
            <p:nvPr/>
          </p:nvGrpSpPr>
          <p:grpSpPr bwMode="auto">
            <a:xfrm>
              <a:off x="3036" y="3663"/>
              <a:ext cx="129" cy="60"/>
              <a:chOff x="816" y="1680"/>
              <a:chExt cx="463" cy="231"/>
            </a:xfrm>
          </p:grpSpPr>
          <p:sp>
            <p:nvSpPr>
              <p:cNvPr id="87562" name="Oval 703"/>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563" name="Rectangle 704"/>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564" name="Oval 705"/>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565" name="Line 706"/>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566" name="Oval 707"/>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567" name="Line 708"/>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116" name="Group 709"/>
            <p:cNvGrpSpPr>
              <a:grpSpLocks/>
            </p:cNvGrpSpPr>
            <p:nvPr/>
          </p:nvGrpSpPr>
          <p:grpSpPr bwMode="auto">
            <a:xfrm>
              <a:off x="3036" y="3602"/>
              <a:ext cx="129" cy="61"/>
              <a:chOff x="816" y="1680"/>
              <a:chExt cx="463" cy="231"/>
            </a:xfrm>
          </p:grpSpPr>
          <p:sp>
            <p:nvSpPr>
              <p:cNvPr id="87556" name="Oval 710"/>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557" name="Rectangle 711"/>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558" name="Oval 712"/>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559" name="Line 713"/>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560" name="Oval 714"/>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561" name="Line 715"/>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117" name="Group 716"/>
            <p:cNvGrpSpPr>
              <a:grpSpLocks/>
            </p:cNvGrpSpPr>
            <p:nvPr/>
          </p:nvGrpSpPr>
          <p:grpSpPr bwMode="auto">
            <a:xfrm>
              <a:off x="3036" y="3574"/>
              <a:ext cx="129" cy="61"/>
              <a:chOff x="816" y="1680"/>
              <a:chExt cx="463" cy="231"/>
            </a:xfrm>
          </p:grpSpPr>
          <p:sp>
            <p:nvSpPr>
              <p:cNvPr id="87550" name="Oval 717"/>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551" name="Rectangle 718"/>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552" name="Oval 719"/>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553" name="Line 720"/>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554" name="Oval 721"/>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555" name="Line 722"/>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118" name="Group 723"/>
            <p:cNvGrpSpPr>
              <a:grpSpLocks/>
            </p:cNvGrpSpPr>
            <p:nvPr/>
          </p:nvGrpSpPr>
          <p:grpSpPr bwMode="auto">
            <a:xfrm>
              <a:off x="3036" y="3513"/>
              <a:ext cx="129" cy="60"/>
              <a:chOff x="816" y="1680"/>
              <a:chExt cx="463" cy="231"/>
            </a:xfrm>
          </p:grpSpPr>
          <p:sp>
            <p:nvSpPr>
              <p:cNvPr id="87544" name="Oval 724"/>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545" name="Rectangle 725"/>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546" name="Oval 726"/>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547" name="Line 727"/>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548" name="Oval 728"/>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549" name="Line 729"/>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119" name="Group 730"/>
            <p:cNvGrpSpPr>
              <a:grpSpLocks/>
            </p:cNvGrpSpPr>
            <p:nvPr/>
          </p:nvGrpSpPr>
          <p:grpSpPr bwMode="auto">
            <a:xfrm>
              <a:off x="3036" y="3485"/>
              <a:ext cx="129" cy="60"/>
              <a:chOff x="816" y="1680"/>
              <a:chExt cx="463" cy="231"/>
            </a:xfrm>
          </p:grpSpPr>
          <p:sp>
            <p:nvSpPr>
              <p:cNvPr id="87538" name="Oval 731"/>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539" name="Rectangle 732"/>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540" name="Oval 733"/>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541" name="Line 734"/>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542" name="Oval 735"/>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543" name="Line 736"/>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120" name="Group 737"/>
            <p:cNvGrpSpPr>
              <a:grpSpLocks/>
            </p:cNvGrpSpPr>
            <p:nvPr/>
          </p:nvGrpSpPr>
          <p:grpSpPr bwMode="auto">
            <a:xfrm>
              <a:off x="3036" y="3423"/>
              <a:ext cx="129" cy="61"/>
              <a:chOff x="816" y="1680"/>
              <a:chExt cx="463" cy="231"/>
            </a:xfrm>
          </p:grpSpPr>
          <p:sp>
            <p:nvSpPr>
              <p:cNvPr id="87532" name="Oval 738"/>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533" name="Rectangle 739"/>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534" name="Oval 740"/>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535" name="Line 741"/>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536" name="Oval 742"/>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537" name="Line 743"/>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121" name="Group 744"/>
            <p:cNvGrpSpPr>
              <a:grpSpLocks/>
            </p:cNvGrpSpPr>
            <p:nvPr/>
          </p:nvGrpSpPr>
          <p:grpSpPr bwMode="auto">
            <a:xfrm>
              <a:off x="3036" y="3395"/>
              <a:ext cx="129" cy="61"/>
              <a:chOff x="816" y="1680"/>
              <a:chExt cx="463" cy="231"/>
            </a:xfrm>
          </p:grpSpPr>
          <p:sp>
            <p:nvSpPr>
              <p:cNvPr id="87526" name="Oval 745"/>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527" name="Rectangle 746"/>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528" name="Oval 747"/>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529" name="Line 748"/>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530" name="Oval 749"/>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531" name="Line 750"/>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122" name="Group 751"/>
            <p:cNvGrpSpPr>
              <a:grpSpLocks/>
            </p:cNvGrpSpPr>
            <p:nvPr/>
          </p:nvGrpSpPr>
          <p:grpSpPr bwMode="auto">
            <a:xfrm>
              <a:off x="3036" y="3334"/>
              <a:ext cx="129" cy="61"/>
              <a:chOff x="816" y="1680"/>
              <a:chExt cx="463" cy="231"/>
            </a:xfrm>
          </p:grpSpPr>
          <p:sp>
            <p:nvSpPr>
              <p:cNvPr id="87520" name="Oval 752"/>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521" name="Rectangle 753"/>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522" name="Oval 754"/>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523" name="Line 755"/>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524" name="Oval 756"/>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525" name="Line 757"/>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123" name="Group 758"/>
            <p:cNvGrpSpPr>
              <a:grpSpLocks/>
            </p:cNvGrpSpPr>
            <p:nvPr/>
          </p:nvGrpSpPr>
          <p:grpSpPr bwMode="auto">
            <a:xfrm>
              <a:off x="3036" y="3306"/>
              <a:ext cx="129" cy="61"/>
              <a:chOff x="816" y="1680"/>
              <a:chExt cx="463" cy="231"/>
            </a:xfrm>
          </p:grpSpPr>
          <p:sp>
            <p:nvSpPr>
              <p:cNvPr id="87514" name="Oval 759"/>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515" name="Rectangle 760"/>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516" name="Oval 761"/>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517" name="Line 762"/>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518" name="Oval 763"/>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519" name="Line 764"/>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grpSp>
        <p:nvGrpSpPr>
          <p:cNvPr id="87124" name="Group 765"/>
          <p:cNvGrpSpPr>
            <a:grpSpLocks/>
          </p:cNvGrpSpPr>
          <p:nvPr/>
        </p:nvGrpSpPr>
        <p:grpSpPr bwMode="auto">
          <a:xfrm>
            <a:off x="8415338" y="1850554"/>
            <a:ext cx="328612" cy="492125"/>
            <a:chOff x="2976" y="3120"/>
            <a:chExt cx="469" cy="706"/>
          </a:xfrm>
        </p:grpSpPr>
        <p:sp>
          <p:nvSpPr>
            <p:cNvPr id="87340" name="Rectangle 766"/>
            <p:cNvSpPr>
              <a:spLocks noChangeArrowheads="1"/>
            </p:cNvSpPr>
            <p:nvPr/>
          </p:nvSpPr>
          <p:spPr bwMode="auto">
            <a:xfrm>
              <a:off x="2976" y="3174"/>
              <a:ext cx="413" cy="652"/>
            </a:xfrm>
            <a:prstGeom prst="rect">
              <a:avLst/>
            </a:prstGeom>
            <a:solidFill>
              <a:srgbClr val="B2B2B2"/>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341" name="Freeform 767"/>
            <p:cNvSpPr>
              <a:spLocks/>
            </p:cNvSpPr>
            <p:nvPr/>
          </p:nvSpPr>
          <p:spPr bwMode="auto">
            <a:xfrm>
              <a:off x="3379" y="3120"/>
              <a:ext cx="59" cy="704"/>
            </a:xfrm>
            <a:custGeom>
              <a:avLst/>
              <a:gdLst>
                <a:gd name="T0" fmla="*/ 0 w 36"/>
                <a:gd name="T1" fmla="*/ 489 h 489"/>
                <a:gd name="T2" fmla="*/ 36 w 36"/>
                <a:gd name="T3" fmla="*/ 452 h 489"/>
                <a:gd name="T4" fmla="*/ 36 w 36"/>
                <a:gd name="T5" fmla="*/ 0 h 489"/>
                <a:gd name="T6" fmla="*/ 0 w 36"/>
                <a:gd name="T7" fmla="*/ 37 h 489"/>
                <a:gd name="T8" fmla="*/ 0 w 36"/>
                <a:gd name="T9" fmla="*/ 489 h 489"/>
                <a:gd name="T10" fmla="*/ 0 60000 65536"/>
                <a:gd name="T11" fmla="*/ 0 60000 65536"/>
                <a:gd name="T12" fmla="*/ 0 60000 65536"/>
                <a:gd name="T13" fmla="*/ 0 60000 65536"/>
                <a:gd name="T14" fmla="*/ 0 60000 65536"/>
                <a:gd name="T15" fmla="*/ 0 w 36"/>
                <a:gd name="T16" fmla="*/ 0 h 489"/>
                <a:gd name="T17" fmla="*/ 36 w 36"/>
                <a:gd name="T18" fmla="*/ 489 h 489"/>
              </a:gdLst>
              <a:ahLst/>
              <a:cxnLst>
                <a:cxn ang="T10">
                  <a:pos x="T0" y="T1"/>
                </a:cxn>
                <a:cxn ang="T11">
                  <a:pos x="T2" y="T3"/>
                </a:cxn>
                <a:cxn ang="T12">
                  <a:pos x="T4" y="T5"/>
                </a:cxn>
                <a:cxn ang="T13">
                  <a:pos x="T6" y="T7"/>
                </a:cxn>
                <a:cxn ang="T14">
                  <a:pos x="T8" y="T9"/>
                </a:cxn>
              </a:cxnLst>
              <a:rect l="T15" t="T16" r="T17" b="T18"/>
              <a:pathLst>
                <a:path w="36" h="489">
                  <a:moveTo>
                    <a:pt x="0" y="489"/>
                  </a:moveTo>
                  <a:lnTo>
                    <a:pt x="36" y="452"/>
                  </a:lnTo>
                  <a:lnTo>
                    <a:pt x="36" y="0"/>
                  </a:lnTo>
                  <a:lnTo>
                    <a:pt x="0" y="37"/>
                  </a:lnTo>
                  <a:lnTo>
                    <a:pt x="0" y="489"/>
                  </a:lnTo>
                  <a:close/>
                </a:path>
              </a:pathLst>
            </a:custGeom>
            <a:solidFill>
              <a:srgbClr val="969696"/>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7342" name="Freeform 768"/>
            <p:cNvSpPr>
              <a:spLocks/>
            </p:cNvSpPr>
            <p:nvPr/>
          </p:nvSpPr>
          <p:spPr bwMode="auto">
            <a:xfrm>
              <a:off x="3007" y="3745"/>
              <a:ext cx="347" cy="36"/>
            </a:xfrm>
            <a:custGeom>
              <a:avLst/>
              <a:gdLst>
                <a:gd name="T0" fmla="*/ 0 w 247"/>
                <a:gd name="T1" fmla="*/ 26 h 26"/>
                <a:gd name="T2" fmla="*/ 29 w 247"/>
                <a:gd name="T3" fmla="*/ 0 h 26"/>
                <a:gd name="T4" fmla="*/ 247 w 247"/>
                <a:gd name="T5" fmla="*/ 1 h 26"/>
                <a:gd name="T6" fmla="*/ 247 w 247"/>
                <a:gd name="T7" fmla="*/ 26 h 26"/>
                <a:gd name="T8" fmla="*/ 0 w 247"/>
                <a:gd name="T9" fmla="*/ 26 h 26"/>
                <a:gd name="T10" fmla="*/ 0 60000 65536"/>
                <a:gd name="T11" fmla="*/ 0 60000 65536"/>
                <a:gd name="T12" fmla="*/ 0 60000 65536"/>
                <a:gd name="T13" fmla="*/ 0 60000 65536"/>
                <a:gd name="T14" fmla="*/ 0 60000 65536"/>
                <a:gd name="T15" fmla="*/ 0 w 247"/>
                <a:gd name="T16" fmla="*/ 0 h 26"/>
                <a:gd name="T17" fmla="*/ 247 w 247"/>
                <a:gd name="T18" fmla="*/ 26 h 26"/>
              </a:gdLst>
              <a:ahLst/>
              <a:cxnLst>
                <a:cxn ang="T10">
                  <a:pos x="T0" y="T1"/>
                </a:cxn>
                <a:cxn ang="T11">
                  <a:pos x="T2" y="T3"/>
                </a:cxn>
                <a:cxn ang="T12">
                  <a:pos x="T4" y="T5"/>
                </a:cxn>
                <a:cxn ang="T13">
                  <a:pos x="T6" y="T7"/>
                </a:cxn>
                <a:cxn ang="T14">
                  <a:pos x="T8" y="T9"/>
                </a:cxn>
              </a:cxnLst>
              <a:rect l="T15" t="T16" r="T17" b="T18"/>
              <a:pathLst>
                <a:path w="247" h="26">
                  <a:moveTo>
                    <a:pt x="0" y="26"/>
                  </a:moveTo>
                  <a:lnTo>
                    <a:pt x="29" y="0"/>
                  </a:lnTo>
                  <a:lnTo>
                    <a:pt x="247" y="1"/>
                  </a:lnTo>
                  <a:lnTo>
                    <a:pt x="247" y="26"/>
                  </a:lnTo>
                  <a:lnTo>
                    <a:pt x="0" y="26"/>
                  </a:lnTo>
                  <a:close/>
                </a:path>
              </a:pathLst>
            </a:custGeom>
            <a:solidFill>
              <a:srgbClr val="808080"/>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7343" name="Freeform 769"/>
            <p:cNvSpPr>
              <a:spLocks/>
            </p:cNvSpPr>
            <p:nvPr/>
          </p:nvSpPr>
          <p:spPr bwMode="auto">
            <a:xfrm>
              <a:off x="3007" y="3295"/>
              <a:ext cx="45" cy="485"/>
            </a:xfrm>
            <a:custGeom>
              <a:avLst/>
              <a:gdLst>
                <a:gd name="T0" fmla="*/ 0 w 131"/>
                <a:gd name="T1" fmla="*/ 1418 h 1418"/>
                <a:gd name="T2" fmla="*/ 131 w 131"/>
                <a:gd name="T3" fmla="*/ 1314 h 1418"/>
                <a:gd name="T4" fmla="*/ 131 w 131"/>
                <a:gd name="T5" fmla="*/ 0 h 1418"/>
                <a:gd name="T6" fmla="*/ 1 w 131"/>
                <a:gd name="T7" fmla="*/ 0 h 1418"/>
                <a:gd name="T8" fmla="*/ 0 w 131"/>
                <a:gd name="T9" fmla="*/ 1418 h 1418"/>
                <a:gd name="T10" fmla="*/ 0 60000 65536"/>
                <a:gd name="T11" fmla="*/ 0 60000 65536"/>
                <a:gd name="T12" fmla="*/ 0 60000 65536"/>
                <a:gd name="T13" fmla="*/ 0 60000 65536"/>
                <a:gd name="T14" fmla="*/ 0 60000 65536"/>
                <a:gd name="T15" fmla="*/ 0 w 131"/>
                <a:gd name="T16" fmla="*/ 0 h 1418"/>
                <a:gd name="T17" fmla="*/ 131 w 131"/>
                <a:gd name="T18" fmla="*/ 1418 h 1418"/>
              </a:gdLst>
              <a:ahLst/>
              <a:cxnLst>
                <a:cxn ang="T10">
                  <a:pos x="T0" y="T1"/>
                </a:cxn>
                <a:cxn ang="T11">
                  <a:pos x="T2" y="T3"/>
                </a:cxn>
                <a:cxn ang="T12">
                  <a:pos x="T4" y="T5"/>
                </a:cxn>
                <a:cxn ang="T13">
                  <a:pos x="T6" y="T7"/>
                </a:cxn>
                <a:cxn ang="T14">
                  <a:pos x="T8" y="T9"/>
                </a:cxn>
              </a:cxnLst>
              <a:rect l="T15" t="T16" r="T17" b="T18"/>
              <a:pathLst>
                <a:path w="131" h="1418">
                  <a:moveTo>
                    <a:pt x="0" y="1418"/>
                  </a:moveTo>
                  <a:lnTo>
                    <a:pt x="131" y="1314"/>
                  </a:lnTo>
                  <a:lnTo>
                    <a:pt x="131" y="0"/>
                  </a:lnTo>
                  <a:lnTo>
                    <a:pt x="1" y="0"/>
                  </a:lnTo>
                  <a:lnTo>
                    <a:pt x="0" y="1418"/>
                  </a:lnTo>
                  <a:close/>
                </a:path>
              </a:pathLst>
            </a:custGeom>
            <a:solidFill>
              <a:srgbClr val="4D4D4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7344" name="Freeform 770"/>
            <p:cNvSpPr>
              <a:spLocks/>
            </p:cNvSpPr>
            <p:nvPr/>
          </p:nvSpPr>
          <p:spPr bwMode="auto">
            <a:xfrm>
              <a:off x="2977" y="3120"/>
              <a:ext cx="468" cy="54"/>
            </a:xfrm>
            <a:custGeom>
              <a:avLst/>
              <a:gdLst>
                <a:gd name="T0" fmla="*/ 0 w 301"/>
                <a:gd name="T1" fmla="*/ 37 h 37"/>
                <a:gd name="T2" fmla="*/ 36 w 301"/>
                <a:gd name="T3" fmla="*/ 0 h 37"/>
                <a:gd name="T4" fmla="*/ 301 w 301"/>
                <a:gd name="T5" fmla="*/ 0 h 37"/>
                <a:gd name="T6" fmla="*/ 265 w 301"/>
                <a:gd name="T7" fmla="*/ 37 h 37"/>
                <a:gd name="T8" fmla="*/ 0 w 301"/>
                <a:gd name="T9" fmla="*/ 37 h 37"/>
                <a:gd name="T10" fmla="*/ 0 60000 65536"/>
                <a:gd name="T11" fmla="*/ 0 60000 65536"/>
                <a:gd name="T12" fmla="*/ 0 60000 65536"/>
                <a:gd name="T13" fmla="*/ 0 60000 65536"/>
                <a:gd name="T14" fmla="*/ 0 60000 65536"/>
                <a:gd name="T15" fmla="*/ 0 w 301"/>
                <a:gd name="T16" fmla="*/ 0 h 37"/>
                <a:gd name="T17" fmla="*/ 301 w 301"/>
                <a:gd name="T18" fmla="*/ 37 h 37"/>
              </a:gdLst>
              <a:ahLst/>
              <a:cxnLst>
                <a:cxn ang="T10">
                  <a:pos x="T0" y="T1"/>
                </a:cxn>
                <a:cxn ang="T11">
                  <a:pos x="T2" y="T3"/>
                </a:cxn>
                <a:cxn ang="T12">
                  <a:pos x="T4" y="T5"/>
                </a:cxn>
                <a:cxn ang="T13">
                  <a:pos x="T6" y="T7"/>
                </a:cxn>
                <a:cxn ang="T14">
                  <a:pos x="T8" y="T9"/>
                </a:cxn>
              </a:cxnLst>
              <a:rect l="T15" t="T16" r="T17" b="T18"/>
              <a:pathLst>
                <a:path w="301" h="37">
                  <a:moveTo>
                    <a:pt x="0" y="37"/>
                  </a:moveTo>
                  <a:lnTo>
                    <a:pt x="36" y="0"/>
                  </a:lnTo>
                  <a:lnTo>
                    <a:pt x="301" y="0"/>
                  </a:lnTo>
                  <a:lnTo>
                    <a:pt x="265" y="37"/>
                  </a:lnTo>
                  <a:lnTo>
                    <a:pt x="0" y="37"/>
                  </a:lnTo>
                  <a:close/>
                </a:path>
              </a:pathLst>
            </a:custGeom>
            <a:solidFill>
              <a:srgbClr val="DDDDD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7345" name="Rectangle 771"/>
            <p:cNvSpPr>
              <a:spLocks noChangeArrowheads="1"/>
            </p:cNvSpPr>
            <p:nvPr/>
          </p:nvSpPr>
          <p:spPr bwMode="auto">
            <a:xfrm>
              <a:off x="3007" y="3295"/>
              <a:ext cx="347"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87346" name="Rectangle 772"/>
            <p:cNvSpPr>
              <a:spLocks noChangeArrowheads="1"/>
            </p:cNvSpPr>
            <p:nvPr/>
          </p:nvSpPr>
          <p:spPr bwMode="auto">
            <a:xfrm>
              <a:off x="3052" y="3295"/>
              <a:ext cx="302" cy="453"/>
            </a:xfrm>
            <a:prstGeom prst="rect">
              <a:avLst/>
            </a:prstGeom>
            <a:solidFill>
              <a:srgbClr val="969696"/>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grpSp>
          <p:nvGrpSpPr>
            <p:cNvPr id="87125" name="Group 773"/>
            <p:cNvGrpSpPr>
              <a:grpSpLocks/>
            </p:cNvGrpSpPr>
            <p:nvPr/>
          </p:nvGrpSpPr>
          <p:grpSpPr bwMode="auto">
            <a:xfrm>
              <a:off x="3206" y="3691"/>
              <a:ext cx="128" cy="60"/>
              <a:chOff x="816" y="1680"/>
              <a:chExt cx="463" cy="231"/>
            </a:xfrm>
          </p:grpSpPr>
          <p:sp>
            <p:nvSpPr>
              <p:cNvPr id="87481" name="Oval 774"/>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482" name="Rectangle 775"/>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483" name="Oval 776"/>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484" name="Line 777"/>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485" name="Oval 778"/>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486" name="Line 779"/>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126" name="Group 780"/>
            <p:cNvGrpSpPr>
              <a:grpSpLocks/>
            </p:cNvGrpSpPr>
            <p:nvPr/>
          </p:nvGrpSpPr>
          <p:grpSpPr bwMode="auto">
            <a:xfrm>
              <a:off x="3206" y="3663"/>
              <a:ext cx="128" cy="60"/>
              <a:chOff x="816" y="1680"/>
              <a:chExt cx="463" cy="231"/>
            </a:xfrm>
          </p:grpSpPr>
          <p:sp>
            <p:nvSpPr>
              <p:cNvPr id="87475" name="Oval 781"/>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476" name="Rectangle 782"/>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477" name="Oval 783"/>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478" name="Line 784"/>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479" name="Oval 785"/>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480" name="Line 786"/>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127" name="Group 787"/>
            <p:cNvGrpSpPr>
              <a:grpSpLocks/>
            </p:cNvGrpSpPr>
            <p:nvPr/>
          </p:nvGrpSpPr>
          <p:grpSpPr bwMode="auto">
            <a:xfrm>
              <a:off x="3206" y="3602"/>
              <a:ext cx="128" cy="61"/>
              <a:chOff x="816" y="1680"/>
              <a:chExt cx="463" cy="231"/>
            </a:xfrm>
          </p:grpSpPr>
          <p:sp>
            <p:nvSpPr>
              <p:cNvPr id="87469" name="Oval 788"/>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470" name="Rectangle 789"/>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471" name="Oval 790"/>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472" name="Line 791"/>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473" name="Oval 792"/>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474" name="Line 793"/>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128" name="Group 794"/>
            <p:cNvGrpSpPr>
              <a:grpSpLocks/>
            </p:cNvGrpSpPr>
            <p:nvPr/>
          </p:nvGrpSpPr>
          <p:grpSpPr bwMode="auto">
            <a:xfrm>
              <a:off x="3206" y="3574"/>
              <a:ext cx="128" cy="61"/>
              <a:chOff x="816" y="1680"/>
              <a:chExt cx="463" cy="231"/>
            </a:xfrm>
          </p:grpSpPr>
          <p:sp>
            <p:nvSpPr>
              <p:cNvPr id="87463" name="Oval 795"/>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464" name="Rectangle 796"/>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465" name="Oval 797"/>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466" name="Line 798"/>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467" name="Oval 799"/>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468" name="Line 800"/>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129" name="Group 801"/>
            <p:cNvGrpSpPr>
              <a:grpSpLocks/>
            </p:cNvGrpSpPr>
            <p:nvPr/>
          </p:nvGrpSpPr>
          <p:grpSpPr bwMode="auto">
            <a:xfrm>
              <a:off x="3206" y="3513"/>
              <a:ext cx="128" cy="60"/>
              <a:chOff x="816" y="1680"/>
              <a:chExt cx="463" cy="231"/>
            </a:xfrm>
          </p:grpSpPr>
          <p:sp>
            <p:nvSpPr>
              <p:cNvPr id="87457" name="Oval 802"/>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458" name="Rectangle 803"/>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459" name="Oval 804"/>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460" name="Line 805"/>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461" name="Oval 806"/>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462" name="Line 807"/>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130" name="Group 808"/>
            <p:cNvGrpSpPr>
              <a:grpSpLocks/>
            </p:cNvGrpSpPr>
            <p:nvPr/>
          </p:nvGrpSpPr>
          <p:grpSpPr bwMode="auto">
            <a:xfrm>
              <a:off x="3206" y="3485"/>
              <a:ext cx="128" cy="60"/>
              <a:chOff x="816" y="1680"/>
              <a:chExt cx="463" cy="231"/>
            </a:xfrm>
          </p:grpSpPr>
          <p:sp>
            <p:nvSpPr>
              <p:cNvPr id="87451" name="Oval 809"/>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452" name="Rectangle 810"/>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453" name="Oval 811"/>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454" name="Line 812"/>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455" name="Oval 813"/>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456" name="Line 814"/>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131" name="Group 815"/>
            <p:cNvGrpSpPr>
              <a:grpSpLocks/>
            </p:cNvGrpSpPr>
            <p:nvPr/>
          </p:nvGrpSpPr>
          <p:grpSpPr bwMode="auto">
            <a:xfrm>
              <a:off x="3206" y="3423"/>
              <a:ext cx="128" cy="61"/>
              <a:chOff x="816" y="1680"/>
              <a:chExt cx="463" cy="231"/>
            </a:xfrm>
          </p:grpSpPr>
          <p:sp>
            <p:nvSpPr>
              <p:cNvPr id="87445" name="Oval 816"/>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446" name="Rectangle 817"/>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447" name="Oval 818"/>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448" name="Line 819"/>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449" name="Oval 820"/>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450" name="Line 821"/>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132" name="Group 822"/>
            <p:cNvGrpSpPr>
              <a:grpSpLocks/>
            </p:cNvGrpSpPr>
            <p:nvPr/>
          </p:nvGrpSpPr>
          <p:grpSpPr bwMode="auto">
            <a:xfrm>
              <a:off x="3206" y="3395"/>
              <a:ext cx="128" cy="61"/>
              <a:chOff x="816" y="1680"/>
              <a:chExt cx="463" cy="231"/>
            </a:xfrm>
          </p:grpSpPr>
          <p:sp>
            <p:nvSpPr>
              <p:cNvPr id="87439" name="Oval 823"/>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440" name="Rectangle 824"/>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441" name="Oval 825"/>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442" name="Line 826"/>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443" name="Oval 827"/>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444" name="Line 828"/>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133" name="Group 829"/>
            <p:cNvGrpSpPr>
              <a:grpSpLocks/>
            </p:cNvGrpSpPr>
            <p:nvPr/>
          </p:nvGrpSpPr>
          <p:grpSpPr bwMode="auto">
            <a:xfrm>
              <a:off x="3206" y="3334"/>
              <a:ext cx="128" cy="61"/>
              <a:chOff x="816" y="1680"/>
              <a:chExt cx="463" cy="231"/>
            </a:xfrm>
          </p:grpSpPr>
          <p:sp>
            <p:nvSpPr>
              <p:cNvPr id="87433" name="Oval 830"/>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434" name="Rectangle 831"/>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435" name="Oval 832"/>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436" name="Line 833"/>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437" name="Oval 834"/>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438" name="Line 835"/>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134" name="Group 836"/>
            <p:cNvGrpSpPr>
              <a:grpSpLocks/>
            </p:cNvGrpSpPr>
            <p:nvPr/>
          </p:nvGrpSpPr>
          <p:grpSpPr bwMode="auto">
            <a:xfrm>
              <a:off x="3206" y="3306"/>
              <a:ext cx="128" cy="61"/>
              <a:chOff x="816" y="1680"/>
              <a:chExt cx="463" cy="231"/>
            </a:xfrm>
          </p:grpSpPr>
          <p:sp>
            <p:nvSpPr>
              <p:cNvPr id="87427" name="Oval 837"/>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428" name="Rectangle 838"/>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429" name="Oval 839"/>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430" name="Line 840"/>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431" name="Oval 841"/>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432" name="Line 842"/>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138" name="Group 843"/>
            <p:cNvGrpSpPr>
              <a:grpSpLocks/>
            </p:cNvGrpSpPr>
            <p:nvPr/>
          </p:nvGrpSpPr>
          <p:grpSpPr bwMode="auto">
            <a:xfrm>
              <a:off x="3036" y="3691"/>
              <a:ext cx="129" cy="60"/>
              <a:chOff x="816" y="1680"/>
              <a:chExt cx="463" cy="231"/>
            </a:xfrm>
          </p:grpSpPr>
          <p:sp>
            <p:nvSpPr>
              <p:cNvPr id="87421" name="Oval 844"/>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422" name="Rectangle 845"/>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423" name="Oval 846"/>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424" name="Line 847"/>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425" name="Oval 848"/>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426" name="Line 849"/>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139" name="Group 850"/>
            <p:cNvGrpSpPr>
              <a:grpSpLocks/>
            </p:cNvGrpSpPr>
            <p:nvPr/>
          </p:nvGrpSpPr>
          <p:grpSpPr bwMode="auto">
            <a:xfrm>
              <a:off x="3036" y="3663"/>
              <a:ext cx="129" cy="60"/>
              <a:chOff x="816" y="1680"/>
              <a:chExt cx="463" cy="231"/>
            </a:xfrm>
          </p:grpSpPr>
          <p:sp>
            <p:nvSpPr>
              <p:cNvPr id="87415" name="Oval 851"/>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416" name="Rectangle 852"/>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417" name="Oval 853"/>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418" name="Line 854"/>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419" name="Oval 855"/>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420" name="Line 856"/>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164" name="Group 857"/>
            <p:cNvGrpSpPr>
              <a:grpSpLocks/>
            </p:cNvGrpSpPr>
            <p:nvPr/>
          </p:nvGrpSpPr>
          <p:grpSpPr bwMode="auto">
            <a:xfrm>
              <a:off x="3036" y="3602"/>
              <a:ext cx="129" cy="61"/>
              <a:chOff x="816" y="1680"/>
              <a:chExt cx="463" cy="231"/>
            </a:xfrm>
          </p:grpSpPr>
          <p:sp>
            <p:nvSpPr>
              <p:cNvPr id="87409" name="Oval 858"/>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410" name="Rectangle 859"/>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411" name="Oval 860"/>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412" name="Line 861"/>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413" name="Oval 862"/>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414" name="Line 863"/>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165" name="Group 864"/>
            <p:cNvGrpSpPr>
              <a:grpSpLocks/>
            </p:cNvGrpSpPr>
            <p:nvPr/>
          </p:nvGrpSpPr>
          <p:grpSpPr bwMode="auto">
            <a:xfrm>
              <a:off x="3036" y="3574"/>
              <a:ext cx="129" cy="61"/>
              <a:chOff x="816" y="1680"/>
              <a:chExt cx="463" cy="231"/>
            </a:xfrm>
          </p:grpSpPr>
          <p:sp>
            <p:nvSpPr>
              <p:cNvPr id="87403" name="Oval 865"/>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404" name="Rectangle 866"/>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405" name="Oval 867"/>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406" name="Line 868"/>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407" name="Oval 869"/>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408" name="Line 870"/>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200" name="Group 871"/>
            <p:cNvGrpSpPr>
              <a:grpSpLocks/>
            </p:cNvGrpSpPr>
            <p:nvPr/>
          </p:nvGrpSpPr>
          <p:grpSpPr bwMode="auto">
            <a:xfrm>
              <a:off x="3036" y="3513"/>
              <a:ext cx="129" cy="60"/>
              <a:chOff x="816" y="1680"/>
              <a:chExt cx="463" cy="231"/>
            </a:xfrm>
          </p:grpSpPr>
          <p:sp>
            <p:nvSpPr>
              <p:cNvPr id="87397" name="Oval 872"/>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398" name="Rectangle 873"/>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399" name="Oval 874"/>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400" name="Line 875"/>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401" name="Oval 876"/>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402" name="Line 877"/>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201" name="Group 878"/>
            <p:cNvGrpSpPr>
              <a:grpSpLocks/>
            </p:cNvGrpSpPr>
            <p:nvPr/>
          </p:nvGrpSpPr>
          <p:grpSpPr bwMode="auto">
            <a:xfrm>
              <a:off x="3036" y="3485"/>
              <a:ext cx="129" cy="60"/>
              <a:chOff x="816" y="1680"/>
              <a:chExt cx="463" cy="231"/>
            </a:xfrm>
          </p:grpSpPr>
          <p:sp>
            <p:nvSpPr>
              <p:cNvPr id="87391" name="Oval 879"/>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392" name="Rectangle 880"/>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393" name="Oval 881"/>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394" name="Line 882"/>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395" name="Oval 883"/>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396" name="Line 884"/>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202" name="Group 885"/>
            <p:cNvGrpSpPr>
              <a:grpSpLocks/>
            </p:cNvGrpSpPr>
            <p:nvPr/>
          </p:nvGrpSpPr>
          <p:grpSpPr bwMode="auto">
            <a:xfrm>
              <a:off x="3036" y="3423"/>
              <a:ext cx="129" cy="61"/>
              <a:chOff x="816" y="1680"/>
              <a:chExt cx="463" cy="231"/>
            </a:xfrm>
          </p:grpSpPr>
          <p:sp>
            <p:nvSpPr>
              <p:cNvPr id="87385" name="Oval 886"/>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386" name="Rectangle 887"/>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387" name="Oval 888"/>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388" name="Line 889"/>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389" name="Oval 890"/>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390" name="Line 891"/>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203" name="Group 892"/>
            <p:cNvGrpSpPr>
              <a:grpSpLocks/>
            </p:cNvGrpSpPr>
            <p:nvPr/>
          </p:nvGrpSpPr>
          <p:grpSpPr bwMode="auto">
            <a:xfrm>
              <a:off x="3036" y="3395"/>
              <a:ext cx="129" cy="61"/>
              <a:chOff x="816" y="1680"/>
              <a:chExt cx="463" cy="231"/>
            </a:xfrm>
          </p:grpSpPr>
          <p:sp>
            <p:nvSpPr>
              <p:cNvPr id="87379" name="Oval 893"/>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380" name="Rectangle 894"/>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381" name="Oval 895"/>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382" name="Line 896"/>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383" name="Oval 897"/>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384" name="Line 898"/>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204" name="Group 899"/>
            <p:cNvGrpSpPr>
              <a:grpSpLocks/>
            </p:cNvGrpSpPr>
            <p:nvPr/>
          </p:nvGrpSpPr>
          <p:grpSpPr bwMode="auto">
            <a:xfrm>
              <a:off x="3036" y="3334"/>
              <a:ext cx="129" cy="61"/>
              <a:chOff x="816" y="1680"/>
              <a:chExt cx="463" cy="231"/>
            </a:xfrm>
          </p:grpSpPr>
          <p:sp>
            <p:nvSpPr>
              <p:cNvPr id="87373" name="Oval 900"/>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374" name="Rectangle 901"/>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375" name="Oval 902"/>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376" name="Line 903"/>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377" name="Oval 904"/>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378" name="Line 905"/>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205" name="Group 906"/>
            <p:cNvGrpSpPr>
              <a:grpSpLocks/>
            </p:cNvGrpSpPr>
            <p:nvPr/>
          </p:nvGrpSpPr>
          <p:grpSpPr bwMode="auto">
            <a:xfrm>
              <a:off x="3036" y="3306"/>
              <a:ext cx="129" cy="61"/>
              <a:chOff x="816" y="1680"/>
              <a:chExt cx="463" cy="231"/>
            </a:xfrm>
          </p:grpSpPr>
          <p:sp>
            <p:nvSpPr>
              <p:cNvPr id="87367" name="Oval 907"/>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368" name="Rectangle 908"/>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369" name="Oval 909"/>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370" name="Line 910"/>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371" name="Oval 911"/>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372" name="Line 912"/>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grpSp>
        <p:nvGrpSpPr>
          <p:cNvPr id="87206" name="Group 913"/>
          <p:cNvGrpSpPr>
            <a:grpSpLocks/>
          </p:cNvGrpSpPr>
          <p:nvPr/>
        </p:nvGrpSpPr>
        <p:grpSpPr bwMode="auto">
          <a:xfrm>
            <a:off x="8415338" y="1291754"/>
            <a:ext cx="328612" cy="492125"/>
            <a:chOff x="2976" y="3120"/>
            <a:chExt cx="469" cy="706"/>
          </a:xfrm>
        </p:grpSpPr>
        <p:sp>
          <p:nvSpPr>
            <p:cNvPr id="87193" name="Rectangle 914"/>
            <p:cNvSpPr>
              <a:spLocks noChangeArrowheads="1"/>
            </p:cNvSpPr>
            <p:nvPr/>
          </p:nvSpPr>
          <p:spPr bwMode="auto">
            <a:xfrm>
              <a:off x="2976" y="3174"/>
              <a:ext cx="413" cy="652"/>
            </a:xfrm>
            <a:prstGeom prst="rect">
              <a:avLst/>
            </a:prstGeom>
            <a:solidFill>
              <a:srgbClr val="B2B2B2"/>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194" name="Freeform 915"/>
            <p:cNvSpPr>
              <a:spLocks/>
            </p:cNvSpPr>
            <p:nvPr/>
          </p:nvSpPr>
          <p:spPr bwMode="auto">
            <a:xfrm>
              <a:off x="3379" y="3120"/>
              <a:ext cx="59" cy="704"/>
            </a:xfrm>
            <a:custGeom>
              <a:avLst/>
              <a:gdLst>
                <a:gd name="T0" fmla="*/ 0 w 36"/>
                <a:gd name="T1" fmla="*/ 489 h 489"/>
                <a:gd name="T2" fmla="*/ 36 w 36"/>
                <a:gd name="T3" fmla="*/ 452 h 489"/>
                <a:gd name="T4" fmla="*/ 36 w 36"/>
                <a:gd name="T5" fmla="*/ 0 h 489"/>
                <a:gd name="T6" fmla="*/ 0 w 36"/>
                <a:gd name="T7" fmla="*/ 37 h 489"/>
                <a:gd name="T8" fmla="*/ 0 w 36"/>
                <a:gd name="T9" fmla="*/ 489 h 489"/>
                <a:gd name="T10" fmla="*/ 0 60000 65536"/>
                <a:gd name="T11" fmla="*/ 0 60000 65536"/>
                <a:gd name="T12" fmla="*/ 0 60000 65536"/>
                <a:gd name="T13" fmla="*/ 0 60000 65536"/>
                <a:gd name="T14" fmla="*/ 0 60000 65536"/>
                <a:gd name="T15" fmla="*/ 0 w 36"/>
                <a:gd name="T16" fmla="*/ 0 h 489"/>
                <a:gd name="T17" fmla="*/ 36 w 36"/>
                <a:gd name="T18" fmla="*/ 489 h 489"/>
              </a:gdLst>
              <a:ahLst/>
              <a:cxnLst>
                <a:cxn ang="T10">
                  <a:pos x="T0" y="T1"/>
                </a:cxn>
                <a:cxn ang="T11">
                  <a:pos x="T2" y="T3"/>
                </a:cxn>
                <a:cxn ang="T12">
                  <a:pos x="T4" y="T5"/>
                </a:cxn>
                <a:cxn ang="T13">
                  <a:pos x="T6" y="T7"/>
                </a:cxn>
                <a:cxn ang="T14">
                  <a:pos x="T8" y="T9"/>
                </a:cxn>
              </a:cxnLst>
              <a:rect l="T15" t="T16" r="T17" b="T18"/>
              <a:pathLst>
                <a:path w="36" h="489">
                  <a:moveTo>
                    <a:pt x="0" y="489"/>
                  </a:moveTo>
                  <a:lnTo>
                    <a:pt x="36" y="452"/>
                  </a:lnTo>
                  <a:lnTo>
                    <a:pt x="36" y="0"/>
                  </a:lnTo>
                  <a:lnTo>
                    <a:pt x="0" y="37"/>
                  </a:lnTo>
                  <a:lnTo>
                    <a:pt x="0" y="489"/>
                  </a:lnTo>
                  <a:close/>
                </a:path>
              </a:pathLst>
            </a:custGeom>
            <a:solidFill>
              <a:srgbClr val="969696"/>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7195" name="Freeform 916"/>
            <p:cNvSpPr>
              <a:spLocks/>
            </p:cNvSpPr>
            <p:nvPr/>
          </p:nvSpPr>
          <p:spPr bwMode="auto">
            <a:xfrm>
              <a:off x="3007" y="3745"/>
              <a:ext cx="347" cy="36"/>
            </a:xfrm>
            <a:custGeom>
              <a:avLst/>
              <a:gdLst>
                <a:gd name="T0" fmla="*/ 0 w 247"/>
                <a:gd name="T1" fmla="*/ 26 h 26"/>
                <a:gd name="T2" fmla="*/ 29 w 247"/>
                <a:gd name="T3" fmla="*/ 0 h 26"/>
                <a:gd name="T4" fmla="*/ 247 w 247"/>
                <a:gd name="T5" fmla="*/ 1 h 26"/>
                <a:gd name="T6" fmla="*/ 247 w 247"/>
                <a:gd name="T7" fmla="*/ 26 h 26"/>
                <a:gd name="T8" fmla="*/ 0 w 247"/>
                <a:gd name="T9" fmla="*/ 26 h 26"/>
                <a:gd name="T10" fmla="*/ 0 60000 65536"/>
                <a:gd name="T11" fmla="*/ 0 60000 65536"/>
                <a:gd name="T12" fmla="*/ 0 60000 65536"/>
                <a:gd name="T13" fmla="*/ 0 60000 65536"/>
                <a:gd name="T14" fmla="*/ 0 60000 65536"/>
                <a:gd name="T15" fmla="*/ 0 w 247"/>
                <a:gd name="T16" fmla="*/ 0 h 26"/>
                <a:gd name="T17" fmla="*/ 247 w 247"/>
                <a:gd name="T18" fmla="*/ 26 h 26"/>
              </a:gdLst>
              <a:ahLst/>
              <a:cxnLst>
                <a:cxn ang="T10">
                  <a:pos x="T0" y="T1"/>
                </a:cxn>
                <a:cxn ang="T11">
                  <a:pos x="T2" y="T3"/>
                </a:cxn>
                <a:cxn ang="T12">
                  <a:pos x="T4" y="T5"/>
                </a:cxn>
                <a:cxn ang="T13">
                  <a:pos x="T6" y="T7"/>
                </a:cxn>
                <a:cxn ang="T14">
                  <a:pos x="T8" y="T9"/>
                </a:cxn>
              </a:cxnLst>
              <a:rect l="T15" t="T16" r="T17" b="T18"/>
              <a:pathLst>
                <a:path w="247" h="26">
                  <a:moveTo>
                    <a:pt x="0" y="26"/>
                  </a:moveTo>
                  <a:lnTo>
                    <a:pt x="29" y="0"/>
                  </a:lnTo>
                  <a:lnTo>
                    <a:pt x="247" y="1"/>
                  </a:lnTo>
                  <a:lnTo>
                    <a:pt x="247" y="26"/>
                  </a:lnTo>
                  <a:lnTo>
                    <a:pt x="0" y="26"/>
                  </a:lnTo>
                  <a:close/>
                </a:path>
              </a:pathLst>
            </a:custGeom>
            <a:solidFill>
              <a:srgbClr val="808080"/>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7196" name="Freeform 917"/>
            <p:cNvSpPr>
              <a:spLocks/>
            </p:cNvSpPr>
            <p:nvPr/>
          </p:nvSpPr>
          <p:spPr bwMode="auto">
            <a:xfrm>
              <a:off x="3007" y="3295"/>
              <a:ext cx="45" cy="485"/>
            </a:xfrm>
            <a:custGeom>
              <a:avLst/>
              <a:gdLst>
                <a:gd name="T0" fmla="*/ 0 w 131"/>
                <a:gd name="T1" fmla="*/ 1418 h 1418"/>
                <a:gd name="T2" fmla="*/ 131 w 131"/>
                <a:gd name="T3" fmla="*/ 1314 h 1418"/>
                <a:gd name="T4" fmla="*/ 131 w 131"/>
                <a:gd name="T5" fmla="*/ 0 h 1418"/>
                <a:gd name="T6" fmla="*/ 1 w 131"/>
                <a:gd name="T7" fmla="*/ 0 h 1418"/>
                <a:gd name="T8" fmla="*/ 0 w 131"/>
                <a:gd name="T9" fmla="*/ 1418 h 1418"/>
                <a:gd name="T10" fmla="*/ 0 60000 65536"/>
                <a:gd name="T11" fmla="*/ 0 60000 65536"/>
                <a:gd name="T12" fmla="*/ 0 60000 65536"/>
                <a:gd name="T13" fmla="*/ 0 60000 65536"/>
                <a:gd name="T14" fmla="*/ 0 60000 65536"/>
                <a:gd name="T15" fmla="*/ 0 w 131"/>
                <a:gd name="T16" fmla="*/ 0 h 1418"/>
                <a:gd name="T17" fmla="*/ 131 w 131"/>
                <a:gd name="T18" fmla="*/ 1418 h 1418"/>
              </a:gdLst>
              <a:ahLst/>
              <a:cxnLst>
                <a:cxn ang="T10">
                  <a:pos x="T0" y="T1"/>
                </a:cxn>
                <a:cxn ang="T11">
                  <a:pos x="T2" y="T3"/>
                </a:cxn>
                <a:cxn ang="T12">
                  <a:pos x="T4" y="T5"/>
                </a:cxn>
                <a:cxn ang="T13">
                  <a:pos x="T6" y="T7"/>
                </a:cxn>
                <a:cxn ang="T14">
                  <a:pos x="T8" y="T9"/>
                </a:cxn>
              </a:cxnLst>
              <a:rect l="T15" t="T16" r="T17" b="T18"/>
              <a:pathLst>
                <a:path w="131" h="1418">
                  <a:moveTo>
                    <a:pt x="0" y="1418"/>
                  </a:moveTo>
                  <a:lnTo>
                    <a:pt x="131" y="1314"/>
                  </a:lnTo>
                  <a:lnTo>
                    <a:pt x="131" y="0"/>
                  </a:lnTo>
                  <a:lnTo>
                    <a:pt x="1" y="0"/>
                  </a:lnTo>
                  <a:lnTo>
                    <a:pt x="0" y="1418"/>
                  </a:lnTo>
                  <a:close/>
                </a:path>
              </a:pathLst>
            </a:custGeom>
            <a:solidFill>
              <a:srgbClr val="4D4D4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7197" name="Freeform 918"/>
            <p:cNvSpPr>
              <a:spLocks/>
            </p:cNvSpPr>
            <p:nvPr/>
          </p:nvSpPr>
          <p:spPr bwMode="auto">
            <a:xfrm>
              <a:off x="2977" y="3120"/>
              <a:ext cx="468" cy="54"/>
            </a:xfrm>
            <a:custGeom>
              <a:avLst/>
              <a:gdLst>
                <a:gd name="T0" fmla="*/ 0 w 301"/>
                <a:gd name="T1" fmla="*/ 37 h 37"/>
                <a:gd name="T2" fmla="*/ 36 w 301"/>
                <a:gd name="T3" fmla="*/ 0 h 37"/>
                <a:gd name="T4" fmla="*/ 301 w 301"/>
                <a:gd name="T5" fmla="*/ 0 h 37"/>
                <a:gd name="T6" fmla="*/ 265 w 301"/>
                <a:gd name="T7" fmla="*/ 37 h 37"/>
                <a:gd name="T8" fmla="*/ 0 w 301"/>
                <a:gd name="T9" fmla="*/ 37 h 37"/>
                <a:gd name="T10" fmla="*/ 0 60000 65536"/>
                <a:gd name="T11" fmla="*/ 0 60000 65536"/>
                <a:gd name="T12" fmla="*/ 0 60000 65536"/>
                <a:gd name="T13" fmla="*/ 0 60000 65536"/>
                <a:gd name="T14" fmla="*/ 0 60000 65536"/>
                <a:gd name="T15" fmla="*/ 0 w 301"/>
                <a:gd name="T16" fmla="*/ 0 h 37"/>
                <a:gd name="T17" fmla="*/ 301 w 301"/>
                <a:gd name="T18" fmla="*/ 37 h 37"/>
              </a:gdLst>
              <a:ahLst/>
              <a:cxnLst>
                <a:cxn ang="T10">
                  <a:pos x="T0" y="T1"/>
                </a:cxn>
                <a:cxn ang="T11">
                  <a:pos x="T2" y="T3"/>
                </a:cxn>
                <a:cxn ang="T12">
                  <a:pos x="T4" y="T5"/>
                </a:cxn>
                <a:cxn ang="T13">
                  <a:pos x="T6" y="T7"/>
                </a:cxn>
                <a:cxn ang="T14">
                  <a:pos x="T8" y="T9"/>
                </a:cxn>
              </a:cxnLst>
              <a:rect l="T15" t="T16" r="T17" b="T18"/>
              <a:pathLst>
                <a:path w="301" h="37">
                  <a:moveTo>
                    <a:pt x="0" y="37"/>
                  </a:moveTo>
                  <a:lnTo>
                    <a:pt x="36" y="0"/>
                  </a:lnTo>
                  <a:lnTo>
                    <a:pt x="301" y="0"/>
                  </a:lnTo>
                  <a:lnTo>
                    <a:pt x="265" y="37"/>
                  </a:lnTo>
                  <a:lnTo>
                    <a:pt x="0" y="37"/>
                  </a:lnTo>
                  <a:close/>
                </a:path>
              </a:pathLst>
            </a:custGeom>
            <a:solidFill>
              <a:srgbClr val="DDDDD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7198" name="Rectangle 919"/>
            <p:cNvSpPr>
              <a:spLocks noChangeArrowheads="1"/>
            </p:cNvSpPr>
            <p:nvPr/>
          </p:nvSpPr>
          <p:spPr bwMode="auto">
            <a:xfrm>
              <a:off x="3007" y="3295"/>
              <a:ext cx="347"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87199" name="Rectangle 920"/>
            <p:cNvSpPr>
              <a:spLocks noChangeArrowheads="1"/>
            </p:cNvSpPr>
            <p:nvPr/>
          </p:nvSpPr>
          <p:spPr bwMode="auto">
            <a:xfrm>
              <a:off x="3052" y="3295"/>
              <a:ext cx="302" cy="453"/>
            </a:xfrm>
            <a:prstGeom prst="rect">
              <a:avLst/>
            </a:prstGeom>
            <a:solidFill>
              <a:srgbClr val="969696"/>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grpSp>
          <p:nvGrpSpPr>
            <p:cNvPr id="87207" name="Group 921"/>
            <p:cNvGrpSpPr>
              <a:grpSpLocks/>
            </p:cNvGrpSpPr>
            <p:nvPr/>
          </p:nvGrpSpPr>
          <p:grpSpPr bwMode="auto">
            <a:xfrm>
              <a:off x="3206" y="3691"/>
              <a:ext cx="128" cy="60"/>
              <a:chOff x="816" y="1680"/>
              <a:chExt cx="463" cy="231"/>
            </a:xfrm>
          </p:grpSpPr>
          <p:sp>
            <p:nvSpPr>
              <p:cNvPr id="87334" name="Oval 922"/>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335" name="Rectangle 923"/>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336" name="Oval 924"/>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337" name="Line 925"/>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338" name="Oval 926"/>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339" name="Line 927"/>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208" name="Group 928"/>
            <p:cNvGrpSpPr>
              <a:grpSpLocks/>
            </p:cNvGrpSpPr>
            <p:nvPr/>
          </p:nvGrpSpPr>
          <p:grpSpPr bwMode="auto">
            <a:xfrm>
              <a:off x="3206" y="3663"/>
              <a:ext cx="128" cy="60"/>
              <a:chOff x="816" y="1680"/>
              <a:chExt cx="463" cy="231"/>
            </a:xfrm>
          </p:grpSpPr>
          <p:sp>
            <p:nvSpPr>
              <p:cNvPr id="87328" name="Oval 929"/>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329" name="Rectangle 930"/>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330" name="Oval 931"/>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331" name="Line 932"/>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332" name="Oval 933"/>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333" name="Line 934"/>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209" name="Group 935"/>
            <p:cNvGrpSpPr>
              <a:grpSpLocks/>
            </p:cNvGrpSpPr>
            <p:nvPr/>
          </p:nvGrpSpPr>
          <p:grpSpPr bwMode="auto">
            <a:xfrm>
              <a:off x="3206" y="3602"/>
              <a:ext cx="128" cy="61"/>
              <a:chOff x="816" y="1680"/>
              <a:chExt cx="463" cy="231"/>
            </a:xfrm>
          </p:grpSpPr>
          <p:sp>
            <p:nvSpPr>
              <p:cNvPr id="87322" name="Oval 936"/>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323" name="Rectangle 937"/>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324" name="Oval 938"/>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325" name="Line 939"/>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326" name="Oval 940"/>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327" name="Line 941"/>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210" name="Group 942"/>
            <p:cNvGrpSpPr>
              <a:grpSpLocks/>
            </p:cNvGrpSpPr>
            <p:nvPr/>
          </p:nvGrpSpPr>
          <p:grpSpPr bwMode="auto">
            <a:xfrm>
              <a:off x="3206" y="3574"/>
              <a:ext cx="128" cy="61"/>
              <a:chOff x="816" y="1680"/>
              <a:chExt cx="463" cy="231"/>
            </a:xfrm>
          </p:grpSpPr>
          <p:sp>
            <p:nvSpPr>
              <p:cNvPr id="87316" name="Oval 943"/>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317" name="Rectangle 944"/>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318" name="Oval 945"/>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319" name="Line 946"/>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320" name="Oval 947"/>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321" name="Line 948"/>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211" name="Group 949"/>
            <p:cNvGrpSpPr>
              <a:grpSpLocks/>
            </p:cNvGrpSpPr>
            <p:nvPr/>
          </p:nvGrpSpPr>
          <p:grpSpPr bwMode="auto">
            <a:xfrm>
              <a:off x="3206" y="3513"/>
              <a:ext cx="128" cy="60"/>
              <a:chOff x="816" y="1680"/>
              <a:chExt cx="463" cy="231"/>
            </a:xfrm>
          </p:grpSpPr>
          <p:sp>
            <p:nvSpPr>
              <p:cNvPr id="87310" name="Oval 950"/>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311" name="Rectangle 951"/>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312" name="Oval 952"/>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313" name="Line 953"/>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314" name="Oval 954"/>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315" name="Line 955"/>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212" name="Group 956"/>
            <p:cNvGrpSpPr>
              <a:grpSpLocks/>
            </p:cNvGrpSpPr>
            <p:nvPr/>
          </p:nvGrpSpPr>
          <p:grpSpPr bwMode="auto">
            <a:xfrm>
              <a:off x="3206" y="3485"/>
              <a:ext cx="128" cy="60"/>
              <a:chOff x="816" y="1680"/>
              <a:chExt cx="463" cy="231"/>
            </a:xfrm>
          </p:grpSpPr>
          <p:sp>
            <p:nvSpPr>
              <p:cNvPr id="87304" name="Oval 957"/>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305" name="Rectangle 958"/>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306" name="Oval 959"/>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307" name="Line 960"/>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308" name="Oval 961"/>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309" name="Line 962"/>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213" name="Group 963"/>
            <p:cNvGrpSpPr>
              <a:grpSpLocks/>
            </p:cNvGrpSpPr>
            <p:nvPr/>
          </p:nvGrpSpPr>
          <p:grpSpPr bwMode="auto">
            <a:xfrm>
              <a:off x="3206" y="3423"/>
              <a:ext cx="128" cy="61"/>
              <a:chOff x="816" y="1680"/>
              <a:chExt cx="463" cy="231"/>
            </a:xfrm>
          </p:grpSpPr>
          <p:sp>
            <p:nvSpPr>
              <p:cNvPr id="87298" name="Oval 964"/>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299" name="Rectangle 965"/>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300" name="Oval 966"/>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301" name="Line 967"/>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302" name="Oval 968"/>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303" name="Line 969"/>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214" name="Group 970"/>
            <p:cNvGrpSpPr>
              <a:grpSpLocks/>
            </p:cNvGrpSpPr>
            <p:nvPr/>
          </p:nvGrpSpPr>
          <p:grpSpPr bwMode="auto">
            <a:xfrm>
              <a:off x="3206" y="3395"/>
              <a:ext cx="128" cy="61"/>
              <a:chOff x="816" y="1680"/>
              <a:chExt cx="463" cy="231"/>
            </a:xfrm>
          </p:grpSpPr>
          <p:sp>
            <p:nvSpPr>
              <p:cNvPr id="87292" name="Oval 971"/>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293" name="Rectangle 972"/>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294" name="Oval 973"/>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295" name="Line 974"/>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296" name="Oval 975"/>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297" name="Line 976"/>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215" name="Group 977"/>
            <p:cNvGrpSpPr>
              <a:grpSpLocks/>
            </p:cNvGrpSpPr>
            <p:nvPr/>
          </p:nvGrpSpPr>
          <p:grpSpPr bwMode="auto">
            <a:xfrm>
              <a:off x="3206" y="3334"/>
              <a:ext cx="128" cy="61"/>
              <a:chOff x="816" y="1680"/>
              <a:chExt cx="463" cy="231"/>
            </a:xfrm>
          </p:grpSpPr>
          <p:sp>
            <p:nvSpPr>
              <p:cNvPr id="87286" name="Oval 978"/>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287" name="Rectangle 979"/>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288" name="Oval 980"/>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289" name="Line 981"/>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290" name="Oval 982"/>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291" name="Line 983"/>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216" name="Group 984"/>
            <p:cNvGrpSpPr>
              <a:grpSpLocks/>
            </p:cNvGrpSpPr>
            <p:nvPr/>
          </p:nvGrpSpPr>
          <p:grpSpPr bwMode="auto">
            <a:xfrm>
              <a:off x="3206" y="3306"/>
              <a:ext cx="128" cy="61"/>
              <a:chOff x="816" y="1680"/>
              <a:chExt cx="463" cy="231"/>
            </a:xfrm>
          </p:grpSpPr>
          <p:sp>
            <p:nvSpPr>
              <p:cNvPr id="87280" name="Oval 985"/>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281" name="Rectangle 986"/>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282" name="Oval 987"/>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283" name="Line 988"/>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284" name="Oval 989"/>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285" name="Line 990"/>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217" name="Group 991"/>
            <p:cNvGrpSpPr>
              <a:grpSpLocks/>
            </p:cNvGrpSpPr>
            <p:nvPr/>
          </p:nvGrpSpPr>
          <p:grpSpPr bwMode="auto">
            <a:xfrm>
              <a:off x="3036" y="3691"/>
              <a:ext cx="129" cy="60"/>
              <a:chOff x="816" y="1680"/>
              <a:chExt cx="463" cy="231"/>
            </a:xfrm>
          </p:grpSpPr>
          <p:sp>
            <p:nvSpPr>
              <p:cNvPr id="87274" name="Oval 992"/>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275" name="Rectangle 993"/>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276" name="Oval 994"/>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277" name="Line 995"/>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278" name="Oval 996"/>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279" name="Line 997"/>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218" name="Group 998"/>
            <p:cNvGrpSpPr>
              <a:grpSpLocks/>
            </p:cNvGrpSpPr>
            <p:nvPr/>
          </p:nvGrpSpPr>
          <p:grpSpPr bwMode="auto">
            <a:xfrm>
              <a:off x="3036" y="3663"/>
              <a:ext cx="129" cy="60"/>
              <a:chOff x="816" y="1680"/>
              <a:chExt cx="463" cy="231"/>
            </a:xfrm>
          </p:grpSpPr>
          <p:sp>
            <p:nvSpPr>
              <p:cNvPr id="87268" name="Oval 999"/>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269" name="Rectangle 1000"/>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270" name="Oval 1001"/>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271" name="Line 1002"/>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272" name="Oval 1003"/>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273" name="Line 1004"/>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87219" name="Group 1005"/>
            <p:cNvGrpSpPr>
              <a:grpSpLocks/>
            </p:cNvGrpSpPr>
            <p:nvPr/>
          </p:nvGrpSpPr>
          <p:grpSpPr bwMode="auto">
            <a:xfrm>
              <a:off x="3036" y="3602"/>
              <a:ext cx="129" cy="61"/>
              <a:chOff x="816" y="1680"/>
              <a:chExt cx="463" cy="231"/>
            </a:xfrm>
          </p:grpSpPr>
          <p:sp>
            <p:nvSpPr>
              <p:cNvPr id="87262" name="Oval 1006"/>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263" name="Rectangle 1007"/>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264" name="Oval 1008"/>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265" name="Line 1009"/>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266" name="Oval 1010"/>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267" name="Line 1011"/>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113216" name="Group 1012"/>
            <p:cNvGrpSpPr>
              <a:grpSpLocks/>
            </p:cNvGrpSpPr>
            <p:nvPr/>
          </p:nvGrpSpPr>
          <p:grpSpPr bwMode="auto">
            <a:xfrm>
              <a:off x="3036" y="3574"/>
              <a:ext cx="129" cy="61"/>
              <a:chOff x="816" y="1680"/>
              <a:chExt cx="463" cy="231"/>
            </a:xfrm>
          </p:grpSpPr>
          <p:sp>
            <p:nvSpPr>
              <p:cNvPr id="87256" name="Oval 1013"/>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257" name="Rectangle 1014"/>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258" name="Oval 1015"/>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259" name="Line 1016"/>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260" name="Oval 1017"/>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261" name="Line 1018"/>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113217" name="Group 1019"/>
            <p:cNvGrpSpPr>
              <a:grpSpLocks/>
            </p:cNvGrpSpPr>
            <p:nvPr/>
          </p:nvGrpSpPr>
          <p:grpSpPr bwMode="auto">
            <a:xfrm>
              <a:off x="3036" y="3513"/>
              <a:ext cx="129" cy="60"/>
              <a:chOff x="816" y="1680"/>
              <a:chExt cx="463" cy="231"/>
            </a:xfrm>
          </p:grpSpPr>
          <p:sp>
            <p:nvSpPr>
              <p:cNvPr id="87250" name="Oval 1020"/>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251" name="Rectangle 1021"/>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252" name="Oval 1022"/>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253" name="Line 1023"/>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254" name="Oval 1024"/>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255" name="Line 1025"/>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113218" name="Group 1026"/>
            <p:cNvGrpSpPr>
              <a:grpSpLocks/>
            </p:cNvGrpSpPr>
            <p:nvPr/>
          </p:nvGrpSpPr>
          <p:grpSpPr bwMode="auto">
            <a:xfrm>
              <a:off x="3036" y="3485"/>
              <a:ext cx="129" cy="60"/>
              <a:chOff x="816" y="1680"/>
              <a:chExt cx="463" cy="231"/>
            </a:xfrm>
          </p:grpSpPr>
          <p:sp>
            <p:nvSpPr>
              <p:cNvPr id="87244" name="Oval 1027"/>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245" name="Rectangle 1028"/>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246" name="Oval 1029"/>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247" name="Line 1030"/>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248" name="Oval 1031"/>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249" name="Line 1032"/>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113219" name="Group 1033"/>
            <p:cNvGrpSpPr>
              <a:grpSpLocks/>
            </p:cNvGrpSpPr>
            <p:nvPr/>
          </p:nvGrpSpPr>
          <p:grpSpPr bwMode="auto">
            <a:xfrm>
              <a:off x="3036" y="3423"/>
              <a:ext cx="129" cy="61"/>
              <a:chOff x="816" y="1680"/>
              <a:chExt cx="463" cy="231"/>
            </a:xfrm>
          </p:grpSpPr>
          <p:sp>
            <p:nvSpPr>
              <p:cNvPr id="87238" name="Oval 1034"/>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239" name="Rectangle 1035"/>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240" name="Oval 1036"/>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241" name="Line 1037"/>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242" name="Oval 1038"/>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243" name="Line 1039"/>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113220" name="Group 1040"/>
            <p:cNvGrpSpPr>
              <a:grpSpLocks/>
            </p:cNvGrpSpPr>
            <p:nvPr/>
          </p:nvGrpSpPr>
          <p:grpSpPr bwMode="auto">
            <a:xfrm>
              <a:off x="3036" y="3395"/>
              <a:ext cx="129" cy="61"/>
              <a:chOff x="816" y="1680"/>
              <a:chExt cx="463" cy="231"/>
            </a:xfrm>
          </p:grpSpPr>
          <p:sp>
            <p:nvSpPr>
              <p:cNvPr id="87232" name="Oval 1041"/>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233" name="Rectangle 1042"/>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234" name="Oval 1043"/>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235" name="Line 1044"/>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236" name="Oval 1045"/>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237" name="Line 1046"/>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113221" name="Group 1047"/>
            <p:cNvGrpSpPr>
              <a:grpSpLocks/>
            </p:cNvGrpSpPr>
            <p:nvPr/>
          </p:nvGrpSpPr>
          <p:grpSpPr bwMode="auto">
            <a:xfrm>
              <a:off x="3036" y="3334"/>
              <a:ext cx="129" cy="61"/>
              <a:chOff x="816" y="1680"/>
              <a:chExt cx="463" cy="231"/>
            </a:xfrm>
          </p:grpSpPr>
          <p:sp>
            <p:nvSpPr>
              <p:cNvPr id="87226" name="Oval 1048"/>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227" name="Rectangle 1049"/>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228" name="Oval 1050"/>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229" name="Line 1051"/>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230" name="Oval 1052"/>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231" name="Line 1053"/>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113222" name="Group 1054"/>
            <p:cNvGrpSpPr>
              <a:grpSpLocks/>
            </p:cNvGrpSpPr>
            <p:nvPr/>
          </p:nvGrpSpPr>
          <p:grpSpPr bwMode="auto">
            <a:xfrm>
              <a:off x="3036" y="3306"/>
              <a:ext cx="129" cy="61"/>
              <a:chOff x="816" y="1680"/>
              <a:chExt cx="463" cy="231"/>
            </a:xfrm>
          </p:grpSpPr>
          <p:sp>
            <p:nvSpPr>
              <p:cNvPr id="87220" name="Oval 1055"/>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221" name="Rectangle 1056"/>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222" name="Oval 1057"/>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7223" name="Line 1058"/>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7224" name="Oval 1059"/>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7225" name="Line 1060"/>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grpSp>
        <p:nvGrpSpPr>
          <p:cNvPr id="1113223" name="Group 1061"/>
          <p:cNvGrpSpPr>
            <a:grpSpLocks/>
          </p:cNvGrpSpPr>
          <p:nvPr/>
        </p:nvGrpSpPr>
        <p:grpSpPr bwMode="auto">
          <a:xfrm>
            <a:off x="6046788" y="1334617"/>
            <a:ext cx="587375" cy="841375"/>
            <a:chOff x="3821" y="1220"/>
            <a:chExt cx="370" cy="530"/>
          </a:xfrm>
        </p:grpSpPr>
        <p:pic>
          <p:nvPicPr>
            <p:cNvPr id="87190" name="Picture 1062" descr="File Server_Updated200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73" y="1220"/>
              <a:ext cx="218"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191" name="Picture 1063" descr="File Server_Updated2005"/>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821" y="1372"/>
              <a:ext cx="218"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192" name="Picture 1064" descr="File Server_Updated2005"/>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949" y="1460"/>
              <a:ext cx="218"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113245" name="Group 1181"/>
          <p:cNvGraphicFramePr>
            <a:graphicFrameLocks noGrp="1"/>
          </p:cNvGraphicFramePr>
          <p:nvPr/>
        </p:nvGraphicFramePr>
        <p:xfrm>
          <a:off x="642938" y="3855567"/>
          <a:ext cx="7858125" cy="2060573"/>
        </p:xfrm>
        <a:graphic>
          <a:graphicData uri="http://schemas.openxmlformats.org/drawingml/2006/table">
            <a:tbl>
              <a:tblPr/>
              <a:tblGrid>
                <a:gridCol w="2619375">
                  <a:extLst>
                    <a:ext uri="{9D8B030D-6E8A-4147-A177-3AD203B41FA5}">
                      <a16:colId xmlns:a16="http://schemas.microsoft.com/office/drawing/2014/main" val="20000"/>
                    </a:ext>
                  </a:extLst>
                </a:gridCol>
                <a:gridCol w="2619375">
                  <a:extLst>
                    <a:ext uri="{9D8B030D-6E8A-4147-A177-3AD203B41FA5}">
                      <a16:colId xmlns:a16="http://schemas.microsoft.com/office/drawing/2014/main" val="20001"/>
                    </a:ext>
                  </a:extLst>
                </a:gridCol>
                <a:gridCol w="2619375">
                  <a:extLst>
                    <a:ext uri="{9D8B030D-6E8A-4147-A177-3AD203B41FA5}">
                      <a16:colId xmlns:a16="http://schemas.microsoft.com/office/drawing/2014/main" val="20002"/>
                    </a:ext>
                  </a:extLst>
                </a:gridCol>
              </a:tblGrid>
              <a:tr h="304816">
                <a:tc gridSpan="3">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600" b="1" i="0" u="none" strike="noStrike" cap="none" normalizeH="0" baseline="0" dirty="0">
                          <a:ln>
                            <a:noFill/>
                          </a:ln>
                          <a:solidFill>
                            <a:schemeClr val="bg1"/>
                          </a:solidFill>
                          <a:effectLst/>
                          <a:latin typeface="Calibri" pitchFamily="34" charset="0"/>
                          <a:cs typeface="Calibri" pitchFamily="34" charset="0"/>
                        </a:rPr>
                        <a:t>Attribute </a:t>
                      </a:r>
                    </a:p>
                  </a:txBody>
                  <a:tcPr marL="73129" marR="73129" marT="36570" marB="36570" anchor="ctr" anchorCtr="1" horzOverflow="overflow">
                    <a:lnL cap="flat">
                      <a:noFill/>
                    </a:lnL>
                    <a:lnR w="19050" cap="flat" cmpd="sng" algn="ctr">
                      <a:solidFill>
                        <a:schemeClr val="bg1"/>
                      </a:solidFill>
                      <a:prstDash val="solid"/>
                      <a:round/>
                      <a:headEnd type="none" w="med" len="med"/>
                      <a:tailEnd type="none" w="med" len="med"/>
                    </a:lnR>
                    <a:lnT cap="flat">
                      <a:noFill/>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04816">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600" b="0" i="0" u="none" strike="noStrike" cap="none" normalizeH="0" baseline="0" dirty="0">
                          <a:ln>
                            <a:noFill/>
                          </a:ln>
                          <a:solidFill>
                            <a:srgbClr val="000000"/>
                          </a:solidFill>
                          <a:effectLst/>
                          <a:latin typeface="Calibri" pitchFamily="34" charset="0"/>
                          <a:cs typeface="Calibri" pitchFamily="34" charset="0"/>
                        </a:rPr>
                        <a:t>More</a:t>
                      </a:r>
                    </a:p>
                  </a:txBody>
                  <a:tcPr marL="73129" marR="73129" marT="36570" marB="36570" anchor="ctr" anchorCtr="1" horzOverflow="overflow">
                    <a:lnL cap="flat">
                      <a:noFill/>
                    </a:lnL>
                    <a:lnR>
                      <a:noFill/>
                    </a:lnR>
                    <a:lnT w="19050" cap="flat" cmpd="sng" algn="ctr">
                      <a:solidFill>
                        <a:schemeClr val="bg1"/>
                      </a:solidFill>
                      <a:prstDash val="solid"/>
                      <a:round/>
                      <a:headEnd type="none" w="med" len="med"/>
                      <a:tailEnd type="none" w="med" len="med"/>
                    </a:lnT>
                    <a:lnB w="12700" cap="flat" cmpd="sng" algn="ctr">
                      <a:solidFill>
                        <a:srgbClr val="8E8E95"/>
                      </a:solidFill>
                      <a:prstDash val="solid"/>
                      <a:round/>
                      <a:headEnd type="none" w="med" len="med"/>
                      <a:tailEnd type="none" w="med" len="med"/>
                    </a:lnB>
                    <a:lnTlToBr>
                      <a:noFill/>
                    </a:lnTlToBr>
                    <a:lnBlToTr>
                      <a:noFill/>
                    </a:lnBlToTr>
                    <a:solidFill>
                      <a:srgbClr val="C0C0C4"/>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600" b="0" i="0" u="none" strike="noStrike" cap="none" normalizeH="0" baseline="0" dirty="0">
                          <a:ln>
                            <a:noFill/>
                          </a:ln>
                          <a:solidFill>
                            <a:srgbClr val="002060"/>
                          </a:solidFill>
                          <a:effectLst/>
                          <a:latin typeface="Calibri" pitchFamily="34" charset="0"/>
                          <a:cs typeface="Calibri" pitchFamily="34" charset="0"/>
                        </a:rPr>
                        <a:t>Number of SAN Switches</a:t>
                      </a:r>
                    </a:p>
                  </a:txBody>
                  <a:tcPr marL="73129" marR="73129" marT="36570" marB="36570" anchor="ctr" anchorCtr="1" horzOverflow="overflow">
                    <a:lnL>
                      <a:noFill/>
                    </a:lnL>
                    <a:lnR>
                      <a:noFill/>
                    </a:lnR>
                    <a:lnT w="19050" cap="flat" cmpd="sng" algn="ctr">
                      <a:solidFill>
                        <a:schemeClr val="bg1"/>
                      </a:solidFill>
                      <a:prstDash val="solid"/>
                      <a:round/>
                      <a:headEnd type="none" w="med" len="med"/>
                      <a:tailEnd type="none" w="med" len="med"/>
                    </a:lnT>
                    <a:lnB w="12700" cap="flat" cmpd="sng" algn="ctr">
                      <a:solidFill>
                        <a:srgbClr val="8E8E95"/>
                      </a:solidFill>
                      <a:prstDash val="solid"/>
                      <a:round/>
                      <a:headEnd type="none" w="med" len="med"/>
                      <a:tailEnd type="none" w="med" len="med"/>
                    </a:lnB>
                    <a:lnTlToBr>
                      <a:noFill/>
                    </a:lnTlToBr>
                    <a:lnBlToTr>
                      <a:noFill/>
                    </a:lnBlToTr>
                    <a:solidFill>
                      <a:srgbClr val="D2D2D4"/>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600" b="0" i="0" u="none" strike="noStrike" cap="none" normalizeH="0" baseline="0" dirty="0">
                          <a:ln>
                            <a:noFill/>
                          </a:ln>
                          <a:solidFill>
                            <a:srgbClr val="000000"/>
                          </a:solidFill>
                          <a:effectLst/>
                          <a:latin typeface="Calibri" pitchFamily="34" charset="0"/>
                          <a:cs typeface="Calibri" pitchFamily="34" charset="0"/>
                        </a:rPr>
                        <a:t>Fewer</a:t>
                      </a:r>
                    </a:p>
                  </a:txBody>
                  <a:tcPr marL="73129" marR="73129" marT="36570" marB="36570" anchor="ctr" anchorCtr="1" horzOverflow="overflow">
                    <a:lnL>
                      <a:noFill/>
                    </a:lnL>
                    <a:lnR cap="flat">
                      <a:noFill/>
                    </a:lnR>
                    <a:lnT w="19050" cap="flat" cmpd="sng" algn="ctr">
                      <a:solidFill>
                        <a:schemeClr val="bg1"/>
                      </a:solidFill>
                      <a:prstDash val="solid"/>
                      <a:round/>
                      <a:headEnd type="none" w="med" len="med"/>
                      <a:tailEnd type="none" w="med" len="med"/>
                    </a:lnT>
                    <a:lnB w="12700" cap="flat" cmpd="sng" algn="ctr">
                      <a:solidFill>
                        <a:srgbClr val="8E8E95"/>
                      </a:solidFill>
                      <a:prstDash val="solid"/>
                      <a:round/>
                      <a:headEnd type="none" w="med" len="med"/>
                      <a:tailEnd type="none" w="med" len="med"/>
                    </a:lnB>
                    <a:lnTlToBr>
                      <a:noFill/>
                    </a:lnTlToBr>
                    <a:lnBlToTr>
                      <a:noFill/>
                    </a:lnBlToTr>
                    <a:solidFill>
                      <a:srgbClr val="C0C0C4"/>
                    </a:solidFill>
                  </a:tcPr>
                </a:tc>
                <a:extLst>
                  <a:ext uri="{0D108BD9-81ED-4DB2-BD59-A6C34878D82A}">
                    <a16:rowId xmlns:a16="http://schemas.microsoft.com/office/drawing/2014/main" val="10001"/>
                  </a:ext>
                </a:extLst>
              </a:tr>
              <a:tr h="304816">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600" b="0" i="0" u="none" strike="noStrike" cap="none" normalizeH="0" baseline="0" dirty="0">
                          <a:ln>
                            <a:noFill/>
                          </a:ln>
                          <a:solidFill>
                            <a:srgbClr val="000000"/>
                          </a:solidFill>
                          <a:effectLst/>
                          <a:latin typeface="Calibri" pitchFamily="34" charset="0"/>
                          <a:cs typeface="Calibri" pitchFamily="34" charset="0"/>
                        </a:rPr>
                        <a:t>No</a:t>
                      </a:r>
                    </a:p>
                  </a:txBody>
                  <a:tcPr marL="73129" marR="73129" marT="36570" marB="36570" anchor="ctr" anchorCtr="1" horzOverflow="overflow">
                    <a:lnL cap="flat">
                      <a:noFill/>
                    </a:lnL>
                    <a:lnR>
                      <a:noFill/>
                    </a:lnR>
                    <a:lnT w="12700" cap="flat" cmpd="sng" algn="ctr">
                      <a:solidFill>
                        <a:srgbClr val="8E8E95"/>
                      </a:solidFill>
                      <a:prstDash val="solid"/>
                      <a:round/>
                      <a:headEnd type="none" w="med" len="med"/>
                      <a:tailEnd type="none" w="med" len="med"/>
                    </a:lnT>
                    <a:lnB w="12700" cap="flat" cmpd="sng" algn="ctr">
                      <a:solidFill>
                        <a:srgbClr val="8E8E95"/>
                      </a:solidFill>
                      <a:prstDash val="solid"/>
                      <a:round/>
                      <a:headEnd type="none" w="med" len="med"/>
                      <a:tailEnd type="none" w="med" len="med"/>
                    </a:lnB>
                    <a:lnTlToBr>
                      <a:noFill/>
                    </a:lnTlToBr>
                    <a:lnBlToTr>
                      <a:noFill/>
                    </a:lnBlToTr>
                    <a:solidFill>
                      <a:srgbClr val="C0C0C4"/>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600" b="0" i="0" u="none" strike="noStrike" cap="none" normalizeH="0" baseline="0" dirty="0">
                          <a:ln>
                            <a:noFill/>
                          </a:ln>
                          <a:solidFill>
                            <a:srgbClr val="002060"/>
                          </a:solidFill>
                          <a:effectLst/>
                          <a:latin typeface="Calibri" pitchFamily="34" charset="0"/>
                          <a:cs typeface="Calibri" pitchFamily="34" charset="0"/>
                        </a:rPr>
                        <a:t>Share Disk/Tape</a:t>
                      </a:r>
                    </a:p>
                  </a:txBody>
                  <a:tcPr marL="73129" marR="73129" marT="36570" marB="36570" anchor="ctr" anchorCtr="1" horzOverflow="overflow">
                    <a:lnL>
                      <a:noFill/>
                    </a:lnL>
                    <a:lnR>
                      <a:noFill/>
                    </a:lnR>
                    <a:lnT w="12700" cap="flat" cmpd="sng" algn="ctr">
                      <a:solidFill>
                        <a:srgbClr val="8E8E95"/>
                      </a:solidFill>
                      <a:prstDash val="solid"/>
                      <a:round/>
                      <a:headEnd type="none" w="med" len="med"/>
                      <a:tailEnd type="none" w="med" len="med"/>
                    </a:lnT>
                    <a:lnB w="12700" cap="flat" cmpd="sng" algn="ctr">
                      <a:solidFill>
                        <a:srgbClr val="8E8E95"/>
                      </a:solidFill>
                      <a:prstDash val="solid"/>
                      <a:round/>
                      <a:headEnd type="none" w="med" len="med"/>
                      <a:tailEnd type="none" w="med" len="med"/>
                    </a:lnB>
                    <a:lnTlToBr>
                      <a:noFill/>
                    </a:lnTlToBr>
                    <a:lnBlToTr>
                      <a:noFill/>
                    </a:lnBlToTr>
                    <a:solidFill>
                      <a:srgbClr val="D2D2D4"/>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600" b="0" i="0" u="none" strike="noStrike" cap="none" normalizeH="0" baseline="0" dirty="0">
                          <a:ln>
                            <a:noFill/>
                          </a:ln>
                          <a:solidFill>
                            <a:srgbClr val="000000"/>
                          </a:solidFill>
                          <a:effectLst/>
                          <a:latin typeface="Calibri" pitchFamily="34" charset="0"/>
                          <a:cs typeface="Calibri" pitchFamily="34" charset="0"/>
                        </a:rPr>
                        <a:t>Yes</a:t>
                      </a:r>
                    </a:p>
                  </a:txBody>
                  <a:tcPr marL="73129" marR="73129" marT="36570" marB="36570" anchor="ctr" anchorCtr="1" horzOverflow="overflow">
                    <a:lnL>
                      <a:noFill/>
                    </a:lnL>
                    <a:lnR cap="flat">
                      <a:noFill/>
                    </a:lnR>
                    <a:lnT w="12700" cap="flat" cmpd="sng" algn="ctr">
                      <a:solidFill>
                        <a:srgbClr val="8E8E95"/>
                      </a:solidFill>
                      <a:prstDash val="solid"/>
                      <a:round/>
                      <a:headEnd type="none" w="med" len="med"/>
                      <a:tailEnd type="none" w="med" len="med"/>
                    </a:lnT>
                    <a:lnB w="12700" cap="flat" cmpd="sng" algn="ctr">
                      <a:solidFill>
                        <a:srgbClr val="8E8E95"/>
                      </a:solidFill>
                      <a:prstDash val="solid"/>
                      <a:round/>
                      <a:headEnd type="none" w="med" len="med"/>
                      <a:tailEnd type="none" w="med" len="med"/>
                    </a:lnB>
                    <a:lnTlToBr>
                      <a:noFill/>
                    </a:lnTlToBr>
                    <a:lnBlToTr>
                      <a:noFill/>
                    </a:lnBlToTr>
                    <a:solidFill>
                      <a:srgbClr val="C0C0C4"/>
                    </a:solidFill>
                  </a:tcPr>
                </a:tc>
                <a:extLst>
                  <a:ext uri="{0D108BD9-81ED-4DB2-BD59-A6C34878D82A}">
                    <a16:rowId xmlns:a16="http://schemas.microsoft.com/office/drawing/2014/main" val="10002"/>
                  </a:ext>
                </a:extLst>
              </a:tr>
              <a:tr h="304816">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600" b="0" i="0" u="none" strike="noStrike" cap="none" normalizeH="0" baseline="0" dirty="0">
                          <a:ln>
                            <a:noFill/>
                          </a:ln>
                          <a:solidFill>
                            <a:srgbClr val="000000"/>
                          </a:solidFill>
                          <a:effectLst/>
                          <a:latin typeface="Calibri" pitchFamily="34" charset="0"/>
                          <a:cs typeface="Calibri" pitchFamily="34" charset="0"/>
                        </a:rPr>
                        <a:t>No </a:t>
                      </a:r>
                    </a:p>
                  </a:txBody>
                  <a:tcPr marL="73129" marR="73129" marT="36570" marB="36570" anchor="ctr" anchorCtr="1" horzOverflow="overflow">
                    <a:lnL cap="flat">
                      <a:noFill/>
                    </a:lnL>
                    <a:lnR>
                      <a:noFill/>
                    </a:lnR>
                    <a:lnT w="12700" cap="flat" cmpd="sng" algn="ctr">
                      <a:solidFill>
                        <a:srgbClr val="8E8E95"/>
                      </a:solidFill>
                      <a:prstDash val="solid"/>
                      <a:round/>
                      <a:headEnd type="none" w="med" len="med"/>
                      <a:tailEnd type="none" w="med" len="med"/>
                    </a:lnT>
                    <a:lnB w="12700" cap="flat" cmpd="sng" algn="ctr">
                      <a:solidFill>
                        <a:srgbClr val="8E8E95"/>
                      </a:solidFill>
                      <a:prstDash val="solid"/>
                      <a:round/>
                      <a:headEnd type="none" w="med" len="med"/>
                      <a:tailEnd type="none" w="med" len="med"/>
                    </a:lnB>
                    <a:lnTlToBr>
                      <a:noFill/>
                    </a:lnTlToBr>
                    <a:lnBlToTr>
                      <a:noFill/>
                    </a:lnBlToTr>
                    <a:solidFill>
                      <a:srgbClr val="C0C0C4"/>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600" b="0" i="0" u="none" strike="noStrike" cap="none" normalizeH="0" baseline="0" dirty="0">
                          <a:ln>
                            <a:noFill/>
                          </a:ln>
                          <a:solidFill>
                            <a:srgbClr val="002060"/>
                          </a:solidFill>
                          <a:effectLst/>
                          <a:latin typeface="Calibri" pitchFamily="34" charset="0"/>
                          <a:cs typeface="Calibri" pitchFamily="34" charset="0"/>
                        </a:rPr>
                        <a:t>Share DR Facilities</a:t>
                      </a:r>
                    </a:p>
                  </a:txBody>
                  <a:tcPr marL="73129" marR="73129" marT="36570" marB="36570" anchor="ctr" anchorCtr="1" horzOverflow="overflow">
                    <a:lnL>
                      <a:noFill/>
                    </a:lnL>
                    <a:lnR>
                      <a:noFill/>
                    </a:lnR>
                    <a:lnT w="12700" cap="flat" cmpd="sng" algn="ctr">
                      <a:solidFill>
                        <a:srgbClr val="8E8E95"/>
                      </a:solidFill>
                      <a:prstDash val="solid"/>
                      <a:round/>
                      <a:headEnd type="none" w="med" len="med"/>
                      <a:tailEnd type="none" w="med" len="med"/>
                    </a:lnT>
                    <a:lnB w="12700" cap="flat" cmpd="sng" algn="ctr">
                      <a:solidFill>
                        <a:srgbClr val="8E8E95"/>
                      </a:solidFill>
                      <a:prstDash val="solid"/>
                      <a:round/>
                      <a:headEnd type="none" w="med" len="med"/>
                      <a:tailEnd type="none" w="med" len="med"/>
                    </a:lnB>
                    <a:lnTlToBr>
                      <a:noFill/>
                    </a:lnTlToBr>
                    <a:lnBlToTr>
                      <a:noFill/>
                    </a:lnBlToTr>
                    <a:solidFill>
                      <a:srgbClr val="D2D2D4"/>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600" b="0" i="0" u="none" strike="noStrike" cap="none" normalizeH="0" baseline="0">
                          <a:ln>
                            <a:noFill/>
                          </a:ln>
                          <a:solidFill>
                            <a:srgbClr val="000000"/>
                          </a:solidFill>
                          <a:effectLst/>
                          <a:latin typeface="Calibri" pitchFamily="34" charset="0"/>
                          <a:cs typeface="Calibri" pitchFamily="34" charset="0"/>
                        </a:rPr>
                        <a:t>Yes</a:t>
                      </a:r>
                    </a:p>
                  </a:txBody>
                  <a:tcPr marL="73129" marR="73129" marT="36570" marB="36570" anchor="ctr" anchorCtr="1" horzOverflow="overflow">
                    <a:lnL>
                      <a:noFill/>
                    </a:lnL>
                    <a:lnR cap="flat">
                      <a:noFill/>
                    </a:lnR>
                    <a:lnT w="12700" cap="flat" cmpd="sng" algn="ctr">
                      <a:solidFill>
                        <a:srgbClr val="8E8E95"/>
                      </a:solidFill>
                      <a:prstDash val="solid"/>
                      <a:round/>
                      <a:headEnd type="none" w="med" len="med"/>
                      <a:tailEnd type="none" w="med" len="med"/>
                    </a:lnT>
                    <a:lnB w="12700" cap="flat" cmpd="sng" algn="ctr">
                      <a:solidFill>
                        <a:srgbClr val="8E8E95"/>
                      </a:solidFill>
                      <a:prstDash val="solid"/>
                      <a:round/>
                      <a:headEnd type="none" w="med" len="med"/>
                      <a:tailEnd type="none" w="med" len="med"/>
                    </a:lnB>
                    <a:lnTlToBr>
                      <a:noFill/>
                    </a:lnTlToBr>
                    <a:lnBlToTr>
                      <a:noFill/>
                    </a:lnBlToTr>
                    <a:solidFill>
                      <a:srgbClr val="C0C0C4"/>
                    </a:solidFill>
                  </a:tcPr>
                </a:tc>
                <a:extLst>
                  <a:ext uri="{0D108BD9-81ED-4DB2-BD59-A6C34878D82A}">
                    <a16:rowId xmlns:a16="http://schemas.microsoft.com/office/drawing/2014/main" val="10003"/>
                  </a:ext>
                </a:extLst>
              </a:tr>
              <a:tr h="304816">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600" b="0" i="0" u="none" strike="noStrike" cap="none" normalizeH="0" baseline="0" dirty="0">
                          <a:ln>
                            <a:noFill/>
                          </a:ln>
                          <a:solidFill>
                            <a:srgbClr val="000000"/>
                          </a:solidFill>
                          <a:effectLst/>
                          <a:latin typeface="Calibri" pitchFamily="34" charset="0"/>
                          <a:cs typeface="Calibri" pitchFamily="34" charset="0"/>
                        </a:rPr>
                        <a:t>Complex</a:t>
                      </a:r>
                    </a:p>
                  </a:txBody>
                  <a:tcPr marL="73129" marR="73129" marT="36570" marB="36570" anchor="ctr" anchorCtr="1" horzOverflow="overflow">
                    <a:lnL cap="flat">
                      <a:noFill/>
                    </a:lnL>
                    <a:lnR>
                      <a:noFill/>
                    </a:lnR>
                    <a:lnT w="12700" cap="flat" cmpd="sng" algn="ctr">
                      <a:solidFill>
                        <a:srgbClr val="8E8E95"/>
                      </a:solidFill>
                      <a:prstDash val="solid"/>
                      <a:round/>
                      <a:headEnd type="none" w="med" len="med"/>
                      <a:tailEnd type="none" w="med" len="med"/>
                    </a:lnT>
                    <a:lnB w="12700" cap="flat" cmpd="sng" algn="ctr">
                      <a:solidFill>
                        <a:srgbClr val="8E8E95"/>
                      </a:solidFill>
                      <a:prstDash val="solid"/>
                      <a:round/>
                      <a:headEnd type="none" w="med" len="med"/>
                      <a:tailEnd type="none" w="med" len="med"/>
                    </a:lnB>
                    <a:lnTlToBr>
                      <a:noFill/>
                    </a:lnTlToBr>
                    <a:lnBlToTr>
                      <a:noFill/>
                    </a:lnBlToTr>
                    <a:solidFill>
                      <a:srgbClr val="C0C0C4"/>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600" b="0" i="0" u="none" strike="noStrike" cap="none" normalizeH="0" baseline="0" dirty="0">
                          <a:ln>
                            <a:noFill/>
                          </a:ln>
                          <a:solidFill>
                            <a:srgbClr val="002060"/>
                          </a:solidFill>
                          <a:effectLst/>
                          <a:latin typeface="Calibri" pitchFamily="34" charset="0"/>
                          <a:cs typeface="Calibri" pitchFamily="34" charset="0"/>
                        </a:rPr>
                        <a:t>SAN Management</a:t>
                      </a:r>
                    </a:p>
                  </a:txBody>
                  <a:tcPr marL="73129" marR="73129" marT="36570" marB="36570" anchor="ctr" anchorCtr="1" horzOverflow="overflow">
                    <a:lnL>
                      <a:noFill/>
                    </a:lnL>
                    <a:lnR>
                      <a:noFill/>
                    </a:lnR>
                    <a:lnT w="12700" cap="flat" cmpd="sng" algn="ctr">
                      <a:solidFill>
                        <a:srgbClr val="8E8E95"/>
                      </a:solidFill>
                      <a:prstDash val="solid"/>
                      <a:round/>
                      <a:headEnd type="none" w="med" len="med"/>
                      <a:tailEnd type="none" w="med" len="med"/>
                    </a:lnT>
                    <a:lnB w="12700" cap="flat" cmpd="sng" algn="ctr">
                      <a:solidFill>
                        <a:srgbClr val="8E8E95"/>
                      </a:solidFill>
                      <a:prstDash val="solid"/>
                      <a:round/>
                      <a:headEnd type="none" w="med" len="med"/>
                      <a:tailEnd type="none" w="med" len="med"/>
                    </a:lnB>
                    <a:lnTlToBr>
                      <a:noFill/>
                    </a:lnTlToBr>
                    <a:lnBlToTr>
                      <a:noFill/>
                    </a:lnBlToTr>
                    <a:solidFill>
                      <a:srgbClr val="D2D2D4"/>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600" b="0" i="0" u="none" strike="noStrike" cap="none" normalizeH="0" baseline="0" dirty="0">
                          <a:ln>
                            <a:noFill/>
                          </a:ln>
                          <a:solidFill>
                            <a:srgbClr val="000000"/>
                          </a:solidFill>
                          <a:effectLst/>
                          <a:latin typeface="Calibri" pitchFamily="34" charset="0"/>
                          <a:cs typeface="Calibri" pitchFamily="34" charset="0"/>
                        </a:rPr>
                        <a:t>Simple</a:t>
                      </a:r>
                    </a:p>
                  </a:txBody>
                  <a:tcPr marL="73129" marR="73129" marT="36570" marB="36570" anchor="ctr" anchorCtr="1" horzOverflow="overflow">
                    <a:lnL>
                      <a:noFill/>
                    </a:lnL>
                    <a:lnR cap="flat">
                      <a:noFill/>
                    </a:lnR>
                    <a:lnT w="12700" cap="flat" cmpd="sng" algn="ctr">
                      <a:solidFill>
                        <a:srgbClr val="8E8E95"/>
                      </a:solidFill>
                      <a:prstDash val="solid"/>
                      <a:round/>
                      <a:headEnd type="none" w="med" len="med"/>
                      <a:tailEnd type="none" w="med" len="med"/>
                    </a:lnT>
                    <a:lnB w="12700" cap="flat" cmpd="sng" algn="ctr">
                      <a:solidFill>
                        <a:srgbClr val="8E8E95"/>
                      </a:solidFill>
                      <a:prstDash val="solid"/>
                      <a:round/>
                      <a:headEnd type="none" w="med" len="med"/>
                      <a:tailEnd type="none" w="med" len="med"/>
                    </a:lnB>
                    <a:lnTlToBr>
                      <a:noFill/>
                    </a:lnTlToBr>
                    <a:lnBlToTr>
                      <a:noFill/>
                    </a:lnBlToTr>
                    <a:solidFill>
                      <a:srgbClr val="C0C0C4"/>
                    </a:solidFill>
                  </a:tcPr>
                </a:tc>
                <a:extLst>
                  <a:ext uri="{0D108BD9-81ED-4DB2-BD59-A6C34878D82A}">
                    <a16:rowId xmlns:a16="http://schemas.microsoft.com/office/drawing/2014/main" val="10004"/>
                  </a:ext>
                </a:extLst>
              </a:tr>
              <a:tr h="536493">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600" b="0" i="0" u="none" strike="noStrike" cap="none" normalizeH="0" baseline="0" dirty="0">
                          <a:ln>
                            <a:noFill/>
                          </a:ln>
                          <a:solidFill>
                            <a:srgbClr val="000000"/>
                          </a:solidFill>
                          <a:effectLst/>
                          <a:latin typeface="Calibri" pitchFamily="34" charset="0"/>
                          <a:cs typeface="Calibri" pitchFamily="34" charset="0"/>
                        </a:rPr>
                        <a:t>Very hard</a:t>
                      </a:r>
                    </a:p>
                  </a:txBody>
                  <a:tcPr marL="73129" marR="73129" marT="36570" marB="36570" anchor="ctr" anchorCtr="1" horzOverflow="overflow">
                    <a:lnL cap="flat">
                      <a:noFill/>
                    </a:lnL>
                    <a:lnR>
                      <a:noFill/>
                    </a:lnR>
                    <a:lnT w="12700" cap="flat" cmpd="sng" algn="ctr">
                      <a:solidFill>
                        <a:srgbClr val="8E8E95"/>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0C0C4"/>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600" b="0" i="0" u="none" strike="noStrike" cap="none" normalizeH="0" baseline="0" dirty="0">
                          <a:ln>
                            <a:noFill/>
                          </a:ln>
                          <a:solidFill>
                            <a:srgbClr val="002060"/>
                          </a:solidFill>
                          <a:effectLst/>
                          <a:latin typeface="Calibri" pitchFamily="34" charset="0"/>
                          <a:cs typeface="Calibri" pitchFamily="34" charset="0"/>
                        </a:rPr>
                        <a:t>Support Virtualization </a:t>
                      </a:r>
                      <a:br>
                        <a:rPr kumimoji="0" lang="en-US" sz="1600" b="0" i="0" u="none" strike="noStrike" cap="none" normalizeH="0" baseline="0" dirty="0">
                          <a:ln>
                            <a:noFill/>
                          </a:ln>
                          <a:solidFill>
                            <a:srgbClr val="002060"/>
                          </a:solidFill>
                          <a:effectLst/>
                          <a:latin typeface="Calibri" pitchFamily="34" charset="0"/>
                          <a:cs typeface="Calibri" pitchFamily="34" charset="0"/>
                        </a:rPr>
                      </a:br>
                      <a:r>
                        <a:rPr kumimoji="0" lang="en-US" sz="1600" b="0" i="0" u="none" strike="noStrike" cap="none" normalizeH="0" baseline="0" dirty="0">
                          <a:ln>
                            <a:noFill/>
                          </a:ln>
                          <a:solidFill>
                            <a:srgbClr val="002060"/>
                          </a:solidFill>
                          <a:effectLst/>
                          <a:latin typeface="Calibri" pitchFamily="34" charset="0"/>
                          <a:cs typeface="Calibri" pitchFamily="34" charset="0"/>
                        </a:rPr>
                        <a:t>and Mobility</a:t>
                      </a:r>
                    </a:p>
                  </a:txBody>
                  <a:tcPr marL="73129" marR="73129" marT="36570" marB="36570" anchor="ctr" anchorCtr="1" horzOverflow="overflow">
                    <a:lnL>
                      <a:noFill/>
                    </a:lnL>
                    <a:lnR>
                      <a:noFill/>
                    </a:lnR>
                    <a:lnT w="12700" cap="flat" cmpd="sng" algn="ctr">
                      <a:solidFill>
                        <a:srgbClr val="8E8E95"/>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2D4"/>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600" b="0" i="0" u="none" strike="noStrike" cap="none" normalizeH="0" baseline="0" dirty="0">
                          <a:ln>
                            <a:noFill/>
                          </a:ln>
                          <a:solidFill>
                            <a:srgbClr val="000000"/>
                          </a:solidFill>
                          <a:effectLst/>
                          <a:latin typeface="Calibri" pitchFamily="34" charset="0"/>
                          <a:cs typeface="Calibri" pitchFamily="34" charset="0"/>
                        </a:rPr>
                        <a:t>Easy</a:t>
                      </a:r>
                    </a:p>
                  </a:txBody>
                  <a:tcPr marL="73129" marR="73129" marT="36570" marB="36570" anchor="ctr" anchorCtr="1" horzOverflow="overflow">
                    <a:lnL>
                      <a:noFill/>
                    </a:lnL>
                    <a:lnR cap="flat">
                      <a:noFill/>
                    </a:lnR>
                    <a:lnT w="12700" cap="flat" cmpd="sng" algn="ctr">
                      <a:solidFill>
                        <a:srgbClr val="8E8E95"/>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0C0C4"/>
                    </a:solidFill>
                  </a:tcPr>
                </a:tc>
                <a:extLst>
                  <a:ext uri="{0D108BD9-81ED-4DB2-BD59-A6C34878D82A}">
                    <a16:rowId xmlns:a16="http://schemas.microsoft.com/office/drawing/2014/main" val="10005"/>
                  </a:ext>
                </a:extLst>
              </a:tr>
            </a:tbl>
          </a:graphicData>
        </a:graphic>
      </p:graphicFrame>
      <p:grpSp>
        <p:nvGrpSpPr>
          <p:cNvPr id="1113224" name="Group 1103"/>
          <p:cNvGrpSpPr>
            <a:grpSpLocks/>
          </p:cNvGrpSpPr>
          <p:nvPr/>
        </p:nvGrpSpPr>
        <p:grpSpPr bwMode="auto">
          <a:xfrm>
            <a:off x="6994525" y="1393354"/>
            <a:ext cx="1033463" cy="547688"/>
            <a:chOff x="4418" y="1257"/>
            <a:chExt cx="651" cy="345"/>
          </a:xfrm>
        </p:grpSpPr>
        <p:grpSp>
          <p:nvGrpSpPr>
            <p:cNvPr id="1113225" name="Group 1104"/>
            <p:cNvGrpSpPr>
              <a:grpSpLocks/>
            </p:cNvGrpSpPr>
            <p:nvPr/>
          </p:nvGrpSpPr>
          <p:grpSpPr bwMode="auto">
            <a:xfrm>
              <a:off x="4418" y="1257"/>
              <a:ext cx="216" cy="345"/>
              <a:chOff x="2832" y="3216"/>
              <a:chExt cx="344" cy="548"/>
            </a:xfrm>
          </p:grpSpPr>
          <p:sp>
            <p:nvSpPr>
              <p:cNvPr id="87178" name="Freeform 1105"/>
              <p:cNvSpPr>
                <a:spLocks/>
              </p:cNvSpPr>
              <p:nvPr/>
            </p:nvSpPr>
            <p:spPr bwMode="auto">
              <a:xfrm>
                <a:off x="3141" y="3525"/>
                <a:ext cx="35" cy="239"/>
              </a:xfrm>
              <a:custGeom>
                <a:avLst/>
                <a:gdLst>
                  <a:gd name="T0" fmla="*/ 60 w 60"/>
                  <a:gd name="T1" fmla="*/ 0 h 425"/>
                  <a:gd name="T2" fmla="*/ 60 w 60"/>
                  <a:gd name="T3" fmla="*/ 364 h 425"/>
                  <a:gd name="T4" fmla="*/ 0 w 60"/>
                  <a:gd name="T5" fmla="*/ 425 h 425"/>
                  <a:gd name="T6" fmla="*/ 1 w 60"/>
                  <a:gd name="T7" fmla="*/ 58 h 425"/>
                  <a:gd name="T8" fmla="*/ 60 w 60"/>
                  <a:gd name="T9" fmla="*/ 0 h 425"/>
                  <a:gd name="T10" fmla="*/ 0 60000 65536"/>
                  <a:gd name="T11" fmla="*/ 0 60000 65536"/>
                  <a:gd name="T12" fmla="*/ 0 60000 65536"/>
                  <a:gd name="T13" fmla="*/ 0 60000 65536"/>
                  <a:gd name="T14" fmla="*/ 0 60000 65536"/>
                  <a:gd name="T15" fmla="*/ 0 w 60"/>
                  <a:gd name="T16" fmla="*/ 0 h 425"/>
                  <a:gd name="T17" fmla="*/ 60 w 60"/>
                  <a:gd name="T18" fmla="*/ 425 h 425"/>
                </a:gdLst>
                <a:ahLst/>
                <a:cxnLst>
                  <a:cxn ang="T10">
                    <a:pos x="T0" y="T1"/>
                  </a:cxn>
                  <a:cxn ang="T11">
                    <a:pos x="T2" y="T3"/>
                  </a:cxn>
                  <a:cxn ang="T12">
                    <a:pos x="T4" y="T5"/>
                  </a:cxn>
                  <a:cxn ang="T13">
                    <a:pos x="T6" y="T7"/>
                  </a:cxn>
                  <a:cxn ang="T14">
                    <a:pos x="T8" y="T9"/>
                  </a:cxn>
                </a:cxnLst>
                <a:rect l="T15" t="T16" r="T17" b="T18"/>
                <a:pathLst>
                  <a:path w="60" h="425">
                    <a:moveTo>
                      <a:pt x="60" y="0"/>
                    </a:moveTo>
                    <a:lnTo>
                      <a:pt x="60" y="364"/>
                    </a:lnTo>
                    <a:lnTo>
                      <a:pt x="0" y="425"/>
                    </a:lnTo>
                    <a:lnTo>
                      <a:pt x="1" y="58"/>
                    </a:lnTo>
                    <a:lnTo>
                      <a:pt x="60" y="0"/>
                    </a:lnTo>
                    <a:close/>
                  </a:path>
                </a:pathLst>
              </a:custGeom>
              <a:solidFill>
                <a:srgbClr val="008000"/>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7179" name="Rectangle 1106"/>
              <p:cNvSpPr>
                <a:spLocks noChangeArrowheads="1"/>
              </p:cNvSpPr>
              <p:nvPr/>
            </p:nvSpPr>
            <p:spPr bwMode="auto">
              <a:xfrm>
                <a:off x="2832" y="3559"/>
                <a:ext cx="312" cy="205"/>
              </a:xfrm>
              <a:prstGeom prst="rect">
                <a:avLst/>
              </a:prstGeom>
              <a:solidFill>
                <a:srgbClr val="33CC33"/>
              </a:solidFill>
              <a:ln>
                <a:noFill/>
              </a:ln>
              <a:extLst>
                <a:ext uri="{91240B29-F687-4F45-9708-019B960494DF}">
                  <a14:hiddenLine xmlns:a14="http://schemas.microsoft.com/office/drawing/2010/main" w="3175">
                    <a:solidFill>
                      <a:srgbClr val="000000"/>
                    </a:solidFill>
                    <a:miter lim="800000"/>
                    <a:headEnd/>
                    <a:tailEnd/>
                  </a14:hiddenLine>
                </a:ext>
              </a:extLst>
            </p:spPr>
            <p:txBody>
              <a:bodyPr lIns="0" tIns="0" rIns="0" bIns="0" anchor="ctr" anchorCtr="1"/>
              <a:lstStyle/>
              <a:p>
                <a:pPr eaLnBrk="1" hangingPunct="1">
                  <a:lnSpc>
                    <a:spcPct val="100000"/>
                  </a:lnSpc>
                </a:pPr>
                <a:endParaRPr lang="en-GB" sz="1200" b="1" baseline="0">
                  <a:latin typeface="Calibri" pitchFamily="34" charset="0"/>
                  <a:ea typeface="ヒラギノ角ゴ Pro W3" charset="-128"/>
                  <a:cs typeface="Calibri" pitchFamily="34" charset="0"/>
                </a:endParaRPr>
              </a:p>
            </p:txBody>
          </p:sp>
          <p:sp>
            <p:nvSpPr>
              <p:cNvPr id="87180" name="Freeform 1107"/>
              <p:cNvSpPr>
                <a:spLocks/>
              </p:cNvSpPr>
              <p:nvPr/>
            </p:nvSpPr>
            <p:spPr bwMode="auto">
              <a:xfrm>
                <a:off x="2832" y="3216"/>
                <a:ext cx="344" cy="34"/>
              </a:xfrm>
              <a:custGeom>
                <a:avLst/>
                <a:gdLst>
                  <a:gd name="T0" fmla="*/ 0 w 1226"/>
                  <a:gd name="T1" fmla="*/ 122 h 122"/>
                  <a:gd name="T2" fmla="*/ 1104 w 1226"/>
                  <a:gd name="T3" fmla="*/ 122 h 122"/>
                  <a:gd name="T4" fmla="*/ 1226 w 1226"/>
                  <a:gd name="T5" fmla="*/ 0 h 122"/>
                  <a:gd name="T6" fmla="*/ 123 w 1226"/>
                  <a:gd name="T7" fmla="*/ 0 h 122"/>
                  <a:gd name="T8" fmla="*/ 0 w 1226"/>
                  <a:gd name="T9" fmla="*/ 122 h 122"/>
                  <a:gd name="T10" fmla="*/ 0 60000 65536"/>
                  <a:gd name="T11" fmla="*/ 0 60000 65536"/>
                  <a:gd name="T12" fmla="*/ 0 60000 65536"/>
                  <a:gd name="T13" fmla="*/ 0 60000 65536"/>
                  <a:gd name="T14" fmla="*/ 0 60000 65536"/>
                  <a:gd name="T15" fmla="*/ 0 w 1226"/>
                  <a:gd name="T16" fmla="*/ 0 h 122"/>
                  <a:gd name="T17" fmla="*/ 1226 w 1226"/>
                  <a:gd name="T18" fmla="*/ 122 h 122"/>
                </a:gdLst>
                <a:ahLst/>
                <a:cxnLst>
                  <a:cxn ang="T10">
                    <a:pos x="T0" y="T1"/>
                  </a:cxn>
                  <a:cxn ang="T11">
                    <a:pos x="T2" y="T3"/>
                  </a:cxn>
                  <a:cxn ang="T12">
                    <a:pos x="T4" y="T5"/>
                  </a:cxn>
                  <a:cxn ang="T13">
                    <a:pos x="T6" y="T7"/>
                  </a:cxn>
                  <a:cxn ang="T14">
                    <a:pos x="T8" y="T9"/>
                  </a:cxn>
                </a:cxnLst>
                <a:rect l="T15" t="T16" r="T17" b="T18"/>
                <a:pathLst>
                  <a:path w="1226" h="122">
                    <a:moveTo>
                      <a:pt x="0" y="122"/>
                    </a:moveTo>
                    <a:lnTo>
                      <a:pt x="1104" y="122"/>
                    </a:lnTo>
                    <a:lnTo>
                      <a:pt x="1226" y="0"/>
                    </a:lnTo>
                    <a:lnTo>
                      <a:pt x="123" y="0"/>
                    </a:lnTo>
                    <a:lnTo>
                      <a:pt x="0" y="122"/>
                    </a:lnTo>
                    <a:close/>
                  </a:path>
                </a:pathLst>
              </a:custGeom>
              <a:solidFill>
                <a:srgbClr val="DDDDDD"/>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7181" name="Freeform 1108"/>
              <p:cNvSpPr>
                <a:spLocks/>
              </p:cNvSpPr>
              <p:nvPr/>
            </p:nvSpPr>
            <p:spPr bwMode="auto">
              <a:xfrm>
                <a:off x="3142" y="3216"/>
                <a:ext cx="34" cy="343"/>
              </a:xfrm>
              <a:custGeom>
                <a:avLst/>
                <a:gdLst>
                  <a:gd name="T0" fmla="*/ 122 w 122"/>
                  <a:gd name="T1" fmla="*/ 0 h 1222"/>
                  <a:gd name="T2" fmla="*/ 122 w 122"/>
                  <a:gd name="T3" fmla="*/ 1100 h 1222"/>
                  <a:gd name="T4" fmla="*/ 0 w 122"/>
                  <a:gd name="T5" fmla="*/ 1222 h 1222"/>
                  <a:gd name="T6" fmla="*/ 0 w 122"/>
                  <a:gd name="T7" fmla="*/ 122 h 1222"/>
                  <a:gd name="T8" fmla="*/ 122 w 122"/>
                  <a:gd name="T9" fmla="*/ 0 h 1222"/>
                  <a:gd name="T10" fmla="*/ 0 60000 65536"/>
                  <a:gd name="T11" fmla="*/ 0 60000 65536"/>
                  <a:gd name="T12" fmla="*/ 0 60000 65536"/>
                  <a:gd name="T13" fmla="*/ 0 60000 65536"/>
                  <a:gd name="T14" fmla="*/ 0 60000 65536"/>
                  <a:gd name="T15" fmla="*/ 0 w 122"/>
                  <a:gd name="T16" fmla="*/ 0 h 1222"/>
                  <a:gd name="T17" fmla="*/ 122 w 122"/>
                  <a:gd name="T18" fmla="*/ 1222 h 1222"/>
                </a:gdLst>
                <a:ahLst/>
                <a:cxnLst>
                  <a:cxn ang="T10">
                    <a:pos x="T0" y="T1"/>
                  </a:cxn>
                  <a:cxn ang="T11">
                    <a:pos x="T2" y="T3"/>
                  </a:cxn>
                  <a:cxn ang="T12">
                    <a:pos x="T4" y="T5"/>
                  </a:cxn>
                  <a:cxn ang="T13">
                    <a:pos x="T6" y="T7"/>
                  </a:cxn>
                  <a:cxn ang="T14">
                    <a:pos x="T8" y="T9"/>
                  </a:cxn>
                </a:cxnLst>
                <a:rect l="T15" t="T16" r="T17" b="T18"/>
                <a:pathLst>
                  <a:path w="122" h="1222">
                    <a:moveTo>
                      <a:pt x="122" y="0"/>
                    </a:moveTo>
                    <a:lnTo>
                      <a:pt x="122" y="1100"/>
                    </a:lnTo>
                    <a:lnTo>
                      <a:pt x="0" y="1222"/>
                    </a:lnTo>
                    <a:lnTo>
                      <a:pt x="0" y="122"/>
                    </a:lnTo>
                    <a:lnTo>
                      <a:pt x="122" y="0"/>
                    </a:lnTo>
                    <a:close/>
                  </a:path>
                </a:pathLst>
              </a:custGeom>
              <a:solidFill>
                <a:srgbClr val="777777"/>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7182" name="Rectangle 1109"/>
              <p:cNvSpPr>
                <a:spLocks noChangeArrowheads="1"/>
              </p:cNvSpPr>
              <p:nvPr/>
            </p:nvSpPr>
            <p:spPr bwMode="auto">
              <a:xfrm>
                <a:off x="2832" y="3250"/>
                <a:ext cx="312" cy="309"/>
              </a:xfrm>
              <a:prstGeom prst="rect">
                <a:avLst/>
              </a:prstGeom>
              <a:solidFill>
                <a:srgbClr val="B2B2B2"/>
              </a:solidFill>
              <a:ln>
                <a:noFill/>
              </a:ln>
              <a:extLst>
                <a:ext uri="{91240B29-F687-4F45-9708-019B960494DF}">
                  <a14:hiddenLine xmlns:a14="http://schemas.microsoft.com/office/drawing/2010/main" w="317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183" name="Freeform 1110"/>
              <p:cNvSpPr>
                <a:spLocks/>
              </p:cNvSpPr>
              <p:nvPr/>
            </p:nvSpPr>
            <p:spPr bwMode="auto">
              <a:xfrm>
                <a:off x="2849" y="3380"/>
                <a:ext cx="109" cy="49"/>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184" name="Freeform 1111"/>
              <p:cNvSpPr>
                <a:spLocks/>
              </p:cNvSpPr>
              <p:nvPr/>
            </p:nvSpPr>
            <p:spPr bwMode="auto">
              <a:xfrm>
                <a:off x="2963" y="3266"/>
                <a:ext cx="49" cy="109"/>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185" name="Freeform 1112"/>
              <p:cNvSpPr>
                <a:spLocks/>
              </p:cNvSpPr>
              <p:nvPr/>
            </p:nvSpPr>
            <p:spPr bwMode="auto">
              <a:xfrm>
                <a:off x="3017" y="3380"/>
                <a:ext cx="109" cy="49"/>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186" name="Freeform 1113"/>
              <p:cNvSpPr>
                <a:spLocks/>
              </p:cNvSpPr>
              <p:nvPr/>
            </p:nvSpPr>
            <p:spPr bwMode="auto">
              <a:xfrm>
                <a:off x="2963" y="3435"/>
                <a:ext cx="49" cy="10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187" name="Oval 1114"/>
              <p:cNvSpPr>
                <a:spLocks noChangeArrowheads="1"/>
              </p:cNvSpPr>
              <p:nvPr/>
            </p:nvSpPr>
            <p:spPr bwMode="auto">
              <a:xfrm rot="-2599510">
                <a:off x="2965" y="3271"/>
                <a:ext cx="48" cy="278"/>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188" name="Oval 1115"/>
              <p:cNvSpPr>
                <a:spLocks noChangeArrowheads="1"/>
              </p:cNvSpPr>
              <p:nvPr/>
            </p:nvSpPr>
            <p:spPr bwMode="auto">
              <a:xfrm rot="2599510" flipV="1">
                <a:off x="2965" y="3268"/>
                <a:ext cx="48" cy="284"/>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189" name="Oval 1116"/>
              <p:cNvSpPr>
                <a:spLocks noChangeArrowheads="1"/>
              </p:cNvSpPr>
              <p:nvPr/>
            </p:nvSpPr>
            <p:spPr bwMode="auto">
              <a:xfrm>
                <a:off x="2941" y="3362"/>
                <a:ext cx="94" cy="9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libri" pitchFamily="34" charset="0"/>
                  <a:cs typeface="Calibri" pitchFamily="34" charset="0"/>
                </a:endParaRPr>
              </a:p>
            </p:txBody>
          </p:sp>
        </p:grpSp>
        <p:grpSp>
          <p:nvGrpSpPr>
            <p:cNvPr id="1113226" name="Group 1117"/>
            <p:cNvGrpSpPr>
              <a:grpSpLocks/>
            </p:cNvGrpSpPr>
            <p:nvPr/>
          </p:nvGrpSpPr>
          <p:grpSpPr bwMode="auto">
            <a:xfrm>
              <a:off x="4853" y="1257"/>
              <a:ext cx="216" cy="345"/>
              <a:chOff x="2832" y="3216"/>
              <a:chExt cx="344" cy="548"/>
            </a:xfrm>
          </p:grpSpPr>
          <p:sp>
            <p:nvSpPr>
              <p:cNvPr id="87166" name="Freeform 1118"/>
              <p:cNvSpPr>
                <a:spLocks/>
              </p:cNvSpPr>
              <p:nvPr/>
            </p:nvSpPr>
            <p:spPr bwMode="auto">
              <a:xfrm>
                <a:off x="3141" y="3525"/>
                <a:ext cx="35" cy="239"/>
              </a:xfrm>
              <a:custGeom>
                <a:avLst/>
                <a:gdLst>
                  <a:gd name="T0" fmla="*/ 60 w 60"/>
                  <a:gd name="T1" fmla="*/ 0 h 425"/>
                  <a:gd name="T2" fmla="*/ 60 w 60"/>
                  <a:gd name="T3" fmla="*/ 364 h 425"/>
                  <a:gd name="T4" fmla="*/ 0 w 60"/>
                  <a:gd name="T5" fmla="*/ 425 h 425"/>
                  <a:gd name="T6" fmla="*/ 1 w 60"/>
                  <a:gd name="T7" fmla="*/ 58 h 425"/>
                  <a:gd name="T8" fmla="*/ 60 w 60"/>
                  <a:gd name="T9" fmla="*/ 0 h 425"/>
                  <a:gd name="T10" fmla="*/ 0 60000 65536"/>
                  <a:gd name="T11" fmla="*/ 0 60000 65536"/>
                  <a:gd name="T12" fmla="*/ 0 60000 65536"/>
                  <a:gd name="T13" fmla="*/ 0 60000 65536"/>
                  <a:gd name="T14" fmla="*/ 0 60000 65536"/>
                  <a:gd name="T15" fmla="*/ 0 w 60"/>
                  <a:gd name="T16" fmla="*/ 0 h 425"/>
                  <a:gd name="T17" fmla="*/ 60 w 60"/>
                  <a:gd name="T18" fmla="*/ 425 h 425"/>
                </a:gdLst>
                <a:ahLst/>
                <a:cxnLst>
                  <a:cxn ang="T10">
                    <a:pos x="T0" y="T1"/>
                  </a:cxn>
                  <a:cxn ang="T11">
                    <a:pos x="T2" y="T3"/>
                  </a:cxn>
                  <a:cxn ang="T12">
                    <a:pos x="T4" y="T5"/>
                  </a:cxn>
                  <a:cxn ang="T13">
                    <a:pos x="T6" y="T7"/>
                  </a:cxn>
                  <a:cxn ang="T14">
                    <a:pos x="T8" y="T9"/>
                  </a:cxn>
                </a:cxnLst>
                <a:rect l="T15" t="T16" r="T17" b="T18"/>
                <a:pathLst>
                  <a:path w="60" h="425">
                    <a:moveTo>
                      <a:pt x="60" y="0"/>
                    </a:moveTo>
                    <a:lnTo>
                      <a:pt x="60" y="364"/>
                    </a:lnTo>
                    <a:lnTo>
                      <a:pt x="0" y="425"/>
                    </a:lnTo>
                    <a:lnTo>
                      <a:pt x="1" y="58"/>
                    </a:lnTo>
                    <a:lnTo>
                      <a:pt x="60" y="0"/>
                    </a:lnTo>
                    <a:close/>
                  </a:path>
                </a:pathLst>
              </a:custGeom>
              <a:solidFill>
                <a:srgbClr val="008000"/>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7167" name="Rectangle 1119"/>
              <p:cNvSpPr>
                <a:spLocks noChangeArrowheads="1"/>
              </p:cNvSpPr>
              <p:nvPr/>
            </p:nvSpPr>
            <p:spPr bwMode="auto">
              <a:xfrm>
                <a:off x="2832" y="3559"/>
                <a:ext cx="312" cy="205"/>
              </a:xfrm>
              <a:prstGeom prst="rect">
                <a:avLst/>
              </a:prstGeom>
              <a:solidFill>
                <a:srgbClr val="33CC33"/>
              </a:solidFill>
              <a:ln>
                <a:noFill/>
              </a:ln>
              <a:extLst>
                <a:ext uri="{91240B29-F687-4F45-9708-019B960494DF}">
                  <a14:hiddenLine xmlns:a14="http://schemas.microsoft.com/office/drawing/2010/main" w="3175">
                    <a:solidFill>
                      <a:srgbClr val="000000"/>
                    </a:solidFill>
                    <a:miter lim="800000"/>
                    <a:headEnd/>
                    <a:tailEnd/>
                  </a14:hiddenLine>
                </a:ext>
              </a:extLst>
            </p:spPr>
            <p:txBody>
              <a:bodyPr lIns="0" tIns="0" rIns="0" bIns="0" anchor="ctr" anchorCtr="1"/>
              <a:lstStyle/>
              <a:p>
                <a:pPr eaLnBrk="1" hangingPunct="1">
                  <a:lnSpc>
                    <a:spcPct val="100000"/>
                  </a:lnSpc>
                </a:pPr>
                <a:endParaRPr lang="en-GB" sz="1200" b="1" baseline="0">
                  <a:latin typeface="Calibri" pitchFamily="34" charset="0"/>
                  <a:ea typeface="ヒラギノ角ゴ Pro W3" charset="-128"/>
                  <a:cs typeface="Calibri" pitchFamily="34" charset="0"/>
                </a:endParaRPr>
              </a:p>
            </p:txBody>
          </p:sp>
          <p:sp>
            <p:nvSpPr>
              <p:cNvPr id="87168" name="Freeform 1120"/>
              <p:cNvSpPr>
                <a:spLocks/>
              </p:cNvSpPr>
              <p:nvPr/>
            </p:nvSpPr>
            <p:spPr bwMode="auto">
              <a:xfrm>
                <a:off x="2832" y="3216"/>
                <a:ext cx="344" cy="34"/>
              </a:xfrm>
              <a:custGeom>
                <a:avLst/>
                <a:gdLst>
                  <a:gd name="T0" fmla="*/ 0 w 1226"/>
                  <a:gd name="T1" fmla="*/ 122 h 122"/>
                  <a:gd name="T2" fmla="*/ 1104 w 1226"/>
                  <a:gd name="T3" fmla="*/ 122 h 122"/>
                  <a:gd name="T4" fmla="*/ 1226 w 1226"/>
                  <a:gd name="T5" fmla="*/ 0 h 122"/>
                  <a:gd name="T6" fmla="*/ 123 w 1226"/>
                  <a:gd name="T7" fmla="*/ 0 h 122"/>
                  <a:gd name="T8" fmla="*/ 0 w 1226"/>
                  <a:gd name="T9" fmla="*/ 122 h 122"/>
                  <a:gd name="T10" fmla="*/ 0 60000 65536"/>
                  <a:gd name="T11" fmla="*/ 0 60000 65536"/>
                  <a:gd name="T12" fmla="*/ 0 60000 65536"/>
                  <a:gd name="T13" fmla="*/ 0 60000 65536"/>
                  <a:gd name="T14" fmla="*/ 0 60000 65536"/>
                  <a:gd name="T15" fmla="*/ 0 w 1226"/>
                  <a:gd name="T16" fmla="*/ 0 h 122"/>
                  <a:gd name="T17" fmla="*/ 1226 w 1226"/>
                  <a:gd name="T18" fmla="*/ 122 h 122"/>
                </a:gdLst>
                <a:ahLst/>
                <a:cxnLst>
                  <a:cxn ang="T10">
                    <a:pos x="T0" y="T1"/>
                  </a:cxn>
                  <a:cxn ang="T11">
                    <a:pos x="T2" y="T3"/>
                  </a:cxn>
                  <a:cxn ang="T12">
                    <a:pos x="T4" y="T5"/>
                  </a:cxn>
                  <a:cxn ang="T13">
                    <a:pos x="T6" y="T7"/>
                  </a:cxn>
                  <a:cxn ang="T14">
                    <a:pos x="T8" y="T9"/>
                  </a:cxn>
                </a:cxnLst>
                <a:rect l="T15" t="T16" r="T17" b="T18"/>
                <a:pathLst>
                  <a:path w="1226" h="122">
                    <a:moveTo>
                      <a:pt x="0" y="122"/>
                    </a:moveTo>
                    <a:lnTo>
                      <a:pt x="1104" y="122"/>
                    </a:lnTo>
                    <a:lnTo>
                      <a:pt x="1226" y="0"/>
                    </a:lnTo>
                    <a:lnTo>
                      <a:pt x="123" y="0"/>
                    </a:lnTo>
                    <a:lnTo>
                      <a:pt x="0" y="122"/>
                    </a:lnTo>
                    <a:close/>
                  </a:path>
                </a:pathLst>
              </a:custGeom>
              <a:solidFill>
                <a:srgbClr val="DDDDDD"/>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7169" name="Freeform 1121"/>
              <p:cNvSpPr>
                <a:spLocks/>
              </p:cNvSpPr>
              <p:nvPr/>
            </p:nvSpPr>
            <p:spPr bwMode="auto">
              <a:xfrm>
                <a:off x="3142" y="3216"/>
                <a:ext cx="34" cy="343"/>
              </a:xfrm>
              <a:custGeom>
                <a:avLst/>
                <a:gdLst>
                  <a:gd name="T0" fmla="*/ 122 w 122"/>
                  <a:gd name="T1" fmla="*/ 0 h 1222"/>
                  <a:gd name="T2" fmla="*/ 122 w 122"/>
                  <a:gd name="T3" fmla="*/ 1100 h 1222"/>
                  <a:gd name="T4" fmla="*/ 0 w 122"/>
                  <a:gd name="T5" fmla="*/ 1222 h 1222"/>
                  <a:gd name="T6" fmla="*/ 0 w 122"/>
                  <a:gd name="T7" fmla="*/ 122 h 1222"/>
                  <a:gd name="T8" fmla="*/ 122 w 122"/>
                  <a:gd name="T9" fmla="*/ 0 h 1222"/>
                  <a:gd name="T10" fmla="*/ 0 60000 65536"/>
                  <a:gd name="T11" fmla="*/ 0 60000 65536"/>
                  <a:gd name="T12" fmla="*/ 0 60000 65536"/>
                  <a:gd name="T13" fmla="*/ 0 60000 65536"/>
                  <a:gd name="T14" fmla="*/ 0 60000 65536"/>
                  <a:gd name="T15" fmla="*/ 0 w 122"/>
                  <a:gd name="T16" fmla="*/ 0 h 1222"/>
                  <a:gd name="T17" fmla="*/ 122 w 122"/>
                  <a:gd name="T18" fmla="*/ 1222 h 1222"/>
                </a:gdLst>
                <a:ahLst/>
                <a:cxnLst>
                  <a:cxn ang="T10">
                    <a:pos x="T0" y="T1"/>
                  </a:cxn>
                  <a:cxn ang="T11">
                    <a:pos x="T2" y="T3"/>
                  </a:cxn>
                  <a:cxn ang="T12">
                    <a:pos x="T4" y="T5"/>
                  </a:cxn>
                  <a:cxn ang="T13">
                    <a:pos x="T6" y="T7"/>
                  </a:cxn>
                  <a:cxn ang="T14">
                    <a:pos x="T8" y="T9"/>
                  </a:cxn>
                </a:cxnLst>
                <a:rect l="T15" t="T16" r="T17" b="T18"/>
                <a:pathLst>
                  <a:path w="122" h="1222">
                    <a:moveTo>
                      <a:pt x="122" y="0"/>
                    </a:moveTo>
                    <a:lnTo>
                      <a:pt x="122" y="1100"/>
                    </a:lnTo>
                    <a:lnTo>
                      <a:pt x="0" y="1222"/>
                    </a:lnTo>
                    <a:lnTo>
                      <a:pt x="0" y="122"/>
                    </a:lnTo>
                    <a:lnTo>
                      <a:pt x="122" y="0"/>
                    </a:lnTo>
                    <a:close/>
                  </a:path>
                </a:pathLst>
              </a:custGeom>
              <a:solidFill>
                <a:srgbClr val="777777"/>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7170" name="Rectangle 1122"/>
              <p:cNvSpPr>
                <a:spLocks noChangeArrowheads="1"/>
              </p:cNvSpPr>
              <p:nvPr/>
            </p:nvSpPr>
            <p:spPr bwMode="auto">
              <a:xfrm>
                <a:off x="2832" y="3250"/>
                <a:ext cx="312" cy="309"/>
              </a:xfrm>
              <a:prstGeom prst="rect">
                <a:avLst/>
              </a:prstGeom>
              <a:solidFill>
                <a:srgbClr val="B2B2B2"/>
              </a:solidFill>
              <a:ln>
                <a:noFill/>
              </a:ln>
              <a:extLst>
                <a:ext uri="{91240B29-F687-4F45-9708-019B960494DF}">
                  <a14:hiddenLine xmlns:a14="http://schemas.microsoft.com/office/drawing/2010/main" w="317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171" name="Freeform 1123"/>
              <p:cNvSpPr>
                <a:spLocks/>
              </p:cNvSpPr>
              <p:nvPr/>
            </p:nvSpPr>
            <p:spPr bwMode="auto">
              <a:xfrm>
                <a:off x="2849" y="3380"/>
                <a:ext cx="109" cy="49"/>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172" name="Freeform 1124"/>
              <p:cNvSpPr>
                <a:spLocks/>
              </p:cNvSpPr>
              <p:nvPr/>
            </p:nvSpPr>
            <p:spPr bwMode="auto">
              <a:xfrm>
                <a:off x="2963" y="3266"/>
                <a:ext cx="49" cy="109"/>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173" name="Freeform 1125"/>
              <p:cNvSpPr>
                <a:spLocks/>
              </p:cNvSpPr>
              <p:nvPr/>
            </p:nvSpPr>
            <p:spPr bwMode="auto">
              <a:xfrm>
                <a:off x="3017" y="3380"/>
                <a:ext cx="109" cy="49"/>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174" name="Freeform 1126"/>
              <p:cNvSpPr>
                <a:spLocks/>
              </p:cNvSpPr>
              <p:nvPr/>
            </p:nvSpPr>
            <p:spPr bwMode="auto">
              <a:xfrm>
                <a:off x="2963" y="3435"/>
                <a:ext cx="49" cy="10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175" name="Oval 1127"/>
              <p:cNvSpPr>
                <a:spLocks noChangeArrowheads="1"/>
              </p:cNvSpPr>
              <p:nvPr/>
            </p:nvSpPr>
            <p:spPr bwMode="auto">
              <a:xfrm rot="-2599510">
                <a:off x="2965" y="3271"/>
                <a:ext cx="48" cy="278"/>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176" name="Oval 1128"/>
              <p:cNvSpPr>
                <a:spLocks noChangeArrowheads="1"/>
              </p:cNvSpPr>
              <p:nvPr/>
            </p:nvSpPr>
            <p:spPr bwMode="auto">
              <a:xfrm rot="2599510" flipV="1">
                <a:off x="2965" y="3268"/>
                <a:ext cx="48" cy="284"/>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177" name="Oval 1129"/>
              <p:cNvSpPr>
                <a:spLocks noChangeArrowheads="1"/>
              </p:cNvSpPr>
              <p:nvPr/>
            </p:nvSpPr>
            <p:spPr bwMode="auto">
              <a:xfrm>
                <a:off x="2941" y="3362"/>
                <a:ext cx="94" cy="9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libri" pitchFamily="34" charset="0"/>
                  <a:cs typeface="Calibri" pitchFamily="34" charset="0"/>
                </a:endParaRPr>
              </a:p>
            </p:txBody>
          </p:sp>
        </p:grpSp>
      </p:grpSp>
      <p:grpSp>
        <p:nvGrpSpPr>
          <p:cNvPr id="1113227" name="Group 1130"/>
          <p:cNvGrpSpPr>
            <a:grpSpLocks/>
          </p:cNvGrpSpPr>
          <p:nvPr/>
        </p:nvGrpSpPr>
        <p:grpSpPr bwMode="auto">
          <a:xfrm>
            <a:off x="6994525" y="2255367"/>
            <a:ext cx="1033463" cy="547687"/>
            <a:chOff x="4418" y="1257"/>
            <a:chExt cx="651" cy="345"/>
          </a:xfrm>
        </p:grpSpPr>
        <p:grpSp>
          <p:nvGrpSpPr>
            <p:cNvPr id="1113228" name="Group 1131"/>
            <p:cNvGrpSpPr>
              <a:grpSpLocks/>
            </p:cNvGrpSpPr>
            <p:nvPr/>
          </p:nvGrpSpPr>
          <p:grpSpPr bwMode="auto">
            <a:xfrm>
              <a:off x="4418" y="1257"/>
              <a:ext cx="216" cy="345"/>
              <a:chOff x="2832" y="3216"/>
              <a:chExt cx="344" cy="548"/>
            </a:xfrm>
          </p:grpSpPr>
          <p:sp>
            <p:nvSpPr>
              <p:cNvPr id="87152" name="Freeform 1132"/>
              <p:cNvSpPr>
                <a:spLocks/>
              </p:cNvSpPr>
              <p:nvPr/>
            </p:nvSpPr>
            <p:spPr bwMode="auto">
              <a:xfrm>
                <a:off x="3141" y="3525"/>
                <a:ext cx="35" cy="239"/>
              </a:xfrm>
              <a:custGeom>
                <a:avLst/>
                <a:gdLst>
                  <a:gd name="T0" fmla="*/ 60 w 60"/>
                  <a:gd name="T1" fmla="*/ 0 h 425"/>
                  <a:gd name="T2" fmla="*/ 60 w 60"/>
                  <a:gd name="T3" fmla="*/ 364 h 425"/>
                  <a:gd name="T4" fmla="*/ 0 w 60"/>
                  <a:gd name="T5" fmla="*/ 425 h 425"/>
                  <a:gd name="T6" fmla="*/ 1 w 60"/>
                  <a:gd name="T7" fmla="*/ 58 h 425"/>
                  <a:gd name="T8" fmla="*/ 60 w 60"/>
                  <a:gd name="T9" fmla="*/ 0 h 425"/>
                  <a:gd name="T10" fmla="*/ 0 60000 65536"/>
                  <a:gd name="T11" fmla="*/ 0 60000 65536"/>
                  <a:gd name="T12" fmla="*/ 0 60000 65536"/>
                  <a:gd name="T13" fmla="*/ 0 60000 65536"/>
                  <a:gd name="T14" fmla="*/ 0 60000 65536"/>
                  <a:gd name="T15" fmla="*/ 0 w 60"/>
                  <a:gd name="T16" fmla="*/ 0 h 425"/>
                  <a:gd name="T17" fmla="*/ 60 w 60"/>
                  <a:gd name="T18" fmla="*/ 425 h 425"/>
                </a:gdLst>
                <a:ahLst/>
                <a:cxnLst>
                  <a:cxn ang="T10">
                    <a:pos x="T0" y="T1"/>
                  </a:cxn>
                  <a:cxn ang="T11">
                    <a:pos x="T2" y="T3"/>
                  </a:cxn>
                  <a:cxn ang="T12">
                    <a:pos x="T4" y="T5"/>
                  </a:cxn>
                  <a:cxn ang="T13">
                    <a:pos x="T6" y="T7"/>
                  </a:cxn>
                  <a:cxn ang="T14">
                    <a:pos x="T8" y="T9"/>
                  </a:cxn>
                </a:cxnLst>
                <a:rect l="T15" t="T16" r="T17" b="T18"/>
                <a:pathLst>
                  <a:path w="60" h="425">
                    <a:moveTo>
                      <a:pt x="60" y="0"/>
                    </a:moveTo>
                    <a:lnTo>
                      <a:pt x="60" y="364"/>
                    </a:lnTo>
                    <a:lnTo>
                      <a:pt x="0" y="425"/>
                    </a:lnTo>
                    <a:lnTo>
                      <a:pt x="1" y="58"/>
                    </a:lnTo>
                    <a:lnTo>
                      <a:pt x="60" y="0"/>
                    </a:lnTo>
                    <a:close/>
                  </a:path>
                </a:pathLst>
              </a:custGeom>
              <a:solidFill>
                <a:srgbClr val="008000"/>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7153" name="Rectangle 1133"/>
              <p:cNvSpPr>
                <a:spLocks noChangeArrowheads="1"/>
              </p:cNvSpPr>
              <p:nvPr/>
            </p:nvSpPr>
            <p:spPr bwMode="auto">
              <a:xfrm>
                <a:off x="2832" y="3559"/>
                <a:ext cx="312" cy="205"/>
              </a:xfrm>
              <a:prstGeom prst="rect">
                <a:avLst/>
              </a:prstGeom>
              <a:solidFill>
                <a:srgbClr val="33CC33"/>
              </a:solidFill>
              <a:ln>
                <a:noFill/>
              </a:ln>
              <a:extLst>
                <a:ext uri="{91240B29-F687-4F45-9708-019B960494DF}">
                  <a14:hiddenLine xmlns:a14="http://schemas.microsoft.com/office/drawing/2010/main" w="3175">
                    <a:solidFill>
                      <a:srgbClr val="000000"/>
                    </a:solidFill>
                    <a:miter lim="800000"/>
                    <a:headEnd/>
                    <a:tailEnd/>
                  </a14:hiddenLine>
                </a:ext>
              </a:extLst>
            </p:spPr>
            <p:txBody>
              <a:bodyPr lIns="0" tIns="0" rIns="0" bIns="0" anchor="ctr" anchorCtr="1"/>
              <a:lstStyle/>
              <a:p>
                <a:pPr eaLnBrk="1" hangingPunct="1">
                  <a:lnSpc>
                    <a:spcPct val="100000"/>
                  </a:lnSpc>
                </a:pPr>
                <a:endParaRPr lang="en-GB" sz="1200" b="1" baseline="0">
                  <a:latin typeface="Calibri" pitchFamily="34" charset="0"/>
                  <a:ea typeface="ヒラギノ角ゴ Pro W3" charset="-128"/>
                  <a:cs typeface="Calibri" pitchFamily="34" charset="0"/>
                </a:endParaRPr>
              </a:p>
            </p:txBody>
          </p:sp>
          <p:sp>
            <p:nvSpPr>
              <p:cNvPr id="87154" name="Freeform 1134"/>
              <p:cNvSpPr>
                <a:spLocks/>
              </p:cNvSpPr>
              <p:nvPr/>
            </p:nvSpPr>
            <p:spPr bwMode="auto">
              <a:xfrm>
                <a:off x="2832" y="3216"/>
                <a:ext cx="344" cy="34"/>
              </a:xfrm>
              <a:custGeom>
                <a:avLst/>
                <a:gdLst>
                  <a:gd name="T0" fmla="*/ 0 w 1226"/>
                  <a:gd name="T1" fmla="*/ 122 h 122"/>
                  <a:gd name="T2" fmla="*/ 1104 w 1226"/>
                  <a:gd name="T3" fmla="*/ 122 h 122"/>
                  <a:gd name="T4" fmla="*/ 1226 w 1226"/>
                  <a:gd name="T5" fmla="*/ 0 h 122"/>
                  <a:gd name="T6" fmla="*/ 123 w 1226"/>
                  <a:gd name="T7" fmla="*/ 0 h 122"/>
                  <a:gd name="T8" fmla="*/ 0 w 1226"/>
                  <a:gd name="T9" fmla="*/ 122 h 122"/>
                  <a:gd name="T10" fmla="*/ 0 60000 65536"/>
                  <a:gd name="T11" fmla="*/ 0 60000 65536"/>
                  <a:gd name="T12" fmla="*/ 0 60000 65536"/>
                  <a:gd name="T13" fmla="*/ 0 60000 65536"/>
                  <a:gd name="T14" fmla="*/ 0 60000 65536"/>
                  <a:gd name="T15" fmla="*/ 0 w 1226"/>
                  <a:gd name="T16" fmla="*/ 0 h 122"/>
                  <a:gd name="T17" fmla="*/ 1226 w 1226"/>
                  <a:gd name="T18" fmla="*/ 122 h 122"/>
                </a:gdLst>
                <a:ahLst/>
                <a:cxnLst>
                  <a:cxn ang="T10">
                    <a:pos x="T0" y="T1"/>
                  </a:cxn>
                  <a:cxn ang="T11">
                    <a:pos x="T2" y="T3"/>
                  </a:cxn>
                  <a:cxn ang="T12">
                    <a:pos x="T4" y="T5"/>
                  </a:cxn>
                  <a:cxn ang="T13">
                    <a:pos x="T6" y="T7"/>
                  </a:cxn>
                  <a:cxn ang="T14">
                    <a:pos x="T8" y="T9"/>
                  </a:cxn>
                </a:cxnLst>
                <a:rect l="T15" t="T16" r="T17" b="T18"/>
                <a:pathLst>
                  <a:path w="1226" h="122">
                    <a:moveTo>
                      <a:pt x="0" y="122"/>
                    </a:moveTo>
                    <a:lnTo>
                      <a:pt x="1104" y="122"/>
                    </a:lnTo>
                    <a:lnTo>
                      <a:pt x="1226" y="0"/>
                    </a:lnTo>
                    <a:lnTo>
                      <a:pt x="123" y="0"/>
                    </a:lnTo>
                    <a:lnTo>
                      <a:pt x="0" y="122"/>
                    </a:lnTo>
                    <a:close/>
                  </a:path>
                </a:pathLst>
              </a:custGeom>
              <a:solidFill>
                <a:srgbClr val="DDDDDD"/>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7155" name="Freeform 1135"/>
              <p:cNvSpPr>
                <a:spLocks/>
              </p:cNvSpPr>
              <p:nvPr/>
            </p:nvSpPr>
            <p:spPr bwMode="auto">
              <a:xfrm>
                <a:off x="3142" y="3216"/>
                <a:ext cx="34" cy="343"/>
              </a:xfrm>
              <a:custGeom>
                <a:avLst/>
                <a:gdLst>
                  <a:gd name="T0" fmla="*/ 122 w 122"/>
                  <a:gd name="T1" fmla="*/ 0 h 1222"/>
                  <a:gd name="T2" fmla="*/ 122 w 122"/>
                  <a:gd name="T3" fmla="*/ 1100 h 1222"/>
                  <a:gd name="T4" fmla="*/ 0 w 122"/>
                  <a:gd name="T5" fmla="*/ 1222 h 1222"/>
                  <a:gd name="T6" fmla="*/ 0 w 122"/>
                  <a:gd name="T7" fmla="*/ 122 h 1222"/>
                  <a:gd name="T8" fmla="*/ 122 w 122"/>
                  <a:gd name="T9" fmla="*/ 0 h 1222"/>
                  <a:gd name="T10" fmla="*/ 0 60000 65536"/>
                  <a:gd name="T11" fmla="*/ 0 60000 65536"/>
                  <a:gd name="T12" fmla="*/ 0 60000 65536"/>
                  <a:gd name="T13" fmla="*/ 0 60000 65536"/>
                  <a:gd name="T14" fmla="*/ 0 60000 65536"/>
                  <a:gd name="T15" fmla="*/ 0 w 122"/>
                  <a:gd name="T16" fmla="*/ 0 h 1222"/>
                  <a:gd name="T17" fmla="*/ 122 w 122"/>
                  <a:gd name="T18" fmla="*/ 1222 h 1222"/>
                </a:gdLst>
                <a:ahLst/>
                <a:cxnLst>
                  <a:cxn ang="T10">
                    <a:pos x="T0" y="T1"/>
                  </a:cxn>
                  <a:cxn ang="T11">
                    <a:pos x="T2" y="T3"/>
                  </a:cxn>
                  <a:cxn ang="T12">
                    <a:pos x="T4" y="T5"/>
                  </a:cxn>
                  <a:cxn ang="T13">
                    <a:pos x="T6" y="T7"/>
                  </a:cxn>
                  <a:cxn ang="T14">
                    <a:pos x="T8" y="T9"/>
                  </a:cxn>
                </a:cxnLst>
                <a:rect l="T15" t="T16" r="T17" b="T18"/>
                <a:pathLst>
                  <a:path w="122" h="1222">
                    <a:moveTo>
                      <a:pt x="122" y="0"/>
                    </a:moveTo>
                    <a:lnTo>
                      <a:pt x="122" y="1100"/>
                    </a:lnTo>
                    <a:lnTo>
                      <a:pt x="0" y="1222"/>
                    </a:lnTo>
                    <a:lnTo>
                      <a:pt x="0" y="122"/>
                    </a:lnTo>
                    <a:lnTo>
                      <a:pt x="122" y="0"/>
                    </a:lnTo>
                    <a:close/>
                  </a:path>
                </a:pathLst>
              </a:custGeom>
              <a:solidFill>
                <a:srgbClr val="777777"/>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7156" name="Rectangle 1136"/>
              <p:cNvSpPr>
                <a:spLocks noChangeArrowheads="1"/>
              </p:cNvSpPr>
              <p:nvPr/>
            </p:nvSpPr>
            <p:spPr bwMode="auto">
              <a:xfrm>
                <a:off x="2832" y="3250"/>
                <a:ext cx="312" cy="309"/>
              </a:xfrm>
              <a:prstGeom prst="rect">
                <a:avLst/>
              </a:prstGeom>
              <a:solidFill>
                <a:srgbClr val="B2B2B2"/>
              </a:solidFill>
              <a:ln>
                <a:noFill/>
              </a:ln>
              <a:extLst>
                <a:ext uri="{91240B29-F687-4F45-9708-019B960494DF}">
                  <a14:hiddenLine xmlns:a14="http://schemas.microsoft.com/office/drawing/2010/main" w="317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157" name="Freeform 1137"/>
              <p:cNvSpPr>
                <a:spLocks/>
              </p:cNvSpPr>
              <p:nvPr/>
            </p:nvSpPr>
            <p:spPr bwMode="auto">
              <a:xfrm>
                <a:off x="2849" y="3380"/>
                <a:ext cx="109" cy="49"/>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158" name="Freeform 1138"/>
              <p:cNvSpPr>
                <a:spLocks/>
              </p:cNvSpPr>
              <p:nvPr/>
            </p:nvSpPr>
            <p:spPr bwMode="auto">
              <a:xfrm>
                <a:off x="2963" y="3266"/>
                <a:ext cx="49" cy="109"/>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159" name="Freeform 1139"/>
              <p:cNvSpPr>
                <a:spLocks/>
              </p:cNvSpPr>
              <p:nvPr/>
            </p:nvSpPr>
            <p:spPr bwMode="auto">
              <a:xfrm>
                <a:off x="3017" y="3380"/>
                <a:ext cx="109" cy="49"/>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160" name="Freeform 1140"/>
              <p:cNvSpPr>
                <a:spLocks/>
              </p:cNvSpPr>
              <p:nvPr/>
            </p:nvSpPr>
            <p:spPr bwMode="auto">
              <a:xfrm>
                <a:off x="2963" y="3435"/>
                <a:ext cx="49" cy="10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161" name="Oval 1141"/>
              <p:cNvSpPr>
                <a:spLocks noChangeArrowheads="1"/>
              </p:cNvSpPr>
              <p:nvPr/>
            </p:nvSpPr>
            <p:spPr bwMode="auto">
              <a:xfrm rot="-2599510">
                <a:off x="2965" y="3271"/>
                <a:ext cx="48" cy="278"/>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162" name="Oval 1142"/>
              <p:cNvSpPr>
                <a:spLocks noChangeArrowheads="1"/>
              </p:cNvSpPr>
              <p:nvPr/>
            </p:nvSpPr>
            <p:spPr bwMode="auto">
              <a:xfrm rot="2599510" flipV="1">
                <a:off x="2965" y="3268"/>
                <a:ext cx="48" cy="284"/>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163" name="Oval 1143"/>
              <p:cNvSpPr>
                <a:spLocks noChangeArrowheads="1"/>
              </p:cNvSpPr>
              <p:nvPr/>
            </p:nvSpPr>
            <p:spPr bwMode="auto">
              <a:xfrm>
                <a:off x="2941" y="3362"/>
                <a:ext cx="94" cy="9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libri" pitchFamily="34" charset="0"/>
                  <a:cs typeface="Calibri" pitchFamily="34" charset="0"/>
                </a:endParaRPr>
              </a:p>
            </p:txBody>
          </p:sp>
        </p:grpSp>
        <p:grpSp>
          <p:nvGrpSpPr>
            <p:cNvPr id="1113229" name="Group 1144"/>
            <p:cNvGrpSpPr>
              <a:grpSpLocks/>
            </p:cNvGrpSpPr>
            <p:nvPr/>
          </p:nvGrpSpPr>
          <p:grpSpPr bwMode="auto">
            <a:xfrm>
              <a:off x="4853" y="1257"/>
              <a:ext cx="216" cy="345"/>
              <a:chOff x="2832" y="3216"/>
              <a:chExt cx="344" cy="548"/>
            </a:xfrm>
          </p:grpSpPr>
          <p:sp>
            <p:nvSpPr>
              <p:cNvPr id="87140" name="Freeform 1145"/>
              <p:cNvSpPr>
                <a:spLocks/>
              </p:cNvSpPr>
              <p:nvPr/>
            </p:nvSpPr>
            <p:spPr bwMode="auto">
              <a:xfrm>
                <a:off x="3141" y="3525"/>
                <a:ext cx="35" cy="239"/>
              </a:xfrm>
              <a:custGeom>
                <a:avLst/>
                <a:gdLst>
                  <a:gd name="T0" fmla="*/ 60 w 60"/>
                  <a:gd name="T1" fmla="*/ 0 h 425"/>
                  <a:gd name="T2" fmla="*/ 60 w 60"/>
                  <a:gd name="T3" fmla="*/ 364 h 425"/>
                  <a:gd name="T4" fmla="*/ 0 w 60"/>
                  <a:gd name="T5" fmla="*/ 425 h 425"/>
                  <a:gd name="T6" fmla="*/ 1 w 60"/>
                  <a:gd name="T7" fmla="*/ 58 h 425"/>
                  <a:gd name="T8" fmla="*/ 60 w 60"/>
                  <a:gd name="T9" fmla="*/ 0 h 425"/>
                  <a:gd name="T10" fmla="*/ 0 60000 65536"/>
                  <a:gd name="T11" fmla="*/ 0 60000 65536"/>
                  <a:gd name="T12" fmla="*/ 0 60000 65536"/>
                  <a:gd name="T13" fmla="*/ 0 60000 65536"/>
                  <a:gd name="T14" fmla="*/ 0 60000 65536"/>
                  <a:gd name="T15" fmla="*/ 0 w 60"/>
                  <a:gd name="T16" fmla="*/ 0 h 425"/>
                  <a:gd name="T17" fmla="*/ 60 w 60"/>
                  <a:gd name="T18" fmla="*/ 425 h 425"/>
                </a:gdLst>
                <a:ahLst/>
                <a:cxnLst>
                  <a:cxn ang="T10">
                    <a:pos x="T0" y="T1"/>
                  </a:cxn>
                  <a:cxn ang="T11">
                    <a:pos x="T2" y="T3"/>
                  </a:cxn>
                  <a:cxn ang="T12">
                    <a:pos x="T4" y="T5"/>
                  </a:cxn>
                  <a:cxn ang="T13">
                    <a:pos x="T6" y="T7"/>
                  </a:cxn>
                  <a:cxn ang="T14">
                    <a:pos x="T8" y="T9"/>
                  </a:cxn>
                </a:cxnLst>
                <a:rect l="T15" t="T16" r="T17" b="T18"/>
                <a:pathLst>
                  <a:path w="60" h="425">
                    <a:moveTo>
                      <a:pt x="60" y="0"/>
                    </a:moveTo>
                    <a:lnTo>
                      <a:pt x="60" y="364"/>
                    </a:lnTo>
                    <a:lnTo>
                      <a:pt x="0" y="425"/>
                    </a:lnTo>
                    <a:lnTo>
                      <a:pt x="1" y="58"/>
                    </a:lnTo>
                    <a:lnTo>
                      <a:pt x="60" y="0"/>
                    </a:lnTo>
                    <a:close/>
                  </a:path>
                </a:pathLst>
              </a:custGeom>
              <a:solidFill>
                <a:srgbClr val="008000"/>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7141" name="Rectangle 1146"/>
              <p:cNvSpPr>
                <a:spLocks noChangeArrowheads="1"/>
              </p:cNvSpPr>
              <p:nvPr/>
            </p:nvSpPr>
            <p:spPr bwMode="auto">
              <a:xfrm>
                <a:off x="2832" y="3559"/>
                <a:ext cx="312" cy="205"/>
              </a:xfrm>
              <a:prstGeom prst="rect">
                <a:avLst/>
              </a:prstGeom>
              <a:solidFill>
                <a:srgbClr val="33CC33"/>
              </a:solidFill>
              <a:ln>
                <a:noFill/>
              </a:ln>
              <a:extLst>
                <a:ext uri="{91240B29-F687-4F45-9708-019B960494DF}">
                  <a14:hiddenLine xmlns:a14="http://schemas.microsoft.com/office/drawing/2010/main" w="3175">
                    <a:solidFill>
                      <a:srgbClr val="000000"/>
                    </a:solidFill>
                    <a:miter lim="800000"/>
                    <a:headEnd/>
                    <a:tailEnd/>
                  </a14:hiddenLine>
                </a:ext>
              </a:extLst>
            </p:spPr>
            <p:txBody>
              <a:bodyPr lIns="0" tIns="0" rIns="0" bIns="0" anchor="ctr" anchorCtr="1"/>
              <a:lstStyle/>
              <a:p>
                <a:pPr eaLnBrk="1" hangingPunct="1">
                  <a:lnSpc>
                    <a:spcPct val="100000"/>
                  </a:lnSpc>
                </a:pPr>
                <a:endParaRPr lang="en-GB" sz="1200" b="1" baseline="0">
                  <a:latin typeface="Calibri" pitchFamily="34" charset="0"/>
                  <a:ea typeface="ヒラギノ角ゴ Pro W3" charset="-128"/>
                  <a:cs typeface="Calibri" pitchFamily="34" charset="0"/>
                </a:endParaRPr>
              </a:p>
            </p:txBody>
          </p:sp>
          <p:sp>
            <p:nvSpPr>
              <p:cNvPr id="87142" name="Freeform 1147"/>
              <p:cNvSpPr>
                <a:spLocks/>
              </p:cNvSpPr>
              <p:nvPr/>
            </p:nvSpPr>
            <p:spPr bwMode="auto">
              <a:xfrm>
                <a:off x="2832" y="3216"/>
                <a:ext cx="344" cy="34"/>
              </a:xfrm>
              <a:custGeom>
                <a:avLst/>
                <a:gdLst>
                  <a:gd name="T0" fmla="*/ 0 w 1226"/>
                  <a:gd name="T1" fmla="*/ 122 h 122"/>
                  <a:gd name="T2" fmla="*/ 1104 w 1226"/>
                  <a:gd name="T3" fmla="*/ 122 h 122"/>
                  <a:gd name="T4" fmla="*/ 1226 w 1226"/>
                  <a:gd name="T5" fmla="*/ 0 h 122"/>
                  <a:gd name="T6" fmla="*/ 123 w 1226"/>
                  <a:gd name="T7" fmla="*/ 0 h 122"/>
                  <a:gd name="T8" fmla="*/ 0 w 1226"/>
                  <a:gd name="T9" fmla="*/ 122 h 122"/>
                  <a:gd name="T10" fmla="*/ 0 60000 65536"/>
                  <a:gd name="T11" fmla="*/ 0 60000 65536"/>
                  <a:gd name="T12" fmla="*/ 0 60000 65536"/>
                  <a:gd name="T13" fmla="*/ 0 60000 65536"/>
                  <a:gd name="T14" fmla="*/ 0 60000 65536"/>
                  <a:gd name="T15" fmla="*/ 0 w 1226"/>
                  <a:gd name="T16" fmla="*/ 0 h 122"/>
                  <a:gd name="T17" fmla="*/ 1226 w 1226"/>
                  <a:gd name="T18" fmla="*/ 122 h 122"/>
                </a:gdLst>
                <a:ahLst/>
                <a:cxnLst>
                  <a:cxn ang="T10">
                    <a:pos x="T0" y="T1"/>
                  </a:cxn>
                  <a:cxn ang="T11">
                    <a:pos x="T2" y="T3"/>
                  </a:cxn>
                  <a:cxn ang="T12">
                    <a:pos x="T4" y="T5"/>
                  </a:cxn>
                  <a:cxn ang="T13">
                    <a:pos x="T6" y="T7"/>
                  </a:cxn>
                  <a:cxn ang="T14">
                    <a:pos x="T8" y="T9"/>
                  </a:cxn>
                </a:cxnLst>
                <a:rect l="T15" t="T16" r="T17" b="T18"/>
                <a:pathLst>
                  <a:path w="1226" h="122">
                    <a:moveTo>
                      <a:pt x="0" y="122"/>
                    </a:moveTo>
                    <a:lnTo>
                      <a:pt x="1104" y="122"/>
                    </a:lnTo>
                    <a:lnTo>
                      <a:pt x="1226" y="0"/>
                    </a:lnTo>
                    <a:lnTo>
                      <a:pt x="123" y="0"/>
                    </a:lnTo>
                    <a:lnTo>
                      <a:pt x="0" y="122"/>
                    </a:lnTo>
                    <a:close/>
                  </a:path>
                </a:pathLst>
              </a:custGeom>
              <a:solidFill>
                <a:srgbClr val="DDDDDD"/>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7143" name="Freeform 1148"/>
              <p:cNvSpPr>
                <a:spLocks/>
              </p:cNvSpPr>
              <p:nvPr/>
            </p:nvSpPr>
            <p:spPr bwMode="auto">
              <a:xfrm>
                <a:off x="3142" y="3216"/>
                <a:ext cx="34" cy="343"/>
              </a:xfrm>
              <a:custGeom>
                <a:avLst/>
                <a:gdLst>
                  <a:gd name="T0" fmla="*/ 122 w 122"/>
                  <a:gd name="T1" fmla="*/ 0 h 1222"/>
                  <a:gd name="T2" fmla="*/ 122 w 122"/>
                  <a:gd name="T3" fmla="*/ 1100 h 1222"/>
                  <a:gd name="T4" fmla="*/ 0 w 122"/>
                  <a:gd name="T5" fmla="*/ 1222 h 1222"/>
                  <a:gd name="T6" fmla="*/ 0 w 122"/>
                  <a:gd name="T7" fmla="*/ 122 h 1222"/>
                  <a:gd name="T8" fmla="*/ 122 w 122"/>
                  <a:gd name="T9" fmla="*/ 0 h 1222"/>
                  <a:gd name="T10" fmla="*/ 0 60000 65536"/>
                  <a:gd name="T11" fmla="*/ 0 60000 65536"/>
                  <a:gd name="T12" fmla="*/ 0 60000 65536"/>
                  <a:gd name="T13" fmla="*/ 0 60000 65536"/>
                  <a:gd name="T14" fmla="*/ 0 60000 65536"/>
                  <a:gd name="T15" fmla="*/ 0 w 122"/>
                  <a:gd name="T16" fmla="*/ 0 h 1222"/>
                  <a:gd name="T17" fmla="*/ 122 w 122"/>
                  <a:gd name="T18" fmla="*/ 1222 h 1222"/>
                </a:gdLst>
                <a:ahLst/>
                <a:cxnLst>
                  <a:cxn ang="T10">
                    <a:pos x="T0" y="T1"/>
                  </a:cxn>
                  <a:cxn ang="T11">
                    <a:pos x="T2" y="T3"/>
                  </a:cxn>
                  <a:cxn ang="T12">
                    <a:pos x="T4" y="T5"/>
                  </a:cxn>
                  <a:cxn ang="T13">
                    <a:pos x="T6" y="T7"/>
                  </a:cxn>
                  <a:cxn ang="T14">
                    <a:pos x="T8" y="T9"/>
                  </a:cxn>
                </a:cxnLst>
                <a:rect l="T15" t="T16" r="T17" b="T18"/>
                <a:pathLst>
                  <a:path w="122" h="1222">
                    <a:moveTo>
                      <a:pt x="122" y="0"/>
                    </a:moveTo>
                    <a:lnTo>
                      <a:pt x="122" y="1100"/>
                    </a:lnTo>
                    <a:lnTo>
                      <a:pt x="0" y="1222"/>
                    </a:lnTo>
                    <a:lnTo>
                      <a:pt x="0" y="122"/>
                    </a:lnTo>
                    <a:lnTo>
                      <a:pt x="122" y="0"/>
                    </a:lnTo>
                    <a:close/>
                  </a:path>
                </a:pathLst>
              </a:custGeom>
              <a:solidFill>
                <a:srgbClr val="777777"/>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7144" name="Rectangle 1149"/>
              <p:cNvSpPr>
                <a:spLocks noChangeArrowheads="1"/>
              </p:cNvSpPr>
              <p:nvPr/>
            </p:nvSpPr>
            <p:spPr bwMode="auto">
              <a:xfrm>
                <a:off x="2832" y="3250"/>
                <a:ext cx="312" cy="309"/>
              </a:xfrm>
              <a:prstGeom prst="rect">
                <a:avLst/>
              </a:prstGeom>
              <a:solidFill>
                <a:srgbClr val="B2B2B2"/>
              </a:solidFill>
              <a:ln>
                <a:noFill/>
              </a:ln>
              <a:extLst>
                <a:ext uri="{91240B29-F687-4F45-9708-019B960494DF}">
                  <a14:hiddenLine xmlns:a14="http://schemas.microsoft.com/office/drawing/2010/main" w="317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7145" name="Freeform 1150"/>
              <p:cNvSpPr>
                <a:spLocks/>
              </p:cNvSpPr>
              <p:nvPr/>
            </p:nvSpPr>
            <p:spPr bwMode="auto">
              <a:xfrm>
                <a:off x="2849" y="3380"/>
                <a:ext cx="109" cy="49"/>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146" name="Freeform 1151"/>
              <p:cNvSpPr>
                <a:spLocks/>
              </p:cNvSpPr>
              <p:nvPr/>
            </p:nvSpPr>
            <p:spPr bwMode="auto">
              <a:xfrm>
                <a:off x="2963" y="3266"/>
                <a:ext cx="49" cy="109"/>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147" name="Freeform 1152"/>
              <p:cNvSpPr>
                <a:spLocks/>
              </p:cNvSpPr>
              <p:nvPr/>
            </p:nvSpPr>
            <p:spPr bwMode="auto">
              <a:xfrm>
                <a:off x="3017" y="3380"/>
                <a:ext cx="109" cy="49"/>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148" name="Freeform 1153"/>
              <p:cNvSpPr>
                <a:spLocks/>
              </p:cNvSpPr>
              <p:nvPr/>
            </p:nvSpPr>
            <p:spPr bwMode="auto">
              <a:xfrm>
                <a:off x="2963" y="3435"/>
                <a:ext cx="49" cy="10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7149" name="Oval 1154"/>
              <p:cNvSpPr>
                <a:spLocks noChangeArrowheads="1"/>
              </p:cNvSpPr>
              <p:nvPr/>
            </p:nvSpPr>
            <p:spPr bwMode="auto">
              <a:xfrm rot="-2599510">
                <a:off x="2965" y="3271"/>
                <a:ext cx="48" cy="278"/>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150" name="Oval 1155"/>
              <p:cNvSpPr>
                <a:spLocks noChangeArrowheads="1"/>
              </p:cNvSpPr>
              <p:nvPr/>
            </p:nvSpPr>
            <p:spPr bwMode="auto">
              <a:xfrm rot="2599510" flipV="1">
                <a:off x="2965" y="3268"/>
                <a:ext cx="48" cy="284"/>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7151" name="Oval 1156"/>
              <p:cNvSpPr>
                <a:spLocks noChangeArrowheads="1"/>
              </p:cNvSpPr>
              <p:nvPr/>
            </p:nvSpPr>
            <p:spPr bwMode="auto">
              <a:xfrm>
                <a:off x="2941" y="3362"/>
                <a:ext cx="94" cy="9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libri" pitchFamily="34" charset="0"/>
                  <a:cs typeface="Calibri" pitchFamily="34" charset="0"/>
                </a:endParaRPr>
              </a:p>
            </p:txBody>
          </p:sp>
        </p:grpSp>
      </p:grpSp>
      <p:pic>
        <p:nvPicPr>
          <p:cNvPr id="87135" name="Picture 1157" descr="File Server_Updated2005"/>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048500" y="2904654"/>
            <a:ext cx="3365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136" name="Picture 1158" descr="File Server_Updated2005"/>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246938" y="3030067"/>
            <a:ext cx="3365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137" name="Picture 1159" descr="File Server_Updated200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554913" y="2934817"/>
            <a:ext cx="3365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8118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000" r="-2000"/>
          </a:stretch>
        </a:blipFill>
        <a:effectLst/>
      </p:bgPr>
    </p:bg>
    <p:spTree>
      <p:nvGrpSpPr>
        <p:cNvPr id="1" name=""/>
        <p:cNvGrpSpPr/>
        <p:nvPr/>
      </p:nvGrpSpPr>
      <p:grpSpPr>
        <a:xfrm>
          <a:off x="0" y="0"/>
          <a:ext cx="0" cy="0"/>
          <a:chOff x="0" y="0"/>
          <a:chExt cx="0" cy="0"/>
        </a:xfrm>
      </p:grpSpPr>
      <p:sp>
        <p:nvSpPr>
          <p:cNvPr id="89090" name="Rectangle 285"/>
          <p:cNvSpPr>
            <a:spLocks noGrp="1" noChangeArrowheads="1"/>
          </p:cNvSpPr>
          <p:nvPr>
            <p:ph type="title"/>
          </p:nvPr>
        </p:nvSpPr>
        <p:spPr>
          <a:xfrm>
            <a:off x="395536" y="44624"/>
            <a:ext cx="8145462" cy="738336"/>
          </a:xfrm>
        </p:spPr>
        <p:txBody>
          <a:bodyPr>
            <a:normAutofit/>
          </a:bodyPr>
          <a:lstStyle/>
          <a:p>
            <a:pPr eaLnBrk="1" hangingPunct="1"/>
            <a:r>
              <a:rPr lang="en-US" sz="3600" dirty="0" err="1">
                <a:solidFill>
                  <a:srgbClr val="002060"/>
                </a:solidFill>
                <a:latin typeface="Calibri" pitchFamily="34" charset="0"/>
                <a:cs typeface="Calibri" pitchFamily="34" charset="0"/>
              </a:rPr>
              <a:t>VSAN</a:t>
            </a:r>
            <a:r>
              <a:rPr lang="en-US" sz="3600" dirty="0">
                <a:solidFill>
                  <a:srgbClr val="002060"/>
                </a:solidFill>
                <a:latin typeface="Calibri" pitchFamily="34" charset="0"/>
                <a:cs typeface="Calibri" pitchFamily="34" charset="0"/>
              </a:rPr>
              <a:t> Technology</a:t>
            </a:r>
          </a:p>
        </p:txBody>
      </p:sp>
      <p:sp>
        <p:nvSpPr>
          <p:cNvPr id="89091" name="Rectangle 286"/>
          <p:cNvSpPr>
            <a:spLocks noGrp="1" noChangeArrowheads="1"/>
          </p:cNvSpPr>
          <p:nvPr>
            <p:ph type="body" sz="half" idx="1"/>
          </p:nvPr>
        </p:nvSpPr>
        <p:spPr>
          <a:xfrm>
            <a:off x="251520" y="1844824"/>
            <a:ext cx="4176464" cy="3011016"/>
          </a:xfrm>
        </p:spPr>
        <p:txBody>
          <a:bodyPr>
            <a:normAutofit/>
          </a:bodyPr>
          <a:lstStyle/>
          <a:p>
            <a:pPr>
              <a:buClrTx/>
              <a:buSzPct val="100000"/>
            </a:pPr>
            <a:r>
              <a:rPr lang="en-US" sz="2200" dirty="0">
                <a:latin typeface="Calibri" pitchFamily="34" charset="0"/>
                <a:cs typeface="Calibri" pitchFamily="34" charset="0"/>
              </a:rPr>
              <a:t>Hardware-based isolation of tagged traffic belonging to different VSANs</a:t>
            </a:r>
          </a:p>
          <a:p>
            <a:pPr>
              <a:buClrTx/>
              <a:buSzPct val="100000"/>
            </a:pPr>
            <a:r>
              <a:rPr lang="en-US" sz="2200" dirty="0">
                <a:latin typeface="Calibri" pitchFamily="34" charset="0"/>
                <a:cs typeface="Calibri" pitchFamily="34" charset="0"/>
              </a:rPr>
              <a:t>Create independent instance of fiber channel services for each newly created VSAN</a:t>
            </a:r>
          </a:p>
        </p:txBody>
      </p:sp>
      <p:sp>
        <p:nvSpPr>
          <p:cNvPr id="89092" name="AutoShape 4"/>
          <p:cNvSpPr>
            <a:spLocks noChangeArrowheads="1"/>
          </p:cNvSpPr>
          <p:nvPr/>
        </p:nvSpPr>
        <p:spPr bwMode="auto">
          <a:xfrm rot="-5400000">
            <a:off x="6788150" y="1655828"/>
            <a:ext cx="1006475" cy="539750"/>
          </a:xfrm>
          <a:prstGeom prst="triangle">
            <a:avLst>
              <a:gd name="adj" fmla="val 49995"/>
            </a:avLst>
          </a:prstGeom>
          <a:solidFill>
            <a:srgbClr val="47B0D5"/>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89093" name="AutoShape 5"/>
          <p:cNvSpPr>
            <a:spLocks noChangeArrowheads="1"/>
          </p:cNvSpPr>
          <p:nvPr/>
        </p:nvSpPr>
        <p:spPr bwMode="auto">
          <a:xfrm>
            <a:off x="7478712" y="1378015"/>
            <a:ext cx="1485775" cy="1079500"/>
          </a:xfrm>
          <a:prstGeom prst="roundRect">
            <a:avLst>
              <a:gd name="adj" fmla="val 0"/>
            </a:avLst>
          </a:prstGeom>
          <a:solidFill>
            <a:srgbClr val="F0C566"/>
          </a:solidFill>
          <a:ln>
            <a:noFill/>
          </a:ln>
          <a:extLst>
            <a:ext uri="{91240B29-F687-4F45-9708-019B960494DF}">
              <a14:hiddenLine xmlns:a14="http://schemas.microsoft.com/office/drawing/2010/main" w="0" algn="ctr">
                <a:solidFill>
                  <a:srgbClr val="000000"/>
                </a:solidFill>
                <a:round/>
                <a:headEnd/>
                <a:tailEnd/>
              </a14:hiddenLine>
            </a:ext>
          </a:extLst>
        </p:spPr>
        <p:txBody>
          <a:bodyPr wrap="none" anchor="ctr"/>
          <a:lstStyle/>
          <a:p>
            <a:endParaRPr lang="en-US"/>
          </a:p>
        </p:txBody>
      </p:sp>
      <p:sp>
        <p:nvSpPr>
          <p:cNvPr id="89094" name="Text Box 6"/>
          <p:cNvSpPr txBox="1">
            <a:spLocks noChangeArrowheads="1"/>
          </p:cNvSpPr>
          <p:nvPr/>
        </p:nvSpPr>
        <p:spPr bwMode="auto">
          <a:xfrm>
            <a:off x="7896101" y="1408178"/>
            <a:ext cx="106838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spcBef>
                <a:spcPct val="50000"/>
              </a:spcBef>
            </a:pPr>
            <a:r>
              <a:rPr lang="en-US" sz="1000" b="1" baseline="0" dirty="0" err="1"/>
              <a:t>Fibre</a:t>
            </a:r>
            <a:r>
              <a:rPr lang="en-US" sz="1000" b="1" baseline="0" dirty="0"/>
              <a:t> Channel</a:t>
            </a:r>
            <a:br>
              <a:rPr lang="en-US" sz="1000" b="1" baseline="0" dirty="0"/>
            </a:br>
            <a:r>
              <a:rPr lang="en-US" sz="1000" b="1" baseline="0" dirty="0"/>
              <a:t>Services for Blue VSAN</a:t>
            </a:r>
            <a:endParaRPr lang="en-US" sz="1000" b="1" dirty="0"/>
          </a:p>
        </p:txBody>
      </p:sp>
      <p:sp>
        <p:nvSpPr>
          <p:cNvPr id="89095" name="Text Box 7"/>
          <p:cNvSpPr txBox="1">
            <a:spLocks noChangeArrowheads="1"/>
          </p:cNvSpPr>
          <p:nvPr/>
        </p:nvSpPr>
        <p:spPr bwMode="auto">
          <a:xfrm>
            <a:off x="7896101" y="1925703"/>
            <a:ext cx="106838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spcBef>
                <a:spcPct val="50000"/>
              </a:spcBef>
            </a:pPr>
            <a:r>
              <a:rPr lang="en-US" sz="1000" b="1" baseline="0" dirty="0" err="1"/>
              <a:t>Fibre</a:t>
            </a:r>
            <a:r>
              <a:rPr lang="en-US" sz="1000" b="1" baseline="0" dirty="0"/>
              <a:t> Channel</a:t>
            </a:r>
            <a:br>
              <a:rPr lang="en-US" sz="1000" b="1" baseline="0" dirty="0"/>
            </a:br>
            <a:r>
              <a:rPr lang="en-US" sz="1000" b="1" baseline="0" dirty="0"/>
              <a:t>Services for Red VSAN</a:t>
            </a:r>
            <a:endParaRPr lang="en-US" sz="1000" b="1" dirty="0"/>
          </a:p>
        </p:txBody>
      </p:sp>
      <p:sp>
        <p:nvSpPr>
          <p:cNvPr id="89096" name="AutoShape 8"/>
          <p:cNvSpPr>
            <a:spLocks noChangeArrowheads="1"/>
          </p:cNvSpPr>
          <p:nvPr/>
        </p:nvSpPr>
        <p:spPr bwMode="auto">
          <a:xfrm rot="-5400000">
            <a:off x="6788150" y="4719703"/>
            <a:ext cx="1006475" cy="539750"/>
          </a:xfrm>
          <a:prstGeom prst="triangle">
            <a:avLst>
              <a:gd name="adj" fmla="val 49995"/>
            </a:avLst>
          </a:prstGeom>
          <a:solidFill>
            <a:srgbClr val="47B0D5"/>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89097" name="AutoShape 9"/>
          <p:cNvSpPr>
            <a:spLocks noChangeArrowheads="1"/>
          </p:cNvSpPr>
          <p:nvPr/>
        </p:nvSpPr>
        <p:spPr bwMode="auto">
          <a:xfrm>
            <a:off x="7478713" y="4441890"/>
            <a:ext cx="1485774" cy="1079500"/>
          </a:xfrm>
          <a:prstGeom prst="roundRect">
            <a:avLst>
              <a:gd name="adj" fmla="val 0"/>
            </a:avLst>
          </a:prstGeom>
          <a:solidFill>
            <a:srgbClr val="F0C566"/>
          </a:solidFill>
          <a:ln>
            <a:noFill/>
          </a:ln>
          <a:extLst>
            <a:ext uri="{91240B29-F687-4F45-9708-019B960494DF}">
              <a14:hiddenLine xmlns:a14="http://schemas.microsoft.com/office/drawing/2010/main" w="0" algn="ctr">
                <a:solidFill>
                  <a:srgbClr val="000000"/>
                </a:solidFill>
                <a:round/>
                <a:headEnd/>
                <a:tailEnd/>
              </a14:hiddenLine>
            </a:ext>
          </a:extLst>
        </p:spPr>
        <p:txBody>
          <a:bodyPr wrap="none" anchor="ctr"/>
          <a:lstStyle/>
          <a:p>
            <a:endParaRPr lang="en-US"/>
          </a:p>
        </p:txBody>
      </p:sp>
      <p:sp>
        <p:nvSpPr>
          <p:cNvPr id="89098" name="Text Box 10"/>
          <p:cNvSpPr txBox="1">
            <a:spLocks noChangeArrowheads="1"/>
          </p:cNvSpPr>
          <p:nvPr/>
        </p:nvSpPr>
        <p:spPr bwMode="auto">
          <a:xfrm>
            <a:off x="7861300" y="4472053"/>
            <a:ext cx="110318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wrap="squar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spcBef>
                <a:spcPct val="50000"/>
              </a:spcBef>
            </a:pPr>
            <a:r>
              <a:rPr lang="en-US" sz="1000" b="1" baseline="0" dirty="0" err="1"/>
              <a:t>Fibre</a:t>
            </a:r>
            <a:r>
              <a:rPr lang="en-US" sz="1000" b="1" baseline="0" dirty="0"/>
              <a:t> Channel</a:t>
            </a:r>
            <a:br>
              <a:rPr lang="en-US" sz="1000" b="1" baseline="0" dirty="0"/>
            </a:br>
            <a:r>
              <a:rPr lang="en-US" sz="1000" b="1" baseline="0" dirty="0"/>
              <a:t>Services for Blue VSAN</a:t>
            </a:r>
            <a:endParaRPr lang="en-US" sz="1000" b="1" dirty="0"/>
          </a:p>
        </p:txBody>
      </p:sp>
      <p:sp>
        <p:nvSpPr>
          <p:cNvPr id="89099" name="Text Box 11"/>
          <p:cNvSpPr txBox="1">
            <a:spLocks noChangeArrowheads="1"/>
          </p:cNvSpPr>
          <p:nvPr/>
        </p:nvSpPr>
        <p:spPr bwMode="auto">
          <a:xfrm>
            <a:off x="7861300" y="4989578"/>
            <a:ext cx="103117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wrap="squar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spcBef>
                <a:spcPct val="50000"/>
              </a:spcBef>
            </a:pPr>
            <a:r>
              <a:rPr lang="en-US" sz="1000" b="1" baseline="0" dirty="0" err="1">
                <a:latin typeface="Calibri" pitchFamily="34" charset="0"/>
                <a:cs typeface="Calibri" pitchFamily="34" charset="0"/>
              </a:rPr>
              <a:t>Fibre</a:t>
            </a:r>
            <a:r>
              <a:rPr lang="en-US" sz="1000" b="1" baseline="0" dirty="0">
                <a:latin typeface="Calibri" pitchFamily="34" charset="0"/>
                <a:cs typeface="Calibri" pitchFamily="34" charset="0"/>
              </a:rPr>
              <a:t> Channel</a:t>
            </a:r>
            <a:br>
              <a:rPr lang="en-US" sz="1000" b="1" baseline="0" dirty="0">
                <a:latin typeface="Calibri" pitchFamily="34" charset="0"/>
                <a:cs typeface="Calibri" pitchFamily="34" charset="0"/>
              </a:rPr>
            </a:br>
            <a:r>
              <a:rPr lang="en-US" sz="1000" b="1" baseline="0" dirty="0">
                <a:latin typeface="Calibri" pitchFamily="34" charset="0"/>
                <a:cs typeface="Calibri" pitchFamily="34" charset="0"/>
              </a:rPr>
              <a:t>Services for Red VSAN</a:t>
            </a:r>
            <a:endParaRPr lang="en-US" sz="1000" b="1" dirty="0">
              <a:latin typeface="Calibri" pitchFamily="34" charset="0"/>
              <a:cs typeface="Calibri" pitchFamily="34" charset="0"/>
            </a:endParaRPr>
          </a:p>
        </p:txBody>
      </p:sp>
      <p:sp>
        <p:nvSpPr>
          <p:cNvPr id="89100" name="Rectangle 12"/>
          <p:cNvSpPr>
            <a:spLocks noChangeArrowheads="1"/>
          </p:cNvSpPr>
          <p:nvPr/>
        </p:nvSpPr>
        <p:spPr bwMode="auto">
          <a:xfrm>
            <a:off x="6729413" y="2374965"/>
            <a:ext cx="328612" cy="2157413"/>
          </a:xfrm>
          <a:prstGeom prst="rect">
            <a:avLst/>
          </a:prstGeom>
          <a:solidFill>
            <a:schemeClr val="tx2"/>
          </a:solidFill>
          <a:ln w="0" algn="ctr">
            <a:solidFill>
              <a:schemeClr val="tx2"/>
            </a:solidFill>
            <a:miter lim="800000"/>
            <a:headEnd/>
            <a:tailEnd/>
          </a:ln>
        </p:spPr>
        <p:txBody>
          <a:bodyPr wrap="none" anchor="ctr"/>
          <a:lstStyle/>
          <a:p>
            <a:endParaRPr lang="en-US">
              <a:latin typeface="Calibri" pitchFamily="34" charset="0"/>
              <a:cs typeface="Calibri" pitchFamily="34" charset="0"/>
            </a:endParaRPr>
          </a:p>
        </p:txBody>
      </p:sp>
      <p:sp>
        <p:nvSpPr>
          <p:cNvPr id="89101" name="Text Box 13"/>
          <p:cNvSpPr txBox="1">
            <a:spLocks noChangeArrowheads="1"/>
          </p:cNvSpPr>
          <p:nvPr/>
        </p:nvSpPr>
        <p:spPr bwMode="auto">
          <a:xfrm>
            <a:off x="4715599" y="2895327"/>
            <a:ext cx="19487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wrap="squar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r">
              <a:spcBef>
                <a:spcPct val="30000"/>
              </a:spcBef>
            </a:pPr>
            <a:r>
              <a:rPr lang="en-US" sz="1200" b="1" baseline="0" dirty="0">
                <a:latin typeface="Calibri" pitchFamily="34" charset="0"/>
                <a:cs typeface="Calibri" pitchFamily="34" charset="0"/>
              </a:rPr>
              <a:t>Cisco MDS 9000 Family with VSAN Service</a:t>
            </a:r>
            <a:endParaRPr lang="en-US" sz="1200" b="1" dirty="0">
              <a:latin typeface="Calibri" pitchFamily="34" charset="0"/>
              <a:cs typeface="Calibri" pitchFamily="34" charset="0"/>
            </a:endParaRPr>
          </a:p>
        </p:txBody>
      </p:sp>
      <p:sp>
        <p:nvSpPr>
          <p:cNvPr id="89102" name="Line 14"/>
          <p:cNvSpPr>
            <a:spLocks noChangeShapeType="1"/>
          </p:cNvSpPr>
          <p:nvPr/>
        </p:nvSpPr>
        <p:spPr bwMode="auto">
          <a:xfrm rot="5400000" flipH="1">
            <a:off x="6759575" y="1319278"/>
            <a:ext cx="498475"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03" name="Line 15"/>
          <p:cNvSpPr>
            <a:spLocks noChangeShapeType="1"/>
          </p:cNvSpPr>
          <p:nvPr/>
        </p:nvSpPr>
        <p:spPr bwMode="auto">
          <a:xfrm rot="5400000" flipH="1">
            <a:off x="6646862" y="1319278"/>
            <a:ext cx="498475"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04" name="Line 16"/>
          <p:cNvSpPr>
            <a:spLocks noChangeShapeType="1"/>
          </p:cNvSpPr>
          <p:nvPr/>
        </p:nvSpPr>
        <p:spPr bwMode="auto">
          <a:xfrm rot="5400000" flipH="1">
            <a:off x="6534150" y="1319278"/>
            <a:ext cx="498475"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05" name="Line 17"/>
          <p:cNvSpPr>
            <a:spLocks noChangeShapeType="1"/>
          </p:cNvSpPr>
          <p:nvPr/>
        </p:nvSpPr>
        <p:spPr bwMode="auto">
          <a:xfrm rot="5400000" flipH="1">
            <a:off x="6478587" y="1319278"/>
            <a:ext cx="498475"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06" name="Line 18"/>
          <p:cNvSpPr>
            <a:spLocks noChangeShapeType="1"/>
          </p:cNvSpPr>
          <p:nvPr/>
        </p:nvSpPr>
        <p:spPr bwMode="auto">
          <a:xfrm rot="5400000" flipH="1">
            <a:off x="6423025" y="1319278"/>
            <a:ext cx="498475"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07" name="Line 19"/>
          <p:cNvSpPr>
            <a:spLocks noChangeShapeType="1"/>
          </p:cNvSpPr>
          <p:nvPr/>
        </p:nvSpPr>
        <p:spPr bwMode="auto">
          <a:xfrm rot="5400000" flipH="1">
            <a:off x="6365875" y="1319278"/>
            <a:ext cx="498475"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08" name="Line 20"/>
          <p:cNvSpPr>
            <a:spLocks noChangeShapeType="1"/>
          </p:cNvSpPr>
          <p:nvPr/>
        </p:nvSpPr>
        <p:spPr bwMode="auto">
          <a:xfrm rot="5400000" flipH="1">
            <a:off x="6981825" y="1319278"/>
            <a:ext cx="498475"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09" name="Line 21"/>
          <p:cNvSpPr>
            <a:spLocks noChangeShapeType="1"/>
          </p:cNvSpPr>
          <p:nvPr/>
        </p:nvSpPr>
        <p:spPr bwMode="auto">
          <a:xfrm rot="5400000" flipH="1">
            <a:off x="6927850" y="1319278"/>
            <a:ext cx="498475"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10" name="Line 22"/>
          <p:cNvSpPr>
            <a:spLocks noChangeShapeType="1"/>
          </p:cNvSpPr>
          <p:nvPr/>
        </p:nvSpPr>
        <p:spPr bwMode="auto">
          <a:xfrm rot="5400000" flipH="1">
            <a:off x="6872287" y="1319278"/>
            <a:ext cx="498475"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11" name="Line 23"/>
          <p:cNvSpPr>
            <a:spLocks noChangeShapeType="1"/>
          </p:cNvSpPr>
          <p:nvPr/>
        </p:nvSpPr>
        <p:spPr bwMode="auto">
          <a:xfrm rot="5400000" flipH="1">
            <a:off x="6815137" y="1319278"/>
            <a:ext cx="498475"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12" name="Line 24"/>
          <p:cNvSpPr>
            <a:spLocks noChangeShapeType="1"/>
          </p:cNvSpPr>
          <p:nvPr/>
        </p:nvSpPr>
        <p:spPr bwMode="auto">
          <a:xfrm rot="5400000" flipH="1">
            <a:off x="6704012" y="1319278"/>
            <a:ext cx="498475"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13" name="Line 25"/>
          <p:cNvSpPr>
            <a:spLocks noChangeShapeType="1"/>
          </p:cNvSpPr>
          <p:nvPr/>
        </p:nvSpPr>
        <p:spPr bwMode="auto">
          <a:xfrm rot="5400000" flipH="1">
            <a:off x="6591300" y="1319278"/>
            <a:ext cx="498475"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14" name="Line 26"/>
          <p:cNvSpPr>
            <a:spLocks noChangeShapeType="1"/>
          </p:cNvSpPr>
          <p:nvPr/>
        </p:nvSpPr>
        <p:spPr bwMode="auto">
          <a:xfrm rot="5400000" flipH="1">
            <a:off x="6310312" y="1319278"/>
            <a:ext cx="498475"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15" name="Line 27"/>
          <p:cNvSpPr>
            <a:spLocks noChangeShapeType="1"/>
          </p:cNvSpPr>
          <p:nvPr/>
        </p:nvSpPr>
        <p:spPr bwMode="auto">
          <a:xfrm rot="5400000" flipH="1">
            <a:off x="6759575" y="5586478"/>
            <a:ext cx="498475"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16" name="Line 28"/>
          <p:cNvSpPr>
            <a:spLocks noChangeShapeType="1"/>
          </p:cNvSpPr>
          <p:nvPr/>
        </p:nvSpPr>
        <p:spPr bwMode="auto">
          <a:xfrm rot="5400000" flipH="1">
            <a:off x="6646862" y="5586478"/>
            <a:ext cx="498475"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17" name="Line 29"/>
          <p:cNvSpPr>
            <a:spLocks noChangeShapeType="1"/>
          </p:cNvSpPr>
          <p:nvPr/>
        </p:nvSpPr>
        <p:spPr bwMode="auto">
          <a:xfrm rot="5400000" flipH="1">
            <a:off x="6534150" y="5586478"/>
            <a:ext cx="498475"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18" name="Line 30"/>
          <p:cNvSpPr>
            <a:spLocks noChangeShapeType="1"/>
          </p:cNvSpPr>
          <p:nvPr/>
        </p:nvSpPr>
        <p:spPr bwMode="auto">
          <a:xfrm rot="5400000" flipH="1">
            <a:off x="6478587" y="5586478"/>
            <a:ext cx="498475"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19" name="Line 31"/>
          <p:cNvSpPr>
            <a:spLocks noChangeShapeType="1"/>
          </p:cNvSpPr>
          <p:nvPr/>
        </p:nvSpPr>
        <p:spPr bwMode="auto">
          <a:xfrm rot="5400000" flipH="1">
            <a:off x="6423025" y="5586478"/>
            <a:ext cx="498475"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20" name="Line 32"/>
          <p:cNvSpPr>
            <a:spLocks noChangeShapeType="1"/>
          </p:cNvSpPr>
          <p:nvPr/>
        </p:nvSpPr>
        <p:spPr bwMode="auto">
          <a:xfrm rot="5400000" flipH="1">
            <a:off x="6365875" y="5586478"/>
            <a:ext cx="498475"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21" name="Line 33"/>
          <p:cNvSpPr>
            <a:spLocks noChangeShapeType="1"/>
          </p:cNvSpPr>
          <p:nvPr/>
        </p:nvSpPr>
        <p:spPr bwMode="auto">
          <a:xfrm rot="5400000" flipH="1">
            <a:off x="6981825" y="5586478"/>
            <a:ext cx="498475"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22" name="Line 34"/>
          <p:cNvSpPr>
            <a:spLocks noChangeShapeType="1"/>
          </p:cNvSpPr>
          <p:nvPr/>
        </p:nvSpPr>
        <p:spPr bwMode="auto">
          <a:xfrm rot="5400000" flipH="1">
            <a:off x="6927850" y="5586478"/>
            <a:ext cx="498475"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23" name="Line 35"/>
          <p:cNvSpPr>
            <a:spLocks noChangeShapeType="1"/>
          </p:cNvSpPr>
          <p:nvPr/>
        </p:nvSpPr>
        <p:spPr bwMode="auto">
          <a:xfrm rot="5400000" flipH="1">
            <a:off x="6872287" y="5586478"/>
            <a:ext cx="498475"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24" name="Line 36"/>
          <p:cNvSpPr>
            <a:spLocks noChangeShapeType="1"/>
          </p:cNvSpPr>
          <p:nvPr/>
        </p:nvSpPr>
        <p:spPr bwMode="auto">
          <a:xfrm rot="5400000" flipH="1">
            <a:off x="6815137" y="5586478"/>
            <a:ext cx="498475"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25" name="Line 37"/>
          <p:cNvSpPr>
            <a:spLocks noChangeShapeType="1"/>
          </p:cNvSpPr>
          <p:nvPr/>
        </p:nvSpPr>
        <p:spPr bwMode="auto">
          <a:xfrm rot="5400000" flipH="1">
            <a:off x="6704012" y="5586478"/>
            <a:ext cx="498475"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26" name="Line 38"/>
          <p:cNvSpPr>
            <a:spLocks noChangeShapeType="1"/>
          </p:cNvSpPr>
          <p:nvPr/>
        </p:nvSpPr>
        <p:spPr bwMode="auto">
          <a:xfrm rot="5400000" flipH="1">
            <a:off x="6591300" y="5586478"/>
            <a:ext cx="498475"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27" name="Line 39"/>
          <p:cNvSpPr>
            <a:spLocks noChangeShapeType="1"/>
          </p:cNvSpPr>
          <p:nvPr/>
        </p:nvSpPr>
        <p:spPr bwMode="auto">
          <a:xfrm rot="5400000" flipH="1">
            <a:off x="6310312" y="5586478"/>
            <a:ext cx="498475"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28" name="Line 40"/>
          <p:cNvSpPr>
            <a:spLocks noChangeShapeType="1"/>
          </p:cNvSpPr>
          <p:nvPr/>
        </p:nvSpPr>
        <p:spPr bwMode="auto">
          <a:xfrm rot="16200000" flipV="1">
            <a:off x="5539581" y="3334609"/>
            <a:ext cx="2701925" cy="7938"/>
          </a:xfrm>
          <a:prstGeom prst="line">
            <a:avLst/>
          </a:prstGeom>
          <a:noFill/>
          <a:ln w="254000">
            <a:solidFill>
              <a:srgbClr val="47B0D5"/>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nvGrpSpPr>
          <p:cNvPr id="2" name="Group 41"/>
          <p:cNvGrpSpPr>
            <a:grpSpLocks/>
          </p:cNvGrpSpPr>
          <p:nvPr/>
        </p:nvGrpSpPr>
        <p:grpSpPr bwMode="auto">
          <a:xfrm>
            <a:off x="6529388" y="4410140"/>
            <a:ext cx="760412" cy="1171575"/>
            <a:chOff x="2832" y="3216"/>
            <a:chExt cx="344" cy="548"/>
          </a:xfrm>
        </p:grpSpPr>
        <p:sp>
          <p:nvSpPr>
            <p:cNvPr id="89343" name="Freeform 42"/>
            <p:cNvSpPr>
              <a:spLocks/>
            </p:cNvSpPr>
            <p:nvPr/>
          </p:nvSpPr>
          <p:spPr bwMode="auto">
            <a:xfrm>
              <a:off x="3141" y="3525"/>
              <a:ext cx="35" cy="239"/>
            </a:xfrm>
            <a:custGeom>
              <a:avLst/>
              <a:gdLst>
                <a:gd name="T0" fmla="*/ 60 w 60"/>
                <a:gd name="T1" fmla="*/ 0 h 425"/>
                <a:gd name="T2" fmla="*/ 60 w 60"/>
                <a:gd name="T3" fmla="*/ 364 h 425"/>
                <a:gd name="T4" fmla="*/ 0 w 60"/>
                <a:gd name="T5" fmla="*/ 425 h 425"/>
                <a:gd name="T6" fmla="*/ 1 w 60"/>
                <a:gd name="T7" fmla="*/ 58 h 425"/>
                <a:gd name="T8" fmla="*/ 60 w 60"/>
                <a:gd name="T9" fmla="*/ 0 h 425"/>
                <a:gd name="T10" fmla="*/ 0 60000 65536"/>
                <a:gd name="T11" fmla="*/ 0 60000 65536"/>
                <a:gd name="T12" fmla="*/ 0 60000 65536"/>
                <a:gd name="T13" fmla="*/ 0 60000 65536"/>
                <a:gd name="T14" fmla="*/ 0 60000 65536"/>
                <a:gd name="T15" fmla="*/ 0 w 60"/>
                <a:gd name="T16" fmla="*/ 0 h 425"/>
                <a:gd name="T17" fmla="*/ 60 w 60"/>
                <a:gd name="T18" fmla="*/ 425 h 425"/>
              </a:gdLst>
              <a:ahLst/>
              <a:cxnLst>
                <a:cxn ang="T10">
                  <a:pos x="T0" y="T1"/>
                </a:cxn>
                <a:cxn ang="T11">
                  <a:pos x="T2" y="T3"/>
                </a:cxn>
                <a:cxn ang="T12">
                  <a:pos x="T4" y="T5"/>
                </a:cxn>
                <a:cxn ang="T13">
                  <a:pos x="T6" y="T7"/>
                </a:cxn>
                <a:cxn ang="T14">
                  <a:pos x="T8" y="T9"/>
                </a:cxn>
              </a:cxnLst>
              <a:rect l="T15" t="T16" r="T17" b="T18"/>
              <a:pathLst>
                <a:path w="60" h="425">
                  <a:moveTo>
                    <a:pt x="60" y="0"/>
                  </a:moveTo>
                  <a:lnTo>
                    <a:pt x="60" y="364"/>
                  </a:lnTo>
                  <a:lnTo>
                    <a:pt x="0" y="425"/>
                  </a:lnTo>
                  <a:lnTo>
                    <a:pt x="1" y="58"/>
                  </a:lnTo>
                  <a:lnTo>
                    <a:pt x="60" y="0"/>
                  </a:lnTo>
                  <a:close/>
                </a:path>
              </a:pathLst>
            </a:custGeom>
            <a:solidFill>
              <a:srgbClr val="008000"/>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9344" name="Rectangle 43"/>
            <p:cNvSpPr>
              <a:spLocks noChangeArrowheads="1"/>
            </p:cNvSpPr>
            <p:nvPr/>
          </p:nvSpPr>
          <p:spPr bwMode="auto">
            <a:xfrm>
              <a:off x="2832" y="3559"/>
              <a:ext cx="312" cy="205"/>
            </a:xfrm>
            <a:prstGeom prst="rect">
              <a:avLst/>
            </a:prstGeom>
            <a:solidFill>
              <a:srgbClr val="33CC33"/>
            </a:solidFill>
            <a:ln>
              <a:noFill/>
            </a:ln>
            <a:extLst>
              <a:ext uri="{91240B29-F687-4F45-9708-019B960494DF}">
                <a14:hiddenLine xmlns:a14="http://schemas.microsoft.com/office/drawing/2010/main" w="3175">
                  <a:solidFill>
                    <a:srgbClr val="000000"/>
                  </a:solidFill>
                  <a:miter lim="800000"/>
                  <a:headEnd/>
                  <a:tailEnd/>
                </a14:hiddenLine>
              </a:ext>
            </a:extLst>
          </p:spPr>
          <p:txBody>
            <a:bodyPr lIns="0" tIns="0" rIns="0" bIns="0" anchor="ctr" anchorCtr="1"/>
            <a:lstStyle/>
            <a:p>
              <a:pPr eaLnBrk="1" hangingPunct="1">
                <a:lnSpc>
                  <a:spcPct val="100000"/>
                </a:lnSpc>
              </a:pPr>
              <a:endParaRPr lang="en-US" sz="1200" b="1" baseline="0">
                <a:latin typeface="Calibri" pitchFamily="34" charset="0"/>
                <a:cs typeface="Calibri" pitchFamily="34" charset="0"/>
              </a:endParaRPr>
            </a:p>
          </p:txBody>
        </p:sp>
        <p:sp>
          <p:nvSpPr>
            <p:cNvPr id="89345" name="Freeform 44"/>
            <p:cNvSpPr>
              <a:spLocks/>
            </p:cNvSpPr>
            <p:nvPr/>
          </p:nvSpPr>
          <p:spPr bwMode="auto">
            <a:xfrm>
              <a:off x="2832" y="3216"/>
              <a:ext cx="344" cy="34"/>
            </a:xfrm>
            <a:custGeom>
              <a:avLst/>
              <a:gdLst>
                <a:gd name="T0" fmla="*/ 0 w 1226"/>
                <a:gd name="T1" fmla="*/ 122 h 122"/>
                <a:gd name="T2" fmla="*/ 1104 w 1226"/>
                <a:gd name="T3" fmla="*/ 122 h 122"/>
                <a:gd name="T4" fmla="*/ 1226 w 1226"/>
                <a:gd name="T5" fmla="*/ 0 h 122"/>
                <a:gd name="T6" fmla="*/ 123 w 1226"/>
                <a:gd name="T7" fmla="*/ 0 h 122"/>
                <a:gd name="T8" fmla="*/ 0 w 1226"/>
                <a:gd name="T9" fmla="*/ 122 h 122"/>
                <a:gd name="T10" fmla="*/ 0 60000 65536"/>
                <a:gd name="T11" fmla="*/ 0 60000 65536"/>
                <a:gd name="T12" fmla="*/ 0 60000 65536"/>
                <a:gd name="T13" fmla="*/ 0 60000 65536"/>
                <a:gd name="T14" fmla="*/ 0 60000 65536"/>
                <a:gd name="T15" fmla="*/ 0 w 1226"/>
                <a:gd name="T16" fmla="*/ 0 h 122"/>
                <a:gd name="T17" fmla="*/ 1226 w 1226"/>
                <a:gd name="T18" fmla="*/ 122 h 122"/>
              </a:gdLst>
              <a:ahLst/>
              <a:cxnLst>
                <a:cxn ang="T10">
                  <a:pos x="T0" y="T1"/>
                </a:cxn>
                <a:cxn ang="T11">
                  <a:pos x="T2" y="T3"/>
                </a:cxn>
                <a:cxn ang="T12">
                  <a:pos x="T4" y="T5"/>
                </a:cxn>
                <a:cxn ang="T13">
                  <a:pos x="T6" y="T7"/>
                </a:cxn>
                <a:cxn ang="T14">
                  <a:pos x="T8" y="T9"/>
                </a:cxn>
              </a:cxnLst>
              <a:rect l="T15" t="T16" r="T17" b="T18"/>
              <a:pathLst>
                <a:path w="1226" h="122">
                  <a:moveTo>
                    <a:pt x="0" y="122"/>
                  </a:moveTo>
                  <a:lnTo>
                    <a:pt x="1104" y="122"/>
                  </a:lnTo>
                  <a:lnTo>
                    <a:pt x="1226" y="0"/>
                  </a:lnTo>
                  <a:lnTo>
                    <a:pt x="123" y="0"/>
                  </a:lnTo>
                  <a:lnTo>
                    <a:pt x="0" y="122"/>
                  </a:lnTo>
                  <a:close/>
                </a:path>
              </a:pathLst>
            </a:custGeom>
            <a:solidFill>
              <a:srgbClr val="DDDDDD"/>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9346" name="Freeform 45"/>
            <p:cNvSpPr>
              <a:spLocks/>
            </p:cNvSpPr>
            <p:nvPr/>
          </p:nvSpPr>
          <p:spPr bwMode="auto">
            <a:xfrm>
              <a:off x="3142" y="3216"/>
              <a:ext cx="34" cy="343"/>
            </a:xfrm>
            <a:custGeom>
              <a:avLst/>
              <a:gdLst>
                <a:gd name="T0" fmla="*/ 122 w 122"/>
                <a:gd name="T1" fmla="*/ 0 h 1222"/>
                <a:gd name="T2" fmla="*/ 122 w 122"/>
                <a:gd name="T3" fmla="*/ 1100 h 1222"/>
                <a:gd name="T4" fmla="*/ 0 w 122"/>
                <a:gd name="T5" fmla="*/ 1222 h 1222"/>
                <a:gd name="T6" fmla="*/ 0 w 122"/>
                <a:gd name="T7" fmla="*/ 122 h 1222"/>
                <a:gd name="T8" fmla="*/ 122 w 122"/>
                <a:gd name="T9" fmla="*/ 0 h 1222"/>
                <a:gd name="T10" fmla="*/ 0 60000 65536"/>
                <a:gd name="T11" fmla="*/ 0 60000 65536"/>
                <a:gd name="T12" fmla="*/ 0 60000 65536"/>
                <a:gd name="T13" fmla="*/ 0 60000 65536"/>
                <a:gd name="T14" fmla="*/ 0 60000 65536"/>
                <a:gd name="T15" fmla="*/ 0 w 122"/>
                <a:gd name="T16" fmla="*/ 0 h 1222"/>
                <a:gd name="T17" fmla="*/ 122 w 122"/>
                <a:gd name="T18" fmla="*/ 1222 h 1222"/>
              </a:gdLst>
              <a:ahLst/>
              <a:cxnLst>
                <a:cxn ang="T10">
                  <a:pos x="T0" y="T1"/>
                </a:cxn>
                <a:cxn ang="T11">
                  <a:pos x="T2" y="T3"/>
                </a:cxn>
                <a:cxn ang="T12">
                  <a:pos x="T4" y="T5"/>
                </a:cxn>
                <a:cxn ang="T13">
                  <a:pos x="T6" y="T7"/>
                </a:cxn>
                <a:cxn ang="T14">
                  <a:pos x="T8" y="T9"/>
                </a:cxn>
              </a:cxnLst>
              <a:rect l="T15" t="T16" r="T17" b="T18"/>
              <a:pathLst>
                <a:path w="122" h="1222">
                  <a:moveTo>
                    <a:pt x="122" y="0"/>
                  </a:moveTo>
                  <a:lnTo>
                    <a:pt x="122" y="1100"/>
                  </a:lnTo>
                  <a:lnTo>
                    <a:pt x="0" y="1222"/>
                  </a:lnTo>
                  <a:lnTo>
                    <a:pt x="0" y="122"/>
                  </a:lnTo>
                  <a:lnTo>
                    <a:pt x="122" y="0"/>
                  </a:lnTo>
                  <a:close/>
                </a:path>
              </a:pathLst>
            </a:custGeom>
            <a:solidFill>
              <a:srgbClr val="777777"/>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9347" name="Rectangle 46"/>
            <p:cNvSpPr>
              <a:spLocks noChangeArrowheads="1"/>
            </p:cNvSpPr>
            <p:nvPr/>
          </p:nvSpPr>
          <p:spPr bwMode="auto">
            <a:xfrm>
              <a:off x="2832" y="3250"/>
              <a:ext cx="312" cy="309"/>
            </a:xfrm>
            <a:prstGeom prst="rect">
              <a:avLst/>
            </a:prstGeom>
            <a:solidFill>
              <a:srgbClr val="B2B2B2"/>
            </a:solidFill>
            <a:ln>
              <a:noFill/>
            </a:ln>
            <a:extLst>
              <a:ext uri="{91240B29-F687-4F45-9708-019B960494DF}">
                <a14:hiddenLine xmlns:a14="http://schemas.microsoft.com/office/drawing/2010/main" w="317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9348" name="Freeform 47"/>
            <p:cNvSpPr>
              <a:spLocks/>
            </p:cNvSpPr>
            <p:nvPr/>
          </p:nvSpPr>
          <p:spPr bwMode="auto">
            <a:xfrm>
              <a:off x="2849" y="3380"/>
              <a:ext cx="109" cy="49"/>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9349" name="Freeform 48"/>
            <p:cNvSpPr>
              <a:spLocks/>
            </p:cNvSpPr>
            <p:nvPr/>
          </p:nvSpPr>
          <p:spPr bwMode="auto">
            <a:xfrm>
              <a:off x="2963" y="3266"/>
              <a:ext cx="49" cy="109"/>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9350" name="Freeform 49"/>
            <p:cNvSpPr>
              <a:spLocks/>
            </p:cNvSpPr>
            <p:nvPr/>
          </p:nvSpPr>
          <p:spPr bwMode="auto">
            <a:xfrm>
              <a:off x="3017" y="3380"/>
              <a:ext cx="109" cy="49"/>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9351" name="Freeform 50"/>
            <p:cNvSpPr>
              <a:spLocks/>
            </p:cNvSpPr>
            <p:nvPr/>
          </p:nvSpPr>
          <p:spPr bwMode="auto">
            <a:xfrm>
              <a:off x="2963" y="3435"/>
              <a:ext cx="49" cy="10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9352" name="Oval 51"/>
            <p:cNvSpPr>
              <a:spLocks noChangeArrowheads="1"/>
            </p:cNvSpPr>
            <p:nvPr/>
          </p:nvSpPr>
          <p:spPr bwMode="auto">
            <a:xfrm rot="-2599510">
              <a:off x="2965" y="3271"/>
              <a:ext cx="48" cy="278"/>
            </a:xfrm>
            <a:prstGeom prst="ellipse">
              <a:avLst/>
            </a:prstGeom>
            <a:noFill/>
            <a:ln w="2857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9353" name="Oval 52"/>
            <p:cNvSpPr>
              <a:spLocks noChangeArrowheads="1"/>
            </p:cNvSpPr>
            <p:nvPr/>
          </p:nvSpPr>
          <p:spPr bwMode="auto">
            <a:xfrm rot="2599510" flipV="1">
              <a:off x="2965" y="3268"/>
              <a:ext cx="48" cy="284"/>
            </a:xfrm>
            <a:prstGeom prst="ellipse">
              <a:avLst/>
            </a:prstGeom>
            <a:noFill/>
            <a:ln w="2857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9354" name="Oval 53"/>
            <p:cNvSpPr>
              <a:spLocks noChangeArrowheads="1"/>
            </p:cNvSpPr>
            <p:nvPr/>
          </p:nvSpPr>
          <p:spPr bwMode="auto">
            <a:xfrm>
              <a:off x="2941" y="3362"/>
              <a:ext cx="94" cy="9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libri" pitchFamily="34" charset="0"/>
                <a:cs typeface="Calibri" pitchFamily="34" charset="0"/>
              </a:endParaRPr>
            </a:p>
          </p:txBody>
        </p:sp>
      </p:grpSp>
      <p:grpSp>
        <p:nvGrpSpPr>
          <p:cNvPr id="3" name="Group 54"/>
          <p:cNvGrpSpPr>
            <a:grpSpLocks/>
          </p:cNvGrpSpPr>
          <p:nvPr/>
        </p:nvGrpSpPr>
        <p:grpSpPr bwMode="auto">
          <a:xfrm>
            <a:off x="6529388" y="1339915"/>
            <a:ext cx="760412" cy="1171575"/>
            <a:chOff x="2832" y="3216"/>
            <a:chExt cx="344" cy="548"/>
          </a:xfrm>
        </p:grpSpPr>
        <p:sp>
          <p:nvSpPr>
            <p:cNvPr id="89331" name="Freeform 55"/>
            <p:cNvSpPr>
              <a:spLocks/>
            </p:cNvSpPr>
            <p:nvPr/>
          </p:nvSpPr>
          <p:spPr bwMode="auto">
            <a:xfrm>
              <a:off x="3141" y="3525"/>
              <a:ext cx="35" cy="239"/>
            </a:xfrm>
            <a:custGeom>
              <a:avLst/>
              <a:gdLst>
                <a:gd name="T0" fmla="*/ 60 w 60"/>
                <a:gd name="T1" fmla="*/ 0 h 425"/>
                <a:gd name="T2" fmla="*/ 60 w 60"/>
                <a:gd name="T3" fmla="*/ 364 h 425"/>
                <a:gd name="T4" fmla="*/ 0 w 60"/>
                <a:gd name="T5" fmla="*/ 425 h 425"/>
                <a:gd name="T6" fmla="*/ 1 w 60"/>
                <a:gd name="T7" fmla="*/ 58 h 425"/>
                <a:gd name="T8" fmla="*/ 60 w 60"/>
                <a:gd name="T9" fmla="*/ 0 h 425"/>
                <a:gd name="T10" fmla="*/ 0 60000 65536"/>
                <a:gd name="T11" fmla="*/ 0 60000 65536"/>
                <a:gd name="T12" fmla="*/ 0 60000 65536"/>
                <a:gd name="T13" fmla="*/ 0 60000 65536"/>
                <a:gd name="T14" fmla="*/ 0 60000 65536"/>
                <a:gd name="T15" fmla="*/ 0 w 60"/>
                <a:gd name="T16" fmla="*/ 0 h 425"/>
                <a:gd name="T17" fmla="*/ 60 w 60"/>
                <a:gd name="T18" fmla="*/ 425 h 425"/>
              </a:gdLst>
              <a:ahLst/>
              <a:cxnLst>
                <a:cxn ang="T10">
                  <a:pos x="T0" y="T1"/>
                </a:cxn>
                <a:cxn ang="T11">
                  <a:pos x="T2" y="T3"/>
                </a:cxn>
                <a:cxn ang="T12">
                  <a:pos x="T4" y="T5"/>
                </a:cxn>
                <a:cxn ang="T13">
                  <a:pos x="T6" y="T7"/>
                </a:cxn>
                <a:cxn ang="T14">
                  <a:pos x="T8" y="T9"/>
                </a:cxn>
              </a:cxnLst>
              <a:rect l="T15" t="T16" r="T17" b="T18"/>
              <a:pathLst>
                <a:path w="60" h="425">
                  <a:moveTo>
                    <a:pt x="60" y="0"/>
                  </a:moveTo>
                  <a:lnTo>
                    <a:pt x="60" y="364"/>
                  </a:lnTo>
                  <a:lnTo>
                    <a:pt x="0" y="425"/>
                  </a:lnTo>
                  <a:lnTo>
                    <a:pt x="1" y="58"/>
                  </a:lnTo>
                  <a:lnTo>
                    <a:pt x="60" y="0"/>
                  </a:lnTo>
                  <a:close/>
                </a:path>
              </a:pathLst>
            </a:custGeom>
            <a:solidFill>
              <a:srgbClr val="008000"/>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9332" name="Rectangle 56"/>
            <p:cNvSpPr>
              <a:spLocks noChangeArrowheads="1"/>
            </p:cNvSpPr>
            <p:nvPr/>
          </p:nvSpPr>
          <p:spPr bwMode="auto">
            <a:xfrm>
              <a:off x="2832" y="3559"/>
              <a:ext cx="312" cy="205"/>
            </a:xfrm>
            <a:prstGeom prst="rect">
              <a:avLst/>
            </a:prstGeom>
            <a:solidFill>
              <a:srgbClr val="33CC33"/>
            </a:solidFill>
            <a:ln>
              <a:noFill/>
            </a:ln>
            <a:extLst>
              <a:ext uri="{91240B29-F687-4F45-9708-019B960494DF}">
                <a14:hiddenLine xmlns:a14="http://schemas.microsoft.com/office/drawing/2010/main" w="3175">
                  <a:solidFill>
                    <a:srgbClr val="000000"/>
                  </a:solidFill>
                  <a:miter lim="800000"/>
                  <a:headEnd/>
                  <a:tailEnd/>
                </a14:hiddenLine>
              </a:ext>
            </a:extLst>
          </p:spPr>
          <p:txBody>
            <a:bodyPr lIns="0" tIns="0" rIns="0" bIns="0" anchor="ctr" anchorCtr="1"/>
            <a:lstStyle/>
            <a:p>
              <a:pPr eaLnBrk="1" hangingPunct="1">
                <a:lnSpc>
                  <a:spcPct val="100000"/>
                </a:lnSpc>
              </a:pPr>
              <a:endParaRPr lang="en-US" sz="1200" b="1" baseline="0">
                <a:latin typeface="Calibri" pitchFamily="34" charset="0"/>
                <a:cs typeface="Calibri" pitchFamily="34" charset="0"/>
              </a:endParaRPr>
            </a:p>
          </p:txBody>
        </p:sp>
        <p:sp>
          <p:nvSpPr>
            <p:cNvPr id="89333" name="Freeform 57"/>
            <p:cNvSpPr>
              <a:spLocks/>
            </p:cNvSpPr>
            <p:nvPr/>
          </p:nvSpPr>
          <p:spPr bwMode="auto">
            <a:xfrm>
              <a:off x="2832" y="3216"/>
              <a:ext cx="344" cy="34"/>
            </a:xfrm>
            <a:custGeom>
              <a:avLst/>
              <a:gdLst>
                <a:gd name="T0" fmla="*/ 0 w 1226"/>
                <a:gd name="T1" fmla="*/ 122 h 122"/>
                <a:gd name="T2" fmla="*/ 1104 w 1226"/>
                <a:gd name="T3" fmla="*/ 122 h 122"/>
                <a:gd name="T4" fmla="*/ 1226 w 1226"/>
                <a:gd name="T5" fmla="*/ 0 h 122"/>
                <a:gd name="T6" fmla="*/ 123 w 1226"/>
                <a:gd name="T7" fmla="*/ 0 h 122"/>
                <a:gd name="T8" fmla="*/ 0 w 1226"/>
                <a:gd name="T9" fmla="*/ 122 h 122"/>
                <a:gd name="T10" fmla="*/ 0 60000 65536"/>
                <a:gd name="T11" fmla="*/ 0 60000 65536"/>
                <a:gd name="T12" fmla="*/ 0 60000 65536"/>
                <a:gd name="T13" fmla="*/ 0 60000 65536"/>
                <a:gd name="T14" fmla="*/ 0 60000 65536"/>
                <a:gd name="T15" fmla="*/ 0 w 1226"/>
                <a:gd name="T16" fmla="*/ 0 h 122"/>
                <a:gd name="T17" fmla="*/ 1226 w 1226"/>
                <a:gd name="T18" fmla="*/ 122 h 122"/>
              </a:gdLst>
              <a:ahLst/>
              <a:cxnLst>
                <a:cxn ang="T10">
                  <a:pos x="T0" y="T1"/>
                </a:cxn>
                <a:cxn ang="T11">
                  <a:pos x="T2" y="T3"/>
                </a:cxn>
                <a:cxn ang="T12">
                  <a:pos x="T4" y="T5"/>
                </a:cxn>
                <a:cxn ang="T13">
                  <a:pos x="T6" y="T7"/>
                </a:cxn>
                <a:cxn ang="T14">
                  <a:pos x="T8" y="T9"/>
                </a:cxn>
              </a:cxnLst>
              <a:rect l="T15" t="T16" r="T17" b="T18"/>
              <a:pathLst>
                <a:path w="1226" h="122">
                  <a:moveTo>
                    <a:pt x="0" y="122"/>
                  </a:moveTo>
                  <a:lnTo>
                    <a:pt x="1104" y="122"/>
                  </a:lnTo>
                  <a:lnTo>
                    <a:pt x="1226" y="0"/>
                  </a:lnTo>
                  <a:lnTo>
                    <a:pt x="123" y="0"/>
                  </a:lnTo>
                  <a:lnTo>
                    <a:pt x="0" y="122"/>
                  </a:lnTo>
                  <a:close/>
                </a:path>
              </a:pathLst>
            </a:custGeom>
            <a:solidFill>
              <a:srgbClr val="DDDDDD"/>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9334" name="Freeform 58"/>
            <p:cNvSpPr>
              <a:spLocks/>
            </p:cNvSpPr>
            <p:nvPr/>
          </p:nvSpPr>
          <p:spPr bwMode="auto">
            <a:xfrm>
              <a:off x="3142" y="3216"/>
              <a:ext cx="34" cy="343"/>
            </a:xfrm>
            <a:custGeom>
              <a:avLst/>
              <a:gdLst>
                <a:gd name="T0" fmla="*/ 122 w 122"/>
                <a:gd name="T1" fmla="*/ 0 h 1222"/>
                <a:gd name="T2" fmla="*/ 122 w 122"/>
                <a:gd name="T3" fmla="*/ 1100 h 1222"/>
                <a:gd name="T4" fmla="*/ 0 w 122"/>
                <a:gd name="T5" fmla="*/ 1222 h 1222"/>
                <a:gd name="T6" fmla="*/ 0 w 122"/>
                <a:gd name="T7" fmla="*/ 122 h 1222"/>
                <a:gd name="T8" fmla="*/ 122 w 122"/>
                <a:gd name="T9" fmla="*/ 0 h 1222"/>
                <a:gd name="T10" fmla="*/ 0 60000 65536"/>
                <a:gd name="T11" fmla="*/ 0 60000 65536"/>
                <a:gd name="T12" fmla="*/ 0 60000 65536"/>
                <a:gd name="T13" fmla="*/ 0 60000 65536"/>
                <a:gd name="T14" fmla="*/ 0 60000 65536"/>
                <a:gd name="T15" fmla="*/ 0 w 122"/>
                <a:gd name="T16" fmla="*/ 0 h 1222"/>
                <a:gd name="T17" fmla="*/ 122 w 122"/>
                <a:gd name="T18" fmla="*/ 1222 h 1222"/>
              </a:gdLst>
              <a:ahLst/>
              <a:cxnLst>
                <a:cxn ang="T10">
                  <a:pos x="T0" y="T1"/>
                </a:cxn>
                <a:cxn ang="T11">
                  <a:pos x="T2" y="T3"/>
                </a:cxn>
                <a:cxn ang="T12">
                  <a:pos x="T4" y="T5"/>
                </a:cxn>
                <a:cxn ang="T13">
                  <a:pos x="T6" y="T7"/>
                </a:cxn>
                <a:cxn ang="T14">
                  <a:pos x="T8" y="T9"/>
                </a:cxn>
              </a:cxnLst>
              <a:rect l="T15" t="T16" r="T17" b="T18"/>
              <a:pathLst>
                <a:path w="122" h="1222">
                  <a:moveTo>
                    <a:pt x="122" y="0"/>
                  </a:moveTo>
                  <a:lnTo>
                    <a:pt x="122" y="1100"/>
                  </a:lnTo>
                  <a:lnTo>
                    <a:pt x="0" y="1222"/>
                  </a:lnTo>
                  <a:lnTo>
                    <a:pt x="0" y="122"/>
                  </a:lnTo>
                  <a:lnTo>
                    <a:pt x="122" y="0"/>
                  </a:lnTo>
                  <a:close/>
                </a:path>
              </a:pathLst>
            </a:custGeom>
            <a:solidFill>
              <a:srgbClr val="777777"/>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9335" name="Rectangle 59"/>
            <p:cNvSpPr>
              <a:spLocks noChangeArrowheads="1"/>
            </p:cNvSpPr>
            <p:nvPr/>
          </p:nvSpPr>
          <p:spPr bwMode="auto">
            <a:xfrm>
              <a:off x="2832" y="3250"/>
              <a:ext cx="312" cy="309"/>
            </a:xfrm>
            <a:prstGeom prst="rect">
              <a:avLst/>
            </a:prstGeom>
            <a:solidFill>
              <a:srgbClr val="B2B2B2"/>
            </a:solidFill>
            <a:ln>
              <a:noFill/>
            </a:ln>
            <a:extLst>
              <a:ext uri="{91240B29-F687-4F45-9708-019B960494DF}">
                <a14:hiddenLine xmlns:a14="http://schemas.microsoft.com/office/drawing/2010/main" w="317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9336" name="Freeform 60"/>
            <p:cNvSpPr>
              <a:spLocks/>
            </p:cNvSpPr>
            <p:nvPr/>
          </p:nvSpPr>
          <p:spPr bwMode="auto">
            <a:xfrm>
              <a:off x="2849" y="3380"/>
              <a:ext cx="109" cy="49"/>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9337" name="Freeform 61"/>
            <p:cNvSpPr>
              <a:spLocks/>
            </p:cNvSpPr>
            <p:nvPr/>
          </p:nvSpPr>
          <p:spPr bwMode="auto">
            <a:xfrm>
              <a:off x="2963" y="3266"/>
              <a:ext cx="49" cy="109"/>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9338" name="Freeform 62"/>
            <p:cNvSpPr>
              <a:spLocks/>
            </p:cNvSpPr>
            <p:nvPr/>
          </p:nvSpPr>
          <p:spPr bwMode="auto">
            <a:xfrm>
              <a:off x="3017" y="3380"/>
              <a:ext cx="109" cy="49"/>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9339" name="Freeform 63"/>
            <p:cNvSpPr>
              <a:spLocks/>
            </p:cNvSpPr>
            <p:nvPr/>
          </p:nvSpPr>
          <p:spPr bwMode="auto">
            <a:xfrm>
              <a:off x="2963" y="3435"/>
              <a:ext cx="49" cy="10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latin typeface="Calibri" pitchFamily="34" charset="0"/>
                <a:cs typeface="Calibri" pitchFamily="34" charset="0"/>
              </a:endParaRPr>
            </a:p>
          </p:txBody>
        </p:sp>
        <p:sp>
          <p:nvSpPr>
            <p:cNvPr id="89340" name="Oval 64"/>
            <p:cNvSpPr>
              <a:spLocks noChangeArrowheads="1"/>
            </p:cNvSpPr>
            <p:nvPr/>
          </p:nvSpPr>
          <p:spPr bwMode="auto">
            <a:xfrm rot="-2599510">
              <a:off x="2965" y="3271"/>
              <a:ext cx="48" cy="278"/>
            </a:xfrm>
            <a:prstGeom prst="ellipse">
              <a:avLst/>
            </a:prstGeom>
            <a:noFill/>
            <a:ln w="2857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9341" name="Oval 65"/>
            <p:cNvSpPr>
              <a:spLocks noChangeArrowheads="1"/>
            </p:cNvSpPr>
            <p:nvPr/>
          </p:nvSpPr>
          <p:spPr bwMode="auto">
            <a:xfrm rot="2599510" flipV="1">
              <a:off x="2965" y="3268"/>
              <a:ext cx="48" cy="284"/>
            </a:xfrm>
            <a:prstGeom prst="ellipse">
              <a:avLst/>
            </a:prstGeom>
            <a:noFill/>
            <a:ln w="2857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cs typeface="Calibri" pitchFamily="34" charset="0"/>
              </a:endParaRPr>
            </a:p>
          </p:txBody>
        </p:sp>
        <p:sp>
          <p:nvSpPr>
            <p:cNvPr id="89342" name="Oval 66"/>
            <p:cNvSpPr>
              <a:spLocks noChangeArrowheads="1"/>
            </p:cNvSpPr>
            <p:nvPr/>
          </p:nvSpPr>
          <p:spPr bwMode="auto">
            <a:xfrm>
              <a:off x="2941" y="3362"/>
              <a:ext cx="94" cy="9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libri" pitchFamily="34" charset="0"/>
                <a:cs typeface="Calibri" pitchFamily="34" charset="0"/>
              </a:endParaRPr>
            </a:p>
          </p:txBody>
        </p:sp>
      </p:grpSp>
      <p:sp>
        <p:nvSpPr>
          <p:cNvPr id="89131" name="Line 67"/>
          <p:cNvSpPr>
            <a:spLocks noChangeShapeType="1"/>
          </p:cNvSpPr>
          <p:nvPr/>
        </p:nvSpPr>
        <p:spPr bwMode="auto">
          <a:xfrm flipH="1">
            <a:off x="5502275" y="5827778"/>
            <a:ext cx="1060450"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32" name="Line 68"/>
          <p:cNvSpPr>
            <a:spLocks noChangeShapeType="1"/>
          </p:cNvSpPr>
          <p:nvPr/>
        </p:nvSpPr>
        <p:spPr bwMode="auto">
          <a:xfrm flipH="1">
            <a:off x="5502275" y="1079565"/>
            <a:ext cx="1060450"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33" name="Line 69"/>
          <p:cNvSpPr>
            <a:spLocks noChangeShapeType="1"/>
          </p:cNvSpPr>
          <p:nvPr/>
        </p:nvSpPr>
        <p:spPr bwMode="auto">
          <a:xfrm flipH="1">
            <a:off x="5913438" y="5827778"/>
            <a:ext cx="214312" cy="0"/>
          </a:xfrm>
          <a:prstGeom prst="line">
            <a:avLst/>
          </a:prstGeom>
          <a:noFill/>
          <a:ln w="12700">
            <a:solidFill>
              <a:schemeClr val="accent2"/>
            </a:solidFill>
            <a:round/>
            <a:headEnd type="triangle" w="med" len="me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34" name="Line 70"/>
          <p:cNvSpPr>
            <a:spLocks noChangeShapeType="1"/>
          </p:cNvSpPr>
          <p:nvPr/>
        </p:nvSpPr>
        <p:spPr bwMode="auto">
          <a:xfrm flipH="1">
            <a:off x="5913438" y="1079565"/>
            <a:ext cx="214312"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35" name="Rectangle 71"/>
          <p:cNvSpPr>
            <a:spLocks noChangeArrowheads="1"/>
          </p:cNvSpPr>
          <p:nvPr/>
        </p:nvSpPr>
        <p:spPr bwMode="auto">
          <a:xfrm>
            <a:off x="5702300" y="5794440"/>
            <a:ext cx="182563" cy="69850"/>
          </a:xfrm>
          <a:prstGeom prst="rect">
            <a:avLst/>
          </a:prstGeom>
          <a:solidFill>
            <a:srgbClr val="F0C566"/>
          </a:solidFill>
          <a:ln w="0" algn="ctr">
            <a:solidFill>
              <a:schemeClr val="tx1"/>
            </a:solidFill>
            <a:miter lim="800000"/>
            <a:headEnd/>
            <a:tailEnd/>
          </a:ln>
        </p:spPr>
        <p:txBody>
          <a:bodyPr wrap="none" anchor="ctr"/>
          <a:lstStyle/>
          <a:p>
            <a:endParaRPr lang="en-US">
              <a:latin typeface="Calibri" pitchFamily="34" charset="0"/>
              <a:cs typeface="Calibri" pitchFamily="34" charset="0"/>
            </a:endParaRPr>
          </a:p>
        </p:txBody>
      </p:sp>
      <p:sp>
        <p:nvSpPr>
          <p:cNvPr id="89136" name="Rectangle 72"/>
          <p:cNvSpPr>
            <a:spLocks noChangeArrowheads="1"/>
          </p:cNvSpPr>
          <p:nvPr/>
        </p:nvSpPr>
        <p:spPr bwMode="auto">
          <a:xfrm>
            <a:off x="6215063" y="5794440"/>
            <a:ext cx="182562" cy="69850"/>
          </a:xfrm>
          <a:prstGeom prst="rect">
            <a:avLst/>
          </a:prstGeom>
          <a:solidFill>
            <a:srgbClr val="F0C566"/>
          </a:solidFill>
          <a:ln w="0" algn="ctr">
            <a:solidFill>
              <a:schemeClr val="tx1"/>
            </a:solidFill>
            <a:miter lim="800000"/>
            <a:headEnd/>
            <a:tailEnd/>
          </a:ln>
        </p:spPr>
        <p:txBody>
          <a:bodyPr wrap="none" anchor="ctr"/>
          <a:lstStyle/>
          <a:p>
            <a:endParaRPr lang="en-US">
              <a:latin typeface="Calibri" pitchFamily="34" charset="0"/>
              <a:cs typeface="Calibri" pitchFamily="34" charset="0"/>
            </a:endParaRPr>
          </a:p>
        </p:txBody>
      </p:sp>
      <p:sp>
        <p:nvSpPr>
          <p:cNvPr id="89137" name="Line 73"/>
          <p:cNvSpPr>
            <a:spLocks noChangeShapeType="1"/>
          </p:cNvSpPr>
          <p:nvPr/>
        </p:nvSpPr>
        <p:spPr bwMode="auto">
          <a:xfrm rot="-5400000">
            <a:off x="6313488" y="5083240"/>
            <a:ext cx="741362" cy="261938"/>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38" name="Line 74"/>
          <p:cNvSpPr>
            <a:spLocks noChangeShapeType="1"/>
          </p:cNvSpPr>
          <p:nvPr/>
        </p:nvSpPr>
        <p:spPr bwMode="auto">
          <a:xfrm rot="5400000" flipH="1">
            <a:off x="5436394" y="3474309"/>
            <a:ext cx="2754312" cy="0"/>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39" name="Line 75"/>
          <p:cNvSpPr>
            <a:spLocks noChangeShapeType="1"/>
          </p:cNvSpPr>
          <p:nvPr/>
        </p:nvSpPr>
        <p:spPr bwMode="auto">
          <a:xfrm rot="5400000" flipV="1">
            <a:off x="6322219" y="1616934"/>
            <a:ext cx="728662" cy="254000"/>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40" name="Rectangle 76"/>
          <p:cNvSpPr>
            <a:spLocks noChangeArrowheads="1"/>
          </p:cNvSpPr>
          <p:nvPr/>
        </p:nvSpPr>
        <p:spPr bwMode="auto">
          <a:xfrm rot="-4185480">
            <a:off x="6542087" y="5332478"/>
            <a:ext cx="174625" cy="69850"/>
          </a:xfrm>
          <a:prstGeom prst="rect">
            <a:avLst/>
          </a:prstGeom>
          <a:solidFill>
            <a:srgbClr val="F0C566"/>
          </a:solidFill>
          <a:ln w="0" algn="ctr">
            <a:solidFill>
              <a:schemeClr val="tx1"/>
            </a:solidFill>
            <a:miter lim="800000"/>
            <a:headEnd/>
            <a:tailEnd/>
          </a:ln>
        </p:spPr>
        <p:txBody>
          <a:bodyPr wrap="none" anchor="ctr"/>
          <a:lstStyle/>
          <a:p>
            <a:endParaRPr lang="en-US">
              <a:latin typeface="Calibri" pitchFamily="34" charset="0"/>
              <a:cs typeface="Calibri" pitchFamily="34" charset="0"/>
            </a:endParaRPr>
          </a:p>
        </p:txBody>
      </p:sp>
      <p:sp>
        <p:nvSpPr>
          <p:cNvPr id="89141" name="Rectangle 77"/>
          <p:cNvSpPr>
            <a:spLocks noChangeArrowheads="1"/>
          </p:cNvSpPr>
          <p:nvPr/>
        </p:nvSpPr>
        <p:spPr bwMode="auto">
          <a:xfrm rot="-5400000">
            <a:off x="6722269" y="4255359"/>
            <a:ext cx="182562" cy="69850"/>
          </a:xfrm>
          <a:prstGeom prst="rect">
            <a:avLst/>
          </a:prstGeom>
          <a:solidFill>
            <a:srgbClr val="F0C566"/>
          </a:solidFill>
          <a:ln w="0" algn="ctr">
            <a:solidFill>
              <a:schemeClr val="tx1"/>
            </a:solidFill>
            <a:miter lim="800000"/>
            <a:headEnd/>
            <a:tailEnd/>
          </a:ln>
        </p:spPr>
        <p:txBody>
          <a:bodyPr wrap="none" anchor="ctr"/>
          <a:lstStyle/>
          <a:p>
            <a:endParaRPr lang="en-US">
              <a:latin typeface="Calibri" pitchFamily="34" charset="0"/>
              <a:cs typeface="Calibri" pitchFamily="34" charset="0"/>
            </a:endParaRPr>
          </a:p>
        </p:txBody>
      </p:sp>
      <p:sp>
        <p:nvSpPr>
          <p:cNvPr id="89142" name="Rectangle 78"/>
          <p:cNvSpPr>
            <a:spLocks noChangeArrowheads="1"/>
          </p:cNvSpPr>
          <p:nvPr/>
        </p:nvSpPr>
        <p:spPr bwMode="auto">
          <a:xfrm>
            <a:off x="6153150" y="1044640"/>
            <a:ext cx="182563" cy="69850"/>
          </a:xfrm>
          <a:prstGeom prst="rect">
            <a:avLst/>
          </a:prstGeom>
          <a:solidFill>
            <a:srgbClr val="F0C566"/>
          </a:solidFill>
          <a:ln w="0" algn="ctr">
            <a:solidFill>
              <a:schemeClr val="tx1"/>
            </a:solidFill>
            <a:miter lim="800000"/>
            <a:headEnd/>
            <a:tailEnd/>
          </a:ln>
        </p:spPr>
        <p:txBody>
          <a:bodyPr wrap="none" anchor="ctr"/>
          <a:lstStyle/>
          <a:p>
            <a:endParaRPr lang="en-US">
              <a:latin typeface="Calibri" pitchFamily="34" charset="0"/>
              <a:cs typeface="Calibri" pitchFamily="34" charset="0"/>
            </a:endParaRPr>
          </a:p>
        </p:txBody>
      </p:sp>
      <p:sp>
        <p:nvSpPr>
          <p:cNvPr id="89143" name="Line 79"/>
          <p:cNvSpPr>
            <a:spLocks noChangeShapeType="1"/>
          </p:cNvSpPr>
          <p:nvPr/>
        </p:nvSpPr>
        <p:spPr bwMode="auto">
          <a:xfrm flipH="1">
            <a:off x="6715125" y="5073715"/>
            <a:ext cx="22225" cy="58738"/>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44" name="Line 80"/>
          <p:cNvSpPr>
            <a:spLocks noChangeShapeType="1"/>
          </p:cNvSpPr>
          <p:nvPr/>
        </p:nvSpPr>
        <p:spPr bwMode="auto">
          <a:xfrm flipH="1">
            <a:off x="6815138" y="3984690"/>
            <a:ext cx="0" cy="66675"/>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45" name="Line 81"/>
          <p:cNvSpPr>
            <a:spLocks noChangeShapeType="1"/>
          </p:cNvSpPr>
          <p:nvPr/>
        </p:nvSpPr>
        <p:spPr bwMode="auto">
          <a:xfrm>
            <a:off x="6611938" y="1535178"/>
            <a:ext cx="23812" cy="68262"/>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46" name="Rectangle 82"/>
          <p:cNvSpPr>
            <a:spLocks noChangeArrowheads="1"/>
          </p:cNvSpPr>
          <p:nvPr/>
        </p:nvSpPr>
        <p:spPr bwMode="auto">
          <a:xfrm rot="-5400000">
            <a:off x="6792119" y="4169634"/>
            <a:ext cx="42862" cy="69850"/>
          </a:xfrm>
          <a:prstGeom prst="rect">
            <a:avLst/>
          </a:prstGeom>
          <a:solidFill>
            <a:srgbClr val="D03434"/>
          </a:solidFill>
          <a:ln w="0" algn="ctr">
            <a:solidFill>
              <a:schemeClr val="tx1"/>
            </a:solidFill>
            <a:miter lim="800000"/>
            <a:headEnd/>
            <a:tailEnd/>
          </a:ln>
        </p:spPr>
        <p:txBody>
          <a:bodyPr wrap="none" anchor="ctr"/>
          <a:lstStyle/>
          <a:p>
            <a:endParaRPr lang="en-US">
              <a:latin typeface="Calibri" pitchFamily="34" charset="0"/>
              <a:cs typeface="Calibri" pitchFamily="34" charset="0"/>
            </a:endParaRPr>
          </a:p>
        </p:txBody>
      </p:sp>
      <p:grpSp>
        <p:nvGrpSpPr>
          <p:cNvPr id="4" name="Group 83"/>
          <p:cNvGrpSpPr>
            <a:grpSpLocks/>
          </p:cNvGrpSpPr>
          <p:nvPr/>
        </p:nvGrpSpPr>
        <p:grpSpPr bwMode="auto">
          <a:xfrm>
            <a:off x="6778625" y="3313178"/>
            <a:ext cx="69850" cy="225425"/>
            <a:chOff x="4455" y="2377"/>
            <a:chExt cx="44" cy="142"/>
          </a:xfrm>
        </p:grpSpPr>
        <p:sp>
          <p:nvSpPr>
            <p:cNvPr id="89329" name="Rectangle 84"/>
            <p:cNvSpPr>
              <a:spLocks noChangeArrowheads="1"/>
            </p:cNvSpPr>
            <p:nvPr/>
          </p:nvSpPr>
          <p:spPr bwMode="auto">
            <a:xfrm rot="-5400000">
              <a:off x="4419" y="2440"/>
              <a:ext cx="115" cy="44"/>
            </a:xfrm>
            <a:prstGeom prst="rect">
              <a:avLst/>
            </a:prstGeom>
            <a:solidFill>
              <a:srgbClr val="F0C566"/>
            </a:solidFill>
            <a:ln w="0" algn="ctr">
              <a:solidFill>
                <a:schemeClr val="tx1"/>
              </a:solidFill>
              <a:miter lim="800000"/>
              <a:headEnd/>
              <a:tailEnd/>
            </a:ln>
          </p:spPr>
          <p:txBody>
            <a:bodyPr wrap="none" anchor="ctr"/>
            <a:lstStyle/>
            <a:p>
              <a:endParaRPr lang="en-US">
                <a:latin typeface="Calibri" pitchFamily="34" charset="0"/>
                <a:cs typeface="Calibri" pitchFamily="34" charset="0"/>
              </a:endParaRPr>
            </a:p>
          </p:txBody>
        </p:sp>
        <p:sp>
          <p:nvSpPr>
            <p:cNvPr id="89330" name="Rectangle 85"/>
            <p:cNvSpPr>
              <a:spLocks noChangeArrowheads="1"/>
            </p:cNvSpPr>
            <p:nvPr/>
          </p:nvSpPr>
          <p:spPr bwMode="auto">
            <a:xfrm rot="-5400000">
              <a:off x="4463" y="2369"/>
              <a:ext cx="27" cy="44"/>
            </a:xfrm>
            <a:prstGeom prst="rect">
              <a:avLst/>
            </a:prstGeom>
            <a:solidFill>
              <a:srgbClr val="D03434"/>
            </a:solidFill>
            <a:ln w="0" algn="ctr">
              <a:solidFill>
                <a:schemeClr val="tx1"/>
              </a:solidFill>
              <a:miter lim="800000"/>
              <a:headEnd/>
              <a:tailEnd/>
            </a:ln>
          </p:spPr>
          <p:txBody>
            <a:bodyPr wrap="none" anchor="ctr"/>
            <a:lstStyle/>
            <a:p>
              <a:endParaRPr lang="en-US">
                <a:latin typeface="Calibri" pitchFamily="34" charset="0"/>
                <a:cs typeface="Calibri" pitchFamily="34" charset="0"/>
              </a:endParaRPr>
            </a:p>
          </p:txBody>
        </p:sp>
      </p:grpSp>
      <p:sp>
        <p:nvSpPr>
          <p:cNvPr id="89148" name="Line 86"/>
          <p:cNvSpPr>
            <a:spLocks noChangeShapeType="1"/>
          </p:cNvSpPr>
          <p:nvPr/>
        </p:nvSpPr>
        <p:spPr bwMode="auto">
          <a:xfrm flipH="1">
            <a:off x="6815138" y="2781365"/>
            <a:ext cx="0" cy="80963"/>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49" name="Rectangle 87"/>
          <p:cNvSpPr>
            <a:spLocks noChangeArrowheads="1"/>
          </p:cNvSpPr>
          <p:nvPr/>
        </p:nvSpPr>
        <p:spPr bwMode="auto">
          <a:xfrm rot="-5400000">
            <a:off x="6792118" y="2199547"/>
            <a:ext cx="42863" cy="69850"/>
          </a:xfrm>
          <a:prstGeom prst="rect">
            <a:avLst/>
          </a:prstGeom>
          <a:solidFill>
            <a:schemeClr val="accent2"/>
          </a:solidFill>
          <a:ln w="0" algn="ctr">
            <a:solidFill>
              <a:schemeClr val="tx1"/>
            </a:solidFill>
            <a:miter lim="800000"/>
            <a:headEnd/>
            <a:tailEnd/>
          </a:ln>
        </p:spPr>
        <p:txBody>
          <a:bodyPr wrap="none" anchor="ctr"/>
          <a:lstStyle/>
          <a:p>
            <a:endParaRPr lang="en-US">
              <a:latin typeface="Calibri" pitchFamily="34" charset="0"/>
              <a:cs typeface="Calibri" pitchFamily="34" charset="0"/>
            </a:endParaRPr>
          </a:p>
        </p:txBody>
      </p:sp>
      <p:sp>
        <p:nvSpPr>
          <p:cNvPr id="89150" name="Rectangle 88"/>
          <p:cNvSpPr>
            <a:spLocks noChangeArrowheads="1"/>
          </p:cNvSpPr>
          <p:nvPr/>
        </p:nvSpPr>
        <p:spPr bwMode="auto">
          <a:xfrm rot="-5400000">
            <a:off x="6722269" y="2312259"/>
            <a:ext cx="182562" cy="69850"/>
          </a:xfrm>
          <a:prstGeom prst="rect">
            <a:avLst/>
          </a:prstGeom>
          <a:solidFill>
            <a:srgbClr val="F0C566"/>
          </a:solidFill>
          <a:ln w="0" algn="ctr">
            <a:solidFill>
              <a:schemeClr val="tx1"/>
            </a:solidFill>
            <a:miter lim="800000"/>
            <a:headEnd/>
            <a:tailEnd/>
          </a:ln>
        </p:spPr>
        <p:txBody>
          <a:bodyPr wrap="none" anchor="ctr"/>
          <a:lstStyle/>
          <a:p>
            <a:endParaRPr lang="en-US">
              <a:latin typeface="Calibri" pitchFamily="34" charset="0"/>
              <a:cs typeface="Calibri" pitchFamily="34" charset="0"/>
            </a:endParaRPr>
          </a:p>
        </p:txBody>
      </p:sp>
      <p:sp>
        <p:nvSpPr>
          <p:cNvPr id="89151" name="Rectangle 89"/>
          <p:cNvSpPr>
            <a:spLocks noChangeArrowheads="1"/>
          </p:cNvSpPr>
          <p:nvPr/>
        </p:nvSpPr>
        <p:spPr bwMode="auto">
          <a:xfrm rot="-4254247">
            <a:off x="6642894" y="5233259"/>
            <a:ext cx="42862" cy="69850"/>
          </a:xfrm>
          <a:prstGeom prst="rect">
            <a:avLst/>
          </a:prstGeom>
          <a:solidFill>
            <a:srgbClr val="D03434"/>
          </a:solidFill>
          <a:ln w="0" algn="ctr">
            <a:solidFill>
              <a:schemeClr val="tx1"/>
            </a:solidFill>
            <a:miter lim="800000"/>
            <a:headEnd/>
            <a:tailEnd/>
          </a:ln>
        </p:spPr>
        <p:txBody>
          <a:bodyPr wrap="none" anchor="ctr"/>
          <a:lstStyle/>
          <a:p>
            <a:endParaRPr lang="en-US">
              <a:latin typeface="Calibri" pitchFamily="34" charset="0"/>
              <a:cs typeface="Calibri" pitchFamily="34" charset="0"/>
            </a:endParaRPr>
          </a:p>
        </p:txBody>
      </p:sp>
      <p:sp>
        <p:nvSpPr>
          <p:cNvPr id="89152" name="Rectangle 90"/>
          <p:cNvSpPr>
            <a:spLocks noChangeArrowheads="1"/>
          </p:cNvSpPr>
          <p:nvPr/>
        </p:nvSpPr>
        <p:spPr bwMode="auto">
          <a:xfrm rot="-6482057">
            <a:off x="6658769" y="1683609"/>
            <a:ext cx="42862" cy="69850"/>
          </a:xfrm>
          <a:prstGeom prst="rect">
            <a:avLst/>
          </a:prstGeom>
          <a:solidFill>
            <a:srgbClr val="D03434"/>
          </a:solidFill>
          <a:ln w="0" algn="ctr">
            <a:solidFill>
              <a:schemeClr val="tx1"/>
            </a:solidFill>
            <a:miter lim="800000"/>
            <a:headEnd/>
            <a:tailEnd/>
          </a:ln>
        </p:spPr>
        <p:txBody>
          <a:bodyPr wrap="none" anchor="ctr"/>
          <a:lstStyle/>
          <a:p>
            <a:endParaRPr lang="en-US">
              <a:latin typeface="Calibri" pitchFamily="34" charset="0"/>
              <a:cs typeface="Calibri" pitchFamily="34" charset="0"/>
            </a:endParaRPr>
          </a:p>
        </p:txBody>
      </p:sp>
      <p:sp>
        <p:nvSpPr>
          <p:cNvPr id="89153" name="Rectangle 91"/>
          <p:cNvSpPr>
            <a:spLocks noChangeArrowheads="1"/>
          </p:cNvSpPr>
          <p:nvPr/>
        </p:nvSpPr>
        <p:spPr bwMode="auto">
          <a:xfrm rot="-6482057">
            <a:off x="6621462" y="1790766"/>
            <a:ext cx="187325" cy="69850"/>
          </a:xfrm>
          <a:prstGeom prst="rect">
            <a:avLst/>
          </a:prstGeom>
          <a:solidFill>
            <a:srgbClr val="F0C566"/>
          </a:solidFill>
          <a:ln w="0" algn="ctr">
            <a:solidFill>
              <a:schemeClr val="tx1"/>
            </a:solidFill>
            <a:miter lim="800000"/>
            <a:headEnd/>
            <a:tailEnd/>
          </a:ln>
        </p:spPr>
        <p:txBody>
          <a:bodyPr wrap="none" anchor="ctr"/>
          <a:lstStyle/>
          <a:p>
            <a:endParaRPr lang="en-US">
              <a:latin typeface="Calibri" pitchFamily="34" charset="0"/>
              <a:cs typeface="Calibri" pitchFamily="34" charset="0"/>
            </a:endParaRPr>
          </a:p>
        </p:txBody>
      </p:sp>
      <p:sp>
        <p:nvSpPr>
          <p:cNvPr id="89154" name="Rectangle 92"/>
          <p:cNvSpPr>
            <a:spLocks noChangeArrowheads="1"/>
          </p:cNvSpPr>
          <p:nvPr/>
        </p:nvSpPr>
        <p:spPr bwMode="auto">
          <a:xfrm>
            <a:off x="5624513" y="1044640"/>
            <a:ext cx="182562" cy="69850"/>
          </a:xfrm>
          <a:prstGeom prst="rect">
            <a:avLst/>
          </a:prstGeom>
          <a:solidFill>
            <a:srgbClr val="F0C566"/>
          </a:solidFill>
          <a:ln w="0" algn="ctr">
            <a:solidFill>
              <a:schemeClr val="tx1"/>
            </a:solidFill>
            <a:miter lim="800000"/>
            <a:headEnd/>
            <a:tailEnd/>
          </a:ln>
        </p:spPr>
        <p:txBody>
          <a:bodyPr wrap="none" anchor="ctr"/>
          <a:lstStyle/>
          <a:p>
            <a:endParaRPr lang="en-US">
              <a:latin typeface="Calibri" pitchFamily="34" charset="0"/>
              <a:cs typeface="Calibri" pitchFamily="34" charset="0"/>
            </a:endParaRPr>
          </a:p>
        </p:txBody>
      </p:sp>
      <p:grpSp>
        <p:nvGrpSpPr>
          <p:cNvPr id="5" name="Group 93"/>
          <p:cNvGrpSpPr>
            <a:grpSpLocks/>
          </p:cNvGrpSpPr>
          <p:nvPr/>
        </p:nvGrpSpPr>
        <p:grpSpPr bwMode="auto">
          <a:xfrm>
            <a:off x="6892925" y="3551303"/>
            <a:ext cx="69850" cy="225425"/>
            <a:chOff x="4455" y="2377"/>
            <a:chExt cx="44" cy="142"/>
          </a:xfrm>
        </p:grpSpPr>
        <p:sp>
          <p:nvSpPr>
            <p:cNvPr id="89327" name="Rectangle 94"/>
            <p:cNvSpPr>
              <a:spLocks noChangeArrowheads="1"/>
            </p:cNvSpPr>
            <p:nvPr/>
          </p:nvSpPr>
          <p:spPr bwMode="auto">
            <a:xfrm rot="-5400000">
              <a:off x="4419" y="2440"/>
              <a:ext cx="115" cy="44"/>
            </a:xfrm>
            <a:prstGeom prst="rect">
              <a:avLst/>
            </a:prstGeom>
            <a:solidFill>
              <a:srgbClr val="F0C566"/>
            </a:solidFill>
            <a:ln w="0" algn="ctr">
              <a:solidFill>
                <a:schemeClr val="tx1"/>
              </a:solidFill>
              <a:miter lim="800000"/>
              <a:headEnd/>
              <a:tailEnd/>
            </a:ln>
          </p:spPr>
          <p:txBody>
            <a:bodyPr wrap="none" anchor="ctr"/>
            <a:lstStyle/>
            <a:p>
              <a:endParaRPr lang="en-US">
                <a:latin typeface="Calibri" pitchFamily="34" charset="0"/>
                <a:cs typeface="Calibri" pitchFamily="34" charset="0"/>
              </a:endParaRPr>
            </a:p>
          </p:txBody>
        </p:sp>
        <p:sp>
          <p:nvSpPr>
            <p:cNvPr id="89328" name="Rectangle 95"/>
            <p:cNvSpPr>
              <a:spLocks noChangeArrowheads="1"/>
            </p:cNvSpPr>
            <p:nvPr/>
          </p:nvSpPr>
          <p:spPr bwMode="auto">
            <a:xfrm rot="-5400000">
              <a:off x="4463" y="2369"/>
              <a:ext cx="27" cy="44"/>
            </a:xfrm>
            <a:prstGeom prst="rect">
              <a:avLst/>
            </a:prstGeom>
            <a:solidFill>
              <a:schemeClr val="tx2"/>
            </a:solidFill>
            <a:ln w="0" algn="ctr">
              <a:solidFill>
                <a:schemeClr val="tx2"/>
              </a:solidFill>
              <a:miter lim="800000"/>
              <a:headEnd/>
              <a:tailEnd/>
            </a:ln>
          </p:spPr>
          <p:txBody>
            <a:bodyPr wrap="none" anchor="ctr"/>
            <a:lstStyle/>
            <a:p>
              <a:endParaRPr lang="en-US">
                <a:latin typeface="Calibri" pitchFamily="34" charset="0"/>
                <a:cs typeface="Calibri" pitchFamily="34" charset="0"/>
              </a:endParaRPr>
            </a:p>
          </p:txBody>
        </p:sp>
      </p:grpSp>
      <p:grpSp>
        <p:nvGrpSpPr>
          <p:cNvPr id="6" name="Group 96"/>
          <p:cNvGrpSpPr>
            <a:grpSpLocks/>
          </p:cNvGrpSpPr>
          <p:nvPr/>
        </p:nvGrpSpPr>
        <p:grpSpPr bwMode="auto">
          <a:xfrm>
            <a:off x="6892925" y="4092640"/>
            <a:ext cx="69850" cy="225425"/>
            <a:chOff x="4455" y="2377"/>
            <a:chExt cx="44" cy="142"/>
          </a:xfrm>
        </p:grpSpPr>
        <p:sp>
          <p:nvSpPr>
            <p:cNvPr id="89325" name="Rectangle 97"/>
            <p:cNvSpPr>
              <a:spLocks noChangeArrowheads="1"/>
            </p:cNvSpPr>
            <p:nvPr/>
          </p:nvSpPr>
          <p:spPr bwMode="auto">
            <a:xfrm rot="-5400000">
              <a:off x="4419" y="2440"/>
              <a:ext cx="115" cy="44"/>
            </a:xfrm>
            <a:prstGeom prst="rect">
              <a:avLst/>
            </a:prstGeom>
            <a:solidFill>
              <a:srgbClr val="F0C566"/>
            </a:solidFill>
            <a:ln w="0" algn="ctr">
              <a:solidFill>
                <a:schemeClr val="tx1"/>
              </a:solidFill>
              <a:miter lim="800000"/>
              <a:headEnd/>
              <a:tailEnd/>
            </a:ln>
          </p:spPr>
          <p:txBody>
            <a:bodyPr wrap="none" anchor="ctr"/>
            <a:lstStyle/>
            <a:p>
              <a:endParaRPr lang="en-US">
                <a:latin typeface="Calibri" pitchFamily="34" charset="0"/>
                <a:cs typeface="Calibri" pitchFamily="34" charset="0"/>
              </a:endParaRPr>
            </a:p>
          </p:txBody>
        </p:sp>
        <p:sp>
          <p:nvSpPr>
            <p:cNvPr id="89326" name="Rectangle 98"/>
            <p:cNvSpPr>
              <a:spLocks noChangeArrowheads="1"/>
            </p:cNvSpPr>
            <p:nvPr/>
          </p:nvSpPr>
          <p:spPr bwMode="auto">
            <a:xfrm rot="-5400000">
              <a:off x="4463" y="2369"/>
              <a:ext cx="27" cy="44"/>
            </a:xfrm>
            <a:prstGeom prst="rect">
              <a:avLst/>
            </a:prstGeom>
            <a:solidFill>
              <a:schemeClr val="tx2"/>
            </a:solidFill>
            <a:ln w="0" algn="ctr">
              <a:solidFill>
                <a:schemeClr val="tx1"/>
              </a:solidFill>
              <a:miter lim="800000"/>
              <a:headEnd/>
              <a:tailEnd/>
            </a:ln>
          </p:spPr>
          <p:txBody>
            <a:bodyPr wrap="none" anchor="ctr"/>
            <a:lstStyle/>
            <a:p>
              <a:endParaRPr lang="en-US">
                <a:latin typeface="Calibri" pitchFamily="34" charset="0"/>
                <a:cs typeface="Calibri" pitchFamily="34" charset="0"/>
              </a:endParaRPr>
            </a:p>
          </p:txBody>
        </p:sp>
      </p:grpSp>
      <p:grpSp>
        <p:nvGrpSpPr>
          <p:cNvPr id="7" name="Group 99"/>
          <p:cNvGrpSpPr>
            <a:grpSpLocks/>
          </p:cNvGrpSpPr>
          <p:nvPr/>
        </p:nvGrpSpPr>
        <p:grpSpPr bwMode="auto">
          <a:xfrm>
            <a:off x="6892925" y="2519428"/>
            <a:ext cx="69850" cy="225425"/>
            <a:chOff x="4455" y="2377"/>
            <a:chExt cx="44" cy="142"/>
          </a:xfrm>
        </p:grpSpPr>
        <p:sp>
          <p:nvSpPr>
            <p:cNvPr id="89323" name="Rectangle 100"/>
            <p:cNvSpPr>
              <a:spLocks noChangeArrowheads="1"/>
            </p:cNvSpPr>
            <p:nvPr/>
          </p:nvSpPr>
          <p:spPr bwMode="auto">
            <a:xfrm rot="-5400000">
              <a:off x="4419" y="2440"/>
              <a:ext cx="115" cy="44"/>
            </a:xfrm>
            <a:prstGeom prst="rect">
              <a:avLst/>
            </a:prstGeom>
            <a:solidFill>
              <a:srgbClr val="F0C566"/>
            </a:solidFill>
            <a:ln w="0" algn="ctr">
              <a:solidFill>
                <a:schemeClr val="tx1"/>
              </a:solidFill>
              <a:miter lim="800000"/>
              <a:headEnd/>
              <a:tailEnd/>
            </a:ln>
          </p:spPr>
          <p:txBody>
            <a:bodyPr wrap="none" anchor="ctr"/>
            <a:lstStyle/>
            <a:p>
              <a:endParaRPr lang="en-US">
                <a:latin typeface="Calibri" pitchFamily="34" charset="0"/>
                <a:cs typeface="Calibri" pitchFamily="34" charset="0"/>
              </a:endParaRPr>
            </a:p>
          </p:txBody>
        </p:sp>
        <p:sp>
          <p:nvSpPr>
            <p:cNvPr id="89324" name="Rectangle 101"/>
            <p:cNvSpPr>
              <a:spLocks noChangeArrowheads="1"/>
            </p:cNvSpPr>
            <p:nvPr/>
          </p:nvSpPr>
          <p:spPr bwMode="auto">
            <a:xfrm rot="-5400000">
              <a:off x="4463" y="2369"/>
              <a:ext cx="27" cy="44"/>
            </a:xfrm>
            <a:prstGeom prst="rect">
              <a:avLst/>
            </a:prstGeom>
            <a:solidFill>
              <a:schemeClr val="tx2"/>
            </a:solidFill>
            <a:ln w="0" algn="ctr">
              <a:solidFill>
                <a:schemeClr val="tx1"/>
              </a:solidFill>
              <a:miter lim="800000"/>
              <a:headEnd/>
              <a:tailEnd/>
            </a:ln>
          </p:spPr>
          <p:txBody>
            <a:bodyPr wrap="none" anchor="ctr"/>
            <a:lstStyle/>
            <a:p>
              <a:endParaRPr lang="en-US">
                <a:latin typeface="Calibri" pitchFamily="34" charset="0"/>
                <a:cs typeface="Calibri" pitchFamily="34" charset="0"/>
              </a:endParaRPr>
            </a:p>
          </p:txBody>
        </p:sp>
      </p:grpSp>
      <p:grpSp>
        <p:nvGrpSpPr>
          <p:cNvPr id="8" name="Group 102"/>
          <p:cNvGrpSpPr>
            <a:grpSpLocks/>
          </p:cNvGrpSpPr>
          <p:nvPr/>
        </p:nvGrpSpPr>
        <p:grpSpPr bwMode="auto">
          <a:xfrm>
            <a:off x="6892925" y="3068703"/>
            <a:ext cx="69850" cy="225425"/>
            <a:chOff x="4455" y="2377"/>
            <a:chExt cx="44" cy="142"/>
          </a:xfrm>
        </p:grpSpPr>
        <p:sp>
          <p:nvSpPr>
            <p:cNvPr id="89321" name="Rectangle 103"/>
            <p:cNvSpPr>
              <a:spLocks noChangeArrowheads="1"/>
            </p:cNvSpPr>
            <p:nvPr/>
          </p:nvSpPr>
          <p:spPr bwMode="auto">
            <a:xfrm rot="-5400000">
              <a:off x="4419" y="2440"/>
              <a:ext cx="115" cy="44"/>
            </a:xfrm>
            <a:prstGeom prst="rect">
              <a:avLst/>
            </a:prstGeom>
            <a:solidFill>
              <a:srgbClr val="F0C566"/>
            </a:solidFill>
            <a:ln w="0" algn="ctr">
              <a:solidFill>
                <a:schemeClr val="tx1"/>
              </a:solidFill>
              <a:miter lim="800000"/>
              <a:headEnd/>
              <a:tailEnd/>
            </a:ln>
          </p:spPr>
          <p:txBody>
            <a:bodyPr wrap="none" anchor="ctr"/>
            <a:lstStyle/>
            <a:p>
              <a:endParaRPr lang="en-US">
                <a:latin typeface="Calibri" pitchFamily="34" charset="0"/>
                <a:cs typeface="Calibri" pitchFamily="34" charset="0"/>
              </a:endParaRPr>
            </a:p>
          </p:txBody>
        </p:sp>
        <p:sp>
          <p:nvSpPr>
            <p:cNvPr id="89322" name="Rectangle 104"/>
            <p:cNvSpPr>
              <a:spLocks noChangeArrowheads="1"/>
            </p:cNvSpPr>
            <p:nvPr/>
          </p:nvSpPr>
          <p:spPr bwMode="auto">
            <a:xfrm rot="-5400000">
              <a:off x="4463" y="2369"/>
              <a:ext cx="27" cy="44"/>
            </a:xfrm>
            <a:prstGeom prst="rect">
              <a:avLst/>
            </a:prstGeom>
            <a:solidFill>
              <a:schemeClr val="tx2"/>
            </a:solidFill>
            <a:ln w="0" algn="ctr">
              <a:solidFill>
                <a:schemeClr val="tx1"/>
              </a:solidFill>
              <a:miter lim="800000"/>
              <a:headEnd/>
              <a:tailEnd/>
            </a:ln>
          </p:spPr>
          <p:txBody>
            <a:bodyPr wrap="none" anchor="ctr"/>
            <a:lstStyle/>
            <a:p>
              <a:endParaRPr lang="en-US">
                <a:latin typeface="Calibri" pitchFamily="34" charset="0"/>
                <a:cs typeface="Calibri" pitchFamily="34" charset="0"/>
              </a:endParaRPr>
            </a:p>
          </p:txBody>
        </p:sp>
      </p:grpSp>
      <p:sp>
        <p:nvSpPr>
          <p:cNvPr id="89159" name="Text Box 105"/>
          <p:cNvSpPr txBox="1">
            <a:spLocks noChangeArrowheads="1"/>
          </p:cNvSpPr>
          <p:nvPr/>
        </p:nvSpPr>
        <p:spPr bwMode="auto">
          <a:xfrm>
            <a:off x="4715599" y="4421253"/>
            <a:ext cx="1552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spcBef>
                <a:spcPct val="30000"/>
              </a:spcBef>
            </a:pPr>
            <a:r>
              <a:rPr lang="en-US" sz="1200" b="1" baseline="0" dirty="0">
                <a:latin typeface="Calibri" pitchFamily="34" charset="0"/>
                <a:cs typeface="Calibri" pitchFamily="34" charset="0"/>
              </a:rPr>
              <a:t>VSAN Header Is Added at Ingress Point Indicating Membership</a:t>
            </a:r>
            <a:endParaRPr lang="en-US" sz="1200" b="1" dirty="0">
              <a:latin typeface="Calibri" pitchFamily="34" charset="0"/>
              <a:cs typeface="Calibri" pitchFamily="34" charset="0"/>
            </a:endParaRPr>
          </a:p>
        </p:txBody>
      </p:sp>
      <p:sp>
        <p:nvSpPr>
          <p:cNvPr id="89160" name="Line 106"/>
          <p:cNvSpPr>
            <a:spLocks noChangeShapeType="1"/>
          </p:cNvSpPr>
          <p:nvPr/>
        </p:nvSpPr>
        <p:spPr bwMode="auto">
          <a:xfrm>
            <a:off x="6061075" y="4851465"/>
            <a:ext cx="428625" cy="5857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161" name="Text Box 107"/>
          <p:cNvSpPr txBox="1">
            <a:spLocks noChangeArrowheads="1"/>
          </p:cNvSpPr>
          <p:nvPr/>
        </p:nvSpPr>
        <p:spPr bwMode="auto">
          <a:xfrm>
            <a:off x="3644191" y="5518973"/>
            <a:ext cx="15446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spcBef>
                <a:spcPct val="30000"/>
              </a:spcBef>
            </a:pPr>
            <a:r>
              <a:rPr lang="en-US" sz="1200" b="1" baseline="0" dirty="0">
                <a:latin typeface="Calibri" pitchFamily="34" charset="0"/>
                <a:cs typeface="Calibri" pitchFamily="34" charset="0"/>
              </a:rPr>
              <a:t>No Special Support Required by End Nodes</a:t>
            </a:r>
            <a:endParaRPr lang="en-US" sz="1200" b="1" dirty="0">
              <a:latin typeface="Calibri" pitchFamily="34" charset="0"/>
              <a:cs typeface="Calibri" pitchFamily="34" charset="0"/>
            </a:endParaRPr>
          </a:p>
        </p:txBody>
      </p:sp>
      <p:sp>
        <p:nvSpPr>
          <p:cNvPr id="89162" name="Text Box 108"/>
          <p:cNvSpPr txBox="1">
            <a:spLocks noChangeArrowheads="1"/>
          </p:cNvSpPr>
          <p:nvPr/>
        </p:nvSpPr>
        <p:spPr bwMode="auto">
          <a:xfrm>
            <a:off x="7042150" y="3918015"/>
            <a:ext cx="13881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wrap="squar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spcBef>
                <a:spcPct val="30000"/>
              </a:spcBef>
            </a:pPr>
            <a:r>
              <a:rPr lang="en-US" sz="1200" b="1" baseline="0" dirty="0" err="1">
                <a:latin typeface="Calibri" pitchFamily="34" charset="0"/>
                <a:cs typeface="Calibri" pitchFamily="34" charset="0"/>
              </a:rPr>
              <a:t>Trunking</a:t>
            </a:r>
            <a:r>
              <a:rPr lang="en-US" sz="1200" b="1" baseline="0" dirty="0">
                <a:latin typeface="Calibri" pitchFamily="34" charset="0"/>
                <a:cs typeface="Calibri" pitchFamily="34" charset="0"/>
              </a:rPr>
              <a:t> </a:t>
            </a:r>
            <a:r>
              <a:rPr lang="en-US" sz="1200" b="1" baseline="0" dirty="0" err="1">
                <a:latin typeface="Calibri" pitchFamily="34" charset="0"/>
                <a:cs typeface="Calibri" pitchFamily="34" charset="0"/>
              </a:rPr>
              <a:t>E_Port</a:t>
            </a:r>
            <a:br>
              <a:rPr lang="en-US" sz="1200" b="1" baseline="0" dirty="0">
                <a:latin typeface="Calibri" pitchFamily="34" charset="0"/>
                <a:cs typeface="Calibri" pitchFamily="34" charset="0"/>
              </a:rPr>
            </a:br>
            <a:r>
              <a:rPr lang="en-US" sz="1200" b="1" baseline="0" dirty="0">
                <a:latin typeface="Calibri" pitchFamily="34" charset="0"/>
                <a:cs typeface="Calibri" pitchFamily="34" charset="0"/>
              </a:rPr>
              <a:t>(</a:t>
            </a:r>
            <a:r>
              <a:rPr lang="en-US" sz="1200" b="1" baseline="0" dirty="0" err="1">
                <a:latin typeface="Calibri" pitchFamily="34" charset="0"/>
                <a:cs typeface="Calibri" pitchFamily="34" charset="0"/>
              </a:rPr>
              <a:t>TE_Port</a:t>
            </a:r>
            <a:r>
              <a:rPr lang="en-US" sz="1200" b="1" baseline="0" dirty="0">
                <a:latin typeface="Calibri" pitchFamily="34" charset="0"/>
                <a:cs typeface="Calibri" pitchFamily="34" charset="0"/>
              </a:rPr>
              <a:t>)</a:t>
            </a:r>
            <a:endParaRPr lang="en-US" sz="1200" b="1" dirty="0">
              <a:latin typeface="Calibri" pitchFamily="34" charset="0"/>
              <a:cs typeface="Calibri" pitchFamily="34" charset="0"/>
            </a:endParaRPr>
          </a:p>
        </p:txBody>
      </p:sp>
      <p:sp>
        <p:nvSpPr>
          <p:cNvPr id="89163" name="Text Box 109"/>
          <p:cNvSpPr txBox="1">
            <a:spLocks noChangeArrowheads="1"/>
          </p:cNvSpPr>
          <p:nvPr/>
        </p:nvSpPr>
        <p:spPr bwMode="auto">
          <a:xfrm>
            <a:off x="7090866" y="2501965"/>
            <a:ext cx="1441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wrap="squar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spcBef>
                <a:spcPct val="30000"/>
              </a:spcBef>
            </a:pPr>
            <a:r>
              <a:rPr lang="en-US" sz="1200" b="1" baseline="0" dirty="0" err="1">
                <a:latin typeface="Calibri" pitchFamily="34" charset="0"/>
                <a:cs typeface="Calibri" pitchFamily="34" charset="0"/>
              </a:rPr>
              <a:t>Trunking</a:t>
            </a:r>
            <a:r>
              <a:rPr lang="en-US" sz="1200" b="1" baseline="0" dirty="0">
                <a:latin typeface="Calibri" pitchFamily="34" charset="0"/>
                <a:cs typeface="Calibri" pitchFamily="34" charset="0"/>
              </a:rPr>
              <a:t> </a:t>
            </a:r>
            <a:r>
              <a:rPr lang="en-US" sz="1200" b="1" baseline="0" dirty="0" err="1">
                <a:latin typeface="Calibri" pitchFamily="34" charset="0"/>
                <a:cs typeface="Calibri" pitchFamily="34" charset="0"/>
              </a:rPr>
              <a:t>E_Port</a:t>
            </a:r>
            <a:br>
              <a:rPr lang="en-US" sz="1200" b="1" baseline="0" dirty="0">
                <a:latin typeface="Calibri" pitchFamily="34" charset="0"/>
                <a:cs typeface="Calibri" pitchFamily="34" charset="0"/>
              </a:rPr>
            </a:br>
            <a:r>
              <a:rPr lang="en-US" sz="1200" b="1" baseline="0" dirty="0">
                <a:latin typeface="Calibri" pitchFamily="34" charset="0"/>
                <a:cs typeface="Calibri" pitchFamily="34" charset="0"/>
              </a:rPr>
              <a:t>(</a:t>
            </a:r>
            <a:r>
              <a:rPr lang="en-US" sz="1200" b="1" baseline="0" dirty="0" err="1">
                <a:latin typeface="Calibri" pitchFamily="34" charset="0"/>
                <a:cs typeface="Calibri" pitchFamily="34" charset="0"/>
              </a:rPr>
              <a:t>TE_Port</a:t>
            </a:r>
            <a:r>
              <a:rPr lang="en-US" sz="1200" b="1" baseline="0" dirty="0">
                <a:latin typeface="Calibri" pitchFamily="34" charset="0"/>
                <a:cs typeface="Calibri" pitchFamily="34" charset="0"/>
              </a:rPr>
              <a:t>)</a:t>
            </a:r>
            <a:endParaRPr lang="en-US" sz="1200" b="1" dirty="0">
              <a:latin typeface="Calibri" pitchFamily="34" charset="0"/>
              <a:cs typeface="Calibri" pitchFamily="34" charset="0"/>
            </a:endParaRPr>
          </a:p>
        </p:txBody>
      </p:sp>
      <p:sp>
        <p:nvSpPr>
          <p:cNvPr id="89164" name="Text Box 110"/>
          <p:cNvSpPr txBox="1">
            <a:spLocks noChangeArrowheads="1"/>
          </p:cNvSpPr>
          <p:nvPr/>
        </p:nvSpPr>
        <p:spPr bwMode="auto">
          <a:xfrm>
            <a:off x="5029200" y="3175065"/>
            <a:ext cx="1727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spcBef>
                <a:spcPct val="30000"/>
              </a:spcBef>
            </a:pPr>
            <a:r>
              <a:rPr lang="en-US" sz="1200" b="1" baseline="0" dirty="0">
                <a:latin typeface="Calibri" pitchFamily="34" charset="0"/>
                <a:cs typeface="Calibri" pitchFamily="34" charset="0"/>
              </a:rPr>
              <a:t>Enhanced ISL (EISL) Trunk Carries Tagged Traffic from Multiple VSANs</a:t>
            </a:r>
            <a:endParaRPr lang="en-US" sz="1200" b="1" dirty="0">
              <a:latin typeface="Calibri" pitchFamily="34" charset="0"/>
              <a:cs typeface="Calibri" pitchFamily="34" charset="0"/>
            </a:endParaRPr>
          </a:p>
        </p:txBody>
      </p:sp>
      <p:sp>
        <p:nvSpPr>
          <p:cNvPr id="89165" name="Text Box 111"/>
          <p:cNvSpPr txBox="1">
            <a:spLocks noChangeArrowheads="1"/>
          </p:cNvSpPr>
          <p:nvPr/>
        </p:nvSpPr>
        <p:spPr bwMode="auto">
          <a:xfrm>
            <a:off x="4890260" y="1683133"/>
            <a:ext cx="1460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spcBef>
                <a:spcPct val="30000"/>
              </a:spcBef>
            </a:pPr>
            <a:r>
              <a:rPr lang="en-US" sz="1200" b="1" baseline="0" dirty="0">
                <a:latin typeface="Calibri" pitchFamily="34" charset="0"/>
                <a:cs typeface="Calibri" pitchFamily="34" charset="0"/>
              </a:rPr>
              <a:t>VSAN Header Is Removed at </a:t>
            </a:r>
            <a:br>
              <a:rPr lang="en-US" sz="1200" b="1" baseline="0" dirty="0">
                <a:latin typeface="Calibri" pitchFamily="34" charset="0"/>
                <a:cs typeface="Calibri" pitchFamily="34" charset="0"/>
              </a:rPr>
            </a:br>
            <a:r>
              <a:rPr lang="en-US" sz="1200" b="1" baseline="0" dirty="0">
                <a:latin typeface="Calibri" pitchFamily="34" charset="0"/>
                <a:cs typeface="Calibri" pitchFamily="34" charset="0"/>
              </a:rPr>
              <a:t>Egress Point</a:t>
            </a:r>
            <a:endParaRPr lang="en-US" sz="1200" b="1" dirty="0">
              <a:latin typeface="Calibri" pitchFamily="34" charset="0"/>
              <a:cs typeface="Calibri" pitchFamily="34" charset="0"/>
            </a:endParaRPr>
          </a:p>
        </p:txBody>
      </p:sp>
      <p:sp>
        <p:nvSpPr>
          <p:cNvPr id="89166" name="Line 112"/>
          <p:cNvSpPr>
            <a:spLocks noChangeShapeType="1"/>
          </p:cNvSpPr>
          <p:nvPr/>
        </p:nvSpPr>
        <p:spPr bwMode="auto">
          <a:xfrm flipV="1">
            <a:off x="6235700" y="1471678"/>
            <a:ext cx="254000" cy="3397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nvGrpSpPr>
          <p:cNvPr id="9" name="Group 113"/>
          <p:cNvGrpSpPr>
            <a:grpSpLocks/>
          </p:cNvGrpSpPr>
          <p:nvPr/>
        </p:nvGrpSpPr>
        <p:grpSpPr bwMode="auto">
          <a:xfrm>
            <a:off x="5092700" y="809690"/>
            <a:ext cx="481013" cy="720725"/>
            <a:chOff x="2976" y="3120"/>
            <a:chExt cx="469" cy="706"/>
          </a:xfrm>
        </p:grpSpPr>
        <p:sp>
          <p:nvSpPr>
            <p:cNvPr id="89174" name="Rectangle 114"/>
            <p:cNvSpPr>
              <a:spLocks noChangeArrowheads="1"/>
            </p:cNvSpPr>
            <p:nvPr/>
          </p:nvSpPr>
          <p:spPr bwMode="auto">
            <a:xfrm>
              <a:off x="2976" y="3174"/>
              <a:ext cx="413" cy="652"/>
            </a:xfrm>
            <a:prstGeom prst="rect">
              <a:avLst/>
            </a:prstGeom>
            <a:solidFill>
              <a:srgbClr val="B2B2B2"/>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9175" name="Freeform 115"/>
            <p:cNvSpPr>
              <a:spLocks/>
            </p:cNvSpPr>
            <p:nvPr/>
          </p:nvSpPr>
          <p:spPr bwMode="auto">
            <a:xfrm>
              <a:off x="3379" y="3120"/>
              <a:ext cx="59" cy="704"/>
            </a:xfrm>
            <a:custGeom>
              <a:avLst/>
              <a:gdLst>
                <a:gd name="T0" fmla="*/ 0 w 36"/>
                <a:gd name="T1" fmla="*/ 489 h 489"/>
                <a:gd name="T2" fmla="*/ 36 w 36"/>
                <a:gd name="T3" fmla="*/ 452 h 489"/>
                <a:gd name="T4" fmla="*/ 36 w 36"/>
                <a:gd name="T5" fmla="*/ 0 h 489"/>
                <a:gd name="T6" fmla="*/ 0 w 36"/>
                <a:gd name="T7" fmla="*/ 37 h 489"/>
                <a:gd name="T8" fmla="*/ 0 w 36"/>
                <a:gd name="T9" fmla="*/ 489 h 489"/>
                <a:gd name="T10" fmla="*/ 0 60000 65536"/>
                <a:gd name="T11" fmla="*/ 0 60000 65536"/>
                <a:gd name="T12" fmla="*/ 0 60000 65536"/>
                <a:gd name="T13" fmla="*/ 0 60000 65536"/>
                <a:gd name="T14" fmla="*/ 0 60000 65536"/>
                <a:gd name="T15" fmla="*/ 0 w 36"/>
                <a:gd name="T16" fmla="*/ 0 h 489"/>
                <a:gd name="T17" fmla="*/ 36 w 36"/>
                <a:gd name="T18" fmla="*/ 489 h 489"/>
              </a:gdLst>
              <a:ahLst/>
              <a:cxnLst>
                <a:cxn ang="T10">
                  <a:pos x="T0" y="T1"/>
                </a:cxn>
                <a:cxn ang="T11">
                  <a:pos x="T2" y="T3"/>
                </a:cxn>
                <a:cxn ang="T12">
                  <a:pos x="T4" y="T5"/>
                </a:cxn>
                <a:cxn ang="T13">
                  <a:pos x="T6" y="T7"/>
                </a:cxn>
                <a:cxn ang="T14">
                  <a:pos x="T8" y="T9"/>
                </a:cxn>
              </a:cxnLst>
              <a:rect l="T15" t="T16" r="T17" b="T18"/>
              <a:pathLst>
                <a:path w="36" h="489">
                  <a:moveTo>
                    <a:pt x="0" y="489"/>
                  </a:moveTo>
                  <a:lnTo>
                    <a:pt x="36" y="452"/>
                  </a:lnTo>
                  <a:lnTo>
                    <a:pt x="36" y="0"/>
                  </a:lnTo>
                  <a:lnTo>
                    <a:pt x="0" y="37"/>
                  </a:lnTo>
                  <a:lnTo>
                    <a:pt x="0" y="489"/>
                  </a:lnTo>
                  <a:close/>
                </a:path>
              </a:pathLst>
            </a:custGeom>
            <a:solidFill>
              <a:srgbClr val="969696"/>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9176" name="Freeform 116"/>
            <p:cNvSpPr>
              <a:spLocks/>
            </p:cNvSpPr>
            <p:nvPr/>
          </p:nvSpPr>
          <p:spPr bwMode="auto">
            <a:xfrm>
              <a:off x="3007" y="3745"/>
              <a:ext cx="347" cy="36"/>
            </a:xfrm>
            <a:custGeom>
              <a:avLst/>
              <a:gdLst>
                <a:gd name="T0" fmla="*/ 0 w 247"/>
                <a:gd name="T1" fmla="*/ 26 h 26"/>
                <a:gd name="T2" fmla="*/ 29 w 247"/>
                <a:gd name="T3" fmla="*/ 0 h 26"/>
                <a:gd name="T4" fmla="*/ 247 w 247"/>
                <a:gd name="T5" fmla="*/ 1 h 26"/>
                <a:gd name="T6" fmla="*/ 247 w 247"/>
                <a:gd name="T7" fmla="*/ 26 h 26"/>
                <a:gd name="T8" fmla="*/ 0 w 247"/>
                <a:gd name="T9" fmla="*/ 26 h 26"/>
                <a:gd name="T10" fmla="*/ 0 60000 65536"/>
                <a:gd name="T11" fmla="*/ 0 60000 65536"/>
                <a:gd name="T12" fmla="*/ 0 60000 65536"/>
                <a:gd name="T13" fmla="*/ 0 60000 65536"/>
                <a:gd name="T14" fmla="*/ 0 60000 65536"/>
                <a:gd name="T15" fmla="*/ 0 w 247"/>
                <a:gd name="T16" fmla="*/ 0 h 26"/>
                <a:gd name="T17" fmla="*/ 247 w 247"/>
                <a:gd name="T18" fmla="*/ 26 h 26"/>
              </a:gdLst>
              <a:ahLst/>
              <a:cxnLst>
                <a:cxn ang="T10">
                  <a:pos x="T0" y="T1"/>
                </a:cxn>
                <a:cxn ang="T11">
                  <a:pos x="T2" y="T3"/>
                </a:cxn>
                <a:cxn ang="T12">
                  <a:pos x="T4" y="T5"/>
                </a:cxn>
                <a:cxn ang="T13">
                  <a:pos x="T6" y="T7"/>
                </a:cxn>
                <a:cxn ang="T14">
                  <a:pos x="T8" y="T9"/>
                </a:cxn>
              </a:cxnLst>
              <a:rect l="T15" t="T16" r="T17" b="T18"/>
              <a:pathLst>
                <a:path w="247" h="26">
                  <a:moveTo>
                    <a:pt x="0" y="26"/>
                  </a:moveTo>
                  <a:lnTo>
                    <a:pt x="29" y="0"/>
                  </a:lnTo>
                  <a:lnTo>
                    <a:pt x="247" y="1"/>
                  </a:lnTo>
                  <a:lnTo>
                    <a:pt x="247" y="26"/>
                  </a:lnTo>
                  <a:lnTo>
                    <a:pt x="0" y="26"/>
                  </a:lnTo>
                  <a:close/>
                </a:path>
              </a:pathLst>
            </a:custGeom>
            <a:solidFill>
              <a:srgbClr val="808080"/>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9177" name="Freeform 117"/>
            <p:cNvSpPr>
              <a:spLocks/>
            </p:cNvSpPr>
            <p:nvPr/>
          </p:nvSpPr>
          <p:spPr bwMode="auto">
            <a:xfrm>
              <a:off x="3007" y="3295"/>
              <a:ext cx="45" cy="485"/>
            </a:xfrm>
            <a:custGeom>
              <a:avLst/>
              <a:gdLst>
                <a:gd name="T0" fmla="*/ 0 w 131"/>
                <a:gd name="T1" fmla="*/ 1418 h 1418"/>
                <a:gd name="T2" fmla="*/ 131 w 131"/>
                <a:gd name="T3" fmla="*/ 1314 h 1418"/>
                <a:gd name="T4" fmla="*/ 131 w 131"/>
                <a:gd name="T5" fmla="*/ 0 h 1418"/>
                <a:gd name="T6" fmla="*/ 1 w 131"/>
                <a:gd name="T7" fmla="*/ 0 h 1418"/>
                <a:gd name="T8" fmla="*/ 0 w 131"/>
                <a:gd name="T9" fmla="*/ 1418 h 1418"/>
                <a:gd name="T10" fmla="*/ 0 60000 65536"/>
                <a:gd name="T11" fmla="*/ 0 60000 65536"/>
                <a:gd name="T12" fmla="*/ 0 60000 65536"/>
                <a:gd name="T13" fmla="*/ 0 60000 65536"/>
                <a:gd name="T14" fmla="*/ 0 60000 65536"/>
                <a:gd name="T15" fmla="*/ 0 w 131"/>
                <a:gd name="T16" fmla="*/ 0 h 1418"/>
                <a:gd name="T17" fmla="*/ 131 w 131"/>
                <a:gd name="T18" fmla="*/ 1418 h 1418"/>
              </a:gdLst>
              <a:ahLst/>
              <a:cxnLst>
                <a:cxn ang="T10">
                  <a:pos x="T0" y="T1"/>
                </a:cxn>
                <a:cxn ang="T11">
                  <a:pos x="T2" y="T3"/>
                </a:cxn>
                <a:cxn ang="T12">
                  <a:pos x="T4" y="T5"/>
                </a:cxn>
                <a:cxn ang="T13">
                  <a:pos x="T6" y="T7"/>
                </a:cxn>
                <a:cxn ang="T14">
                  <a:pos x="T8" y="T9"/>
                </a:cxn>
              </a:cxnLst>
              <a:rect l="T15" t="T16" r="T17" b="T18"/>
              <a:pathLst>
                <a:path w="131" h="1418">
                  <a:moveTo>
                    <a:pt x="0" y="1418"/>
                  </a:moveTo>
                  <a:lnTo>
                    <a:pt x="131" y="1314"/>
                  </a:lnTo>
                  <a:lnTo>
                    <a:pt x="131" y="0"/>
                  </a:lnTo>
                  <a:lnTo>
                    <a:pt x="1" y="0"/>
                  </a:lnTo>
                  <a:lnTo>
                    <a:pt x="0" y="1418"/>
                  </a:lnTo>
                  <a:close/>
                </a:path>
              </a:pathLst>
            </a:custGeom>
            <a:solidFill>
              <a:srgbClr val="4D4D4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9178" name="Freeform 118"/>
            <p:cNvSpPr>
              <a:spLocks/>
            </p:cNvSpPr>
            <p:nvPr/>
          </p:nvSpPr>
          <p:spPr bwMode="auto">
            <a:xfrm>
              <a:off x="2977" y="3120"/>
              <a:ext cx="468" cy="54"/>
            </a:xfrm>
            <a:custGeom>
              <a:avLst/>
              <a:gdLst>
                <a:gd name="T0" fmla="*/ 0 w 301"/>
                <a:gd name="T1" fmla="*/ 37 h 37"/>
                <a:gd name="T2" fmla="*/ 36 w 301"/>
                <a:gd name="T3" fmla="*/ 0 h 37"/>
                <a:gd name="T4" fmla="*/ 301 w 301"/>
                <a:gd name="T5" fmla="*/ 0 h 37"/>
                <a:gd name="T6" fmla="*/ 265 w 301"/>
                <a:gd name="T7" fmla="*/ 37 h 37"/>
                <a:gd name="T8" fmla="*/ 0 w 301"/>
                <a:gd name="T9" fmla="*/ 37 h 37"/>
                <a:gd name="T10" fmla="*/ 0 60000 65536"/>
                <a:gd name="T11" fmla="*/ 0 60000 65536"/>
                <a:gd name="T12" fmla="*/ 0 60000 65536"/>
                <a:gd name="T13" fmla="*/ 0 60000 65536"/>
                <a:gd name="T14" fmla="*/ 0 60000 65536"/>
                <a:gd name="T15" fmla="*/ 0 w 301"/>
                <a:gd name="T16" fmla="*/ 0 h 37"/>
                <a:gd name="T17" fmla="*/ 301 w 301"/>
                <a:gd name="T18" fmla="*/ 37 h 37"/>
              </a:gdLst>
              <a:ahLst/>
              <a:cxnLst>
                <a:cxn ang="T10">
                  <a:pos x="T0" y="T1"/>
                </a:cxn>
                <a:cxn ang="T11">
                  <a:pos x="T2" y="T3"/>
                </a:cxn>
                <a:cxn ang="T12">
                  <a:pos x="T4" y="T5"/>
                </a:cxn>
                <a:cxn ang="T13">
                  <a:pos x="T6" y="T7"/>
                </a:cxn>
                <a:cxn ang="T14">
                  <a:pos x="T8" y="T9"/>
                </a:cxn>
              </a:cxnLst>
              <a:rect l="T15" t="T16" r="T17" b="T18"/>
              <a:pathLst>
                <a:path w="301" h="37">
                  <a:moveTo>
                    <a:pt x="0" y="37"/>
                  </a:moveTo>
                  <a:lnTo>
                    <a:pt x="36" y="0"/>
                  </a:lnTo>
                  <a:lnTo>
                    <a:pt x="301" y="0"/>
                  </a:lnTo>
                  <a:lnTo>
                    <a:pt x="265" y="37"/>
                  </a:lnTo>
                  <a:lnTo>
                    <a:pt x="0" y="37"/>
                  </a:lnTo>
                  <a:close/>
                </a:path>
              </a:pathLst>
            </a:custGeom>
            <a:solidFill>
              <a:srgbClr val="DDDDD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latin typeface="Calibri" pitchFamily="34" charset="0"/>
                <a:cs typeface="Calibri" pitchFamily="34" charset="0"/>
              </a:endParaRPr>
            </a:p>
          </p:txBody>
        </p:sp>
        <p:sp>
          <p:nvSpPr>
            <p:cNvPr id="89179" name="Rectangle 119"/>
            <p:cNvSpPr>
              <a:spLocks noChangeArrowheads="1"/>
            </p:cNvSpPr>
            <p:nvPr/>
          </p:nvSpPr>
          <p:spPr bwMode="auto">
            <a:xfrm>
              <a:off x="3007" y="3295"/>
              <a:ext cx="347"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89180" name="Rectangle 120"/>
            <p:cNvSpPr>
              <a:spLocks noChangeArrowheads="1"/>
            </p:cNvSpPr>
            <p:nvPr/>
          </p:nvSpPr>
          <p:spPr bwMode="auto">
            <a:xfrm>
              <a:off x="3052" y="3295"/>
              <a:ext cx="302" cy="453"/>
            </a:xfrm>
            <a:prstGeom prst="rect">
              <a:avLst/>
            </a:prstGeom>
            <a:solidFill>
              <a:srgbClr val="969696"/>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grpSp>
          <p:nvGrpSpPr>
            <p:cNvPr id="10" name="Group 121"/>
            <p:cNvGrpSpPr>
              <a:grpSpLocks/>
            </p:cNvGrpSpPr>
            <p:nvPr/>
          </p:nvGrpSpPr>
          <p:grpSpPr bwMode="auto">
            <a:xfrm>
              <a:off x="3206" y="3691"/>
              <a:ext cx="128" cy="60"/>
              <a:chOff x="816" y="1680"/>
              <a:chExt cx="463" cy="231"/>
            </a:xfrm>
          </p:grpSpPr>
          <p:sp>
            <p:nvSpPr>
              <p:cNvPr id="89315" name="Oval 122"/>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316" name="Rectangle 123"/>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9317" name="Oval 124"/>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318" name="Line 125"/>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319" name="Oval 126"/>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9320" name="Line 127"/>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1" name="Group 128"/>
            <p:cNvGrpSpPr>
              <a:grpSpLocks/>
            </p:cNvGrpSpPr>
            <p:nvPr/>
          </p:nvGrpSpPr>
          <p:grpSpPr bwMode="auto">
            <a:xfrm>
              <a:off x="3206" y="3663"/>
              <a:ext cx="128" cy="60"/>
              <a:chOff x="816" y="1680"/>
              <a:chExt cx="463" cy="231"/>
            </a:xfrm>
          </p:grpSpPr>
          <p:sp>
            <p:nvSpPr>
              <p:cNvPr id="89309" name="Oval 129"/>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310" name="Rectangle 130"/>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9311" name="Oval 131"/>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312" name="Line 132"/>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313" name="Oval 133"/>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9314" name="Line 134"/>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2" name="Group 135"/>
            <p:cNvGrpSpPr>
              <a:grpSpLocks/>
            </p:cNvGrpSpPr>
            <p:nvPr/>
          </p:nvGrpSpPr>
          <p:grpSpPr bwMode="auto">
            <a:xfrm>
              <a:off x="3206" y="3602"/>
              <a:ext cx="128" cy="61"/>
              <a:chOff x="816" y="1680"/>
              <a:chExt cx="463" cy="231"/>
            </a:xfrm>
          </p:grpSpPr>
          <p:sp>
            <p:nvSpPr>
              <p:cNvPr id="89303" name="Oval 136"/>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304" name="Rectangle 137"/>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9305" name="Oval 138"/>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306" name="Line 139"/>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307" name="Oval 140"/>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9308" name="Line 141"/>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3" name="Group 142"/>
            <p:cNvGrpSpPr>
              <a:grpSpLocks/>
            </p:cNvGrpSpPr>
            <p:nvPr/>
          </p:nvGrpSpPr>
          <p:grpSpPr bwMode="auto">
            <a:xfrm>
              <a:off x="3206" y="3574"/>
              <a:ext cx="128" cy="61"/>
              <a:chOff x="816" y="1680"/>
              <a:chExt cx="463" cy="231"/>
            </a:xfrm>
          </p:grpSpPr>
          <p:sp>
            <p:nvSpPr>
              <p:cNvPr id="89297" name="Oval 143"/>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298" name="Rectangle 144"/>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9299" name="Oval 145"/>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300" name="Line 146"/>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301" name="Oval 147"/>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9302" name="Line 148"/>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4" name="Group 149"/>
            <p:cNvGrpSpPr>
              <a:grpSpLocks/>
            </p:cNvGrpSpPr>
            <p:nvPr/>
          </p:nvGrpSpPr>
          <p:grpSpPr bwMode="auto">
            <a:xfrm>
              <a:off x="3206" y="3513"/>
              <a:ext cx="128" cy="60"/>
              <a:chOff x="816" y="1680"/>
              <a:chExt cx="463" cy="231"/>
            </a:xfrm>
          </p:grpSpPr>
          <p:sp>
            <p:nvSpPr>
              <p:cNvPr id="89291" name="Oval 150"/>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292" name="Rectangle 151"/>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9293" name="Oval 152"/>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294" name="Line 153"/>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295" name="Oval 154"/>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9296" name="Line 155"/>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5" name="Group 156"/>
            <p:cNvGrpSpPr>
              <a:grpSpLocks/>
            </p:cNvGrpSpPr>
            <p:nvPr/>
          </p:nvGrpSpPr>
          <p:grpSpPr bwMode="auto">
            <a:xfrm>
              <a:off x="3206" y="3485"/>
              <a:ext cx="128" cy="60"/>
              <a:chOff x="816" y="1680"/>
              <a:chExt cx="463" cy="231"/>
            </a:xfrm>
          </p:grpSpPr>
          <p:sp>
            <p:nvSpPr>
              <p:cNvPr id="89285" name="Oval 157"/>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286" name="Rectangle 158"/>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9287" name="Oval 159"/>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288" name="Line 160"/>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289" name="Oval 161"/>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9290" name="Line 162"/>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6" name="Group 163"/>
            <p:cNvGrpSpPr>
              <a:grpSpLocks/>
            </p:cNvGrpSpPr>
            <p:nvPr/>
          </p:nvGrpSpPr>
          <p:grpSpPr bwMode="auto">
            <a:xfrm>
              <a:off x="3206" y="3423"/>
              <a:ext cx="128" cy="61"/>
              <a:chOff x="816" y="1680"/>
              <a:chExt cx="463" cy="231"/>
            </a:xfrm>
          </p:grpSpPr>
          <p:sp>
            <p:nvSpPr>
              <p:cNvPr id="89279" name="Oval 164"/>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280" name="Rectangle 165"/>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9281" name="Oval 166"/>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282" name="Line 167"/>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283" name="Oval 168"/>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9284" name="Line 169"/>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7" name="Group 170"/>
            <p:cNvGrpSpPr>
              <a:grpSpLocks/>
            </p:cNvGrpSpPr>
            <p:nvPr/>
          </p:nvGrpSpPr>
          <p:grpSpPr bwMode="auto">
            <a:xfrm>
              <a:off x="3206" y="3395"/>
              <a:ext cx="128" cy="61"/>
              <a:chOff x="816" y="1680"/>
              <a:chExt cx="463" cy="231"/>
            </a:xfrm>
          </p:grpSpPr>
          <p:sp>
            <p:nvSpPr>
              <p:cNvPr id="89273" name="Oval 171"/>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274" name="Rectangle 172"/>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9275" name="Oval 173"/>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276" name="Line 174"/>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277" name="Oval 175"/>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9278" name="Line 176"/>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8" name="Group 177"/>
            <p:cNvGrpSpPr>
              <a:grpSpLocks/>
            </p:cNvGrpSpPr>
            <p:nvPr/>
          </p:nvGrpSpPr>
          <p:grpSpPr bwMode="auto">
            <a:xfrm>
              <a:off x="3206" y="3334"/>
              <a:ext cx="128" cy="61"/>
              <a:chOff x="816" y="1680"/>
              <a:chExt cx="463" cy="231"/>
            </a:xfrm>
          </p:grpSpPr>
          <p:sp>
            <p:nvSpPr>
              <p:cNvPr id="89267" name="Oval 178"/>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268" name="Rectangle 179"/>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9269" name="Oval 180"/>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270" name="Line 181"/>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271" name="Oval 182"/>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9272" name="Line 183"/>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19" name="Group 184"/>
            <p:cNvGrpSpPr>
              <a:grpSpLocks/>
            </p:cNvGrpSpPr>
            <p:nvPr/>
          </p:nvGrpSpPr>
          <p:grpSpPr bwMode="auto">
            <a:xfrm>
              <a:off x="3206" y="3306"/>
              <a:ext cx="128" cy="61"/>
              <a:chOff x="816" y="1680"/>
              <a:chExt cx="463" cy="231"/>
            </a:xfrm>
          </p:grpSpPr>
          <p:sp>
            <p:nvSpPr>
              <p:cNvPr id="89261" name="Oval 185"/>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262" name="Rectangle 186"/>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9263" name="Oval 187"/>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264" name="Line 188"/>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265" name="Oval 189"/>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9266" name="Line 190"/>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20" name="Group 191"/>
            <p:cNvGrpSpPr>
              <a:grpSpLocks/>
            </p:cNvGrpSpPr>
            <p:nvPr/>
          </p:nvGrpSpPr>
          <p:grpSpPr bwMode="auto">
            <a:xfrm>
              <a:off x="3036" y="3691"/>
              <a:ext cx="129" cy="60"/>
              <a:chOff x="816" y="1680"/>
              <a:chExt cx="463" cy="231"/>
            </a:xfrm>
          </p:grpSpPr>
          <p:sp>
            <p:nvSpPr>
              <p:cNvPr id="89255" name="Oval 192"/>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256" name="Rectangle 193"/>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9257" name="Oval 194"/>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258" name="Line 195"/>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259" name="Oval 196"/>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9260" name="Line 197"/>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21" name="Group 198"/>
            <p:cNvGrpSpPr>
              <a:grpSpLocks/>
            </p:cNvGrpSpPr>
            <p:nvPr/>
          </p:nvGrpSpPr>
          <p:grpSpPr bwMode="auto">
            <a:xfrm>
              <a:off x="3036" y="3663"/>
              <a:ext cx="129" cy="60"/>
              <a:chOff x="816" y="1680"/>
              <a:chExt cx="463" cy="231"/>
            </a:xfrm>
          </p:grpSpPr>
          <p:sp>
            <p:nvSpPr>
              <p:cNvPr id="89249" name="Oval 199"/>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250" name="Rectangle 200"/>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9251" name="Oval 201"/>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252" name="Line 202"/>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253" name="Oval 203"/>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9254" name="Line 204"/>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22" name="Group 205"/>
            <p:cNvGrpSpPr>
              <a:grpSpLocks/>
            </p:cNvGrpSpPr>
            <p:nvPr/>
          </p:nvGrpSpPr>
          <p:grpSpPr bwMode="auto">
            <a:xfrm>
              <a:off x="3036" y="3602"/>
              <a:ext cx="129" cy="61"/>
              <a:chOff x="816" y="1680"/>
              <a:chExt cx="463" cy="231"/>
            </a:xfrm>
          </p:grpSpPr>
          <p:sp>
            <p:nvSpPr>
              <p:cNvPr id="89243" name="Oval 206"/>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244" name="Rectangle 207"/>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9245" name="Oval 208"/>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246" name="Line 209"/>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247" name="Oval 210"/>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9248" name="Line 211"/>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23" name="Group 212"/>
            <p:cNvGrpSpPr>
              <a:grpSpLocks/>
            </p:cNvGrpSpPr>
            <p:nvPr/>
          </p:nvGrpSpPr>
          <p:grpSpPr bwMode="auto">
            <a:xfrm>
              <a:off x="3036" y="3574"/>
              <a:ext cx="129" cy="61"/>
              <a:chOff x="816" y="1680"/>
              <a:chExt cx="463" cy="231"/>
            </a:xfrm>
          </p:grpSpPr>
          <p:sp>
            <p:nvSpPr>
              <p:cNvPr id="89237" name="Oval 213"/>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238" name="Rectangle 214"/>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9239" name="Oval 215"/>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240" name="Line 216"/>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241" name="Oval 217"/>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9242" name="Line 218"/>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24" name="Group 219"/>
            <p:cNvGrpSpPr>
              <a:grpSpLocks/>
            </p:cNvGrpSpPr>
            <p:nvPr/>
          </p:nvGrpSpPr>
          <p:grpSpPr bwMode="auto">
            <a:xfrm>
              <a:off x="3036" y="3513"/>
              <a:ext cx="129" cy="60"/>
              <a:chOff x="816" y="1680"/>
              <a:chExt cx="463" cy="231"/>
            </a:xfrm>
          </p:grpSpPr>
          <p:sp>
            <p:nvSpPr>
              <p:cNvPr id="89231" name="Oval 220"/>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232" name="Rectangle 221"/>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9233" name="Oval 222"/>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234" name="Line 223"/>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235" name="Oval 224"/>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9236" name="Line 225"/>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25" name="Group 226"/>
            <p:cNvGrpSpPr>
              <a:grpSpLocks/>
            </p:cNvGrpSpPr>
            <p:nvPr/>
          </p:nvGrpSpPr>
          <p:grpSpPr bwMode="auto">
            <a:xfrm>
              <a:off x="3036" y="3485"/>
              <a:ext cx="129" cy="60"/>
              <a:chOff x="816" y="1680"/>
              <a:chExt cx="463" cy="231"/>
            </a:xfrm>
          </p:grpSpPr>
          <p:sp>
            <p:nvSpPr>
              <p:cNvPr id="89225" name="Oval 227"/>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226" name="Rectangle 228"/>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9227" name="Oval 229"/>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228" name="Line 230"/>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229" name="Oval 231"/>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9230" name="Line 232"/>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26" name="Group 233"/>
            <p:cNvGrpSpPr>
              <a:grpSpLocks/>
            </p:cNvGrpSpPr>
            <p:nvPr/>
          </p:nvGrpSpPr>
          <p:grpSpPr bwMode="auto">
            <a:xfrm>
              <a:off x="3036" y="3423"/>
              <a:ext cx="129" cy="61"/>
              <a:chOff x="816" y="1680"/>
              <a:chExt cx="463" cy="231"/>
            </a:xfrm>
          </p:grpSpPr>
          <p:sp>
            <p:nvSpPr>
              <p:cNvPr id="89219" name="Oval 234"/>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220" name="Rectangle 235"/>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9221" name="Oval 236"/>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222" name="Line 237"/>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223" name="Oval 238"/>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9224" name="Line 239"/>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27" name="Group 240"/>
            <p:cNvGrpSpPr>
              <a:grpSpLocks/>
            </p:cNvGrpSpPr>
            <p:nvPr/>
          </p:nvGrpSpPr>
          <p:grpSpPr bwMode="auto">
            <a:xfrm>
              <a:off x="3036" y="3395"/>
              <a:ext cx="129" cy="61"/>
              <a:chOff x="816" y="1680"/>
              <a:chExt cx="463" cy="231"/>
            </a:xfrm>
          </p:grpSpPr>
          <p:sp>
            <p:nvSpPr>
              <p:cNvPr id="89213" name="Oval 241"/>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214" name="Rectangle 242"/>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9215" name="Oval 243"/>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216" name="Line 244"/>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217" name="Oval 245"/>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9218" name="Line 246"/>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28" name="Group 247"/>
            <p:cNvGrpSpPr>
              <a:grpSpLocks/>
            </p:cNvGrpSpPr>
            <p:nvPr/>
          </p:nvGrpSpPr>
          <p:grpSpPr bwMode="auto">
            <a:xfrm>
              <a:off x="3036" y="3334"/>
              <a:ext cx="129" cy="61"/>
              <a:chOff x="816" y="1680"/>
              <a:chExt cx="463" cy="231"/>
            </a:xfrm>
          </p:grpSpPr>
          <p:sp>
            <p:nvSpPr>
              <p:cNvPr id="89207" name="Oval 248"/>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208" name="Rectangle 249"/>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9209" name="Oval 250"/>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210" name="Line 251"/>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211" name="Oval 252"/>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9212" name="Line 253"/>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nvGrpSpPr>
            <p:cNvPr id="29" name="Group 254"/>
            <p:cNvGrpSpPr>
              <a:grpSpLocks/>
            </p:cNvGrpSpPr>
            <p:nvPr/>
          </p:nvGrpSpPr>
          <p:grpSpPr bwMode="auto">
            <a:xfrm>
              <a:off x="3036" y="3306"/>
              <a:ext cx="129" cy="61"/>
              <a:chOff x="816" y="1680"/>
              <a:chExt cx="463" cy="231"/>
            </a:xfrm>
          </p:grpSpPr>
          <p:sp>
            <p:nvSpPr>
              <p:cNvPr id="89201" name="Oval 255"/>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202" name="Rectangle 256"/>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cs typeface="Calibri" pitchFamily="34" charset="0"/>
                </a:endParaRPr>
              </a:p>
            </p:txBody>
          </p:sp>
          <p:sp>
            <p:nvSpPr>
              <p:cNvPr id="89203" name="Oval 257"/>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latin typeface="Calibri" pitchFamily="34" charset="0"/>
                  <a:cs typeface="Calibri" pitchFamily="34" charset="0"/>
                </a:endParaRPr>
              </a:p>
            </p:txBody>
          </p:sp>
          <p:sp>
            <p:nvSpPr>
              <p:cNvPr id="89204" name="Line 258"/>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sp>
            <p:nvSpPr>
              <p:cNvPr id="89205" name="Oval 259"/>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latin typeface="Calibri" pitchFamily="34" charset="0"/>
                  <a:cs typeface="Calibri" pitchFamily="34" charset="0"/>
                </a:endParaRPr>
              </a:p>
            </p:txBody>
          </p:sp>
          <p:sp>
            <p:nvSpPr>
              <p:cNvPr id="89206" name="Line 260"/>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latin typeface="Calibri" pitchFamily="34" charset="0"/>
                  <a:cs typeface="Calibri" pitchFamily="34" charset="0"/>
                </a:endParaRPr>
              </a:p>
            </p:txBody>
          </p:sp>
        </p:grpSp>
      </p:grpSp>
      <p:sp>
        <p:nvSpPr>
          <p:cNvPr id="89168" name="Rectangle 261"/>
          <p:cNvSpPr>
            <a:spLocks noChangeArrowheads="1"/>
          </p:cNvSpPr>
          <p:nvPr/>
        </p:nvSpPr>
        <p:spPr bwMode="auto">
          <a:xfrm>
            <a:off x="251520" y="1052736"/>
            <a:ext cx="4132387"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algn="l" defTabSz="814388">
              <a:tabLst>
                <a:tab pos="4459288" algn="l"/>
              </a:tabLst>
            </a:pPr>
            <a:r>
              <a:rPr lang="en-US" sz="2200" baseline="0" dirty="0">
                <a:latin typeface="Calibri" pitchFamily="34" charset="0"/>
                <a:cs typeface="Calibri" pitchFamily="34" charset="0"/>
              </a:rPr>
              <a:t>The Virtual </a:t>
            </a:r>
            <a:r>
              <a:rPr lang="en-US" sz="2200" baseline="0" dirty="0" err="1">
                <a:latin typeface="Calibri" pitchFamily="34" charset="0"/>
                <a:cs typeface="Calibri" pitchFamily="34" charset="0"/>
              </a:rPr>
              <a:t>SANs</a:t>
            </a:r>
            <a:r>
              <a:rPr lang="en-US" sz="2200" baseline="0" dirty="0">
                <a:latin typeface="Calibri" pitchFamily="34" charset="0"/>
                <a:cs typeface="Calibri" pitchFamily="34" charset="0"/>
              </a:rPr>
              <a:t> Feature Consists of Two Primary Functions</a:t>
            </a:r>
          </a:p>
        </p:txBody>
      </p:sp>
      <p:pic>
        <p:nvPicPr>
          <p:cNvPr id="89169" name="Picture 262" descr="File Server_Updated200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5400" y="5527740"/>
            <a:ext cx="479425"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170" name="Picture 26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46975" y="5173728"/>
            <a:ext cx="314325"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171" name="Picture 264"/>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46975" y="4681603"/>
            <a:ext cx="314325"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172" name="Picture 265"/>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45388" y="2125728"/>
            <a:ext cx="314325"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173" name="Picture 266"/>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45388" y="1633603"/>
            <a:ext cx="314325"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1634614"/>
      </p:ext>
    </p:extLst>
  </p:cSld>
  <p:clrMapOvr>
    <a:masterClrMapping/>
  </p:clrMapOvr>
  <p:transition>
    <p:wipe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650</TotalTime>
  <Words>1465</Words>
  <Application>Microsoft Office PowerPoint</Application>
  <PresentationFormat>On-screen Show (4:3)</PresentationFormat>
  <Paragraphs>204</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Theme</vt:lpstr>
      <vt:lpstr>Storage Virtualization</vt:lpstr>
      <vt:lpstr>Changing The Network Architecture</vt:lpstr>
      <vt:lpstr>Objectives</vt:lpstr>
      <vt:lpstr>Storage Virtualization</vt:lpstr>
      <vt:lpstr>SANs Attributes and Fabric Zoning</vt:lpstr>
      <vt:lpstr>Cisco Virtual SANs</vt:lpstr>
      <vt:lpstr>Virtual Storage Area Network Deployment</vt:lpstr>
      <vt:lpstr>VSAN Advantages for Consolidation</vt:lpstr>
      <vt:lpstr>VSAN Technology</vt:lpstr>
      <vt:lpstr>Inter VSAN Routing</vt:lpstr>
      <vt:lpstr>N_Port_ID &amp; WWN</vt:lpstr>
      <vt:lpstr>N-Port ID Virtualization (NPIV)</vt:lpstr>
      <vt:lpstr>Summary</vt:lpstr>
    </vt:vector>
  </TitlesOfParts>
  <Company>Cisco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Storage Virtualization</dc:title>
  <dc:creator>wakwok</dc:creator>
  <cp:lastModifiedBy>Ali Owayid</cp:lastModifiedBy>
  <cp:revision>11</cp:revision>
  <dcterms:created xsi:type="dcterms:W3CDTF">2012-03-15T08:31:42Z</dcterms:created>
  <dcterms:modified xsi:type="dcterms:W3CDTF">2022-05-17T13:21:57Z</dcterms:modified>
</cp:coreProperties>
</file>