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7" r:id="rId3"/>
    <p:sldId id="268" r:id="rId4"/>
    <p:sldId id="270" r:id="rId5"/>
    <p:sldId id="271" r:id="rId6"/>
    <p:sldId id="273" r:id="rId7"/>
    <p:sldId id="274" r:id="rId8"/>
    <p:sldId id="275" r:id="rId9"/>
    <p:sldId id="280" r:id="rId10"/>
    <p:sldId id="281" r:id="rId11"/>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4" y="44"/>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664" y="-114"/>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a:defRPr sz="1200"/>
            </a:lvl1pPr>
          </a:lstStyle>
          <a:p>
            <a:fld id="{15BD1B70-F916-4FC6-A28C-742A46362A61}" type="datetimeFigureOut">
              <a:rPr lang="en-GB" smtClean="0"/>
              <a:pPr/>
              <a:t>16/05/2022</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lIns="91440" tIns="45720" rIns="91440" bIns="45720" rtlCol="0" anchor="b"/>
          <a:lstStyle>
            <a:lvl1pPr algn="r">
              <a:defRPr sz="1200"/>
            </a:lvl1pPr>
          </a:lstStyle>
          <a:p>
            <a:fld id="{EA632732-AD8D-4118-9E5E-BF2D12A579F2}" type="slidenum">
              <a:rPr lang="en-GB" smtClean="0"/>
              <a:pPr/>
              <a:t>‹#›</a:t>
            </a:fld>
            <a:endParaRPr lang="en-GB"/>
          </a:p>
        </p:txBody>
      </p:sp>
    </p:spTree>
    <p:extLst>
      <p:ext uri="{BB962C8B-B14F-4D97-AF65-F5344CB8AC3E}">
        <p14:creationId xmlns:p14="http://schemas.microsoft.com/office/powerpoint/2010/main" val="1689118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A80F8E5C-CCF1-404C-9984-832E04C98A30}" type="datetimeFigureOut">
              <a:rPr lang="en-GB" smtClean="0"/>
              <a:pPr/>
              <a:t>16/05/2022</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1D63A250-846E-4468-994B-31AC6E642877}" type="slidenum">
              <a:rPr lang="en-GB" smtClean="0"/>
              <a:pPr/>
              <a:t>‹#›</a:t>
            </a:fld>
            <a:endParaRPr lang="en-GB"/>
          </a:p>
        </p:txBody>
      </p:sp>
    </p:spTree>
    <p:extLst>
      <p:ext uri="{BB962C8B-B14F-4D97-AF65-F5344CB8AC3E}">
        <p14:creationId xmlns:p14="http://schemas.microsoft.com/office/powerpoint/2010/main" val="281654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fld id="{09A58DE7-2482-4084-BACC-BAA937D47828}" type="slidenum">
              <a:rPr lang="en-US" sz="1200"/>
              <a:pPr/>
              <a:t>2</a:t>
            </a:fld>
            <a:endParaRPr lang="en-US" sz="1200"/>
          </a:p>
        </p:txBody>
      </p:sp>
      <p:sp>
        <p:nvSpPr>
          <p:cNvPr id="122883" name="Rectangle 7"/>
          <p:cNvSpPr txBox="1">
            <a:spLocks noGrp="1" noChangeArrowheads="1"/>
          </p:cNvSpPr>
          <p:nvPr/>
        </p:nvSpPr>
        <p:spPr bwMode="auto">
          <a:xfrm>
            <a:off x="3850219" y="9408981"/>
            <a:ext cx="2942711"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225E17A8-F8FB-4701-8F66-8869BC4A6FFC}" type="slidenum">
              <a:rPr lang="en-US" sz="1200">
                <a:ea typeface="ＭＳ Ｐゴシック" pitchFamily="34" charset="-128"/>
                <a:cs typeface="Arial" charset="0"/>
              </a:rPr>
              <a:pPr algn="r" eaLnBrk="1" hangingPunct="1">
                <a:lnSpc>
                  <a:spcPct val="100000"/>
                </a:lnSpc>
              </a:pPr>
              <a:t>2</a:t>
            </a:fld>
            <a:endParaRPr lang="en-US" sz="1200">
              <a:ea typeface="ＭＳ Ｐゴシック" pitchFamily="34" charset="-128"/>
              <a:cs typeface="Arial" charset="0"/>
            </a:endParaRPr>
          </a:p>
        </p:txBody>
      </p:sp>
      <p:sp>
        <p:nvSpPr>
          <p:cNvPr id="122884" name="Rectangle 7"/>
          <p:cNvSpPr txBox="1">
            <a:spLocks noGrp="1" noChangeArrowheads="1"/>
          </p:cNvSpPr>
          <p:nvPr/>
        </p:nvSpPr>
        <p:spPr bwMode="auto">
          <a:xfrm>
            <a:off x="3850219" y="9408981"/>
            <a:ext cx="2942711"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C9466D78-91EC-49D5-AC51-DBE8A66FA57B}" type="slidenum">
              <a:rPr lang="en-US" sz="1200">
                <a:ea typeface="ＭＳ Ｐゴシック" pitchFamily="34" charset="-128"/>
                <a:cs typeface="Arial" charset="0"/>
              </a:rPr>
              <a:pPr algn="r" eaLnBrk="1" hangingPunct="1">
                <a:lnSpc>
                  <a:spcPct val="100000"/>
                </a:lnSpc>
              </a:pPr>
              <a:t>2</a:t>
            </a:fld>
            <a:endParaRPr lang="en-US" sz="1200">
              <a:ea typeface="ＭＳ Ｐゴシック" pitchFamily="34" charset="-128"/>
              <a:cs typeface="Arial" charset="0"/>
            </a:endParaRPr>
          </a:p>
        </p:txBody>
      </p:sp>
      <p:sp>
        <p:nvSpPr>
          <p:cNvPr id="122885" name="Rectangle 2"/>
          <p:cNvSpPr>
            <a:spLocks noGrp="1" noRot="1" noChangeAspect="1" noChangeArrowheads="1" noTextEdit="1"/>
          </p:cNvSpPr>
          <p:nvPr>
            <p:ph type="sldImg"/>
          </p:nvPr>
        </p:nvSpPr>
        <p:spPr>
          <a:xfrm>
            <a:off x="928688" y="742950"/>
            <a:ext cx="4948237" cy="3713163"/>
          </a:xfrm>
          <a:ln/>
        </p:spPr>
      </p:sp>
      <p:sp>
        <p:nvSpPr>
          <p:cNvPr id="122886" name="Rectangle 3"/>
          <p:cNvSpPr>
            <a:spLocks noGrp="1" noChangeArrowheads="1"/>
          </p:cNvSpPr>
          <p:nvPr>
            <p:ph type="body" idx="1"/>
          </p:nvPr>
        </p:nvSpPr>
        <p:spPr>
          <a:xfrm>
            <a:off x="677878" y="4705350"/>
            <a:ext cx="5440318"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lstStyle/>
          <a:p>
            <a:pPr marL="174625" indent="-174625" eaLnBrk="1" hangingPunct="1">
              <a:lnSpc>
                <a:spcPct val="70000"/>
              </a:lnSpc>
            </a:pPr>
            <a:r>
              <a:rPr lang="en-US" sz="1000">
                <a:latin typeface="Arial" charset="0"/>
              </a:rPr>
              <a:t>Now, obviously customers are not going to get there in one fell swoop. And we see them moving from -- through a journey. And our job is to help them through that journey. They usually start with consolidation. That's the first aspect they realize in moving forward to do data centers. Whether it be looking out at the branch office environments and using WAAS technology to pull those file systems back, or maybe even rolling out a huge storage network, some component leads them to drive a consolidation perspective.</a:t>
            </a:r>
          </a:p>
          <a:p>
            <a:pPr marL="174625" indent="-174625" eaLnBrk="1" hangingPunct="1">
              <a:lnSpc>
                <a:spcPct val="70000"/>
              </a:lnSpc>
            </a:pPr>
            <a:r>
              <a:rPr lang="en-US" sz="1000">
                <a:latin typeface="Arial" charset="0"/>
              </a:rPr>
              <a:t>Once they take that view, they're usually looking one step ahead in how they can virtualize and then optimize those type of services to really drive that TCO argument forward. But the more forward-thinking customers are starting to think about dynamic provisioning. So now how can I enable and scale the dimensions of this problem to be more agile to the business? We believe that this kind of approach and view demands an architectural perspective. If you build a foundation around consolidation and you don't take into account the future, you're never going to get there.</a:t>
            </a:r>
          </a:p>
          <a:p>
            <a:pPr marL="174625" indent="-174625" eaLnBrk="1" hangingPunct="1">
              <a:lnSpc>
                <a:spcPct val="70000"/>
              </a:lnSpc>
            </a:pPr>
            <a:endParaRPr lang="en-US" sz="1000">
              <a:latin typeface="Arial" charset="0"/>
            </a:endParaRPr>
          </a:p>
          <a:p>
            <a:pPr marL="174625" indent="-174625" eaLnBrk="1" hangingPunct="1">
              <a:lnSpc>
                <a:spcPct val="70000"/>
              </a:lnSpc>
            </a:pPr>
            <a:r>
              <a:rPr lang="en-US" sz="1600" b="1">
                <a:latin typeface="Arial" charset="0"/>
              </a:rPr>
              <a:t>Maibel’s Notes</a:t>
            </a:r>
          </a:p>
          <a:p>
            <a:pPr marL="174625" indent="-174625" eaLnBrk="1" hangingPunct="1">
              <a:lnSpc>
                <a:spcPct val="70000"/>
              </a:lnSpc>
            </a:pPr>
            <a:r>
              <a:rPr lang="en-US" sz="1000">
                <a:solidFill>
                  <a:schemeClr val="bg2"/>
                </a:solidFill>
                <a:latin typeface="Arial" charset="0"/>
              </a:rPr>
              <a:t>“state of the network slide”</a:t>
            </a:r>
          </a:p>
          <a:p>
            <a:pPr marL="174625" indent="-174625" eaLnBrk="1" hangingPunct="1">
              <a:lnSpc>
                <a:spcPct val="70000"/>
              </a:lnSpc>
            </a:pPr>
            <a:r>
              <a:rPr lang="en-US" sz="1000">
                <a:solidFill>
                  <a:schemeClr val="bg2"/>
                </a:solidFill>
                <a:latin typeface="Arial" charset="0"/>
              </a:rPr>
              <a:t>Technically we have been in the virtualization business sisnce 1994</a:t>
            </a:r>
          </a:p>
          <a:p>
            <a:pPr marL="174625" indent="-174625" eaLnBrk="1" hangingPunct="1">
              <a:lnSpc>
                <a:spcPct val="70000"/>
              </a:lnSpc>
            </a:pPr>
            <a:r>
              <a:rPr lang="en-US" sz="1000">
                <a:solidFill>
                  <a:schemeClr val="bg2"/>
                </a:solidFill>
                <a:latin typeface="Arial" charset="0"/>
              </a:rPr>
              <a:t>Virtualization is Changing Network Architectures -it </a:t>
            </a:r>
            <a:r>
              <a:rPr lang="en-US" altLang="ja-JP" sz="1000">
                <a:solidFill>
                  <a:schemeClr val="bg2"/>
                </a:solidFill>
                <a:latin typeface="Arial" charset="0"/>
              </a:rPr>
              <a:t>is the only technology that in 15 years has changed the network architecture. </a:t>
            </a:r>
            <a:endParaRPr lang="en-US" sz="1000">
              <a:solidFill>
                <a:schemeClr val="bg2"/>
              </a:solidFill>
              <a:latin typeface="Arial" charset="0"/>
            </a:endParaRPr>
          </a:p>
          <a:p>
            <a:pPr marL="174625" indent="-174625" eaLnBrk="1" hangingPunct="1">
              <a:lnSpc>
                <a:spcPct val="70000"/>
              </a:lnSpc>
            </a:pPr>
            <a:r>
              <a:rPr lang="en-US" sz="1000">
                <a:solidFill>
                  <a:schemeClr val="bg2"/>
                </a:solidFill>
                <a:latin typeface="Arial" charset="0"/>
              </a:rPr>
              <a:t> To date Cisco Data Center 3.0 has delivered </a:t>
            </a:r>
          </a:p>
          <a:p>
            <a:pPr marL="742950" lvl="1" indent="-285750" eaLnBrk="1" hangingPunct="1">
              <a:lnSpc>
                <a:spcPct val="70000"/>
              </a:lnSpc>
            </a:pPr>
            <a:r>
              <a:rPr lang="en-US" sz="1000">
                <a:solidFill>
                  <a:schemeClr val="bg2"/>
                </a:solidFill>
                <a:latin typeface="Arial" charset="0"/>
              </a:rPr>
              <a:t>Delivered VM Networking</a:t>
            </a:r>
          </a:p>
          <a:p>
            <a:pPr marL="742950" lvl="1" indent="-285750" eaLnBrk="1" hangingPunct="1">
              <a:lnSpc>
                <a:spcPct val="70000"/>
              </a:lnSpc>
            </a:pPr>
            <a:r>
              <a:rPr lang="en-US" sz="1000">
                <a:solidFill>
                  <a:schemeClr val="bg2"/>
                </a:solidFill>
                <a:latin typeface="Arial" charset="0"/>
              </a:rPr>
              <a:t>Balanced Virtualization with Scalability, Reliability, and Security</a:t>
            </a:r>
          </a:p>
          <a:p>
            <a:pPr marL="742950" lvl="1" indent="-285750" eaLnBrk="1" hangingPunct="1">
              <a:lnSpc>
                <a:spcPct val="70000"/>
              </a:lnSpc>
            </a:pPr>
            <a:r>
              <a:rPr lang="en-US" sz="1000">
                <a:solidFill>
                  <a:schemeClr val="bg2"/>
                </a:solidFill>
                <a:latin typeface="Arial" charset="0"/>
              </a:rPr>
              <a:t>Homogenized the I/O from the server</a:t>
            </a:r>
          </a:p>
          <a:p>
            <a:pPr marL="742950" lvl="1" indent="-285750" eaLnBrk="1" hangingPunct="1">
              <a:lnSpc>
                <a:spcPct val="70000"/>
              </a:lnSpc>
            </a:pPr>
            <a:r>
              <a:rPr lang="en-US" sz="1000">
                <a:solidFill>
                  <a:schemeClr val="bg2"/>
                </a:solidFill>
                <a:latin typeface="Arial" charset="0"/>
              </a:rPr>
              <a:t>Enabled Any Workload on Any Server Anywhere</a:t>
            </a:r>
          </a:p>
          <a:p>
            <a:pPr marL="742950" lvl="1" indent="-285750" eaLnBrk="1" hangingPunct="1">
              <a:lnSpc>
                <a:spcPct val="70000"/>
              </a:lnSpc>
            </a:pPr>
            <a:r>
              <a:rPr lang="en-US" sz="1000">
                <a:solidFill>
                  <a:schemeClr val="bg2"/>
                </a:solidFill>
                <a:latin typeface="Arial" charset="0"/>
              </a:rPr>
              <a:t>Moved from Hardware Provisioning to Software Provisioning in the Data Center</a:t>
            </a:r>
          </a:p>
          <a:p>
            <a:pPr marL="742950" lvl="1" indent="-285750" eaLnBrk="1" hangingPunct="1">
              <a:lnSpc>
                <a:spcPct val="70000"/>
              </a:lnSpc>
            </a:pPr>
            <a:r>
              <a:rPr lang="en-US" sz="1000">
                <a:solidFill>
                  <a:schemeClr val="bg2"/>
                </a:solidFill>
                <a:latin typeface="Arial" charset="0"/>
              </a:rPr>
              <a:t>Purpose-Built Data Center Platforms</a:t>
            </a:r>
          </a:p>
          <a:p>
            <a:pPr marL="174625" indent="-174625" eaLnBrk="1" hangingPunct="1">
              <a:lnSpc>
                <a:spcPct val="70000"/>
              </a:lnSpc>
            </a:pPr>
            <a:r>
              <a:rPr lang="en-US" sz="1000" b="1">
                <a:solidFill>
                  <a:schemeClr val="bg2"/>
                </a:solidFill>
                <a:latin typeface="Arial" charset="0"/>
              </a:rPr>
              <a:t>Cisco has Built the Unified Fabric for the Data Center</a:t>
            </a:r>
          </a:p>
          <a:p>
            <a:pPr marL="174625" indent="-174625" eaLnBrk="1" hangingPunct="1">
              <a:lnSpc>
                <a:spcPct val="70000"/>
              </a:lnSpc>
            </a:pPr>
            <a:endParaRPr lang="en-GB" sz="10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sldNum" sz="quarter" idx="5"/>
          </p:nvPr>
        </p:nvSpPr>
        <p:spPr>
          <a:ln/>
        </p:spPr>
        <p:txBody>
          <a:bodyPr/>
          <a:lstStyle/>
          <a:p>
            <a:fld id="{AA3A3C0C-AB79-4BEC-8204-A7F562B755A8}" type="slidenum">
              <a:rPr lang="en-US"/>
              <a:pPr/>
              <a:t>3</a:t>
            </a:fld>
            <a:endParaRPr lang="en-US"/>
          </a:p>
        </p:txBody>
      </p:sp>
      <p:sp>
        <p:nvSpPr>
          <p:cNvPr id="1293314" name="Rectangle 7"/>
          <p:cNvSpPr txBox="1">
            <a:spLocks noGrp="1"/>
          </p:cNvSpPr>
          <p:nvPr/>
        </p:nvSpPr>
        <p:spPr bwMode="auto">
          <a:xfrm>
            <a:off x="3849604" y="9410363"/>
            <a:ext cx="2943361" cy="49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nchor="b"/>
          <a:lstStyle>
            <a:lvl1pPr defTabSz="931863" eaLnBrk="0" hangingPunct="0">
              <a:defRPr sz="2400">
                <a:solidFill>
                  <a:schemeClr val="tx1"/>
                </a:solidFill>
                <a:latin typeface="Arial" charset="0"/>
              </a:defRPr>
            </a:lvl1pPr>
            <a:lvl2pPr marL="744538" indent="-287338" defTabSz="931863" eaLnBrk="0" hangingPunct="0">
              <a:defRPr sz="2400">
                <a:solidFill>
                  <a:schemeClr val="tx1"/>
                </a:solidFill>
                <a:latin typeface="Arial" charset="0"/>
              </a:defRPr>
            </a:lvl2pPr>
            <a:lvl3pPr marL="1144588" indent="-228600" defTabSz="931863" eaLnBrk="0" hangingPunct="0">
              <a:defRPr sz="2400">
                <a:solidFill>
                  <a:schemeClr val="tx1"/>
                </a:solidFill>
                <a:latin typeface="Arial" charset="0"/>
              </a:defRPr>
            </a:lvl3pPr>
            <a:lvl4pPr marL="1603375" indent="-230188" defTabSz="931863" eaLnBrk="0" hangingPunct="0">
              <a:defRPr sz="2400">
                <a:solidFill>
                  <a:schemeClr val="tx1"/>
                </a:solidFill>
                <a:latin typeface="Arial" charset="0"/>
              </a:defRPr>
            </a:lvl4pPr>
            <a:lvl5pPr marL="2060575" indent="-228600" defTabSz="931863" eaLnBrk="0" hangingPunct="0">
              <a:defRPr sz="2400">
                <a:solidFill>
                  <a:schemeClr val="tx1"/>
                </a:solidFill>
                <a:latin typeface="Arial" charset="0"/>
              </a:defRPr>
            </a:lvl5pPr>
            <a:lvl6pPr marL="2517775" indent="-228600" defTabSz="931863" eaLnBrk="0" fontAlgn="base" hangingPunct="0">
              <a:spcBef>
                <a:spcPct val="0"/>
              </a:spcBef>
              <a:spcAft>
                <a:spcPct val="0"/>
              </a:spcAft>
              <a:defRPr sz="2400">
                <a:solidFill>
                  <a:schemeClr val="tx1"/>
                </a:solidFill>
                <a:latin typeface="Arial" charset="0"/>
              </a:defRPr>
            </a:lvl6pPr>
            <a:lvl7pPr marL="2974975" indent="-228600" defTabSz="931863" eaLnBrk="0" fontAlgn="base" hangingPunct="0">
              <a:spcBef>
                <a:spcPct val="0"/>
              </a:spcBef>
              <a:spcAft>
                <a:spcPct val="0"/>
              </a:spcAft>
              <a:defRPr sz="2400">
                <a:solidFill>
                  <a:schemeClr val="tx1"/>
                </a:solidFill>
                <a:latin typeface="Arial" charset="0"/>
              </a:defRPr>
            </a:lvl7pPr>
            <a:lvl8pPr marL="3432175" indent="-228600" defTabSz="931863" eaLnBrk="0" fontAlgn="base" hangingPunct="0">
              <a:spcBef>
                <a:spcPct val="0"/>
              </a:spcBef>
              <a:spcAft>
                <a:spcPct val="0"/>
              </a:spcAft>
              <a:defRPr sz="2400">
                <a:solidFill>
                  <a:schemeClr val="tx1"/>
                </a:solidFill>
                <a:latin typeface="Arial" charset="0"/>
              </a:defRPr>
            </a:lvl8pPr>
            <a:lvl9pPr marL="3889375" indent="-228600" defTabSz="931863" eaLnBrk="0" fontAlgn="base" hangingPunct="0">
              <a:spcBef>
                <a:spcPct val="0"/>
              </a:spcBef>
              <a:spcAft>
                <a:spcPct val="0"/>
              </a:spcAft>
              <a:defRPr sz="2400">
                <a:solidFill>
                  <a:schemeClr val="tx1"/>
                </a:solidFill>
                <a:latin typeface="Arial" charset="0"/>
              </a:defRPr>
            </a:lvl9pPr>
          </a:lstStyle>
          <a:p>
            <a:pPr algn="r" eaLnBrk="1" hangingPunct="1"/>
            <a:fld id="{EB406D42-009E-47DD-8BC8-86BE5A9B9E4C}" type="slidenum">
              <a:rPr lang="en-US" sz="1200"/>
              <a:pPr algn="r" eaLnBrk="1" hangingPunct="1"/>
              <a:t>3</a:t>
            </a:fld>
            <a:endParaRPr lang="en-US" sz="1200"/>
          </a:p>
        </p:txBody>
      </p:sp>
      <p:sp>
        <p:nvSpPr>
          <p:cNvPr id="1293315" name="Rectangle 1"/>
          <p:cNvSpPr>
            <a:spLocks noGrp="1" noRot="1" noChangeAspect="1" noChangeArrowheads="1" noTextEdit="1"/>
          </p:cNvSpPr>
          <p:nvPr>
            <p:ph type="sldImg"/>
          </p:nvPr>
        </p:nvSpPr>
        <p:spPr>
          <a:xfrm>
            <a:off x="920750" y="744538"/>
            <a:ext cx="4953000" cy="3714750"/>
          </a:xfrm>
          <a:solidFill>
            <a:srgbClr val="FFFFFF"/>
          </a:solidFill>
          <a:ln/>
        </p:spPr>
      </p:sp>
      <p:sp>
        <p:nvSpPr>
          <p:cNvPr id="1293316" name="Rectangle 2"/>
          <p:cNvSpPr>
            <a:spLocks noGrp="1" noChangeArrowheads="1"/>
          </p:cNvSpPr>
          <p:nvPr>
            <p:ph type="body" idx="1"/>
          </p:nvPr>
        </p:nvSpPr>
        <p:spPr>
          <a:xfrm>
            <a:off x="680065" y="4706027"/>
            <a:ext cx="5434370" cy="4455670"/>
          </a:xfrm>
          <a:ln/>
        </p:spPr>
        <p:txBody>
          <a:bodyPr lIns="91429" tIns="45715" rIns="91429" bIns="45715"/>
          <a:lstStyle/>
          <a:p>
            <a:pPr marL="154224" indent="-112163" defTabSz="897301">
              <a:spcBef>
                <a:spcPts val="700"/>
              </a:spcBef>
              <a:buClr>
                <a:srgbClr val="000000"/>
              </a:buClr>
            </a:pPr>
            <a:endParaRPr lang="en-US" sz="1800" dirty="0">
              <a:solidFill>
                <a:srgbClr val="000000"/>
              </a:solidFill>
              <a:cs typeface="Arial" charset="0"/>
              <a:sym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63A250-846E-4468-994B-31AC6E642877}" type="slidenum">
              <a:rPr lang="en-GB" smtClean="0"/>
              <a:pPr/>
              <a:t>4</a:t>
            </a:fld>
            <a:endParaRPr lang="en-GB"/>
          </a:p>
        </p:txBody>
      </p:sp>
    </p:spTree>
    <p:extLst>
      <p:ext uri="{BB962C8B-B14F-4D97-AF65-F5344CB8AC3E}">
        <p14:creationId xmlns:p14="http://schemas.microsoft.com/office/powerpoint/2010/main" val="120162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http://www.cisco.com/en/US/netsol/ns1038/index.html</a:t>
            </a:r>
          </a:p>
        </p:txBody>
      </p:sp>
      <p:sp>
        <p:nvSpPr>
          <p:cNvPr id="4" name="Slide Number Placeholder 3"/>
          <p:cNvSpPr>
            <a:spLocks noGrp="1"/>
          </p:cNvSpPr>
          <p:nvPr>
            <p:ph type="sldNum" sz="quarter" idx="10"/>
          </p:nvPr>
        </p:nvSpPr>
        <p:spPr/>
        <p:txBody>
          <a:bodyPr/>
          <a:lstStyle/>
          <a:p>
            <a:fld id="{BF6D8752-3BDC-46F1-8726-334719986B73}" type="slidenum">
              <a:rPr lang="en-SG" smtClean="0"/>
              <a:pPr/>
              <a:t>6</a:t>
            </a:fld>
            <a:endParaRPr lang="en-SG"/>
          </a:p>
        </p:txBody>
      </p:sp>
    </p:spTree>
    <p:extLst>
      <p:ext uri="{BB962C8B-B14F-4D97-AF65-F5344CB8AC3E}">
        <p14:creationId xmlns:p14="http://schemas.microsoft.com/office/powerpoint/2010/main" val="343289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25" name="Title 2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33110C-94DE-4F49-94D2-330F05D3B0F8}"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DBA2C6-E3FA-48FF-B384-758DF9CAE1E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33110C-94DE-4F49-94D2-330F05D3B0F8}"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DBA2C6-E3FA-48FF-B384-758DF9CAE1E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C33110C-94DE-4F49-94D2-330F05D3B0F8}" type="datetimeFigureOut">
              <a:rPr lang="en-GB" smtClean="0"/>
              <a:pPr/>
              <a:t>16/05/2022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DBA2C6-E3FA-48FF-B384-758DF9CAE1E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3110C-94DE-4F49-94D2-330F05D3B0F8}"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DBA2C6-E3FA-48FF-B384-758DF9CAE1E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3110C-94DE-4F49-94D2-330F05D3B0F8}"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DBA2C6-E3FA-48FF-B384-758DF9CAE1E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110C-94DE-4F49-94D2-330F05D3B0F8}" type="datetimeFigureOut">
              <a:rPr lang="en-GB" smtClean="0"/>
              <a:pPr/>
              <a:t>16/05/2022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BA2C6-E3FA-48FF-B384-758DF9CAE1E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0" y="1236689"/>
            <a:ext cx="8892479" cy="291877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5400" dirty="0">
                <a:solidFill>
                  <a:schemeClr val="tx1">
                    <a:lumMod val="75000"/>
                    <a:lumOff val="25000"/>
                  </a:schemeClr>
                </a:solidFill>
                <a:latin typeface="Calibri" pitchFamily="34" charset="0"/>
                <a:ea typeface="+mj-ea"/>
                <a:cs typeface="Calibri" pitchFamily="34" charset="0"/>
              </a:rPr>
              <a:t>Cloud Infrastructure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GB" sz="5400" dirty="0">
              <a:solidFill>
                <a:schemeClr val="tx1">
                  <a:lumMod val="75000"/>
                  <a:lumOff val="25000"/>
                </a:schemeClr>
              </a:solidFill>
              <a:latin typeface="Calibri" pitchFamily="34" charset="0"/>
              <a:ea typeface="+mj-ea"/>
              <a:cs typeface="Calibri"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GB" sz="5400" dirty="0">
                <a:solidFill>
                  <a:schemeClr val="tx1">
                    <a:lumMod val="75000"/>
                    <a:lumOff val="25000"/>
                  </a:schemeClr>
                </a:solidFill>
                <a:latin typeface="Calibri" pitchFamily="34" charset="0"/>
                <a:ea typeface="+mj-ea"/>
                <a:cs typeface="Calibri" pitchFamily="34" charset="0"/>
              </a:rPr>
              <a:t>Consolidation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tx1">
                  <a:lumMod val="75000"/>
                  <a:lumOff val="25000"/>
                </a:schemeClr>
              </a:solidFill>
              <a:effectLst/>
              <a:uLnTx/>
              <a:uFillTx/>
              <a:latin typeface="Calibri" pitchFamily="34" charset="0"/>
              <a:ea typeface="+mj-ea"/>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5627" y="188640"/>
            <a:ext cx="8588861" cy="766192"/>
          </a:xfrm>
        </p:spPr>
        <p:txBody>
          <a:bodyPr>
            <a:normAutofit/>
          </a:bodyPr>
          <a:lstStyle/>
          <a:p>
            <a:r>
              <a:rPr lang="en-GB" sz="3600" dirty="0">
                <a:solidFill>
                  <a:srgbClr val="002060"/>
                </a:solidFill>
                <a:latin typeface="Calibri" pitchFamily="34" charset="0"/>
                <a:cs typeface="Calibri" pitchFamily="34" charset="0"/>
              </a:rPr>
              <a:t>Network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23528" y="1268760"/>
            <a:ext cx="8551441" cy="4965699"/>
          </a:xfrm>
        </p:spPr>
        <p:txBody>
          <a:bodyPr>
            <a:normAutofit/>
          </a:bodyPr>
          <a:lstStyle/>
          <a:p>
            <a:pPr>
              <a:buClr>
                <a:schemeClr val="tx1"/>
              </a:buClr>
              <a:buNone/>
            </a:pPr>
            <a:r>
              <a:rPr lang="en-SG" sz="2400" b="1" dirty="0">
                <a:latin typeface="Calibri" pitchFamily="34" charset="0"/>
                <a:cs typeface="Calibri" pitchFamily="34" charset="0"/>
              </a:rPr>
              <a:t>Benefits of network consolidation:</a:t>
            </a:r>
          </a:p>
          <a:p>
            <a:pPr marL="361950" indent="-361950">
              <a:buClr>
                <a:schemeClr val="tx1"/>
              </a:buClr>
              <a:buSzPct val="100000"/>
            </a:pPr>
            <a:r>
              <a:rPr lang="en-SG" sz="2400" dirty="0">
                <a:solidFill>
                  <a:srgbClr val="FF0000"/>
                </a:solidFill>
                <a:latin typeface="Calibri" pitchFamily="34" charset="0"/>
                <a:cs typeface="Calibri" pitchFamily="34" charset="0"/>
              </a:rPr>
              <a:t>Simplifying</a:t>
            </a:r>
            <a:r>
              <a:rPr lang="en-SG" sz="2400" dirty="0">
                <a:latin typeface="Calibri" pitchFamily="34" charset="0"/>
                <a:cs typeface="Calibri" pitchFamily="34" charset="0"/>
              </a:rPr>
              <a:t> data </a:t>
            </a:r>
            <a:r>
              <a:rPr lang="en-SG" sz="2400" dirty="0" err="1">
                <a:latin typeface="Calibri" pitchFamily="34" charset="0"/>
                <a:cs typeface="Calibri" pitchFamily="34" charset="0"/>
              </a:rPr>
              <a:t>center</a:t>
            </a:r>
            <a:r>
              <a:rPr lang="en-SG" sz="2400" dirty="0">
                <a:latin typeface="Calibri" pitchFamily="34" charset="0"/>
                <a:cs typeface="Calibri" pitchFamily="34" charset="0"/>
              </a:rPr>
              <a:t> infrastructure</a:t>
            </a:r>
          </a:p>
          <a:p>
            <a:pPr marL="361950" indent="-361950">
              <a:buClr>
                <a:schemeClr val="tx1"/>
              </a:buClr>
              <a:buSzPct val="100000"/>
            </a:pPr>
            <a:r>
              <a:rPr lang="en-SG" sz="2400" dirty="0">
                <a:latin typeface="Calibri" pitchFamily="34" charset="0"/>
                <a:cs typeface="Calibri" pitchFamily="34" charset="0"/>
              </a:rPr>
              <a:t>Enhancing </a:t>
            </a:r>
            <a:r>
              <a:rPr lang="en-SG" sz="2400" dirty="0">
                <a:solidFill>
                  <a:srgbClr val="FF0000"/>
                </a:solidFill>
                <a:latin typeface="Calibri" pitchFamily="34" charset="0"/>
                <a:cs typeface="Calibri" pitchFamily="34" charset="0"/>
              </a:rPr>
              <a:t>business resilience </a:t>
            </a:r>
            <a:r>
              <a:rPr lang="en-SG" sz="2400" dirty="0">
                <a:latin typeface="Calibri" pitchFamily="34" charset="0"/>
                <a:cs typeface="Calibri" pitchFamily="34" charset="0"/>
              </a:rPr>
              <a:t>with greater operational continuity</a:t>
            </a:r>
          </a:p>
          <a:p>
            <a:pPr marL="361950" indent="-361950">
              <a:buClr>
                <a:schemeClr val="tx1"/>
              </a:buClr>
              <a:buSzPct val="100000"/>
            </a:pPr>
            <a:r>
              <a:rPr lang="en-SG" sz="2400" dirty="0">
                <a:latin typeface="Calibri" pitchFamily="34" charset="0"/>
                <a:cs typeface="Calibri" pitchFamily="34" charset="0"/>
              </a:rPr>
              <a:t>Protecting investments in existing server, network, storage, and facilities assets</a:t>
            </a:r>
          </a:p>
          <a:p>
            <a:pPr marL="361950" indent="-361950">
              <a:buClr>
                <a:schemeClr val="tx1"/>
              </a:buClr>
              <a:buSzPct val="100000"/>
            </a:pPr>
            <a:r>
              <a:rPr lang="en-SG" sz="2400" dirty="0">
                <a:solidFill>
                  <a:srgbClr val="FF0000"/>
                </a:solidFill>
                <a:latin typeface="Calibri" pitchFamily="34" charset="0"/>
                <a:cs typeface="Calibri" pitchFamily="34" charset="0"/>
              </a:rPr>
              <a:t>Saving costs</a:t>
            </a:r>
            <a:r>
              <a:rPr lang="en-SG" sz="2400" dirty="0">
                <a:latin typeface="Calibri" pitchFamily="34" charset="0"/>
                <a:cs typeface="Calibri" pitchFamily="34" charset="0"/>
              </a:rPr>
              <a:t>: a single network is less expensive to build and operate</a:t>
            </a:r>
          </a:p>
          <a:p>
            <a:pPr>
              <a:buClr>
                <a:schemeClr val="tx1"/>
              </a:buClr>
            </a:pPr>
            <a:endParaRPr lang="en-SG" sz="2400" dirty="0">
              <a:latin typeface="Calibri" pitchFamily="34" charset="0"/>
              <a:cs typeface="Calibri" pitchFamily="34" charset="0"/>
            </a:endParaRPr>
          </a:p>
        </p:txBody>
      </p:sp>
    </p:spTree>
    <p:extLst>
      <p:ext uri="{BB962C8B-B14F-4D97-AF65-F5344CB8AC3E}">
        <p14:creationId xmlns:p14="http://schemas.microsoft.com/office/powerpoint/2010/main" val="359673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pic>
        <p:nvPicPr>
          <p:cNvPr id="90114" name="Picture 3" descr="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idx="4294967295"/>
          </p:nvPr>
        </p:nvSpPr>
        <p:spPr>
          <a:xfrm>
            <a:off x="36512" y="188640"/>
            <a:ext cx="9144000" cy="481012"/>
          </a:xfrm>
        </p:spPr>
        <p:txBody>
          <a:bodyPr>
            <a:noAutofit/>
          </a:bodyPr>
          <a:lstStyle/>
          <a:p>
            <a:pPr eaLnBrk="1" hangingPunct="1"/>
            <a:r>
              <a:rPr lang="en-US" sz="3200" dirty="0">
                <a:solidFill>
                  <a:srgbClr val="002060"/>
                </a:solidFill>
                <a:latin typeface="Calibri" pitchFamily="34" charset="0"/>
                <a:cs typeface="Calibri" pitchFamily="34" charset="0"/>
              </a:rPr>
              <a:t>Introduction: Changing The Network Architecture</a:t>
            </a:r>
          </a:p>
        </p:txBody>
      </p:sp>
      <p:sp>
        <p:nvSpPr>
          <p:cNvPr id="90116" name="Rectangle 3"/>
          <p:cNvSpPr>
            <a:spLocks noChangeArrowheads="1"/>
          </p:cNvSpPr>
          <p:nvPr/>
        </p:nvSpPr>
        <p:spPr bwMode="auto">
          <a:xfrm flipV="1">
            <a:off x="2513013" y="5945188"/>
            <a:ext cx="7142162" cy="506412"/>
          </a:xfrm>
          <a:prstGeom prst="rect">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a:ea typeface="ＭＳ Ｐゴシック" pitchFamily="34" charset="-128"/>
            </a:endParaRPr>
          </a:p>
        </p:txBody>
      </p:sp>
      <p:sp>
        <p:nvSpPr>
          <p:cNvPr id="48132" name="Rectangle 4"/>
          <p:cNvSpPr>
            <a:spLocks noChangeArrowheads="1"/>
          </p:cNvSpPr>
          <p:nvPr/>
        </p:nvSpPr>
        <p:spPr bwMode="auto">
          <a:xfrm>
            <a:off x="6149529" y="364715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48133" name="Rectangle 5"/>
          <p:cNvSpPr>
            <a:spLocks noChangeArrowheads="1"/>
          </p:cNvSpPr>
          <p:nvPr/>
        </p:nvSpPr>
        <p:spPr bwMode="auto">
          <a:xfrm>
            <a:off x="6149529" y="171199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90119" name="Rectangle 6"/>
          <p:cNvSpPr>
            <a:spLocks noChangeArrowheads="1"/>
          </p:cNvSpPr>
          <p:nvPr/>
        </p:nvSpPr>
        <p:spPr bwMode="auto">
          <a:xfrm>
            <a:off x="6149529" y="90872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a:ea typeface="ＭＳ Ｐゴシック" pitchFamily="34" charset="-128"/>
            </a:endParaRPr>
          </a:p>
        </p:txBody>
      </p:sp>
      <p:sp>
        <p:nvSpPr>
          <p:cNvPr id="90120" name="AutoShape 7"/>
          <p:cNvSpPr>
            <a:spLocks noChangeArrowheads="1"/>
          </p:cNvSpPr>
          <p:nvPr/>
        </p:nvSpPr>
        <p:spPr bwMode="auto">
          <a:xfrm rot="10800000" flipH="1">
            <a:off x="5705029" y="1189708"/>
            <a:ext cx="592138"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a:ea typeface="ＭＳ Ｐゴシック" pitchFamily="34" charset="-128"/>
            </a:endParaRPr>
          </a:p>
        </p:txBody>
      </p:sp>
      <p:sp>
        <p:nvSpPr>
          <p:cNvPr id="48136" name="Rectangle 8"/>
          <p:cNvSpPr>
            <a:spLocks noChangeArrowheads="1"/>
          </p:cNvSpPr>
          <p:nvPr/>
        </p:nvSpPr>
        <p:spPr bwMode="auto">
          <a:xfrm>
            <a:off x="3450779" y="364715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48137" name="Rectangle 9"/>
          <p:cNvSpPr>
            <a:spLocks noChangeArrowheads="1"/>
          </p:cNvSpPr>
          <p:nvPr/>
        </p:nvSpPr>
        <p:spPr bwMode="auto">
          <a:xfrm>
            <a:off x="3450779" y="171199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90123" name="Rectangle 10"/>
          <p:cNvSpPr>
            <a:spLocks noChangeArrowheads="1"/>
          </p:cNvSpPr>
          <p:nvPr/>
        </p:nvSpPr>
        <p:spPr bwMode="auto">
          <a:xfrm>
            <a:off x="3450779" y="90872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a:ea typeface="ＭＳ Ｐゴシック" pitchFamily="34" charset="-128"/>
            </a:endParaRPr>
          </a:p>
        </p:txBody>
      </p:sp>
      <p:sp>
        <p:nvSpPr>
          <p:cNvPr id="90124" name="AutoShape 11"/>
          <p:cNvSpPr>
            <a:spLocks noChangeArrowheads="1"/>
          </p:cNvSpPr>
          <p:nvPr/>
        </p:nvSpPr>
        <p:spPr bwMode="auto">
          <a:xfrm rot="10800000" flipH="1">
            <a:off x="3007867" y="1189708"/>
            <a:ext cx="592137"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a:ea typeface="ＭＳ Ｐゴシック" pitchFamily="34" charset="-128"/>
            </a:endParaRPr>
          </a:p>
        </p:txBody>
      </p:sp>
      <p:sp>
        <p:nvSpPr>
          <p:cNvPr id="48140" name="Rectangle 12"/>
          <p:cNvSpPr>
            <a:spLocks noChangeArrowheads="1"/>
          </p:cNvSpPr>
          <p:nvPr/>
        </p:nvSpPr>
        <p:spPr bwMode="auto">
          <a:xfrm>
            <a:off x="753617" y="364715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48141" name="Rectangle 13"/>
          <p:cNvSpPr>
            <a:spLocks noChangeArrowheads="1"/>
          </p:cNvSpPr>
          <p:nvPr/>
        </p:nvSpPr>
        <p:spPr bwMode="auto">
          <a:xfrm>
            <a:off x="753617" y="1711995"/>
            <a:ext cx="2627312"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90127" name="Rectangle 14"/>
          <p:cNvSpPr>
            <a:spLocks noChangeArrowheads="1"/>
          </p:cNvSpPr>
          <p:nvPr/>
        </p:nvSpPr>
        <p:spPr bwMode="auto">
          <a:xfrm>
            <a:off x="753617" y="908720"/>
            <a:ext cx="2627312"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a:ea typeface="ＭＳ Ｐゴシック" pitchFamily="34" charset="-128"/>
            </a:endParaRPr>
          </a:p>
        </p:txBody>
      </p:sp>
      <p:sp>
        <p:nvSpPr>
          <p:cNvPr id="90128" name="AutoShape 15"/>
          <p:cNvSpPr>
            <a:spLocks noChangeArrowheads="1"/>
          </p:cNvSpPr>
          <p:nvPr/>
        </p:nvSpPr>
        <p:spPr bwMode="auto">
          <a:xfrm rot="-5400000">
            <a:off x="-1908620" y="2989932"/>
            <a:ext cx="4629150" cy="473075"/>
          </a:xfrm>
          <a:prstGeom prst="rightArrow">
            <a:avLst>
              <a:gd name="adj1" fmla="val 63454"/>
              <a:gd name="adj2" fmla="val 74522"/>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a:ea typeface="ＭＳ Ｐゴシック" pitchFamily="34" charset="-128"/>
            </a:endParaRPr>
          </a:p>
        </p:txBody>
      </p:sp>
      <p:sp>
        <p:nvSpPr>
          <p:cNvPr id="90129" name="AutoShape 16"/>
          <p:cNvSpPr>
            <a:spLocks noChangeArrowheads="1"/>
          </p:cNvSpPr>
          <p:nvPr/>
        </p:nvSpPr>
        <p:spPr bwMode="auto">
          <a:xfrm>
            <a:off x="477838" y="5868988"/>
            <a:ext cx="8515350" cy="423862"/>
          </a:xfrm>
          <a:prstGeom prst="rightArrow">
            <a:avLst>
              <a:gd name="adj1" fmla="val 72417"/>
              <a:gd name="adj2" fmla="val 85847"/>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a:ea typeface="ＭＳ Ｐゴシック" pitchFamily="34" charset="-128"/>
            </a:endParaRPr>
          </a:p>
        </p:txBody>
      </p:sp>
      <p:sp>
        <p:nvSpPr>
          <p:cNvPr id="90130" name="Text Box 17"/>
          <p:cNvSpPr txBox="1">
            <a:spLocks noChangeArrowheads="1"/>
          </p:cNvSpPr>
          <p:nvPr/>
        </p:nvSpPr>
        <p:spPr bwMode="auto">
          <a:xfrm>
            <a:off x="524989" y="2435895"/>
            <a:ext cx="1238699" cy="51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800" dirty="0">
                <a:solidFill>
                  <a:srgbClr val="0070C0"/>
                </a:solidFill>
                <a:latin typeface="Calibri" pitchFamily="34" charset="0"/>
                <a:ea typeface="ＭＳ Ｐゴシック" pitchFamily="34" charset="-128"/>
                <a:cs typeface="Calibri" pitchFamily="34" charset="0"/>
              </a:rPr>
              <a:t>Agility</a:t>
            </a:r>
          </a:p>
        </p:txBody>
      </p:sp>
      <p:sp>
        <p:nvSpPr>
          <p:cNvPr id="48146" name="AutoShape 18"/>
          <p:cNvSpPr>
            <a:spLocks noChangeArrowheads="1"/>
          </p:cNvSpPr>
          <p:nvPr/>
        </p:nvSpPr>
        <p:spPr bwMode="auto">
          <a:xfrm rot="-23275878">
            <a:off x="-1433513" y="4313238"/>
            <a:ext cx="10615613" cy="330200"/>
          </a:xfrm>
          <a:prstGeom prst="homePlate">
            <a:avLst>
              <a:gd name="adj" fmla="val 33397"/>
            </a:avLst>
          </a:prstGeom>
          <a:gradFill rotWithShape="1">
            <a:gsLst>
              <a:gs pos="0">
                <a:schemeClr val="folHlink">
                  <a:gamma/>
                  <a:shade val="0"/>
                  <a:invGamma/>
                  <a:alpha val="0"/>
                </a:schemeClr>
              </a:gs>
              <a:gs pos="100000">
                <a:schemeClr val="folHlink"/>
              </a:gs>
            </a:gsLst>
            <a:lin ang="0" scaled="1"/>
          </a:gradFill>
          <a:ln w="9525">
            <a:noFill/>
            <a:miter lim="800000"/>
            <a:headEnd/>
            <a:tailEnd/>
          </a:ln>
          <a:effectLst/>
        </p:spPr>
        <p:txBody>
          <a:bodyPr lIns="82124" tIns="41061" rIns="82124" bIns="41061" anchor="ctr">
            <a:spAutoFit/>
          </a:bodyPr>
          <a:lstStyle/>
          <a:p>
            <a:endParaRPr lang="en-US" sz="1800">
              <a:ea typeface="ＭＳ Ｐゴシック" pitchFamily="34" charset="-128"/>
            </a:endParaRPr>
          </a:p>
        </p:txBody>
      </p:sp>
      <p:sp>
        <p:nvSpPr>
          <p:cNvPr id="90132" name="Rectangle 4"/>
          <p:cNvSpPr>
            <a:spLocks noChangeArrowheads="1"/>
          </p:cNvSpPr>
          <p:nvPr/>
        </p:nvSpPr>
        <p:spPr bwMode="auto">
          <a:xfrm>
            <a:off x="467867" y="4109120"/>
            <a:ext cx="2717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spcBef>
                <a:spcPct val="40000"/>
              </a:spcBef>
              <a:buFont typeface="Wingdings" pitchFamily="2" charset="2"/>
              <a:buChar char="§"/>
            </a:pPr>
            <a:endParaRPr lang="en-US" sz="1400">
              <a:solidFill>
                <a:schemeClr val="bg1"/>
              </a:solidFill>
              <a:ea typeface="ＭＳ Ｐゴシック" pitchFamily="34" charset="-128"/>
              <a:cs typeface="Arial" charset="0"/>
            </a:endParaRPr>
          </a:p>
        </p:txBody>
      </p:sp>
      <p:sp>
        <p:nvSpPr>
          <p:cNvPr id="90133" name="Text Box 20"/>
          <p:cNvSpPr txBox="1">
            <a:spLocks noChangeArrowheads="1"/>
          </p:cNvSpPr>
          <p:nvPr/>
        </p:nvSpPr>
        <p:spPr bwMode="auto">
          <a:xfrm>
            <a:off x="5886420" y="5880125"/>
            <a:ext cx="990600" cy="3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000" dirty="0">
                <a:solidFill>
                  <a:schemeClr val="bg1"/>
                </a:solidFill>
                <a:latin typeface="Calibri" pitchFamily="34" charset="0"/>
                <a:ea typeface="ＭＳ Ｐゴシック" pitchFamily="34" charset="-128"/>
                <a:cs typeface="Calibri" pitchFamily="34" charset="0"/>
              </a:rPr>
              <a:t>Time</a:t>
            </a:r>
          </a:p>
        </p:txBody>
      </p:sp>
      <p:grpSp>
        <p:nvGrpSpPr>
          <p:cNvPr id="2" name="Group 21"/>
          <p:cNvGrpSpPr>
            <a:grpSpLocks/>
          </p:cNvGrpSpPr>
          <p:nvPr/>
        </p:nvGrpSpPr>
        <p:grpSpPr bwMode="auto">
          <a:xfrm>
            <a:off x="2064892" y="3737647"/>
            <a:ext cx="1839912" cy="973138"/>
            <a:chOff x="1292" y="2496"/>
            <a:chExt cx="1159" cy="613"/>
          </a:xfrm>
        </p:grpSpPr>
        <p:sp>
          <p:nvSpPr>
            <p:cNvPr id="90189" name="Oval 22"/>
            <p:cNvSpPr>
              <a:spLocks noChangeArrowheads="1"/>
            </p:cNvSpPr>
            <p:nvPr/>
          </p:nvSpPr>
          <p:spPr bwMode="auto">
            <a:xfrm>
              <a:off x="2302" y="2790"/>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grpSp>
          <p:nvGrpSpPr>
            <p:cNvPr id="3" name="Group 23"/>
            <p:cNvGrpSpPr>
              <a:grpSpLocks/>
            </p:cNvGrpSpPr>
            <p:nvPr/>
          </p:nvGrpSpPr>
          <p:grpSpPr bwMode="auto">
            <a:xfrm>
              <a:off x="1292" y="2496"/>
              <a:ext cx="1159" cy="510"/>
              <a:chOff x="1372" y="2496"/>
              <a:chExt cx="1159" cy="510"/>
            </a:xfrm>
          </p:grpSpPr>
          <p:pic>
            <p:nvPicPr>
              <p:cNvPr id="90191"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6" y="2851"/>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92" name="Text Box 40"/>
              <p:cNvSpPr txBox="1">
                <a:spLocks noChangeArrowheads="1"/>
              </p:cNvSpPr>
              <p:nvPr/>
            </p:nvSpPr>
            <p:spPr bwMode="auto">
              <a:xfrm>
                <a:off x="1372" y="249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a:solidFill>
                      <a:srgbClr val="000099"/>
                    </a:solidFill>
                    <a:latin typeface="Calibri" pitchFamily="34" charset="0"/>
                    <a:ea typeface="ＭＳ Ｐゴシック" pitchFamily="34" charset="-128"/>
                    <a:cs typeface="Calibri" pitchFamily="34" charset="0"/>
                  </a:rPr>
                  <a:t>Network</a:t>
                </a:r>
                <a:br>
                  <a:rPr lang="en-US" sz="1600">
                    <a:solidFill>
                      <a:srgbClr val="000099"/>
                    </a:solidFill>
                    <a:latin typeface="Calibri" pitchFamily="34" charset="0"/>
                    <a:ea typeface="ＭＳ Ｐゴシック" pitchFamily="34" charset="-128"/>
                    <a:cs typeface="Calibri" pitchFamily="34" charset="0"/>
                  </a:rPr>
                </a:br>
                <a:r>
                  <a:rPr lang="en-US" sz="1600">
                    <a:solidFill>
                      <a:srgbClr val="000099"/>
                    </a:solidFill>
                    <a:latin typeface="Calibri" pitchFamily="34" charset="0"/>
                    <a:ea typeface="ＭＳ Ｐゴシック" pitchFamily="34" charset="-128"/>
                    <a:cs typeface="Calibri" pitchFamily="34" charset="0"/>
                  </a:rPr>
                  <a:t>Virtualization</a:t>
                </a:r>
              </a:p>
            </p:txBody>
          </p:sp>
        </p:grpSp>
      </p:grpSp>
      <p:sp>
        <p:nvSpPr>
          <p:cNvPr id="48154" name="Text Box 9"/>
          <p:cNvSpPr txBox="1">
            <a:spLocks noChangeArrowheads="1"/>
          </p:cNvSpPr>
          <p:nvPr/>
        </p:nvSpPr>
        <p:spPr bwMode="auto">
          <a:xfrm>
            <a:off x="899592" y="878406"/>
            <a:ext cx="2376264" cy="96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ts val="600"/>
              </a:spcBef>
            </a:pPr>
            <a:r>
              <a:rPr lang="en-US" sz="2000" b="1" dirty="0">
                <a:solidFill>
                  <a:srgbClr val="E7F4F9"/>
                </a:solidFill>
                <a:latin typeface="Calibri" pitchFamily="34" charset="0"/>
                <a:ea typeface="ＭＳ Ｐゴシック" pitchFamily="34" charset="-128"/>
                <a:cs typeface="Calibri" pitchFamily="34" charset="0"/>
              </a:rPr>
              <a:t>Consolidation</a:t>
            </a:r>
          </a:p>
          <a:p>
            <a:pPr eaLnBrk="1" hangingPunct="1">
              <a:spcBef>
                <a:spcPts val="600"/>
              </a:spcBef>
            </a:pPr>
            <a:r>
              <a:rPr lang="en-US" sz="1600" b="1" dirty="0">
                <a:solidFill>
                  <a:srgbClr val="FFFF99"/>
                </a:solidFill>
                <a:latin typeface="Calibri" pitchFamily="34" charset="0"/>
                <a:ea typeface="ＭＳ Ｐゴシック" pitchFamily="34" charset="-128"/>
                <a:cs typeface="Calibri" pitchFamily="34" charset="0"/>
              </a:rPr>
              <a:t>Improved Utilization, </a:t>
            </a:r>
            <a:br>
              <a:rPr lang="en-US" sz="1600" b="1" dirty="0">
                <a:solidFill>
                  <a:srgbClr val="FFFF99"/>
                </a:solidFill>
                <a:latin typeface="Calibri" pitchFamily="34" charset="0"/>
                <a:ea typeface="ＭＳ Ｐゴシック" pitchFamily="34" charset="-128"/>
                <a:cs typeface="Calibri" pitchFamily="34" charset="0"/>
              </a:rPr>
            </a:br>
            <a:r>
              <a:rPr lang="en-US" sz="1600" b="1" dirty="0">
                <a:solidFill>
                  <a:srgbClr val="FFFF99"/>
                </a:solidFill>
                <a:latin typeface="Calibri" pitchFamily="34" charset="0"/>
                <a:ea typeface="ＭＳ Ｐゴシック" pitchFamily="34" charset="-128"/>
                <a:cs typeface="Calibri" pitchFamily="34" charset="0"/>
              </a:rPr>
              <a:t>Efficiency</a:t>
            </a:r>
          </a:p>
        </p:txBody>
      </p:sp>
      <p:sp>
        <p:nvSpPr>
          <p:cNvPr id="48155" name="Text Box 58"/>
          <p:cNvSpPr txBox="1">
            <a:spLocks noChangeArrowheads="1"/>
          </p:cNvSpPr>
          <p:nvPr/>
        </p:nvSpPr>
        <p:spPr bwMode="auto">
          <a:xfrm>
            <a:off x="6360988" y="878406"/>
            <a:ext cx="2603500" cy="96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ts val="600"/>
              </a:spcBef>
            </a:pPr>
            <a:r>
              <a:rPr lang="en-US" sz="2000" b="1" dirty="0">
                <a:solidFill>
                  <a:srgbClr val="E7F4F9"/>
                </a:solidFill>
                <a:latin typeface="Calibri" pitchFamily="34" charset="0"/>
                <a:ea typeface="ＭＳ Ｐゴシック" pitchFamily="34" charset="-128"/>
                <a:cs typeface="Calibri" pitchFamily="34" charset="0"/>
              </a:rPr>
              <a:t>Automation</a:t>
            </a:r>
          </a:p>
          <a:p>
            <a:pPr eaLnBrk="1" hangingPunct="1">
              <a:spcBef>
                <a:spcPts val="600"/>
              </a:spcBef>
            </a:pPr>
            <a:r>
              <a:rPr lang="en-US" sz="1600" b="1" dirty="0">
                <a:solidFill>
                  <a:srgbClr val="FFFF99"/>
                </a:solidFill>
                <a:latin typeface="Calibri" pitchFamily="34" charset="0"/>
                <a:ea typeface="ＭＳ Ｐゴシック" pitchFamily="34" charset="-128"/>
                <a:cs typeface="Calibri" pitchFamily="34" charset="0"/>
              </a:rPr>
              <a:t>Policy-based Adaptive Infrastructure</a:t>
            </a:r>
            <a:r>
              <a:rPr lang="en-US" sz="1600" b="1" dirty="0">
                <a:solidFill>
                  <a:srgbClr val="FFFF00"/>
                </a:solidFill>
                <a:latin typeface="Calibri" pitchFamily="34" charset="0"/>
                <a:ea typeface="ＭＳ Ｐゴシック" pitchFamily="34" charset="-128"/>
                <a:cs typeface="Calibri" pitchFamily="34" charset="0"/>
              </a:rPr>
              <a:t> </a:t>
            </a:r>
          </a:p>
        </p:txBody>
      </p:sp>
      <p:sp>
        <p:nvSpPr>
          <p:cNvPr id="48156" name="Rectangle 55"/>
          <p:cNvSpPr>
            <a:spLocks noChangeArrowheads="1"/>
          </p:cNvSpPr>
          <p:nvPr/>
        </p:nvSpPr>
        <p:spPr bwMode="auto">
          <a:xfrm>
            <a:off x="3603600" y="908720"/>
            <a:ext cx="2768600" cy="96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Virtualization</a:t>
            </a:r>
          </a:p>
          <a:p>
            <a:pPr eaLnBrk="1" hangingPunct="1">
              <a:spcBef>
                <a:spcPct val="30000"/>
              </a:spcBef>
            </a:pPr>
            <a:r>
              <a:rPr lang="en-US" sz="1600" b="1" dirty="0">
                <a:solidFill>
                  <a:srgbClr val="FFFF99"/>
                </a:solidFill>
                <a:latin typeface="Calibri" pitchFamily="34" charset="0"/>
                <a:ea typeface="ＭＳ Ｐゴシック" pitchFamily="34" charset="-128"/>
                <a:cs typeface="Calibri" pitchFamily="34" charset="0"/>
              </a:rPr>
              <a:t>Improved Flexibility, Responsiveness</a:t>
            </a:r>
            <a:r>
              <a:rPr lang="en-US" sz="1600" b="1" dirty="0">
                <a:solidFill>
                  <a:srgbClr val="FFFF00"/>
                </a:solidFill>
                <a:latin typeface="Calibri" pitchFamily="34" charset="0"/>
                <a:ea typeface="ＭＳ Ｐゴシック" pitchFamily="34" charset="-128"/>
                <a:cs typeface="Calibri" pitchFamily="34" charset="0"/>
              </a:rPr>
              <a:t> </a:t>
            </a:r>
            <a:endParaRPr lang="en-US" sz="1600" dirty="0">
              <a:latin typeface="Calibri" pitchFamily="34" charset="0"/>
              <a:ea typeface="ＭＳ Ｐゴシック" pitchFamily="34" charset="-128"/>
              <a:cs typeface="Calibri" pitchFamily="34" charset="0"/>
            </a:endParaRPr>
          </a:p>
        </p:txBody>
      </p:sp>
      <p:grpSp>
        <p:nvGrpSpPr>
          <p:cNvPr id="4" name="Group 29"/>
          <p:cNvGrpSpPr>
            <a:grpSpLocks/>
          </p:cNvGrpSpPr>
          <p:nvPr/>
        </p:nvGrpSpPr>
        <p:grpSpPr bwMode="auto">
          <a:xfrm>
            <a:off x="5455792" y="3278860"/>
            <a:ext cx="1344612" cy="868363"/>
            <a:chOff x="3500" y="2207"/>
            <a:chExt cx="847" cy="547"/>
          </a:xfrm>
        </p:grpSpPr>
        <p:sp>
          <p:nvSpPr>
            <p:cNvPr id="90185" name="Text Box 40"/>
            <p:cNvSpPr txBox="1">
              <a:spLocks noChangeArrowheads="1"/>
            </p:cNvSpPr>
            <p:nvPr/>
          </p:nvSpPr>
          <p:spPr bwMode="auto">
            <a:xfrm>
              <a:off x="3506" y="2392"/>
              <a:ext cx="84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Application</a:t>
              </a:r>
              <a:br>
                <a:rPr lang="en-US" sz="1600">
                  <a:solidFill>
                    <a:srgbClr val="000099"/>
                  </a:solidFill>
                  <a:latin typeface="Calibri" pitchFamily="34" charset="0"/>
                  <a:ea typeface="ＭＳ Ｐゴシック" pitchFamily="34" charset="-128"/>
                  <a:cs typeface="Calibri" pitchFamily="34" charset="0"/>
                </a:rPr>
              </a:br>
              <a:r>
                <a:rPr lang="en-US" sz="1600">
                  <a:solidFill>
                    <a:srgbClr val="000099"/>
                  </a:solidFill>
                  <a:latin typeface="Calibri" pitchFamily="34" charset="0"/>
                  <a:ea typeface="ＭＳ Ｐゴシック" pitchFamily="34" charset="-128"/>
                  <a:cs typeface="Calibri" pitchFamily="34" charset="0"/>
                </a:rPr>
                <a:t>Virtualization</a:t>
              </a:r>
            </a:p>
          </p:txBody>
        </p:sp>
        <p:grpSp>
          <p:nvGrpSpPr>
            <p:cNvPr id="5" name="Group 31"/>
            <p:cNvGrpSpPr>
              <a:grpSpLocks/>
            </p:cNvGrpSpPr>
            <p:nvPr/>
          </p:nvGrpSpPr>
          <p:grpSpPr bwMode="auto">
            <a:xfrm>
              <a:off x="3500" y="2207"/>
              <a:ext cx="157" cy="319"/>
              <a:chOff x="4074" y="1896"/>
              <a:chExt cx="157" cy="319"/>
            </a:xfrm>
          </p:grpSpPr>
          <p:sp>
            <p:nvSpPr>
              <p:cNvPr id="90187" name="Oval 3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8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 name="Group 34"/>
          <p:cNvGrpSpPr>
            <a:grpSpLocks/>
          </p:cNvGrpSpPr>
          <p:nvPr/>
        </p:nvGrpSpPr>
        <p:grpSpPr bwMode="auto">
          <a:xfrm>
            <a:off x="6970713" y="2581274"/>
            <a:ext cx="2139950" cy="876299"/>
            <a:chOff x="4412" y="1728"/>
            <a:chExt cx="1348" cy="552"/>
          </a:xfrm>
        </p:grpSpPr>
        <p:sp>
          <p:nvSpPr>
            <p:cNvPr id="90181" name="Text Box 40"/>
            <p:cNvSpPr txBox="1">
              <a:spLocks noChangeArrowheads="1"/>
            </p:cNvSpPr>
            <p:nvPr/>
          </p:nvSpPr>
          <p:spPr bwMode="auto">
            <a:xfrm>
              <a:off x="4412" y="1918"/>
              <a:ext cx="134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Semi-Automated</a:t>
              </a:r>
              <a:br>
                <a:rPr lang="en-US" sz="1600">
                  <a:solidFill>
                    <a:srgbClr val="000099"/>
                  </a:solidFill>
                  <a:latin typeface="Calibri" pitchFamily="34" charset="0"/>
                  <a:ea typeface="ＭＳ Ｐゴシック" pitchFamily="34" charset="-128"/>
                  <a:cs typeface="Calibri" pitchFamily="34" charset="0"/>
                </a:rPr>
              </a:br>
              <a:r>
                <a:rPr lang="en-US" sz="1600">
                  <a:solidFill>
                    <a:srgbClr val="000099"/>
                  </a:solidFill>
                  <a:latin typeface="Calibri" pitchFamily="34" charset="0"/>
                  <a:ea typeface="ＭＳ Ｐゴシック" pitchFamily="34" charset="-128"/>
                  <a:cs typeface="Calibri" pitchFamily="34" charset="0"/>
                </a:rPr>
                <a:t>Provisioning</a:t>
              </a:r>
            </a:p>
          </p:txBody>
        </p:sp>
        <p:grpSp>
          <p:nvGrpSpPr>
            <p:cNvPr id="7" name="Group 36"/>
            <p:cNvGrpSpPr>
              <a:grpSpLocks/>
            </p:cNvGrpSpPr>
            <p:nvPr/>
          </p:nvGrpSpPr>
          <p:grpSpPr bwMode="auto">
            <a:xfrm>
              <a:off x="4414" y="1728"/>
              <a:ext cx="157" cy="319"/>
              <a:chOff x="4074" y="1896"/>
              <a:chExt cx="157" cy="319"/>
            </a:xfrm>
          </p:grpSpPr>
          <p:sp>
            <p:nvSpPr>
              <p:cNvPr id="90183" name="Oval 37"/>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8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39"/>
          <p:cNvGrpSpPr>
            <a:grpSpLocks/>
          </p:cNvGrpSpPr>
          <p:nvPr/>
        </p:nvGrpSpPr>
        <p:grpSpPr bwMode="auto">
          <a:xfrm>
            <a:off x="3011042" y="4586960"/>
            <a:ext cx="2154237" cy="855663"/>
            <a:chOff x="3001" y="3046"/>
            <a:chExt cx="1357" cy="539"/>
          </a:xfrm>
        </p:grpSpPr>
        <p:sp>
          <p:nvSpPr>
            <p:cNvPr id="90177" name="Text Box 44"/>
            <p:cNvSpPr txBox="1">
              <a:spLocks noChangeArrowheads="1"/>
            </p:cNvSpPr>
            <p:nvPr/>
          </p:nvSpPr>
          <p:spPr bwMode="auto">
            <a:xfrm>
              <a:off x="3062" y="3223"/>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Data Center Consolidation</a:t>
              </a:r>
            </a:p>
          </p:txBody>
        </p:sp>
        <p:grpSp>
          <p:nvGrpSpPr>
            <p:cNvPr id="9" name="Group 41"/>
            <p:cNvGrpSpPr>
              <a:grpSpLocks/>
            </p:cNvGrpSpPr>
            <p:nvPr/>
          </p:nvGrpSpPr>
          <p:grpSpPr bwMode="auto">
            <a:xfrm>
              <a:off x="3001" y="3046"/>
              <a:ext cx="157" cy="319"/>
              <a:chOff x="3001" y="3046"/>
              <a:chExt cx="157" cy="319"/>
            </a:xfrm>
          </p:grpSpPr>
          <p:sp>
            <p:nvSpPr>
              <p:cNvPr id="90179" name="Oval 42"/>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8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 name="Group 44"/>
          <p:cNvGrpSpPr>
            <a:grpSpLocks/>
          </p:cNvGrpSpPr>
          <p:nvPr/>
        </p:nvGrpSpPr>
        <p:grpSpPr bwMode="auto">
          <a:xfrm>
            <a:off x="6236842" y="1912022"/>
            <a:ext cx="1735137" cy="658813"/>
            <a:chOff x="3992" y="1346"/>
            <a:chExt cx="1093" cy="415"/>
          </a:xfrm>
        </p:grpSpPr>
        <p:grpSp>
          <p:nvGrpSpPr>
            <p:cNvPr id="11" name="Group 45"/>
            <p:cNvGrpSpPr>
              <a:grpSpLocks/>
            </p:cNvGrpSpPr>
            <p:nvPr/>
          </p:nvGrpSpPr>
          <p:grpSpPr bwMode="auto">
            <a:xfrm>
              <a:off x="4928" y="1442"/>
              <a:ext cx="157" cy="319"/>
              <a:chOff x="4074" y="1896"/>
              <a:chExt cx="157" cy="319"/>
            </a:xfrm>
          </p:grpSpPr>
          <p:sp>
            <p:nvSpPr>
              <p:cNvPr id="90175" name="Oval 4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7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74" name="Text Box 40"/>
            <p:cNvSpPr txBox="1">
              <a:spLocks noChangeArrowheads="1"/>
            </p:cNvSpPr>
            <p:nvPr/>
          </p:nvSpPr>
          <p:spPr bwMode="auto">
            <a:xfrm>
              <a:off x="3992" y="134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0099"/>
                  </a:solidFill>
                  <a:latin typeface="Calibri" pitchFamily="34" charset="0"/>
                  <a:ea typeface="ＭＳ Ｐゴシック" pitchFamily="34" charset="-128"/>
                  <a:cs typeface="Calibri" pitchFamily="34" charset="0"/>
                </a:rPr>
                <a:t>Dynamic Service</a:t>
              </a:r>
              <a:br>
                <a:rPr lang="en-US" sz="1600" dirty="0">
                  <a:solidFill>
                    <a:srgbClr val="000099"/>
                  </a:solidFill>
                  <a:latin typeface="Calibri" pitchFamily="34" charset="0"/>
                  <a:ea typeface="ＭＳ Ｐゴシック" pitchFamily="34" charset="-128"/>
                  <a:cs typeface="Calibri" pitchFamily="34" charset="0"/>
                </a:rPr>
              </a:br>
              <a:r>
                <a:rPr lang="en-US" sz="1600" dirty="0">
                  <a:solidFill>
                    <a:srgbClr val="000099"/>
                  </a:solidFill>
                  <a:latin typeface="Calibri" pitchFamily="34" charset="0"/>
                  <a:ea typeface="ＭＳ Ｐゴシック" pitchFamily="34" charset="-128"/>
                  <a:cs typeface="Calibri" pitchFamily="34" charset="0"/>
                </a:rPr>
                <a:t>Automation</a:t>
              </a:r>
            </a:p>
          </p:txBody>
        </p:sp>
      </p:grpSp>
      <p:grpSp>
        <p:nvGrpSpPr>
          <p:cNvPr id="12" name="Group 49"/>
          <p:cNvGrpSpPr>
            <a:grpSpLocks/>
          </p:cNvGrpSpPr>
          <p:nvPr/>
        </p:nvGrpSpPr>
        <p:grpSpPr bwMode="auto">
          <a:xfrm>
            <a:off x="3636517" y="3204247"/>
            <a:ext cx="1458912" cy="901701"/>
            <a:chOff x="2354" y="2160"/>
            <a:chExt cx="919" cy="568"/>
          </a:xfrm>
        </p:grpSpPr>
        <p:sp>
          <p:nvSpPr>
            <p:cNvPr id="90169" name="Text Box 40"/>
            <p:cNvSpPr txBox="1">
              <a:spLocks noChangeArrowheads="1"/>
            </p:cNvSpPr>
            <p:nvPr/>
          </p:nvSpPr>
          <p:spPr bwMode="auto">
            <a:xfrm>
              <a:off x="2354" y="2160"/>
              <a:ext cx="89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0099"/>
                  </a:solidFill>
                  <a:latin typeface="Calibri" pitchFamily="34" charset="0"/>
                  <a:ea typeface="ＭＳ Ｐゴシック" pitchFamily="34" charset="-128"/>
                  <a:cs typeface="Calibri" pitchFamily="34" charset="0"/>
                </a:rPr>
                <a:t>Storage </a:t>
              </a:r>
              <a:br>
                <a:rPr lang="en-US" sz="1600" dirty="0">
                  <a:solidFill>
                    <a:srgbClr val="000099"/>
                  </a:solidFill>
                  <a:latin typeface="Calibri" pitchFamily="34" charset="0"/>
                  <a:ea typeface="ＭＳ Ｐゴシック" pitchFamily="34" charset="-128"/>
                  <a:cs typeface="Calibri" pitchFamily="34" charset="0"/>
                </a:rPr>
              </a:br>
              <a:r>
                <a:rPr lang="en-US" sz="1600" dirty="0">
                  <a:solidFill>
                    <a:srgbClr val="000099"/>
                  </a:solidFill>
                  <a:latin typeface="Calibri" pitchFamily="34" charset="0"/>
                  <a:ea typeface="ＭＳ Ｐゴシック" pitchFamily="34" charset="-128"/>
                  <a:cs typeface="Calibri" pitchFamily="34" charset="0"/>
                </a:rPr>
                <a:t>Virtualization</a:t>
              </a:r>
            </a:p>
          </p:txBody>
        </p:sp>
        <p:grpSp>
          <p:nvGrpSpPr>
            <p:cNvPr id="13" name="Group 51"/>
            <p:cNvGrpSpPr>
              <a:grpSpLocks/>
            </p:cNvGrpSpPr>
            <p:nvPr/>
          </p:nvGrpSpPr>
          <p:grpSpPr bwMode="auto">
            <a:xfrm>
              <a:off x="3116" y="2409"/>
              <a:ext cx="157" cy="319"/>
              <a:chOff x="4074" y="1896"/>
              <a:chExt cx="157" cy="319"/>
            </a:xfrm>
          </p:grpSpPr>
          <p:sp>
            <p:nvSpPr>
              <p:cNvPr id="90171" name="Oval 5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7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 name="Group 54"/>
          <p:cNvGrpSpPr>
            <a:grpSpLocks/>
          </p:cNvGrpSpPr>
          <p:nvPr/>
        </p:nvGrpSpPr>
        <p:grpSpPr bwMode="auto">
          <a:xfrm>
            <a:off x="4222304" y="3920210"/>
            <a:ext cx="1716088" cy="925513"/>
            <a:chOff x="2723" y="2611"/>
            <a:chExt cx="1081" cy="583"/>
          </a:xfrm>
        </p:grpSpPr>
        <p:grpSp>
          <p:nvGrpSpPr>
            <p:cNvPr id="15" name="Group 55"/>
            <p:cNvGrpSpPr>
              <a:grpSpLocks/>
            </p:cNvGrpSpPr>
            <p:nvPr/>
          </p:nvGrpSpPr>
          <p:grpSpPr bwMode="auto">
            <a:xfrm>
              <a:off x="2740" y="2611"/>
              <a:ext cx="157" cy="319"/>
              <a:chOff x="4074" y="1896"/>
              <a:chExt cx="157" cy="319"/>
            </a:xfrm>
          </p:grpSpPr>
          <p:sp>
            <p:nvSpPr>
              <p:cNvPr id="90167" name="Oval 5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6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6" name="Text Box 40"/>
            <p:cNvSpPr txBox="1">
              <a:spLocks noChangeArrowheads="1"/>
            </p:cNvSpPr>
            <p:nvPr/>
          </p:nvSpPr>
          <p:spPr bwMode="auto">
            <a:xfrm>
              <a:off x="2723" y="2832"/>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Server</a:t>
              </a:r>
              <a:br>
                <a:rPr lang="en-US" sz="1600">
                  <a:solidFill>
                    <a:srgbClr val="000099"/>
                  </a:solidFill>
                  <a:latin typeface="Calibri" pitchFamily="34" charset="0"/>
                  <a:ea typeface="ＭＳ Ｐゴシック" pitchFamily="34" charset="-128"/>
                  <a:cs typeface="Calibri" pitchFamily="34" charset="0"/>
                </a:rPr>
              </a:br>
              <a:r>
                <a:rPr lang="en-US" sz="1600">
                  <a:solidFill>
                    <a:srgbClr val="000099"/>
                  </a:solidFill>
                  <a:latin typeface="Calibri" pitchFamily="34" charset="0"/>
                  <a:ea typeface="ＭＳ Ｐゴシック" pitchFamily="34" charset="-128"/>
                  <a:cs typeface="Calibri" pitchFamily="34" charset="0"/>
                </a:rPr>
                <a:t>Virtualization</a:t>
              </a:r>
            </a:p>
          </p:txBody>
        </p:sp>
      </p:grpSp>
      <p:grpSp>
        <p:nvGrpSpPr>
          <p:cNvPr id="16" name="Group 59"/>
          <p:cNvGrpSpPr>
            <a:grpSpLocks/>
          </p:cNvGrpSpPr>
          <p:nvPr/>
        </p:nvGrpSpPr>
        <p:grpSpPr bwMode="auto">
          <a:xfrm>
            <a:off x="4754117" y="2651124"/>
            <a:ext cx="1846262" cy="777876"/>
            <a:chOff x="3066" y="1800"/>
            <a:chExt cx="1163" cy="490"/>
          </a:xfrm>
        </p:grpSpPr>
        <p:grpSp>
          <p:nvGrpSpPr>
            <p:cNvPr id="17" name="Group 60"/>
            <p:cNvGrpSpPr>
              <a:grpSpLocks/>
            </p:cNvGrpSpPr>
            <p:nvPr/>
          </p:nvGrpSpPr>
          <p:grpSpPr bwMode="auto">
            <a:xfrm>
              <a:off x="3944" y="1971"/>
              <a:ext cx="157" cy="319"/>
              <a:chOff x="4074" y="1896"/>
              <a:chExt cx="157" cy="319"/>
            </a:xfrm>
          </p:grpSpPr>
          <p:sp>
            <p:nvSpPr>
              <p:cNvPr id="90163" name="Oval 61"/>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6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2" name="Text Box 40"/>
            <p:cNvSpPr txBox="1">
              <a:spLocks noChangeArrowheads="1"/>
            </p:cNvSpPr>
            <p:nvPr/>
          </p:nvSpPr>
          <p:spPr bwMode="auto">
            <a:xfrm>
              <a:off x="3066" y="1800"/>
              <a:ext cx="116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0099"/>
                  </a:solidFill>
                  <a:latin typeface="Calibri" pitchFamily="34" charset="0"/>
                  <a:ea typeface="ＭＳ Ｐゴシック" pitchFamily="34" charset="-128"/>
                  <a:cs typeface="Calibri" pitchFamily="34" charset="0"/>
                </a:rPr>
                <a:t>Static </a:t>
              </a:r>
              <a:br>
                <a:rPr lang="en-US" sz="1600" dirty="0">
                  <a:solidFill>
                    <a:srgbClr val="000099"/>
                  </a:solidFill>
                  <a:latin typeface="Calibri" pitchFamily="34" charset="0"/>
                  <a:ea typeface="ＭＳ Ｐゴシック" pitchFamily="34" charset="-128"/>
                  <a:cs typeface="Calibri" pitchFamily="34" charset="0"/>
                </a:rPr>
              </a:br>
              <a:r>
                <a:rPr lang="en-US" sz="1600" dirty="0">
                  <a:solidFill>
                    <a:srgbClr val="000099"/>
                  </a:solidFill>
                  <a:latin typeface="Calibri" pitchFamily="34" charset="0"/>
                  <a:ea typeface="ＭＳ Ｐゴシック" pitchFamily="34" charset="-128"/>
                  <a:cs typeface="Calibri" pitchFamily="34" charset="0"/>
                </a:rPr>
                <a:t>Provisioning</a:t>
              </a:r>
            </a:p>
          </p:txBody>
        </p:sp>
      </p:grpSp>
      <p:pic>
        <p:nvPicPr>
          <p:cNvPr id="90145" name="Picture 64" descr="Incremental Peop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2954" y="4582195"/>
            <a:ext cx="16525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65"/>
          <p:cNvGrpSpPr>
            <a:grpSpLocks/>
          </p:cNvGrpSpPr>
          <p:nvPr/>
        </p:nvGrpSpPr>
        <p:grpSpPr bwMode="auto">
          <a:xfrm>
            <a:off x="971104" y="4525048"/>
            <a:ext cx="2540000" cy="858838"/>
            <a:chOff x="1716" y="3007"/>
            <a:chExt cx="1600" cy="541"/>
          </a:xfrm>
        </p:grpSpPr>
        <p:sp>
          <p:nvSpPr>
            <p:cNvPr id="90157" name="Text Box 42"/>
            <p:cNvSpPr txBox="1">
              <a:spLocks noChangeArrowheads="1"/>
            </p:cNvSpPr>
            <p:nvPr/>
          </p:nvSpPr>
          <p:spPr bwMode="auto">
            <a:xfrm>
              <a:off x="1716" y="3007"/>
              <a:ext cx="16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Branch Infrastructure Consolidation</a:t>
              </a:r>
            </a:p>
          </p:txBody>
        </p:sp>
        <p:grpSp>
          <p:nvGrpSpPr>
            <p:cNvPr id="19" name="Group 67"/>
            <p:cNvGrpSpPr>
              <a:grpSpLocks/>
            </p:cNvGrpSpPr>
            <p:nvPr/>
          </p:nvGrpSpPr>
          <p:grpSpPr bwMode="auto">
            <a:xfrm>
              <a:off x="2607" y="3229"/>
              <a:ext cx="157" cy="319"/>
              <a:chOff x="3001" y="3046"/>
              <a:chExt cx="157" cy="319"/>
            </a:xfrm>
          </p:grpSpPr>
          <p:sp>
            <p:nvSpPr>
              <p:cNvPr id="90159" name="Oval 6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6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 name="Group 70"/>
          <p:cNvGrpSpPr>
            <a:grpSpLocks/>
          </p:cNvGrpSpPr>
          <p:nvPr/>
        </p:nvGrpSpPr>
        <p:grpSpPr bwMode="auto">
          <a:xfrm>
            <a:off x="1818829" y="5196561"/>
            <a:ext cx="2192338" cy="857251"/>
            <a:chOff x="2250" y="3430"/>
            <a:chExt cx="1381" cy="540"/>
          </a:xfrm>
        </p:grpSpPr>
        <p:sp>
          <p:nvSpPr>
            <p:cNvPr id="90153" name="Text Box 44"/>
            <p:cNvSpPr txBox="1">
              <a:spLocks noChangeArrowheads="1"/>
            </p:cNvSpPr>
            <p:nvPr/>
          </p:nvSpPr>
          <p:spPr bwMode="auto">
            <a:xfrm>
              <a:off x="2335" y="3608"/>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a:solidFill>
                    <a:srgbClr val="000099"/>
                  </a:solidFill>
                  <a:latin typeface="Calibri" pitchFamily="34" charset="0"/>
                  <a:ea typeface="ＭＳ Ｐゴシック" pitchFamily="34" charset="-128"/>
                  <a:cs typeface="Calibri" pitchFamily="34" charset="0"/>
                </a:rPr>
                <a:t>Server </a:t>
              </a:r>
              <a:br>
                <a:rPr lang="en-US" sz="1600">
                  <a:solidFill>
                    <a:srgbClr val="000099"/>
                  </a:solidFill>
                  <a:latin typeface="Calibri" pitchFamily="34" charset="0"/>
                  <a:ea typeface="ＭＳ Ｐゴシック" pitchFamily="34" charset="-128"/>
                  <a:cs typeface="Calibri" pitchFamily="34" charset="0"/>
                </a:rPr>
              </a:br>
              <a:r>
                <a:rPr lang="en-US" sz="1600">
                  <a:solidFill>
                    <a:srgbClr val="000099"/>
                  </a:solidFill>
                  <a:latin typeface="Calibri" pitchFamily="34" charset="0"/>
                  <a:ea typeface="ＭＳ Ｐゴシック" pitchFamily="34" charset="-128"/>
                  <a:cs typeface="Calibri" pitchFamily="34" charset="0"/>
                </a:rPr>
                <a:t>Consolidation</a:t>
              </a:r>
            </a:p>
          </p:txBody>
        </p:sp>
        <p:grpSp>
          <p:nvGrpSpPr>
            <p:cNvPr id="21" name="Group 72"/>
            <p:cNvGrpSpPr>
              <a:grpSpLocks/>
            </p:cNvGrpSpPr>
            <p:nvPr/>
          </p:nvGrpSpPr>
          <p:grpSpPr bwMode="auto">
            <a:xfrm>
              <a:off x="2250" y="3430"/>
              <a:ext cx="157" cy="319"/>
              <a:chOff x="3001" y="3046"/>
              <a:chExt cx="157" cy="319"/>
            </a:xfrm>
          </p:grpSpPr>
          <p:sp>
            <p:nvSpPr>
              <p:cNvPr id="90155" name="Oval 73"/>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5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 name="Group 75"/>
          <p:cNvGrpSpPr>
            <a:grpSpLocks/>
          </p:cNvGrpSpPr>
          <p:nvPr/>
        </p:nvGrpSpPr>
        <p:grpSpPr bwMode="auto">
          <a:xfrm>
            <a:off x="107504" y="5153698"/>
            <a:ext cx="1436688" cy="898526"/>
            <a:chOff x="1172" y="3403"/>
            <a:chExt cx="905" cy="566"/>
          </a:xfrm>
        </p:grpSpPr>
        <p:sp>
          <p:nvSpPr>
            <p:cNvPr id="90149" name="Text Box 38"/>
            <p:cNvSpPr txBox="1">
              <a:spLocks noChangeArrowheads="1"/>
            </p:cNvSpPr>
            <p:nvPr/>
          </p:nvSpPr>
          <p:spPr bwMode="auto">
            <a:xfrm>
              <a:off x="1172" y="3403"/>
              <a:ext cx="9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dirty="0">
                  <a:solidFill>
                    <a:srgbClr val="000099"/>
                  </a:solidFill>
                  <a:latin typeface="Calibri" pitchFamily="34" charset="0"/>
                  <a:ea typeface="ＭＳ Ｐゴシック" pitchFamily="34" charset="-128"/>
                  <a:cs typeface="Calibri" pitchFamily="34" charset="0"/>
                </a:rPr>
                <a:t>Storage</a:t>
              </a:r>
              <a:br>
                <a:rPr lang="en-US" sz="1600" dirty="0">
                  <a:solidFill>
                    <a:srgbClr val="000099"/>
                  </a:solidFill>
                  <a:latin typeface="Calibri" pitchFamily="34" charset="0"/>
                  <a:ea typeface="ＭＳ Ｐゴシック" pitchFamily="34" charset="-128"/>
                  <a:cs typeface="Calibri" pitchFamily="34" charset="0"/>
                </a:rPr>
              </a:br>
              <a:r>
                <a:rPr lang="en-US" sz="1600" dirty="0">
                  <a:solidFill>
                    <a:srgbClr val="000099"/>
                  </a:solidFill>
                  <a:latin typeface="Calibri" pitchFamily="34" charset="0"/>
                  <a:ea typeface="ＭＳ Ｐゴシック" pitchFamily="34" charset="-128"/>
                  <a:cs typeface="Calibri" pitchFamily="34" charset="0"/>
                </a:rPr>
                <a:t>Consolidation</a:t>
              </a:r>
            </a:p>
          </p:txBody>
        </p:sp>
        <p:grpSp>
          <p:nvGrpSpPr>
            <p:cNvPr id="23" name="Group 77"/>
            <p:cNvGrpSpPr>
              <a:grpSpLocks/>
            </p:cNvGrpSpPr>
            <p:nvPr/>
          </p:nvGrpSpPr>
          <p:grpSpPr bwMode="auto">
            <a:xfrm>
              <a:off x="1830" y="3650"/>
              <a:ext cx="157" cy="319"/>
              <a:chOff x="3001" y="3046"/>
              <a:chExt cx="157" cy="319"/>
            </a:xfrm>
          </p:grpSpPr>
          <p:sp>
            <p:nvSpPr>
              <p:cNvPr id="90151" name="Oval 7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a:solidFill>
                    <a:srgbClr val="000099"/>
                  </a:solidFill>
                  <a:latin typeface="Calibri" pitchFamily="34" charset="0"/>
                  <a:ea typeface="ＭＳ Ｐゴシック" pitchFamily="34" charset="-128"/>
                  <a:cs typeface="Calibri" pitchFamily="34" charset="0"/>
                </a:endParaRPr>
              </a:p>
            </p:txBody>
          </p:sp>
          <p:pic>
            <p:nvPicPr>
              <p:cNvPr id="9015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297498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154"/>
                                        </p:tgtEl>
                                        <p:attrNameLst>
                                          <p:attrName>style.visibility</p:attrName>
                                        </p:attrNameLst>
                                      </p:cBhvr>
                                      <p:to>
                                        <p:strVal val="visible"/>
                                      </p:to>
                                    </p:set>
                                    <p:animEffect transition="in" filter="fade">
                                      <p:cBhvr>
                                        <p:cTn id="7" dur="1000"/>
                                        <p:tgtEl>
                                          <p:spTgt spid="4815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8156"/>
                                        </p:tgtEl>
                                        <p:attrNameLst>
                                          <p:attrName>style.visibility</p:attrName>
                                        </p:attrNameLst>
                                      </p:cBhvr>
                                      <p:to>
                                        <p:strVal val="visible"/>
                                      </p:to>
                                    </p:set>
                                    <p:animEffect transition="in" filter="fade">
                                      <p:cBhvr>
                                        <p:cTn id="11" dur="1000"/>
                                        <p:tgtEl>
                                          <p:spTgt spid="48156"/>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8155"/>
                                        </p:tgtEl>
                                        <p:attrNameLst>
                                          <p:attrName>style.visibility</p:attrName>
                                        </p:attrNameLst>
                                      </p:cBhvr>
                                      <p:to>
                                        <p:strVal val="visible"/>
                                      </p:to>
                                    </p:set>
                                    <p:animEffect transition="in" filter="fade">
                                      <p:cBhvr>
                                        <p:cTn id="15" dur="1000"/>
                                        <p:tgtEl>
                                          <p:spTgt spid="48155"/>
                                        </p:tgtEl>
                                      </p:cBhvr>
                                    </p:animEffect>
                                  </p:childTnLst>
                                </p:cTn>
                              </p:par>
                            </p:childTnLst>
                          </p:cTn>
                        </p:par>
                        <p:par>
                          <p:cTn id="16" fill="hold" nodeType="afterGroup">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48146"/>
                                        </p:tgtEl>
                                        <p:attrNameLst>
                                          <p:attrName>style.visibility</p:attrName>
                                        </p:attrNameLst>
                                      </p:cBhvr>
                                      <p:to>
                                        <p:strVal val="visible"/>
                                      </p:to>
                                    </p:set>
                                    <p:animEffect transition="in" filter="wipe(down)">
                                      <p:cBhvr>
                                        <p:cTn id="19" dur="2000"/>
                                        <p:tgtEl>
                                          <p:spTgt spid="48146"/>
                                        </p:tgtEl>
                                      </p:cBhvr>
                                    </p:animEffect>
                                  </p:childTnLst>
                                </p:cTn>
                              </p:par>
                            </p:childTnLst>
                          </p:cTn>
                        </p:par>
                        <p:par>
                          <p:cTn id="20" fill="hold" nodeType="afterGroup">
                            <p:stCondLst>
                              <p:cond delay="5000"/>
                            </p:stCondLst>
                            <p:childTnLst>
                              <p:par>
                                <p:cTn id="21" presetID="55"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strVal val="#ppt_w*0.7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animEffect transition="in" filter="fade">
                                      <p:cBhvr>
                                        <p:cTn id="25" dur="500"/>
                                        <p:tgtEl>
                                          <p:spTgt spid="22"/>
                                        </p:tgtEl>
                                      </p:cBhvr>
                                    </p:animEffect>
                                  </p:childTnLst>
                                </p:cTn>
                              </p:par>
                            </p:childTnLst>
                          </p:cTn>
                        </p:par>
                        <p:par>
                          <p:cTn id="26" fill="hold" nodeType="afterGroup">
                            <p:stCondLst>
                              <p:cond delay="5500"/>
                            </p:stCondLst>
                            <p:childTnLst>
                              <p:par>
                                <p:cTn id="27" presetID="55"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strVal val="#ppt_w*0.70"/>
                                          </p:val>
                                        </p:tav>
                                        <p:tav tm="100000">
                                          <p:val>
                                            <p:strVal val="#ppt_w"/>
                                          </p:val>
                                        </p:tav>
                                      </p:tavLst>
                                    </p:anim>
                                    <p:anim calcmode="lin" valueType="num">
                                      <p:cBhvr>
                                        <p:cTn id="30" dur="500" fill="hold"/>
                                        <p:tgtEl>
                                          <p:spTgt spid="20"/>
                                        </p:tgtEl>
                                        <p:attrNameLst>
                                          <p:attrName>ppt_h</p:attrName>
                                        </p:attrNameLst>
                                      </p:cBhvr>
                                      <p:tavLst>
                                        <p:tav tm="0">
                                          <p:val>
                                            <p:strVal val="#ppt_h"/>
                                          </p:val>
                                        </p:tav>
                                        <p:tav tm="100000">
                                          <p:val>
                                            <p:strVal val="#ppt_h"/>
                                          </p:val>
                                        </p:tav>
                                      </p:tavLst>
                                    </p:anim>
                                    <p:animEffect transition="in" filter="fade">
                                      <p:cBhvr>
                                        <p:cTn id="31" dur="500"/>
                                        <p:tgtEl>
                                          <p:spTgt spid="20"/>
                                        </p:tgtEl>
                                      </p:cBhvr>
                                    </p:animEffect>
                                  </p:childTnLst>
                                </p:cTn>
                              </p:par>
                            </p:childTnLst>
                          </p:cTn>
                        </p:par>
                        <p:par>
                          <p:cTn id="32" fill="hold" nodeType="afterGroup">
                            <p:stCondLst>
                              <p:cond delay="6000"/>
                            </p:stCondLst>
                            <p:childTnLst>
                              <p:par>
                                <p:cTn id="33" presetID="55"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strVal val="#ppt_w*0.70"/>
                                          </p:val>
                                        </p:tav>
                                        <p:tav tm="100000">
                                          <p:val>
                                            <p:strVal val="#ppt_w"/>
                                          </p:val>
                                        </p:tav>
                                      </p:tavLst>
                                    </p:anim>
                                    <p:anim calcmode="lin" valueType="num">
                                      <p:cBhvr>
                                        <p:cTn id="36" dur="500" fill="hold"/>
                                        <p:tgtEl>
                                          <p:spTgt spid="18"/>
                                        </p:tgtEl>
                                        <p:attrNameLst>
                                          <p:attrName>ppt_h</p:attrName>
                                        </p:attrNameLst>
                                      </p:cBhvr>
                                      <p:tavLst>
                                        <p:tav tm="0">
                                          <p:val>
                                            <p:strVal val="#ppt_h"/>
                                          </p:val>
                                        </p:tav>
                                        <p:tav tm="100000">
                                          <p:val>
                                            <p:strVal val="#ppt_h"/>
                                          </p:val>
                                        </p:tav>
                                      </p:tavLst>
                                    </p:anim>
                                    <p:animEffect transition="in" filter="fade">
                                      <p:cBhvr>
                                        <p:cTn id="37" dur="500"/>
                                        <p:tgtEl>
                                          <p:spTgt spid="18"/>
                                        </p:tgtEl>
                                      </p:cBhvr>
                                    </p:animEffect>
                                  </p:childTnLst>
                                </p:cTn>
                              </p:par>
                            </p:childTnLst>
                          </p:cTn>
                        </p:par>
                        <p:par>
                          <p:cTn id="38" fill="hold" nodeType="afterGroup">
                            <p:stCondLst>
                              <p:cond delay="6500"/>
                            </p:stCondLst>
                            <p:childTnLst>
                              <p:par>
                                <p:cTn id="39" presetID="55"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ppt_w*0.70"/>
                                          </p:val>
                                        </p:tav>
                                        <p:tav tm="100000">
                                          <p:val>
                                            <p:strVal val="#ppt_w"/>
                                          </p:val>
                                        </p:tav>
                                      </p:tavLst>
                                    </p:anim>
                                    <p:anim calcmode="lin" valueType="num">
                                      <p:cBhvr>
                                        <p:cTn id="42" dur="500" fill="hold"/>
                                        <p:tgtEl>
                                          <p:spTgt spid="8"/>
                                        </p:tgtEl>
                                        <p:attrNameLst>
                                          <p:attrName>ppt_h</p:attrName>
                                        </p:attrNameLst>
                                      </p:cBhvr>
                                      <p:tavLst>
                                        <p:tav tm="0">
                                          <p:val>
                                            <p:strVal val="#ppt_h"/>
                                          </p:val>
                                        </p:tav>
                                        <p:tav tm="100000">
                                          <p:val>
                                            <p:strVal val="#ppt_h"/>
                                          </p:val>
                                        </p:tav>
                                      </p:tavLst>
                                    </p:anim>
                                    <p:animEffect transition="in" filter="fade">
                                      <p:cBhvr>
                                        <p:cTn id="43" dur="500"/>
                                        <p:tgtEl>
                                          <p:spTgt spid="8"/>
                                        </p:tgtEl>
                                      </p:cBhvr>
                                    </p:animEffect>
                                  </p:childTnLst>
                                </p:cTn>
                              </p:par>
                            </p:childTnLst>
                          </p:cTn>
                        </p:par>
                        <p:par>
                          <p:cTn id="44" fill="hold" nodeType="afterGroup">
                            <p:stCondLst>
                              <p:cond delay="7000"/>
                            </p:stCondLst>
                            <p:childTnLst>
                              <p:par>
                                <p:cTn id="45" presetID="55"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0.70"/>
                                          </p:val>
                                        </p:tav>
                                        <p:tav tm="100000">
                                          <p:val>
                                            <p:strVal val="#ppt_w"/>
                                          </p:val>
                                        </p:tav>
                                      </p:tavLst>
                                    </p:anim>
                                    <p:anim calcmode="lin" valueType="num">
                                      <p:cBhvr>
                                        <p:cTn id="48" dur="500" fill="hold"/>
                                        <p:tgtEl>
                                          <p:spTgt spid="2"/>
                                        </p:tgtEl>
                                        <p:attrNameLst>
                                          <p:attrName>ppt_h</p:attrName>
                                        </p:attrNameLst>
                                      </p:cBhvr>
                                      <p:tavLst>
                                        <p:tav tm="0">
                                          <p:val>
                                            <p:strVal val="#ppt_h"/>
                                          </p:val>
                                        </p:tav>
                                        <p:tav tm="100000">
                                          <p:val>
                                            <p:strVal val="#ppt_h"/>
                                          </p:val>
                                        </p:tav>
                                      </p:tavLst>
                                    </p:anim>
                                    <p:animEffect transition="in" filter="fade">
                                      <p:cBhvr>
                                        <p:cTn id="49" dur="500"/>
                                        <p:tgtEl>
                                          <p:spTgt spid="2"/>
                                        </p:tgtEl>
                                      </p:cBhvr>
                                    </p:animEffect>
                                  </p:childTnLst>
                                </p:cTn>
                              </p:par>
                            </p:childTnLst>
                          </p:cTn>
                        </p:par>
                        <p:par>
                          <p:cTn id="50" fill="hold" nodeType="afterGroup">
                            <p:stCondLst>
                              <p:cond delay="7500"/>
                            </p:stCondLst>
                            <p:childTnLst>
                              <p:par>
                                <p:cTn id="51" presetID="55"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strVal val="#ppt_w*0.70"/>
                                          </p:val>
                                        </p:tav>
                                        <p:tav tm="100000">
                                          <p:val>
                                            <p:strVal val="#ppt_w"/>
                                          </p:val>
                                        </p:tav>
                                      </p:tavLst>
                                    </p:anim>
                                    <p:anim calcmode="lin" valueType="num">
                                      <p:cBhvr>
                                        <p:cTn id="54" dur="500" fill="hold"/>
                                        <p:tgtEl>
                                          <p:spTgt spid="14"/>
                                        </p:tgtEl>
                                        <p:attrNameLst>
                                          <p:attrName>ppt_h</p:attrName>
                                        </p:attrNameLst>
                                      </p:cBhvr>
                                      <p:tavLst>
                                        <p:tav tm="0">
                                          <p:val>
                                            <p:strVal val="#ppt_h"/>
                                          </p:val>
                                        </p:tav>
                                        <p:tav tm="100000">
                                          <p:val>
                                            <p:strVal val="#ppt_h"/>
                                          </p:val>
                                        </p:tav>
                                      </p:tavLst>
                                    </p:anim>
                                    <p:animEffect transition="in" filter="fade">
                                      <p:cBhvr>
                                        <p:cTn id="55" dur="500"/>
                                        <p:tgtEl>
                                          <p:spTgt spid="14"/>
                                        </p:tgtEl>
                                      </p:cBhvr>
                                    </p:animEffect>
                                  </p:childTnLst>
                                </p:cTn>
                              </p:par>
                            </p:childTnLst>
                          </p:cTn>
                        </p:par>
                        <p:par>
                          <p:cTn id="56" fill="hold" nodeType="afterGroup">
                            <p:stCondLst>
                              <p:cond delay="8000"/>
                            </p:stCondLst>
                            <p:childTnLst>
                              <p:par>
                                <p:cTn id="57" presetID="55" presetClass="entr" presetSubtype="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strVal val="#ppt_w*0.70"/>
                                          </p:val>
                                        </p:tav>
                                        <p:tav tm="100000">
                                          <p:val>
                                            <p:strVal val="#ppt_w"/>
                                          </p:val>
                                        </p:tav>
                                      </p:tavLst>
                                    </p:anim>
                                    <p:anim calcmode="lin" valueType="num">
                                      <p:cBhvr>
                                        <p:cTn id="60" dur="500" fill="hold"/>
                                        <p:tgtEl>
                                          <p:spTgt spid="12"/>
                                        </p:tgtEl>
                                        <p:attrNameLst>
                                          <p:attrName>ppt_h</p:attrName>
                                        </p:attrNameLst>
                                      </p:cBhvr>
                                      <p:tavLst>
                                        <p:tav tm="0">
                                          <p:val>
                                            <p:strVal val="#ppt_h"/>
                                          </p:val>
                                        </p:tav>
                                        <p:tav tm="100000">
                                          <p:val>
                                            <p:strVal val="#ppt_h"/>
                                          </p:val>
                                        </p:tav>
                                      </p:tavLst>
                                    </p:anim>
                                    <p:animEffect transition="in" filter="fade">
                                      <p:cBhvr>
                                        <p:cTn id="61" dur="500"/>
                                        <p:tgtEl>
                                          <p:spTgt spid="12"/>
                                        </p:tgtEl>
                                      </p:cBhvr>
                                    </p:animEffect>
                                  </p:childTnLst>
                                </p:cTn>
                              </p:par>
                            </p:childTnLst>
                          </p:cTn>
                        </p:par>
                        <p:par>
                          <p:cTn id="62" fill="hold" nodeType="afterGroup">
                            <p:stCondLst>
                              <p:cond delay="8500"/>
                            </p:stCondLst>
                            <p:childTnLst>
                              <p:par>
                                <p:cTn id="63" presetID="55"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ppt_w</p:attrName>
                                        </p:attrNameLst>
                                      </p:cBhvr>
                                      <p:tavLst>
                                        <p:tav tm="0">
                                          <p:val>
                                            <p:strVal val="#ppt_w*0.70"/>
                                          </p:val>
                                        </p:tav>
                                        <p:tav tm="100000">
                                          <p:val>
                                            <p:strVal val="#ppt_w"/>
                                          </p:val>
                                        </p:tav>
                                      </p:tavLst>
                                    </p:anim>
                                    <p:anim calcmode="lin" valueType="num">
                                      <p:cBhvr>
                                        <p:cTn id="66" dur="500" fill="hold"/>
                                        <p:tgtEl>
                                          <p:spTgt spid="4"/>
                                        </p:tgtEl>
                                        <p:attrNameLst>
                                          <p:attrName>ppt_h</p:attrName>
                                        </p:attrNameLst>
                                      </p:cBhvr>
                                      <p:tavLst>
                                        <p:tav tm="0">
                                          <p:val>
                                            <p:strVal val="#ppt_h"/>
                                          </p:val>
                                        </p:tav>
                                        <p:tav tm="100000">
                                          <p:val>
                                            <p:strVal val="#ppt_h"/>
                                          </p:val>
                                        </p:tav>
                                      </p:tavLst>
                                    </p:anim>
                                    <p:animEffect transition="in" filter="fade">
                                      <p:cBhvr>
                                        <p:cTn id="67" dur="500"/>
                                        <p:tgtEl>
                                          <p:spTgt spid="4"/>
                                        </p:tgtEl>
                                      </p:cBhvr>
                                    </p:animEffect>
                                  </p:childTnLst>
                                </p:cTn>
                              </p:par>
                            </p:childTnLst>
                          </p:cTn>
                        </p:par>
                        <p:par>
                          <p:cTn id="68" fill="hold" nodeType="afterGroup">
                            <p:stCondLst>
                              <p:cond delay="9000"/>
                            </p:stCondLst>
                            <p:childTnLst>
                              <p:par>
                                <p:cTn id="69" presetID="55" presetClass="entr" presetSubtype="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strVal val="#ppt_w*0.70"/>
                                          </p:val>
                                        </p:tav>
                                        <p:tav tm="100000">
                                          <p:val>
                                            <p:strVal val="#ppt_w"/>
                                          </p:val>
                                        </p:tav>
                                      </p:tavLst>
                                    </p:anim>
                                    <p:anim calcmode="lin" valueType="num">
                                      <p:cBhvr>
                                        <p:cTn id="72" dur="500" fill="hold"/>
                                        <p:tgtEl>
                                          <p:spTgt spid="16"/>
                                        </p:tgtEl>
                                        <p:attrNameLst>
                                          <p:attrName>ppt_h</p:attrName>
                                        </p:attrNameLst>
                                      </p:cBhvr>
                                      <p:tavLst>
                                        <p:tav tm="0">
                                          <p:val>
                                            <p:strVal val="#ppt_h"/>
                                          </p:val>
                                        </p:tav>
                                        <p:tav tm="100000">
                                          <p:val>
                                            <p:strVal val="#ppt_h"/>
                                          </p:val>
                                        </p:tav>
                                      </p:tavLst>
                                    </p:anim>
                                    <p:animEffect transition="in" filter="fade">
                                      <p:cBhvr>
                                        <p:cTn id="73" dur="500"/>
                                        <p:tgtEl>
                                          <p:spTgt spid="16"/>
                                        </p:tgtEl>
                                      </p:cBhvr>
                                    </p:animEffect>
                                  </p:childTnLst>
                                </p:cTn>
                              </p:par>
                            </p:childTnLst>
                          </p:cTn>
                        </p:par>
                        <p:par>
                          <p:cTn id="74" fill="hold" nodeType="afterGroup">
                            <p:stCondLst>
                              <p:cond delay="9500"/>
                            </p:stCondLst>
                            <p:childTnLst>
                              <p:par>
                                <p:cTn id="75" presetID="55" presetClass="entr" presetSubtype="0"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strVal val="#ppt_w*0.70"/>
                                          </p:val>
                                        </p:tav>
                                        <p:tav tm="100000">
                                          <p:val>
                                            <p:strVal val="#ppt_w"/>
                                          </p:val>
                                        </p:tav>
                                      </p:tavLst>
                                    </p:anim>
                                    <p:anim calcmode="lin" valueType="num">
                                      <p:cBhvr>
                                        <p:cTn id="78" dur="500" fill="hold"/>
                                        <p:tgtEl>
                                          <p:spTgt spid="6"/>
                                        </p:tgtEl>
                                        <p:attrNameLst>
                                          <p:attrName>ppt_h</p:attrName>
                                        </p:attrNameLst>
                                      </p:cBhvr>
                                      <p:tavLst>
                                        <p:tav tm="0">
                                          <p:val>
                                            <p:strVal val="#ppt_h"/>
                                          </p:val>
                                        </p:tav>
                                        <p:tav tm="100000">
                                          <p:val>
                                            <p:strVal val="#ppt_h"/>
                                          </p:val>
                                        </p:tav>
                                      </p:tavLst>
                                    </p:anim>
                                    <p:animEffect transition="in" filter="fade">
                                      <p:cBhvr>
                                        <p:cTn id="79" dur="500"/>
                                        <p:tgtEl>
                                          <p:spTgt spid="6"/>
                                        </p:tgtEl>
                                      </p:cBhvr>
                                    </p:animEffect>
                                  </p:childTnLst>
                                </p:cTn>
                              </p:par>
                            </p:childTnLst>
                          </p:cTn>
                        </p:par>
                        <p:par>
                          <p:cTn id="80" fill="hold" nodeType="afterGroup">
                            <p:stCondLst>
                              <p:cond delay="10000"/>
                            </p:stCondLst>
                            <p:childTnLst>
                              <p:par>
                                <p:cTn id="81" presetID="55" presetClass="entr" presetSubtype="0"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strVal val="#ppt_w*0.70"/>
                                          </p:val>
                                        </p:tav>
                                        <p:tav tm="100000">
                                          <p:val>
                                            <p:strVal val="#ppt_w"/>
                                          </p:val>
                                        </p:tav>
                                      </p:tavLst>
                                    </p:anim>
                                    <p:anim calcmode="lin" valueType="num">
                                      <p:cBhvr>
                                        <p:cTn id="84" dur="500" fill="hold"/>
                                        <p:tgtEl>
                                          <p:spTgt spid="10"/>
                                        </p:tgtEl>
                                        <p:attrNameLst>
                                          <p:attrName>ppt_h</p:attrName>
                                        </p:attrNameLst>
                                      </p:cBhvr>
                                      <p:tavLst>
                                        <p:tav tm="0">
                                          <p:val>
                                            <p:strVal val="#ppt_h"/>
                                          </p:val>
                                        </p:tav>
                                        <p:tav tm="100000">
                                          <p:val>
                                            <p:strVal val="#ppt_h"/>
                                          </p:val>
                                        </p:tav>
                                      </p:tavLst>
                                    </p:anim>
                                    <p:animEffect transition="in" filter="fade">
                                      <p:cBhvr>
                                        <p:cTn id="8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6" grpId="0" animBg="1"/>
      <p:bldP spid="48154" grpId="0"/>
      <p:bldP spid="48155" grpId="0"/>
      <p:bldP spid="481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1292290" name="Slide Number Placeholder 3"/>
          <p:cNvSpPr txBox="1">
            <a:spLocks noGrp="1"/>
          </p:cNvSpPr>
          <p:nvPr/>
        </p:nvSpPr>
        <p:spPr bwMode="auto">
          <a:xfrm>
            <a:off x="8647113" y="6650038"/>
            <a:ext cx="217487"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260D064-B750-41D0-A3BF-5DEE7D115DB4}" type="slidenum">
              <a:rPr lang="en-US" sz="1700">
                <a:solidFill>
                  <a:srgbClr val="FFFFFF"/>
                </a:solidFill>
              </a:rPr>
              <a:pPr eaLnBrk="1" hangingPunct="1"/>
              <a:t>3</a:t>
            </a:fld>
            <a:endParaRPr lang="en-US" sz="1700">
              <a:solidFill>
                <a:srgbClr val="FFFFFF"/>
              </a:solidFill>
            </a:endParaRPr>
          </a:p>
        </p:txBody>
      </p:sp>
      <p:sp>
        <p:nvSpPr>
          <p:cNvPr id="1292291" name="Rectangle 1"/>
          <p:cNvSpPr>
            <a:spLocks/>
          </p:cNvSpPr>
          <p:nvPr/>
        </p:nvSpPr>
        <p:spPr bwMode="auto">
          <a:xfrm>
            <a:off x="0" y="0"/>
            <a:ext cx="9144000" cy="177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en-US"/>
          </a:p>
        </p:txBody>
      </p:sp>
      <p:sp>
        <p:nvSpPr>
          <p:cNvPr id="1292295" name="Rectangle 5"/>
          <p:cNvSpPr>
            <a:spLocks/>
          </p:cNvSpPr>
          <p:nvPr/>
        </p:nvSpPr>
        <p:spPr bwMode="auto">
          <a:xfrm rot="10800000">
            <a:off x="0" y="4672013"/>
            <a:ext cx="9144000" cy="200025"/>
          </a:xfrm>
          <a:prstGeom prst="rect">
            <a:avLst/>
          </a:prstGeom>
          <a:gradFill rotWithShape="0">
            <a:gsLst>
              <a:gs pos="0">
                <a:srgbClr val="003C54"/>
              </a:gs>
              <a:gs pos="100000">
                <a:srgbClr val="0183B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1292296" name="Rectangle 6"/>
          <p:cNvSpPr>
            <a:spLocks/>
          </p:cNvSpPr>
          <p:nvPr/>
        </p:nvSpPr>
        <p:spPr bwMode="auto">
          <a:xfrm>
            <a:off x="0" y="2201863"/>
            <a:ext cx="9144000" cy="211137"/>
          </a:xfrm>
          <a:prstGeom prst="rect">
            <a:avLst/>
          </a:prstGeom>
          <a:gradFill rotWithShape="0">
            <a:gsLst>
              <a:gs pos="0">
                <a:srgbClr val="0183B7"/>
              </a:gs>
              <a:gs pos="100000">
                <a:srgbClr val="003C54"/>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1292297" name="Rectangle 7"/>
          <p:cNvSpPr>
            <a:spLocks/>
          </p:cNvSpPr>
          <p:nvPr/>
        </p:nvSpPr>
        <p:spPr bwMode="auto">
          <a:xfrm rot="10800000" flipH="1">
            <a:off x="0" y="2471738"/>
            <a:ext cx="9144000" cy="2206625"/>
          </a:xfrm>
          <a:prstGeom prst="rect">
            <a:avLst/>
          </a:prstGeom>
          <a:gradFill rotWithShape="0">
            <a:gsLst>
              <a:gs pos="0">
                <a:srgbClr val="005374">
                  <a:alpha val="0"/>
                </a:srgbClr>
              </a:gs>
              <a:gs pos="100000">
                <a:srgbClr val="015F85">
                  <a:alpha val="60001"/>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1292298" name="Rectangle 8"/>
          <p:cNvSpPr>
            <a:spLocks noGrp="1" noChangeArrowheads="1"/>
          </p:cNvSpPr>
          <p:nvPr>
            <p:ph type="title" idx="4294967295"/>
          </p:nvPr>
        </p:nvSpPr>
        <p:spPr>
          <a:xfrm>
            <a:off x="203346" y="332656"/>
            <a:ext cx="8564562" cy="720080"/>
          </a:xfrm>
        </p:spPr>
        <p:txBody>
          <a:bodyPr lIns="82071" tIns="41035" rIns="126148" bIns="41035">
            <a:normAutofit/>
          </a:bodyPr>
          <a:lstStyle/>
          <a:p>
            <a:pPr marL="42863" defTabSz="811213"/>
            <a:r>
              <a:rPr lang="en-US" sz="3600" dirty="0"/>
              <a:t>Business Challenges</a:t>
            </a:r>
          </a:p>
        </p:txBody>
      </p:sp>
      <p:sp>
        <p:nvSpPr>
          <p:cNvPr id="1292299" name="Line 9"/>
          <p:cNvSpPr>
            <a:spLocks noChangeShapeType="1"/>
          </p:cNvSpPr>
          <p:nvPr/>
        </p:nvSpPr>
        <p:spPr bwMode="auto">
          <a:xfrm>
            <a:off x="0" y="4684713"/>
            <a:ext cx="91440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92300" name="Line 10"/>
          <p:cNvSpPr>
            <a:spLocks noChangeShapeType="1"/>
          </p:cNvSpPr>
          <p:nvPr/>
        </p:nvSpPr>
        <p:spPr bwMode="auto">
          <a:xfrm>
            <a:off x="0" y="2417763"/>
            <a:ext cx="91440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8859" name="Rectangle 11"/>
          <p:cNvSpPr>
            <a:spLocks/>
          </p:cNvSpPr>
          <p:nvPr/>
        </p:nvSpPr>
        <p:spPr bwMode="auto">
          <a:xfrm>
            <a:off x="1024880" y="1498600"/>
            <a:ext cx="426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nSpc>
                <a:spcPct val="90000"/>
              </a:lnSpc>
            </a:pPr>
            <a:r>
              <a:rPr lang="en-US" sz="2800" dirty="0">
                <a:solidFill>
                  <a:schemeClr val="bg1"/>
                </a:solidFill>
                <a:latin typeface="Calibri" pitchFamily="34" charset="0"/>
                <a:cs typeface="Calibri" pitchFamily="34" charset="0"/>
              </a:rPr>
              <a:t>Problem Solved:</a:t>
            </a:r>
          </a:p>
        </p:txBody>
      </p:sp>
      <p:sp>
        <p:nvSpPr>
          <p:cNvPr id="78860" name="Rectangle 12"/>
          <p:cNvSpPr>
            <a:spLocks/>
          </p:cNvSpPr>
          <p:nvPr/>
        </p:nvSpPr>
        <p:spPr bwMode="auto">
          <a:xfrm>
            <a:off x="217488" y="4967288"/>
            <a:ext cx="2184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gn="ctr">
              <a:lnSpc>
                <a:spcPct val="90000"/>
              </a:lnSpc>
            </a:pPr>
            <a:r>
              <a:rPr lang="en-US" sz="2200" dirty="0">
                <a:solidFill>
                  <a:srgbClr val="000099"/>
                </a:solidFill>
                <a:latin typeface="Calibri" pitchFamily="34" charset="0"/>
                <a:cs typeface="Calibri" pitchFamily="34" charset="0"/>
              </a:rPr>
              <a:t>No Virtualization</a:t>
            </a:r>
          </a:p>
        </p:txBody>
      </p:sp>
      <p:sp>
        <p:nvSpPr>
          <p:cNvPr id="78861" name="Rectangle 13"/>
          <p:cNvSpPr>
            <a:spLocks/>
          </p:cNvSpPr>
          <p:nvPr/>
        </p:nvSpPr>
        <p:spPr bwMode="auto">
          <a:xfrm>
            <a:off x="2400300" y="4967288"/>
            <a:ext cx="2159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gn="ctr">
              <a:lnSpc>
                <a:spcPct val="90000"/>
              </a:lnSpc>
            </a:pPr>
            <a:r>
              <a:rPr lang="en-US" sz="2200">
                <a:solidFill>
                  <a:srgbClr val="000099"/>
                </a:solidFill>
                <a:latin typeface="Calibri" pitchFamily="34" charset="0"/>
                <a:cs typeface="Calibri" pitchFamily="34" charset="0"/>
              </a:rPr>
              <a:t>Data Center Virtualization</a:t>
            </a:r>
          </a:p>
        </p:txBody>
      </p:sp>
      <p:sp>
        <p:nvSpPr>
          <p:cNvPr id="78862" name="Rectangle 14"/>
          <p:cNvSpPr>
            <a:spLocks/>
          </p:cNvSpPr>
          <p:nvPr/>
        </p:nvSpPr>
        <p:spPr bwMode="auto">
          <a:xfrm>
            <a:off x="4216400" y="4967288"/>
            <a:ext cx="28321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gn="ctr">
              <a:lnSpc>
                <a:spcPct val="90000"/>
              </a:lnSpc>
            </a:pPr>
            <a:r>
              <a:rPr lang="en-US" sz="2200">
                <a:solidFill>
                  <a:srgbClr val="000099"/>
                </a:solidFill>
                <a:latin typeface="Calibri" pitchFamily="34" charset="0"/>
                <a:cs typeface="Calibri" pitchFamily="34" charset="0"/>
              </a:rPr>
              <a:t>Static Service Orchestration</a:t>
            </a:r>
          </a:p>
        </p:txBody>
      </p:sp>
      <p:sp>
        <p:nvSpPr>
          <p:cNvPr id="78863" name="Rectangle 15"/>
          <p:cNvSpPr>
            <a:spLocks/>
          </p:cNvSpPr>
          <p:nvPr/>
        </p:nvSpPr>
        <p:spPr bwMode="auto">
          <a:xfrm>
            <a:off x="6748463" y="4967288"/>
            <a:ext cx="214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gn="ctr">
              <a:lnSpc>
                <a:spcPct val="90000"/>
              </a:lnSpc>
            </a:pPr>
            <a:r>
              <a:rPr lang="en-US" sz="2200">
                <a:solidFill>
                  <a:srgbClr val="000099"/>
                </a:solidFill>
                <a:latin typeface="Calibri" pitchFamily="34" charset="0"/>
                <a:cs typeface="Calibri" pitchFamily="34" charset="0"/>
              </a:rPr>
              <a:t>Dynamic Service Orchestration</a:t>
            </a:r>
          </a:p>
        </p:txBody>
      </p:sp>
      <p:sp>
        <p:nvSpPr>
          <p:cNvPr id="78866" name="AutoShape 18"/>
          <p:cNvSpPr>
            <a:spLocks/>
          </p:cNvSpPr>
          <p:nvPr/>
        </p:nvSpPr>
        <p:spPr bwMode="auto">
          <a:xfrm rot="-5400000">
            <a:off x="1000125" y="3952876"/>
            <a:ext cx="619125" cy="1270000"/>
          </a:xfrm>
          <a:custGeom>
            <a:avLst/>
            <a:gdLst>
              <a:gd name="T0" fmla="*/ 0 w 21600"/>
              <a:gd name="T1" fmla="*/ 0 h 21600"/>
              <a:gd name="T2" fmla="*/ 21600 w 21600"/>
              <a:gd name="T3" fmla="*/ 21600 h 21600"/>
            </a:gdLst>
            <a:ahLst/>
            <a:cxnLst/>
            <a:rect l="T0" t="T1" r="T2" b="T3"/>
            <a:pathLst>
              <a:path w="21600" h="21600">
                <a:moveTo>
                  <a:pt x="16200" y="0"/>
                </a:moveTo>
                <a:lnTo>
                  <a:pt x="0" y="0"/>
                </a:lnTo>
                <a:lnTo>
                  <a:pt x="0" y="21600"/>
                </a:lnTo>
                <a:lnTo>
                  <a:pt x="16200" y="21600"/>
                </a:lnTo>
                <a:lnTo>
                  <a:pt x="21600" y="10800"/>
                </a:lnTo>
                <a:close/>
                <a:moveTo>
                  <a:pt x="16200" y="0"/>
                </a:moveTo>
              </a:path>
            </a:pathLst>
          </a:custGeom>
          <a:gradFill rotWithShape="0">
            <a:gsLst>
              <a:gs pos="0">
                <a:srgbClr val="FFFFFF">
                  <a:alpha val="50000"/>
                </a:srgbClr>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78867" name="AutoShape 19"/>
          <p:cNvSpPr>
            <a:spLocks/>
          </p:cNvSpPr>
          <p:nvPr/>
        </p:nvSpPr>
        <p:spPr bwMode="auto">
          <a:xfrm rot="-5400000">
            <a:off x="3170237" y="3952876"/>
            <a:ext cx="619125" cy="1270000"/>
          </a:xfrm>
          <a:custGeom>
            <a:avLst/>
            <a:gdLst>
              <a:gd name="T0" fmla="*/ 0 w 21600"/>
              <a:gd name="T1" fmla="*/ 0 h 21600"/>
              <a:gd name="T2" fmla="*/ 21600 w 21600"/>
              <a:gd name="T3" fmla="*/ 21600 h 21600"/>
            </a:gdLst>
            <a:ahLst/>
            <a:cxnLst/>
            <a:rect l="T0" t="T1" r="T2" b="T3"/>
            <a:pathLst>
              <a:path w="21600" h="21600">
                <a:moveTo>
                  <a:pt x="16200" y="0"/>
                </a:moveTo>
                <a:lnTo>
                  <a:pt x="0" y="0"/>
                </a:lnTo>
                <a:lnTo>
                  <a:pt x="0" y="21600"/>
                </a:lnTo>
                <a:lnTo>
                  <a:pt x="16200" y="21600"/>
                </a:lnTo>
                <a:lnTo>
                  <a:pt x="21600" y="10800"/>
                </a:lnTo>
                <a:close/>
                <a:moveTo>
                  <a:pt x="16200" y="0"/>
                </a:moveTo>
              </a:path>
            </a:pathLst>
          </a:custGeom>
          <a:gradFill rotWithShape="0">
            <a:gsLst>
              <a:gs pos="0">
                <a:srgbClr val="FFFFFF">
                  <a:alpha val="50000"/>
                </a:srgbClr>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78868" name="AutoShape 20"/>
          <p:cNvSpPr>
            <a:spLocks/>
          </p:cNvSpPr>
          <p:nvPr/>
        </p:nvSpPr>
        <p:spPr bwMode="auto">
          <a:xfrm rot="-5400000">
            <a:off x="5322887" y="3952876"/>
            <a:ext cx="619125" cy="1270000"/>
          </a:xfrm>
          <a:custGeom>
            <a:avLst/>
            <a:gdLst>
              <a:gd name="T0" fmla="*/ 0 w 21600"/>
              <a:gd name="T1" fmla="*/ 0 h 21600"/>
              <a:gd name="T2" fmla="*/ 21600 w 21600"/>
              <a:gd name="T3" fmla="*/ 21600 h 21600"/>
            </a:gdLst>
            <a:ahLst/>
            <a:cxnLst/>
            <a:rect l="T0" t="T1" r="T2" b="T3"/>
            <a:pathLst>
              <a:path w="21600" h="21600">
                <a:moveTo>
                  <a:pt x="16200" y="0"/>
                </a:moveTo>
                <a:lnTo>
                  <a:pt x="0" y="0"/>
                </a:lnTo>
                <a:lnTo>
                  <a:pt x="0" y="21600"/>
                </a:lnTo>
                <a:lnTo>
                  <a:pt x="16200" y="21600"/>
                </a:lnTo>
                <a:lnTo>
                  <a:pt x="21600" y="10800"/>
                </a:lnTo>
                <a:close/>
                <a:moveTo>
                  <a:pt x="16200" y="0"/>
                </a:moveTo>
              </a:path>
            </a:pathLst>
          </a:custGeom>
          <a:gradFill rotWithShape="0">
            <a:gsLst>
              <a:gs pos="0">
                <a:srgbClr val="FFFFFF">
                  <a:alpha val="50000"/>
                </a:srgbClr>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78869" name="AutoShape 21"/>
          <p:cNvSpPr>
            <a:spLocks/>
          </p:cNvSpPr>
          <p:nvPr/>
        </p:nvSpPr>
        <p:spPr bwMode="auto">
          <a:xfrm rot="-5400000">
            <a:off x="7515225" y="3952876"/>
            <a:ext cx="619125" cy="1270000"/>
          </a:xfrm>
          <a:custGeom>
            <a:avLst/>
            <a:gdLst>
              <a:gd name="T0" fmla="*/ 0 w 21600"/>
              <a:gd name="T1" fmla="*/ 0 h 21600"/>
              <a:gd name="T2" fmla="*/ 21600 w 21600"/>
              <a:gd name="T3" fmla="*/ 21600 h 21600"/>
            </a:gdLst>
            <a:ahLst/>
            <a:cxnLst/>
            <a:rect l="T0" t="T1" r="T2" b="T3"/>
            <a:pathLst>
              <a:path w="21600" h="21600">
                <a:moveTo>
                  <a:pt x="16200" y="0"/>
                </a:moveTo>
                <a:lnTo>
                  <a:pt x="0" y="0"/>
                </a:lnTo>
                <a:lnTo>
                  <a:pt x="0" y="21600"/>
                </a:lnTo>
                <a:lnTo>
                  <a:pt x="16200" y="21600"/>
                </a:lnTo>
                <a:lnTo>
                  <a:pt x="21600" y="10800"/>
                </a:lnTo>
                <a:close/>
                <a:moveTo>
                  <a:pt x="16200" y="0"/>
                </a:moveTo>
              </a:path>
            </a:pathLst>
          </a:custGeom>
          <a:gradFill rotWithShape="0">
            <a:gsLst>
              <a:gs pos="0">
                <a:srgbClr val="FFFFFF">
                  <a:alpha val="50000"/>
                </a:srgbClr>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grpSp>
        <p:nvGrpSpPr>
          <p:cNvPr id="2" name="Group 22"/>
          <p:cNvGrpSpPr>
            <a:grpSpLocks/>
          </p:cNvGrpSpPr>
          <p:nvPr/>
        </p:nvGrpSpPr>
        <p:grpSpPr bwMode="auto">
          <a:xfrm>
            <a:off x="5927725" y="1497013"/>
            <a:ext cx="3911600" cy="3911600"/>
            <a:chOff x="0" y="0"/>
            <a:chExt cx="2464" cy="2464"/>
          </a:xfrm>
        </p:grpSpPr>
        <p:sp>
          <p:nvSpPr>
            <p:cNvPr id="1292313" name="Oval 23"/>
            <p:cNvSpPr>
              <a:spLocks/>
            </p:cNvSpPr>
            <p:nvPr/>
          </p:nvSpPr>
          <p:spPr bwMode="auto">
            <a:xfrm>
              <a:off x="0" y="0"/>
              <a:ext cx="2464" cy="2464"/>
            </a:xfrm>
            <a:prstGeom prst="ellipse">
              <a:avLst/>
            </a:prstGeom>
            <a:gradFill rotWithShape="0">
              <a:gsLst>
                <a:gs pos="0">
                  <a:srgbClr val="3F4B10">
                    <a:alpha val="0"/>
                  </a:srgbClr>
                </a:gs>
                <a:gs pos="100000">
                  <a:srgbClr val="89A424">
                    <a:alpha val="62999"/>
                  </a:srgbClr>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14" name="Oval 24"/>
            <p:cNvSpPr>
              <a:spLocks/>
            </p:cNvSpPr>
            <p:nvPr/>
          </p:nvSpPr>
          <p:spPr bwMode="auto">
            <a:xfrm>
              <a:off x="763" y="1580"/>
              <a:ext cx="857" cy="216"/>
            </a:xfrm>
            <a:prstGeom prst="ellipse">
              <a:avLst/>
            </a:prstGeom>
            <a:gradFill rotWithShape="0">
              <a:gsLst>
                <a:gs pos="0">
                  <a:srgbClr val="000000">
                    <a:alpha val="0"/>
                  </a:srgbClr>
                </a:gs>
                <a:gs pos="100000">
                  <a:srgbClr val="000000">
                    <a:alpha val="46999"/>
                  </a:srgbClr>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grpSp>
          <p:nvGrpSpPr>
            <p:cNvPr id="4" name="Group 25"/>
            <p:cNvGrpSpPr>
              <a:grpSpLocks/>
            </p:cNvGrpSpPr>
            <p:nvPr/>
          </p:nvGrpSpPr>
          <p:grpSpPr bwMode="auto">
            <a:xfrm>
              <a:off x="742" y="762"/>
              <a:ext cx="930" cy="930"/>
              <a:chOff x="0" y="0"/>
              <a:chExt cx="930" cy="930"/>
            </a:xfrm>
          </p:grpSpPr>
          <p:sp>
            <p:nvSpPr>
              <p:cNvPr id="1292316" name="Oval 26"/>
              <p:cNvSpPr>
                <a:spLocks/>
              </p:cNvSpPr>
              <p:nvPr/>
            </p:nvSpPr>
            <p:spPr bwMode="auto">
              <a:xfrm>
                <a:off x="0" y="0"/>
                <a:ext cx="930" cy="930"/>
              </a:xfrm>
              <a:prstGeom prst="ellipse">
                <a:avLst/>
              </a:prstGeom>
              <a:gradFill rotWithShape="0">
                <a:gsLst>
                  <a:gs pos="0">
                    <a:srgbClr val="A0C02A"/>
                  </a:gs>
                  <a:gs pos="100000">
                    <a:srgbClr val="4A5813"/>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17" name="Oval 27"/>
              <p:cNvSpPr>
                <a:spLocks/>
              </p:cNvSpPr>
              <p:nvPr/>
            </p:nvSpPr>
            <p:spPr bwMode="auto">
              <a:xfrm rot="10800000" flipH="1">
                <a:off x="50" y="50"/>
                <a:ext cx="829" cy="829"/>
              </a:xfrm>
              <a:prstGeom prst="ellipse">
                <a:avLst/>
              </a:prstGeom>
              <a:gradFill rotWithShape="0">
                <a:gsLst>
                  <a:gs pos="0">
                    <a:srgbClr val="4A5813"/>
                  </a:gs>
                  <a:gs pos="100000">
                    <a:srgbClr val="A0C02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grpSp>
        <p:sp>
          <p:nvSpPr>
            <p:cNvPr id="1292318" name="Rectangle 28"/>
            <p:cNvSpPr>
              <a:spLocks/>
            </p:cNvSpPr>
            <p:nvPr/>
          </p:nvSpPr>
          <p:spPr bwMode="auto">
            <a:xfrm>
              <a:off x="995" y="1057"/>
              <a:ext cx="43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600" b="1" dirty="0" err="1">
                  <a:solidFill>
                    <a:schemeClr val="bg1"/>
                  </a:solidFill>
                  <a:latin typeface="Calibri" pitchFamily="34" charset="0"/>
                  <a:cs typeface="Calibri" pitchFamily="34" charset="0"/>
                </a:rPr>
                <a:t>Secs</a:t>
              </a:r>
              <a:endParaRPr lang="en-US" sz="2600" b="1" dirty="0">
                <a:solidFill>
                  <a:schemeClr val="bg1"/>
                </a:solidFill>
                <a:latin typeface="Calibri" pitchFamily="34" charset="0"/>
                <a:cs typeface="Calibri" pitchFamily="34" charset="0"/>
              </a:endParaRPr>
            </a:p>
          </p:txBody>
        </p:sp>
        <p:sp>
          <p:nvSpPr>
            <p:cNvPr id="1292319" name="AutoShape 29"/>
            <p:cNvSpPr>
              <a:spLocks/>
            </p:cNvSpPr>
            <p:nvPr/>
          </p:nvSpPr>
          <p:spPr bwMode="auto">
            <a:xfrm>
              <a:off x="544" y="558"/>
              <a:ext cx="1352" cy="1352"/>
            </a:xfrm>
            <a:custGeom>
              <a:avLst/>
              <a:gdLst>
                <a:gd name="T0" fmla="*/ 0 w 21600"/>
                <a:gd name="T1" fmla="*/ 0 h 21600"/>
                <a:gd name="T2" fmla="*/ 21600 w 21600"/>
                <a:gd name="T3" fmla="*/ 21600 h 21600"/>
              </a:gdLst>
              <a:ahLst/>
              <a:cxnLst/>
              <a:rect l="T0" t="T1" r="T2" b="T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0" y="10800"/>
                  </a:moveTo>
                  <a:cubicBezTo>
                    <a:pt x="2380" y="15450"/>
                    <a:pt x="6150" y="19220"/>
                    <a:pt x="10800" y="19220"/>
                  </a:cubicBezTo>
                  <a:cubicBezTo>
                    <a:pt x="15450" y="19220"/>
                    <a:pt x="19220" y="15450"/>
                    <a:pt x="19220" y="10800"/>
                  </a:cubicBezTo>
                  <a:cubicBezTo>
                    <a:pt x="19220" y="6150"/>
                    <a:pt x="15450" y="2380"/>
                    <a:pt x="10800" y="2380"/>
                  </a:cubicBezTo>
                  <a:cubicBezTo>
                    <a:pt x="6150" y="2380"/>
                    <a:pt x="2380" y="6150"/>
                    <a:pt x="2380" y="10800"/>
                  </a:cubicBezTo>
                  <a:close/>
                  <a:moveTo>
                    <a:pt x="2380" y="10800"/>
                  </a:moveTo>
                </a:path>
              </a:pathLst>
            </a:custGeom>
            <a:gradFill rotWithShape="0">
              <a:gsLst>
                <a:gs pos="0">
                  <a:srgbClr val="89A424">
                    <a:alpha val="62999"/>
                  </a:srgbClr>
                </a:gs>
                <a:gs pos="100000">
                  <a:srgbClr val="3F4B10">
                    <a:alpha val="0"/>
                  </a:srgbClr>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grpSp>
      <p:grpSp>
        <p:nvGrpSpPr>
          <p:cNvPr id="5" name="Group 30"/>
          <p:cNvGrpSpPr>
            <a:grpSpLocks/>
          </p:cNvGrpSpPr>
          <p:nvPr/>
        </p:nvGrpSpPr>
        <p:grpSpPr bwMode="auto">
          <a:xfrm>
            <a:off x="590550" y="2708275"/>
            <a:ext cx="1508125" cy="1639888"/>
            <a:chOff x="0" y="0"/>
            <a:chExt cx="950" cy="1033"/>
          </a:xfrm>
        </p:grpSpPr>
        <p:sp>
          <p:nvSpPr>
            <p:cNvPr id="1292321" name="Oval 31"/>
            <p:cNvSpPr>
              <a:spLocks/>
            </p:cNvSpPr>
            <p:nvPr/>
          </p:nvSpPr>
          <p:spPr bwMode="auto">
            <a:xfrm>
              <a:off x="93" y="817"/>
              <a:ext cx="857" cy="216"/>
            </a:xfrm>
            <a:prstGeom prst="ellipse">
              <a:avLst/>
            </a:prstGeom>
            <a:gradFill rotWithShape="0">
              <a:gsLst>
                <a:gs pos="0">
                  <a:srgbClr val="000000">
                    <a:alpha val="0"/>
                  </a:srgbClr>
                </a:gs>
                <a:gs pos="100000">
                  <a:srgbClr val="000000">
                    <a:alpha val="46999"/>
                  </a:srgbClr>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grpSp>
          <p:nvGrpSpPr>
            <p:cNvPr id="6" name="Group 32"/>
            <p:cNvGrpSpPr>
              <a:grpSpLocks/>
            </p:cNvGrpSpPr>
            <p:nvPr/>
          </p:nvGrpSpPr>
          <p:grpSpPr bwMode="auto">
            <a:xfrm>
              <a:off x="0" y="0"/>
              <a:ext cx="930" cy="930"/>
              <a:chOff x="0" y="0"/>
              <a:chExt cx="930" cy="930"/>
            </a:xfrm>
          </p:grpSpPr>
          <p:sp>
            <p:nvSpPr>
              <p:cNvPr id="1292323" name="Oval 33"/>
              <p:cNvSpPr>
                <a:spLocks/>
              </p:cNvSpPr>
              <p:nvPr/>
            </p:nvSpPr>
            <p:spPr bwMode="auto">
              <a:xfrm>
                <a:off x="0" y="0"/>
                <a:ext cx="930" cy="930"/>
              </a:xfrm>
              <a:prstGeom prst="ellipse">
                <a:avLst/>
              </a:prstGeom>
              <a:gradFill rotWithShape="0">
                <a:gsLst>
                  <a:gs pos="0">
                    <a:srgbClr val="A0C02A"/>
                  </a:gs>
                  <a:gs pos="100000">
                    <a:srgbClr val="4A5813"/>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24" name="Oval 34"/>
              <p:cNvSpPr>
                <a:spLocks/>
              </p:cNvSpPr>
              <p:nvPr/>
            </p:nvSpPr>
            <p:spPr bwMode="auto">
              <a:xfrm rot="10800000" flipH="1">
                <a:off x="50" y="50"/>
                <a:ext cx="829" cy="829"/>
              </a:xfrm>
              <a:prstGeom prst="ellipse">
                <a:avLst/>
              </a:prstGeom>
              <a:gradFill rotWithShape="0">
                <a:gsLst>
                  <a:gs pos="0">
                    <a:srgbClr val="4A5813"/>
                  </a:gs>
                  <a:gs pos="100000">
                    <a:srgbClr val="A0C02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grpSp>
        <p:sp>
          <p:nvSpPr>
            <p:cNvPr id="1292325" name="Rectangle 35"/>
            <p:cNvSpPr>
              <a:spLocks/>
            </p:cNvSpPr>
            <p:nvPr/>
          </p:nvSpPr>
          <p:spPr bwMode="auto">
            <a:xfrm>
              <a:off x="144" y="296"/>
              <a:ext cx="63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600" b="1" dirty="0">
                  <a:solidFill>
                    <a:schemeClr val="bg1"/>
                  </a:solidFill>
                  <a:latin typeface="Calibri" pitchFamily="34" charset="0"/>
                  <a:cs typeface="Calibri" pitchFamily="34" charset="0"/>
                </a:rPr>
                <a:t>Weeks</a:t>
              </a:r>
            </a:p>
          </p:txBody>
        </p:sp>
      </p:grpSp>
      <p:grpSp>
        <p:nvGrpSpPr>
          <p:cNvPr id="7" name="Group 36"/>
          <p:cNvGrpSpPr>
            <a:grpSpLocks/>
          </p:cNvGrpSpPr>
          <p:nvPr/>
        </p:nvGrpSpPr>
        <p:grpSpPr bwMode="auto">
          <a:xfrm>
            <a:off x="4933950" y="2706688"/>
            <a:ext cx="1476375" cy="1636712"/>
            <a:chOff x="0" y="0"/>
            <a:chExt cx="930" cy="1031"/>
          </a:xfrm>
        </p:grpSpPr>
        <p:sp>
          <p:nvSpPr>
            <p:cNvPr id="1292327" name="Oval 37"/>
            <p:cNvSpPr>
              <a:spLocks/>
            </p:cNvSpPr>
            <p:nvPr/>
          </p:nvSpPr>
          <p:spPr bwMode="auto">
            <a:xfrm>
              <a:off x="25" y="815"/>
              <a:ext cx="857" cy="216"/>
            </a:xfrm>
            <a:prstGeom prst="ellipse">
              <a:avLst/>
            </a:prstGeom>
            <a:gradFill rotWithShape="0">
              <a:gsLst>
                <a:gs pos="0">
                  <a:srgbClr val="000000">
                    <a:alpha val="0"/>
                  </a:srgbClr>
                </a:gs>
                <a:gs pos="100000">
                  <a:srgbClr val="000000">
                    <a:alpha val="46999"/>
                  </a:srgbClr>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28" name="Oval 38"/>
            <p:cNvSpPr>
              <a:spLocks/>
            </p:cNvSpPr>
            <p:nvPr/>
          </p:nvSpPr>
          <p:spPr bwMode="auto">
            <a:xfrm>
              <a:off x="0" y="0"/>
              <a:ext cx="930" cy="930"/>
            </a:xfrm>
            <a:prstGeom prst="ellipse">
              <a:avLst/>
            </a:prstGeom>
            <a:gradFill rotWithShape="0">
              <a:gsLst>
                <a:gs pos="0">
                  <a:srgbClr val="A0C02A"/>
                </a:gs>
                <a:gs pos="100000">
                  <a:srgbClr val="4A5813"/>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29" name="Oval 39"/>
            <p:cNvSpPr>
              <a:spLocks/>
            </p:cNvSpPr>
            <p:nvPr/>
          </p:nvSpPr>
          <p:spPr bwMode="auto">
            <a:xfrm rot="10800000" flipH="1">
              <a:off x="51" y="51"/>
              <a:ext cx="828" cy="828"/>
            </a:xfrm>
            <a:prstGeom prst="ellipse">
              <a:avLst/>
            </a:prstGeom>
            <a:gradFill rotWithShape="0">
              <a:gsLst>
                <a:gs pos="0">
                  <a:srgbClr val="4A5813"/>
                </a:gs>
                <a:gs pos="100000">
                  <a:srgbClr val="A0C02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30" name="Rectangle 40"/>
            <p:cNvSpPr>
              <a:spLocks/>
            </p:cNvSpPr>
            <p:nvPr/>
          </p:nvSpPr>
          <p:spPr bwMode="auto">
            <a:xfrm>
              <a:off x="218" y="301"/>
              <a:ext cx="4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600" b="1">
                  <a:solidFill>
                    <a:schemeClr val="bg1"/>
                  </a:solidFill>
                  <a:latin typeface="Calibri" pitchFamily="34" charset="0"/>
                  <a:cs typeface="Calibri" pitchFamily="34" charset="0"/>
                </a:rPr>
                <a:t>Mins</a:t>
              </a:r>
            </a:p>
          </p:txBody>
        </p:sp>
      </p:grpSp>
      <p:grpSp>
        <p:nvGrpSpPr>
          <p:cNvPr id="8" name="Group 41"/>
          <p:cNvGrpSpPr>
            <a:grpSpLocks/>
          </p:cNvGrpSpPr>
          <p:nvPr/>
        </p:nvGrpSpPr>
        <p:grpSpPr bwMode="auto">
          <a:xfrm>
            <a:off x="2762250" y="2708275"/>
            <a:ext cx="1476375" cy="1639888"/>
            <a:chOff x="0" y="0"/>
            <a:chExt cx="930" cy="1033"/>
          </a:xfrm>
        </p:grpSpPr>
        <p:sp>
          <p:nvSpPr>
            <p:cNvPr id="1292332" name="Oval 42"/>
            <p:cNvSpPr>
              <a:spLocks/>
            </p:cNvSpPr>
            <p:nvPr/>
          </p:nvSpPr>
          <p:spPr bwMode="auto">
            <a:xfrm>
              <a:off x="65" y="817"/>
              <a:ext cx="857" cy="216"/>
            </a:xfrm>
            <a:prstGeom prst="ellipse">
              <a:avLst/>
            </a:prstGeom>
            <a:gradFill rotWithShape="0">
              <a:gsLst>
                <a:gs pos="0">
                  <a:srgbClr val="000000">
                    <a:alpha val="0"/>
                  </a:srgbClr>
                </a:gs>
                <a:gs pos="100000">
                  <a:srgbClr val="000000">
                    <a:alpha val="46999"/>
                  </a:srgbClr>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33" name="Oval 43"/>
            <p:cNvSpPr>
              <a:spLocks/>
            </p:cNvSpPr>
            <p:nvPr/>
          </p:nvSpPr>
          <p:spPr bwMode="auto">
            <a:xfrm>
              <a:off x="0" y="0"/>
              <a:ext cx="930" cy="930"/>
            </a:xfrm>
            <a:prstGeom prst="ellipse">
              <a:avLst/>
            </a:prstGeom>
            <a:gradFill rotWithShape="0">
              <a:gsLst>
                <a:gs pos="0">
                  <a:srgbClr val="A0C02A"/>
                </a:gs>
                <a:gs pos="100000">
                  <a:srgbClr val="4A5813"/>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34" name="Oval 44"/>
            <p:cNvSpPr>
              <a:spLocks/>
            </p:cNvSpPr>
            <p:nvPr/>
          </p:nvSpPr>
          <p:spPr bwMode="auto">
            <a:xfrm rot="10800000" flipH="1">
              <a:off x="51" y="50"/>
              <a:ext cx="828" cy="828"/>
            </a:xfrm>
            <a:prstGeom prst="ellipse">
              <a:avLst/>
            </a:prstGeom>
            <a:gradFill rotWithShape="0">
              <a:gsLst>
                <a:gs pos="0">
                  <a:srgbClr val="4A5813"/>
                </a:gs>
                <a:gs pos="100000">
                  <a:srgbClr val="A0C02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endParaRPr lang="en-US">
                <a:solidFill>
                  <a:schemeClr val="bg1"/>
                </a:solidFill>
                <a:latin typeface="Calibri" pitchFamily="34" charset="0"/>
                <a:cs typeface="Calibri" pitchFamily="34" charset="0"/>
              </a:endParaRPr>
            </a:p>
          </p:txBody>
        </p:sp>
        <p:sp>
          <p:nvSpPr>
            <p:cNvPr id="1292335" name="Rectangle 45"/>
            <p:cNvSpPr>
              <a:spLocks/>
            </p:cNvSpPr>
            <p:nvPr/>
          </p:nvSpPr>
          <p:spPr bwMode="auto">
            <a:xfrm>
              <a:off x="223" y="296"/>
              <a:ext cx="4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600" b="1">
                  <a:solidFill>
                    <a:schemeClr val="bg1"/>
                  </a:solidFill>
                  <a:latin typeface="Calibri" pitchFamily="34" charset="0"/>
                  <a:cs typeface="Calibri" pitchFamily="34" charset="0"/>
                </a:rPr>
                <a:t>Days</a:t>
              </a:r>
            </a:p>
          </p:txBody>
        </p:sp>
      </p:grpSp>
      <p:sp>
        <p:nvSpPr>
          <p:cNvPr id="78894" name="Rectangle 46"/>
          <p:cNvSpPr>
            <a:spLocks/>
          </p:cNvSpPr>
          <p:nvPr/>
        </p:nvSpPr>
        <p:spPr bwMode="auto">
          <a:xfrm>
            <a:off x="3707904" y="1484784"/>
            <a:ext cx="271839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800" dirty="0">
                <a:solidFill>
                  <a:srgbClr val="002060"/>
                </a:solidFill>
                <a:latin typeface="Calibri" pitchFamily="34" charset="0"/>
                <a:cs typeface="Calibri" pitchFamily="34" charset="0"/>
              </a:rPr>
              <a:t>IT Responsiveness</a:t>
            </a:r>
          </a:p>
        </p:txBody>
      </p:sp>
      <p:sp>
        <p:nvSpPr>
          <p:cNvPr id="78895" name="Rectangle 47"/>
          <p:cNvSpPr>
            <a:spLocks/>
          </p:cNvSpPr>
          <p:nvPr/>
        </p:nvSpPr>
        <p:spPr bwMode="auto">
          <a:xfrm>
            <a:off x="3779912" y="1457026"/>
            <a:ext cx="393327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800" dirty="0">
                <a:solidFill>
                  <a:srgbClr val="002060"/>
                </a:solidFill>
                <a:latin typeface="Calibri" pitchFamily="34" charset="0"/>
                <a:cs typeface="Calibri" pitchFamily="34" charset="0"/>
              </a:rPr>
              <a:t>Planned Workload Change</a:t>
            </a:r>
          </a:p>
        </p:txBody>
      </p:sp>
      <p:sp>
        <p:nvSpPr>
          <p:cNvPr id="78896" name="Rectangle 48"/>
          <p:cNvSpPr>
            <a:spLocks/>
          </p:cNvSpPr>
          <p:nvPr/>
        </p:nvSpPr>
        <p:spPr bwMode="auto">
          <a:xfrm>
            <a:off x="3707904" y="1412776"/>
            <a:ext cx="431177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4024" bIns="0">
            <a:spAutoFit/>
          </a:bodyPr>
          <a:lstStyle/>
          <a:p>
            <a:pPr marL="42863" algn="ctr">
              <a:lnSpc>
                <a:spcPct val="90000"/>
              </a:lnSpc>
            </a:pPr>
            <a:r>
              <a:rPr lang="en-US" sz="2800" dirty="0">
                <a:solidFill>
                  <a:srgbClr val="002060"/>
                </a:solidFill>
                <a:latin typeface="Calibri" pitchFamily="34" charset="0"/>
                <a:cs typeface="Calibri" pitchFamily="34" charset="0"/>
              </a:rPr>
              <a:t>Dynamic Resource Allocation</a:t>
            </a:r>
          </a:p>
        </p:txBody>
      </p:sp>
      <p:sp>
        <p:nvSpPr>
          <p:cNvPr id="78897" name="Rectangle 49"/>
          <p:cNvSpPr>
            <a:spLocks/>
          </p:cNvSpPr>
          <p:nvPr/>
        </p:nvSpPr>
        <p:spPr bwMode="auto">
          <a:xfrm>
            <a:off x="654496" y="1518940"/>
            <a:ext cx="8382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24" bIns="0"/>
          <a:lstStyle/>
          <a:p>
            <a:pPr marL="42863" algn="ctr">
              <a:lnSpc>
                <a:spcPct val="90000"/>
              </a:lnSpc>
            </a:pPr>
            <a:r>
              <a:rPr lang="en-US" sz="2800" dirty="0">
                <a:solidFill>
                  <a:srgbClr val="002060"/>
                </a:solidFill>
                <a:latin typeface="Calibri" pitchFamily="34" charset="0"/>
                <a:cs typeface="Calibri" pitchFamily="34" charset="0"/>
              </a:rPr>
              <a:t>Adapting to Changing Business Requirements</a:t>
            </a:r>
          </a:p>
        </p:txBody>
      </p:sp>
      <p:sp>
        <p:nvSpPr>
          <p:cNvPr id="3" name="Rectangle 2"/>
          <p:cNvSpPr/>
          <p:nvPr/>
        </p:nvSpPr>
        <p:spPr>
          <a:xfrm>
            <a:off x="2044679" y="5733256"/>
            <a:ext cx="4975593" cy="584775"/>
          </a:xfrm>
          <a:prstGeom prst="rect">
            <a:avLst/>
          </a:prstGeom>
        </p:spPr>
        <p:txBody>
          <a:bodyPr wrap="none">
            <a:spAutoFit/>
          </a:bodyPr>
          <a:lstStyle/>
          <a:p>
            <a:r>
              <a:rPr lang="en-US" sz="3200" dirty="0">
                <a:solidFill>
                  <a:srgbClr val="000099"/>
                </a:solidFill>
                <a:latin typeface="Calibri" pitchFamily="34" charset="0"/>
                <a:cs typeface="Calibri" pitchFamily="34" charset="0"/>
              </a:rPr>
              <a:t>Improving IT Responsiveness</a:t>
            </a:r>
            <a:endParaRPr lang="en-SG" sz="3200" dirty="0">
              <a:solidFill>
                <a:srgbClr val="000099"/>
              </a:solidFill>
              <a:latin typeface="Calibri" pitchFamily="34" charset="0"/>
              <a:cs typeface="Calibri" pitchFamily="34" charset="0"/>
            </a:endParaRPr>
          </a:p>
        </p:txBody>
      </p:sp>
    </p:spTree>
    <p:extLst>
      <p:ext uri="{BB962C8B-B14F-4D97-AF65-F5344CB8AC3E}">
        <p14:creationId xmlns:p14="http://schemas.microsoft.com/office/powerpoint/2010/main" val="2837073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1000"/>
                            </p:stCondLst>
                            <p:childTnLst>
                              <p:par>
                                <p:cTn id="9" presetID="2" presetClass="entr" presetSubtype="4" fill="hold" grpId="0" nodeType="afterEffect">
                                  <p:stCondLst>
                                    <p:cond delay="500"/>
                                  </p:stCondLst>
                                  <p:childTnLst>
                                    <p:set>
                                      <p:cBhvr>
                                        <p:cTn id="10" dur="1" fill="hold">
                                          <p:stCondLst>
                                            <p:cond delay="0"/>
                                          </p:stCondLst>
                                        </p:cTn>
                                        <p:tgtEl>
                                          <p:spTgt spid="78860"/>
                                        </p:tgtEl>
                                        <p:attrNameLst>
                                          <p:attrName>style.visibility</p:attrName>
                                        </p:attrNameLst>
                                      </p:cBhvr>
                                      <p:to>
                                        <p:strVal val="visible"/>
                                      </p:to>
                                    </p:set>
                                    <p:anim calcmode="lin" valueType="num">
                                      <p:cBhvr additive="base">
                                        <p:cTn id="11" dur="500" fill="hold"/>
                                        <p:tgtEl>
                                          <p:spTgt spid="78860"/>
                                        </p:tgtEl>
                                        <p:attrNameLst>
                                          <p:attrName>ppt_x</p:attrName>
                                        </p:attrNameLst>
                                      </p:cBhvr>
                                      <p:tavLst>
                                        <p:tav tm="0">
                                          <p:val>
                                            <p:strVal val="#ppt_x"/>
                                          </p:val>
                                        </p:tav>
                                        <p:tav tm="100000">
                                          <p:val>
                                            <p:strVal val="#ppt_x"/>
                                          </p:val>
                                        </p:tav>
                                      </p:tavLst>
                                    </p:anim>
                                    <p:anim calcmode="lin" valueType="num">
                                      <p:cBhvr additive="base">
                                        <p:cTn id="12" dur="500" fill="hold"/>
                                        <p:tgtEl>
                                          <p:spTgt spid="78860"/>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2000"/>
                            </p:stCondLst>
                            <p:childTnLst>
                              <p:par>
                                <p:cTn id="14" presetID="22" presetClass="entr" presetSubtype="4" fill="hold" grpId="0" nodeType="afterEffect">
                                  <p:stCondLst>
                                    <p:cond delay="500"/>
                                  </p:stCondLst>
                                  <p:childTnLst>
                                    <p:set>
                                      <p:cBhvr>
                                        <p:cTn id="15" dur="1" fill="hold">
                                          <p:stCondLst>
                                            <p:cond delay="0"/>
                                          </p:stCondLst>
                                        </p:cTn>
                                        <p:tgtEl>
                                          <p:spTgt spid="78866"/>
                                        </p:tgtEl>
                                        <p:attrNameLst>
                                          <p:attrName>style.visibility</p:attrName>
                                        </p:attrNameLst>
                                      </p:cBhvr>
                                      <p:to>
                                        <p:strVal val="visible"/>
                                      </p:to>
                                    </p:set>
                                    <p:animEffect transition="in" filter="wipe(down)">
                                      <p:cBhvr>
                                        <p:cTn id="16" dur="500"/>
                                        <p:tgtEl>
                                          <p:spTgt spid="788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nodeType="afterGroup">
                            <p:stCondLst>
                              <p:cond delay="500"/>
                            </p:stCondLst>
                            <p:childTnLst>
                              <p:par>
                                <p:cTn id="23" presetID="2" presetClass="entr" presetSubtype="4" fill="hold" grpId="0" nodeType="afterEffect">
                                  <p:stCondLst>
                                    <p:cond delay="500"/>
                                  </p:stCondLst>
                                  <p:childTnLst>
                                    <p:set>
                                      <p:cBhvr>
                                        <p:cTn id="24" dur="1" fill="hold">
                                          <p:stCondLst>
                                            <p:cond delay="0"/>
                                          </p:stCondLst>
                                        </p:cTn>
                                        <p:tgtEl>
                                          <p:spTgt spid="78861"/>
                                        </p:tgtEl>
                                        <p:attrNameLst>
                                          <p:attrName>style.visibility</p:attrName>
                                        </p:attrNameLst>
                                      </p:cBhvr>
                                      <p:to>
                                        <p:strVal val="visible"/>
                                      </p:to>
                                    </p:set>
                                    <p:anim calcmode="lin" valueType="num">
                                      <p:cBhvr additive="base">
                                        <p:cTn id="25" dur="500" fill="hold"/>
                                        <p:tgtEl>
                                          <p:spTgt spid="78861"/>
                                        </p:tgtEl>
                                        <p:attrNameLst>
                                          <p:attrName>ppt_x</p:attrName>
                                        </p:attrNameLst>
                                      </p:cBhvr>
                                      <p:tavLst>
                                        <p:tav tm="0">
                                          <p:val>
                                            <p:strVal val="#ppt_x"/>
                                          </p:val>
                                        </p:tav>
                                        <p:tav tm="100000">
                                          <p:val>
                                            <p:strVal val="#ppt_x"/>
                                          </p:val>
                                        </p:tav>
                                      </p:tavLst>
                                    </p:anim>
                                    <p:anim calcmode="lin" valueType="num">
                                      <p:cBhvr additive="base">
                                        <p:cTn id="26" dur="500" fill="hold"/>
                                        <p:tgtEl>
                                          <p:spTgt spid="7886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2" presetClass="entr" presetSubtype="4" fill="hold" grpId="0" nodeType="afterEffect">
                                  <p:stCondLst>
                                    <p:cond delay="500"/>
                                  </p:stCondLst>
                                  <p:childTnLst>
                                    <p:set>
                                      <p:cBhvr>
                                        <p:cTn id="29" dur="1" fill="hold">
                                          <p:stCondLst>
                                            <p:cond delay="0"/>
                                          </p:stCondLst>
                                        </p:cTn>
                                        <p:tgtEl>
                                          <p:spTgt spid="78867"/>
                                        </p:tgtEl>
                                        <p:attrNameLst>
                                          <p:attrName>style.visibility</p:attrName>
                                        </p:attrNameLst>
                                      </p:cBhvr>
                                      <p:to>
                                        <p:strVal val="visible"/>
                                      </p:to>
                                    </p:set>
                                    <p:animEffect transition="in" filter="wipe(down)">
                                      <p:cBhvr>
                                        <p:cTn id="30" dur="500"/>
                                        <p:tgtEl>
                                          <p:spTgt spid="78867"/>
                                        </p:tgtEl>
                                      </p:cBhvr>
                                    </p:animEffect>
                                  </p:childTnLst>
                                </p:cTn>
                              </p:par>
                            </p:childTnLst>
                          </p:cTn>
                        </p:par>
                        <p:par>
                          <p:cTn id="31" fill="hold" nodeType="afterGroup">
                            <p:stCondLst>
                              <p:cond delay="2500"/>
                            </p:stCondLst>
                            <p:childTnLst>
                              <p:par>
                                <p:cTn id="32" presetID="10" presetClass="entr" presetSubtype="0" fill="hold" grpId="0" nodeType="afterEffect">
                                  <p:stCondLst>
                                    <p:cond delay="500"/>
                                  </p:stCondLst>
                                  <p:childTnLst>
                                    <p:set>
                                      <p:cBhvr>
                                        <p:cTn id="33" dur="1" fill="hold">
                                          <p:stCondLst>
                                            <p:cond delay="0"/>
                                          </p:stCondLst>
                                        </p:cTn>
                                        <p:tgtEl>
                                          <p:spTgt spid="78894"/>
                                        </p:tgtEl>
                                        <p:attrNameLst>
                                          <p:attrName>style.visibility</p:attrName>
                                        </p:attrNameLst>
                                      </p:cBhvr>
                                      <p:to>
                                        <p:strVal val="visible"/>
                                      </p:to>
                                    </p:set>
                                    <p:animEffect transition="in" filter="fade">
                                      <p:cBhvr>
                                        <p:cTn id="34" dur="500"/>
                                        <p:tgtEl>
                                          <p:spTgt spid="788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nodeType="afterGroup">
                            <p:stCondLst>
                              <p:cond delay="500"/>
                            </p:stCondLst>
                            <p:childTnLst>
                              <p:par>
                                <p:cTn id="41" presetID="10" presetClass="exit" presetSubtype="0" fill="hold" grpId="1" nodeType="afterEffect">
                                  <p:stCondLst>
                                    <p:cond delay="500"/>
                                  </p:stCondLst>
                                  <p:childTnLst>
                                    <p:animEffect transition="out" filter="fade">
                                      <p:cBhvr>
                                        <p:cTn id="42" dur="500"/>
                                        <p:tgtEl>
                                          <p:spTgt spid="78894"/>
                                        </p:tgtEl>
                                      </p:cBhvr>
                                    </p:animEffect>
                                    <p:set>
                                      <p:cBhvr>
                                        <p:cTn id="43" dur="1" fill="hold">
                                          <p:stCondLst>
                                            <p:cond delay="499"/>
                                          </p:stCondLst>
                                        </p:cTn>
                                        <p:tgtEl>
                                          <p:spTgt spid="78894"/>
                                        </p:tgtEl>
                                        <p:attrNameLst>
                                          <p:attrName>style.visibility</p:attrName>
                                        </p:attrNameLst>
                                      </p:cBhvr>
                                      <p:to>
                                        <p:strVal val="hidden"/>
                                      </p:to>
                                    </p:set>
                                  </p:childTnLst>
                                </p:cTn>
                              </p:par>
                            </p:childTnLst>
                          </p:cTn>
                        </p:par>
                        <p:par>
                          <p:cTn id="44" fill="hold" nodeType="afterGroup">
                            <p:stCondLst>
                              <p:cond delay="1500"/>
                            </p:stCondLst>
                            <p:childTnLst>
                              <p:par>
                                <p:cTn id="45" presetID="2" presetClass="entr" presetSubtype="4" fill="hold" grpId="0" nodeType="afterEffect">
                                  <p:stCondLst>
                                    <p:cond delay="500"/>
                                  </p:stCondLst>
                                  <p:childTnLst>
                                    <p:set>
                                      <p:cBhvr>
                                        <p:cTn id="46" dur="1" fill="hold">
                                          <p:stCondLst>
                                            <p:cond delay="0"/>
                                          </p:stCondLst>
                                        </p:cTn>
                                        <p:tgtEl>
                                          <p:spTgt spid="78862"/>
                                        </p:tgtEl>
                                        <p:attrNameLst>
                                          <p:attrName>style.visibility</p:attrName>
                                        </p:attrNameLst>
                                      </p:cBhvr>
                                      <p:to>
                                        <p:strVal val="visible"/>
                                      </p:to>
                                    </p:set>
                                    <p:anim calcmode="lin" valueType="num">
                                      <p:cBhvr additive="base">
                                        <p:cTn id="47" dur="500" fill="hold"/>
                                        <p:tgtEl>
                                          <p:spTgt spid="78862"/>
                                        </p:tgtEl>
                                        <p:attrNameLst>
                                          <p:attrName>ppt_x</p:attrName>
                                        </p:attrNameLst>
                                      </p:cBhvr>
                                      <p:tavLst>
                                        <p:tav tm="0">
                                          <p:val>
                                            <p:strVal val="#ppt_x"/>
                                          </p:val>
                                        </p:tav>
                                        <p:tav tm="100000">
                                          <p:val>
                                            <p:strVal val="#ppt_x"/>
                                          </p:val>
                                        </p:tav>
                                      </p:tavLst>
                                    </p:anim>
                                    <p:anim calcmode="lin" valueType="num">
                                      <p:cBhvr additive="base">
                                        <p:cTn id="48" dur="500" fill="hold"/>
                                        <p:tgtEl>
                                          <p:spTgt spid="7886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500"/>
                            </p:stCondLst>
                            <p:childTnLst>
                              <p:par>
                                <p:cTn id="50" presetID="22" presetClass="entr" presetSubtype="4" fill="hold" grpId="0" nodeType="afterEffect">
                                  <p:stCondLst>
                                    <p:cond delay="500"/>
                                  </p:stCondLst>
                                  <p:childTnLst>
                                    <p:set>
                                      <p:cBhvr>
                                        <p:cTn id="51" dur="1" fill="hold">
                                          <p:stCondLst>
                                            <p:cond delay="0"/>
                                          </p:stCondLst>
                                        </p:cTn>
                                        <p:tgtEl>
                                          <p:spTgt spid="78868"/>
                                        </p:tgtEl>
                                        <p:attrNameLst>
                                          <p:attrName>style.visibility</p:attrName>
                                        </p:attrNameLst>
                                      </p:cBhvr>
                                      <p:to>
                                        <p:strVal val="visible"/>
                                      </p:to>
                                    </p:set>
                                    <p:animEffect transition="in" filter="wipe(down)">
                                      <p:cBhvr>
                                        <p:cTn id="52" dur="500"/>
                                        <p:tgtEl>
                                          <p:spTgt spid="78868"/>
                                        </p:tgtEl>
                                      </p:cBhvr>
                                    </p:animEffect>
                                  </p:childTnLst>
                                </p:cTn>
                              </p:par>
                            </p:childTnLst>
                          </p:cTn>
                        </p:par>
                        <p:par>
                          <p:cTn id="53" fill="hold" nodeType="afterGroup">
                            <p:stCondLst>
                              <p:cond delay="3500"/>
                            </p:stCondLst>
                            <p:childTnLst>
                              <p:par>
                                <p:cTn id="54" presetID="10" presetClass="entr" presetSubtype="0" fill="hold" grpId="0" nodeType="afterEffect">
                                  <p:stCondLst>
                                    <p:cond delay="500"/>
                                  </p:stCondLst>
                                  <p:childTnLst>
                                    <p:set>
                                      <p:cBhvr>
                                        <p:cTn id="55" dur="1" fill="hold">
                                          <p:stCondLst>
                                            <p:cond delay="0"/>
                                          </p:stCondLst>
                                        </p:cTn>
                                        <p:tgtEl>
                                          <p:spTgt spid="78895"/>
                                        </p:tgtEl>
                                        <p:attrNameLst>
                                          <p:attrName>style.visibility</p:attrName>
                                        </p:attrNameLst>
                                      </p:cBhvr>
                                      <p:to>
                                        <p:strVal val="visible"/>
                                      </p:to>
                                    </p:set>
                                    <p:animEffect transition="in" filter="fade">
                                      <p:cBhvr>
                                        <p:cTn id="56" dur="500"/>
                                        <p:tgtEl>
                                          <p:spTgt spid="788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par>
                          <p:cTn id="62" fill="hold" nodeType="afterGroup">
                            <p:stCondLst>
                              <p:cond delay="500"/>
                            </p:stCondLst>
                            <p:childTnLst>
                              <p:par>
                                <p:cTn id="63" presetID="10" presetClass="exit" presetSubtype="0" fill="hold" grpId="1" nodeType="afterEffect">
                                  <p:stCondLst>
                                    <p:cond delay="500"/>
                                  </p:stCondLst>
                                  <p:childTnLst>
                                    <p:animEffect transition="out" filter="fade">
                                      <p:cBhvr>
                                        <p:cTn id="64" dur="500"/>
                                        <p:tgtEl>
                                          <p:spTgt spid="78895"/>
                                        </p:tgtEl>
                                      </p:cBhvr>
                                    </p:animEffect>
                                    <p:set>
                                      <p:cBhvr>
                                        <p:cTn id="65" dur="1" fill="hold">
                                          <p:stCondLst>
                                            <p:cond delay="499"/>
                                          </p:stCondLst>
                                        </p:cTn>
                                        <p:tgtEl>
                                          <p:spTgt spid="78895"/>
                                        </p:tgtEl>
                                        <p:attrNameLst>
                                          <p:attrName>style.visibility</p:attrName>
                                        </p:attrNameLst>
                                      </p:cBhvr>
                                      <p:to>
                                        <p:strVal val="hidden"/>
                                      </p:to>
                                    </p:set>
                                  </p:childTnLst>
                                </p:cTn>
                              </p:par>
                            </p:childTnLst>
                          </p:cTn>
                        </p:par>
                        <p:par>
                          <p:cTn id="66" fill="hold" nodeType="afterGroup">
                            <p:stCondLst>
                              <p:cond delay="1500"/>
                            </p:stCondLst>
                            <p:childTnLst>
                              <p:par>
                                <p:cTn id="67" presetID="2" presetClass="entr" presetSubtype="4" fill="hold" grpId="0" nodeType="afterEffect">
                                  <p:stCondLst>
                                    <p:cond delay="500"/>
                                  </p:stCondLst>
                                  <p:childTnLst>
                                    <p:set>
                                      <p:cBhvr>
                                        <p:cTn id="68" dur="1" fill="hold">
                                          <p:stCondLst>
                                            <p:cond delay="0"/>
                                          </p:stCondLst>
                                        </p:cTn>
                                        <p:tgtEl>
                                          <p:spTgt spid="78863"/>
                                        </p:tgtEl>
                                        <p:attrNameLst>
                                          <p:attrName>style.visibility</p:attrName>
                                        </p:attrNameLst>
                                      </p:cBhvr>
                                      <p:to>
                                        <p:strVal val="visible"/>
                                      </p:to>
                                    </p:set>
                                    <p:anim calcmode="lin" valueType="num">
                                      <p:cBhvr additive="base">
                                        <p:cTn id="69" dur="500" fill="hold"/>
                                        <p:tgtEl>
                                          <p:spTgt spid="78863"/>
                                        </p:tgtEl>
                                        <p:attrNameLst>
                                          <p:attrName>ppt_x</p:attrName>
                                        </p:attrNameLst>
                                      </p:cBhvr>
                                      <p:tavLst>
                                        <p:tav tm="0">
                                          <p:val>
                                            <p:strVal val="#ppt_x"/>
                                          </p:val>
                                        </p:tav>
                                        <p:tav tm="100000">
                                          <p:val>
                                            <p:strVal val="#ppt_x"/>
                                          </p:val>
                                        </p:tav>
                                      </p:tavLst>
                                    </p:anim>
                                    <p:anim calcmode="lin" valueType="num">
                                      <p:cBhvr additive="base">
                                        <p:cTn id="70" dur="500" fill="hold"/>
                                        <p:tgtEl>
                                          <p:spTgt spid="78863"/>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2500"/>
                            </p:stCondLst>
                            <p:childTnLst>
                              <p:par>
                                <p:cTn id="72" presetID="22" presetClass="entr" presetSubtype="4" fill="hold" grpId="0" nodeType="afterEffect">
                                  <p:stCondLst>
                                    <p:cond delay="500"/>
                                  </p:stCondLst>
                                  <p:childTnLst>
                                    <p:set>
                                      <p:cBhvr>
                                        <p:cTn id="73" dur="1" fill="hold">
                                          <p:stCondLst>
                                            <p:cond delay="0"/>
                                          </p:stCondLst>
                                        </p:cTn>
                                        <p:tgtEl>
                                          <p:spTgt spid="78869"/>
                                        </p:tgtEl>
                                        <p:attrNameLst>
                                          <p:attrName>style.visibility</p:attrName>
                                        </p:attrNameLst>
                                      </p:cBhvr>
                                      <p:to>
                                        <p:strVal val="visible"/>
                                      </p:to>
                                    </p:set>
                                    <p:animEffect transition="in" filter="wipe(down)">
                                      <p:cBhvr>
                                        <p:cTn id="74" dur="500"/>
                                        <p:tgtEl>
                                          <p:spTgt spid="78869"/>
                                        </p:tgtEl>
                                      </p:cBhvr>
                                    </p:animEffect>
                                  </p:childTnLst>
                                </p:cTn>
                              </p:par>
                            </p:childTnLst>
                          </p:cTn>
                        </p:par>
                        <p:par>
                          <p:cTn id="75" fill="hold" nodeType="afterGroup">
                            <p:stCondLst>
                              <p:cond delay="3500"/>
                            </p:stCondLst>
                            <p:childTnLst>
                              <p:par>
                                <p:cTn id="76" presetID="10" presetClass="entr" presetSubtype="0" fill="hold" grpId="0" nodeType="afterEffect">
                                  <p:stCondLst>
                                    <p:cond delay="500"/>
                                  </p:stCondLst>
                                  <p:childTnLst>
                                    <p:set>
                                      <p:cBhvr>
                                        <p:cTn id="77" dur="1" fill="hold">
                                          <p:stCondLst>
                                            <p:cond delay="0"/>
                                          </p:stCondLst>
                                        </p:cTn>
                                        <p:tgtEl>
                                          <p:spTgt spid="78896"/>
                                        </p:tgtEl>
                                        <p:attrNameLst>
                                          <p:attrName>style.visibility</p:attrName>
                                        </p:attrNameLst>
                                      </p:cBhvr>
                                      <p:to>
                                        <p:strVal val="visible"/>
                                      </p:to>
                                    </p:set>
                                    <p:animEffect transition="in" filter="fade">
                                      <p:cBhvr>
                                        <p:cTn id="78" dur="500"/>
                                        <p:tgtEl>
                                          <p:spTgt spid="78896"/>
                                        </p:tgtEl>
                                      </p:cBhvr>
                                    </p:animEffect>
                                  </p:childTnLst>
                                </p:cTn>
                              </p:par>
                            </p:childTnLst>
                          </p:cTn>
                        </p:par>
                        <p:par>
                          <p:cTn id="79" fill="hold" nodeType="afterGroup">
                            <p:stCondLst>
                              <p:cond delay="4500"/>
                            </p:stCondLst>
                            <p:childTnLst>
                              <p:par>
                                <p:cTn id="80" presetID="10" presetClass="exit" presetSubtype="0" fill="hold" grpId="1" nodeType="afterEffect">
                                  <p:stCondLst>
                                    <p:cond delay="1000"/>
                                  </p:stCondLst>
                                  <p:childTnLst>
                                    <p:animEffect transition="out" filter="fade">
                                      <p:cBhvr>
                                        <p:cTn id="81" dur="500"/>
                                        <p:tgtEl>
                                          <p:spTgt spid="78896"/>
                                        </p:tgtEl>
                                      </p:cBhvr>
                                    </p:animEffect>
                                    <p:set>
                                      <p:cBhvr>
                                        <p:cTn id="82" dur="1" fill="hold">
                                          <p:stCondLst>
                                            <p:cond delay="499"/>
                                          </p:stCondLst>
                                        </p:cTn>
                                        <p:tgtEl>
                                          <p:spTgt spid="78896"/>
                                        </p:tgtEl>
                                        <p:attrNameLst>
                                          <p:attrName>style.visibility</p:attrName>
                                        </p:attrNameLst>
                                      </p:cBhvr>
                                      <p:to>
                                        <p:strVal val="hidden"/>
                                      </p:to>
                                    </p:set>
                                  </p:childTnLst>
                                </p:cTn>
                              </p:par>
                            </p:childTnLst>
                          </p:cTn>
                        </p:par>
                        <p:par>
                          <p:cTn id="83" fill="hold" nodeType="afterGroup">
                            <p:stCondLst>
                              <p:cond delay="6000"/>
                            </p:stCondLst>
                            <p:childTnLst>
                              <p:par>
                                <p:cTn id="84" presetID="10" presetClass="exit" presetSubtype="0" fill="hold" grpId="0" nodeType="afterEffect">
                                  <p:stCondLst>
                                    <p:cond delay="1000"/>
                                  </p:stCondLst>
                                  <p:childTnLst>
                                    <p:animEffect transition="out" filter="fade">
                                      <p:cBhvr>
                                        <p:cTn id="85" dur="500"/>
                                        <p:tgtEl>
                                          <p:spTgt spid="78859"/>
                                        </p:tgtEl>
                                      </p:cBhvr>
                                    </p:animEffect>
                                    <p:set>
                                      <p:cBhvr>
                                        <p:cTn id="86" dur="1" fill="hold">
                                          <p:stCondLst>
                                            <p:cond delay="499"/>
                                          </p:stCondLst>
                                        </p:cTn>
                                        <p:tgtEl>
                                          <p:spTgt spid="78859"/>
                                        </p:tgtEl>
                                        <p:attrNameLst>
                                          <p:attrName>style.visibility</p:attrName>
                                        </p:attrNameLst>
                                      </p:cBhvr>
                                      <p:to>
                                        <p:strVal val="hidden"/>
                                      </p:to>
                                    </p:set>
                                  </p:childTnLst>
                                </p:cTn>
                              </p:par>
                            </p:childTnLst>
                          </p:cTn>
                        </p:par>
                        <p:par>
                          <p:cTn id="87" fill="hold" nodeType="afterGroup">
                            <p:stCondLst>
                              <p:cond delay="7500"/>
                            </p:stCondLst>
                            <p:childTnLst>
                              <p:par>
                                <p:cTn id="88" presetID="10" presetClass="entr" presetSubtype="0" fill="hold" grpId="0" nodeType="afterEffect">
                                  <p:stCondLst>
                                    <p:cond delay="1000"/>
                                  </p:stCondLst>
                                  <p:childTnLst>
                                    <p:set>
                                      <p:cBhvr>
                                        <p:cTn id="89" dur="1" fill="hold">
                                          <p:stCondLst>
                                            <p:cond delay="0"/>
                                          </p:stCondLst>
                                        </p:cTn>
                                        <p:tgtEl>
                                          <p:spTgt spid="78897"/>
                                        </p:tgtEl>
                                        <p:attrNameLst>
                                          <p:attrName>style.visibility</p:attrName>
                                        </p:attrNameLst>
                                      </p:cBhvr>
                                      <p:to>
                                        <p:strVal val="visible"/>
                                      </p:to>
                                    </p:set>
                                    <p:animEffect transition="in" filter="fade">
                                      <p:cBhvr>
                                        <p:cTn id="90" dur="500"/>
                                        <p:tgtEl>
                                          <p:spTgt spid="7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9" grpId="0" autoUpdateAnimBg="0"/>
      <p:bldP spid="78860" grpId="0" autoUpdateAnimBg="0"/>
      <p:bldP spid="78861" grpId="0" autoUpdateAnimBg="0"/>
      <p:bldP spid="78862" grpId="0" autoUpdateAnimBg="0"/>
      <p:bldP spid="78863" grpId="0" autoUpdateAnimBg="0"/>
      <p:bldP spid="78866" grpId="0" animBg="1"/>
      <p:bldP spid="78867" grpId="0" animBg="1"/>
      <p:bldP spid="78868" grpId="0" animBg="1"/>
      <p:bldP spid="78869" grpId="0" animBg="1"/>
      <p:bldP spid="78894" grpId="0" autoUpdateAnimBg="0"/>
      <p:bldP spid="78894" grpId="1" autoUpdateAnimBg="0"/>
      <p:bldP spid="78895" grpId="0" autoUpdateAnimBg="0"/>
      <p:bldP spid="78895" grpId="1" autoUpdateAnimBg="0"/>
      <p:bldP spid="78896" grpId="0" autoUpdateAnimBg="0"/>
      <p:bldP spid="78896" grpId="1" autoUpdateAnimBg="0"/>
      <p:bldP spid="788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29600" cy="794352"/>
          </a:xfrm>
        </p:spPr>
        <p:txBody>
          <a:bodyPr>
            <a:normAutofit/>
          </a:bodyPr>
          <a:lstStyle/>
          <a:p>
            <a:r>
              <a:rPr lang="en-GB" sz="3600" dirty="0">
                <a:solidFill>
                  <a:srgbClr val="002060"/>
                </a:solidFill>
                <a:latin typeface="Calibri" pitchFamily="34" charset="0"/>
                <a:cs typeface="Calibri" pitchFamily="34" charset="0"/>
              </a:rPr>
              <a:t>Why Infrastructure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95536" y="1484784"/>
            <a:ext cx="8229600" cy="4389120"/>
          </a:xfrm>
        </p:spPr>
        <p:txBody>
          <a:bodyPr>
            <a:normAutofit/>
          </a:bodyPr>
          <a:lstStyle/>
          <a:p>
            <a:pPr>
              <a:spcBef>
                <a:spcPts val="1200"/>
              </a:spcBef>
              <a:buClrTx/>
              <a:buSzPct val="100000"/>
            </a:pPr>
            <a:r>
              <a:rPr lang="en-SG" sz="2400" dirty="0">
                <a:latin typeface="Calibri" pitchFamily="34" charset="0"/>
                <a:cs typeface="Calibri" pitchFamily="34" charset="0"/>
              </a:rPr>
              <a:t>Gain </a:t>
            </a:r>
            <a:r>
              <a:rPr lang="en-SG" sz="2400" dirty="0">
                <a:solidFill>
                  <a:srgbClr val="FF0000"/>
                </a:solidFill>
                <a:latin typeface="Calibri" pitchFamily="34" charset="0"/>
                <a:cs typeface="Calibri" pitchFamily="34" charset="0"/>
              </a:rPr>
              <a:t>more efficient </a:t>
            </a:r>
            <a:r>
              <a:rPr lang="en-SG" sz="2400" dirty="0">
                <a:latin typeface="Calibri" pitchFamily="34" charset="0"/>
                <a:cs typeface="Calibri" pitchFamily="34" charset="0"/>
              </a:rPr>
              <a:t>use of data </a:t>
            </a:r>
            <a:r>
              <a:rPr lang="en-SG" sz="2400" dirty="0" err="1">
                <a:latin typeface="Calibri" pitchFamily="34" charset="0"/>
                <a:cs typeface="Calibri" pitchFamily="34" charset="0"/>
              </a:rPr>
              <a:t>center</a:t>
            </a:r>
            <a:r>
              <a:rPr lang="en-SG" sz="2400" dirty="0">
                <a:latin typeface="Calibri" pitchFamily="34" charset="0"/>
                <a:cs typeface="Calibri" pitchFamily="34" charset="0"/>
              </a:rPr>
              <a:t> facilities</a:t>
            </a:r>
          </a:p>
          <a:p>
            <a:pPr>
              <a:spcBef>
                <a:spcPts val="1200"/>
              </a:spcBef>
              <a:buClrTx/>
              <a:buSzPct val="100000"/>
            </a:pPr>
            <a:r>
              <a:rPr lang="en-SG" sz="2400" dirty="0">
                <a:latin typeface="Calibri" pitchFamily="34" charset="0"/>
                <a:cs typeface="Calibri" pitchFamily="34" charset="0"/>
              </a:rPr>
              <a:t>Improve </a:t>
            </a:r>
            <a:r>
              <a:rPr lang="en-SG" sz="2400" dirty="0">
                <a:solidFill>
                  <a:srgbClr val="FF0000"/>
                </a:solidFill>
                <a:latin typeface="Calibri" pitchFamily="34" charset="0"/>
                <a:cs typeface="Calibri" pitchFamily="34" charset="0"/>
              </a:rPr>
              <a:t>operational efficiencies </a:t>
            </a:r>
            <a:r>
              <a:rPr lang="en-SG" sz="2400" dirty="0">
                <a:latin typeface="Calibri" pitchFamily="34" charset="0"/>
                <a:cs typeface="Calibri" pitchFamily="34" charset="0"/>
              </a:rPr>
              <a:t>and cost savings, through standardization and asset consolidation</a:t>
            </a:r>
          </a:p>
          <a:p>
            <a:pPr>
              <a:spcBef>
                <a:spcPts val="1200"/>
              </a:spcBef>
              <a:buClrTx/>
              <a:buSzPct val="100000"/>
            </a:pPr>
            <a:r>
              <a:rPr lang="en-SG" sz="2400" dirty="0">
                <a:latin typeface="Calibri" pitchFamily="34" charset="0"/>
                <a:cs typeface="Calibri" pitchFamily="34" charset="0"/>
              </a:rPr>
              <a:t>Increase </a:t>
            </a:r>
            <a:r>
              <a:rPr lang="en-SG" sz="2400" dirty="0">
                <a:solidFill>
                  <a:srgbClr val="FF0000"/>
                </a:solidFill>
                <a:latin typeface="Calibri" pitchFamily="34" charset="0"/>
                <a:cs typeface="Calibri" pitchFamily="34" charset="0"/>
              </a:rPr>
              <a:t>asset utilization </a:t>
            </a:r>
            <a:r>
              <a:rPr lang="en-SG" sz="2400" dirty="0">
                <a:latin typeface="Calibri" pitchFamily="34" charset="0"/>
                <a:cs typeface="Calibri" pitchFamily="34" charset="0"/>
              </a:rPr>
              <a:t>to increase flexibility and reduce costs</a:t>
            </a:r>
          </a:p>
          <a:p>
            <a:pPr>
              <a:spcBef>
                <a:spcPts val="1200"/>
              </a:spcBef>
              <a:buClrTx/>
              <a:buSzPct val="100000"/>
            </a:pPr>
            <a:r>
              <a:rPr lang="en-SG" sz="2400" dirty="0">
                <a:latin typeface="Calibri" pitchFamily="34" charset="0"/>
                <a:cs typeface="Calibri" pitchFamily="34" charset="0"/>
              </a:rPr>
              <a:t>Reduce </a:t>
            </a:r>
            <a:r>
              <a:rPr lang="en-SG" sz="2400" dirty="0">
                <a:solidFill>
                  <a:srgbClr val="FF0000"/>
                </a:solidFill>
                <a:latin typeface="Calibri" pitchFamily="34" charset="0"/>
                <a:cs typeface="Calibri" pitchFamily="34" charset="0"/>
              </a:rPr>
              <a:t>total cost of ownership </a:t>
            </a:r>
          </a:p>
          <a:p>
            <a:pPr>
              <a:spcBef>
                <a:spcPts val="1200"/>
              </a:spcBef>
              <a:buClrTx/>
              <a:buSzPct val="100000"/>
            </a:pPr>
            <a:r>
              <a:rPr lang="en-SG" sz="2400" dirty="0">
                <a:latin typeface="Calibri" pitchFamily="34" charset="0"/>
                <a:cs typeface="Calibri" pitchFamily="34" charset="0"/>
              </a:rPr>
              <a:t>Optimize energy consumption and achieve corporate sustainability goals </a:t>
            </a:r>
          </a:p>
        </p:txBody>
      </p:sp>
    </p:spTree>
    <p:extLst>
      <p:ext uri="{BB962C8B-B14F-4D97-AF65-F5344CB8AC3E}">
        <p14:creationId xmlns:p14="http://schemas.microsoft.com/office/powerpoint/2010/main" val="426238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332656"/>
            <a:ext cx="8588861" cy="838200"/>
          </a:xfrm>
        </p:spPr>
        <p:txBody>
          <a:bodyPr>
            <a:normAutofit/>
          </a:bodyPr>
          <a:lstStyle/>
          <a:p>
            <a:r>
              <a:rPr lang="en-GB" sz="3600" dirty="0">
                <a:solidFill>
                  <a:srgbClr val="002060"/>
                </a:solidFill>
                <a:latin typeface="Calibri" pitchFamily="34" charset="0"/>
                <a:cs typeface="Calibri" pitchFamily="34" charset="0"/>
              </a:rPr>
              <a:t>Why Infrastructure Consolidation (cont.)</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95536" y="1556792"/>
            <a:ext cx="8229600" cy="4389120"/>
          </a:xfrm>
        </p:spPr>
        <p:txBody>
          <a:bodyPr>
            <a:normAutofit/>
          </a:bodyPr>
          <a:lstStyle/>
          <a:p>
            <a:pPr>
              <a:lnSpc>
                <a:spcPct val="100000"/>
              </a:lnSpc>
              <a:spcBef>
                <a:spcPts val="1200"/>
              </a:spcBef>
              <a:buClrTx/>
              <a:buSzPct val="100000"/>
            </a:pPr>
            <a:r>
              <a:rPr lang="en-US" sz="2400" dirty="0">
                <a:latin typeface="Calibri" pitchFamily="34" charset="0"/>
                <a:cs typeface="Calibri" pitchFamily="34" charset="0"/>
              </a:rPr>
              <a:t>More Capacity to grow “The Business”</a:t>
            </a:r>
          </a:p>
          <a:p>
            <a:pPr>
              <a:lnSpc>
                <a:spcPct val="100000"/>
              </a:lnSpc>
              <a:spcBef>
                <a:spcPts val="1200"/>
              </a:spcBef>
              <a:buClrTx/>
              <a:buSzPct val="100000"/>
            </a:pPr>
            <a:r>
              <a:rPr lang="en-US" sz="2400" dirty="0">
                <a:latin typeface="Calibri" pitchFamily="34" charset="0"/>
                <a:cs typeface="Calibri" pitchFamily="34" charset="0"/>
              </a:rPr>
              <a:t>Elasticity to align DC Capacity with Business Demands</a:t>
            </a:r>
          </a:p>
          <a:p>
            <a:pPr>
              <a:lnSpc>
                <a:spcPct val="100000"/>
              </a:lnSpc>
              <a:spcBef>
                <a:spcPts val="1200"/>
              </a:spcBef>
              <a:buClrTx/>
              <a:buSzPct val="100000"/>
            </a:pPr>
            <a:r>
              <a:rPr lang="en-US" sz="2400" dirty="0">
                <a:latin typeface="Calibri" pitchFamily="34" charset="0"/>
                <a:cs typeface="Calibri" pitchFamily="34" charset="0"/>
              </a:rPr>
              <a:t>“Pay as you Grow” drives lower operating expenses</a:t>
            </a:r>
          </a:p>
          <a:p>
            <a:pPr>
              <a:lnSpc>
                <a:spcPct val="100000"/>
              </a:lnSpc>
              <a:spcBef>
                <a:spcPts val="1200"/>
              </a:spcBef>
              <a:buClrTx/>
              <a:buSzPct val="100000"/>
            </a:pPr>
            <a:r>
              <a:rPr lang="en-US" sz="2400" dirty="0">
                <a:latin typeface="Calibri" pitchFamily="34" charset="0"/>
                <a:cs typeface="Calibri" pitchFamily="34" charset="0"/>
              </a:rPr>
              <a:t>Higher availability</a:t>
            </a:r>
          </a:p>
          <a:p>
            <a:pPr>
              <a:lnSpc>
                <a:spcPct val="100000"/>
              </a:lnSpc>
              <a:spcBef>
                <a:spcPts val="1200"/>
              </a:spcBef>
              <a:buClrTx/>
              <a:buSzPct val="100000"/>
            </a:pPr>
            <a:r>
              <a:rPr lang="en-US" sz="2400" dirty="0">
                <a:latin typeface="Calibri" pitchFamily="34" charset="0"/>
                <a:cs typeface="Calibri" pitchFamily="34" charset="0"/>
              </a:rPr>
              <a:t>Automated deployment / movement</a:t>
            </a:r>
          </a:p>
          <a:p>
            <a:pPr>
              <a:lnSpc>
                <a:spcPct val="100000"/>
              </a:lnSpc>
              <a:spcBef>
                <a:spcPts val="1200"/>
              </a:spcBef>
              <a:buClrTx/>
              <a:buSzPct val="100000"/>
            </a:pPr>
            <a:r>
              <a:rPr lang="en-US" sz="2400" dirty="0">
                <a:latin typeface="Calibri" pitchFamily="34" charset="0"/>
                <a:cs typeface="Calibri" pitchFamily="34" charset="0"/>
              </a:rPr>
              <a:t>Foundation for </a:t>
            </a:r>
            <a:r>
              <a:rPr lang="en-US" sz="2400" dirty="0" err="1">
                <a:latin typeface="Calibri" pitchFamily="34" charset="0"/>
                <a:cs typeface="Calibri" pitchFamily="34" charset="0"/>
              </a:rPr>
              <a:t>ITaaS</a:t>
            </a:r>
            <a:r>
              <a:rPr lang="en-US" sz="2400" dirty="0">
                <a:latin typeface="Calibri" pitchFamily="34" charset="0"/>
                <a:cs typeface="Calibri" pitchFamily="34" charset="0"/>
              </a:rPr>
              <a:t> Model</a:t>
            </a:r>
          </a:p>
          <a:p>
            <a:pPr>
              <a:lnSpc>
                <a:spcPct val="100000"/>
              </a:lnSpc>
              <a:spcBef>
                <a:spcPts val="1200"/>
              </a:spcBef>
              <a:buClrTx/>
              <a:buSzPct val="100000"/>
            </a:pPr>
            <a:r>
              <a:rPr lang="en-US" sz="2400" dirty="0">
                <a:latin typeface="Calibri" pitchFamily="34" charset="0"/>
                <a:cs typeface="Calibri" pitchFamily="34" charset="0"/>
              </a:rPr>
              <a:t>Energy efficient delivery of Services</a:t>
            </a:r>
          </a:p>
        </p:txBody>
      </p:sp>
    </p:spTree>
    <p:extLst>
      <p:ext uri="{BB962C8B-B14F-4D97-AF65-F5344CB8AC3E}">
        <p14:creationId xmlns:p14="http://schemas.microsoft.com/office/powerpoint/2010/main" val="190629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780696"/>
          </a:xfrm>
        </p:spPr>
        <p:txBody>
          <a:bodyPr>
            <a:normAutofit/>
          </a:bodyPr>
          <a:lstStyle/>
          <a:p>
            <a:r>
              <a:rPr lang="fr-FR" sz="3600" dirty="0" err="1">
                <a:solidFill>
                  <a:srgbClr val="002060"/>
                </a:solidFill>
                <a:latin typeface="Calibri" pitchFamily="34" charset="0"/>
                <a:cs typeface="Calibri" pitchFamily="34" charset="0"/>
              </a:rPr>
              <a:t>Branch</a:t>
            </a:r>
            <a:r>
              <a:rPr lang="fr-FR" sz="3600" dirty="0">
                <a:solidFill>
                  <a:srgbClr val="002060"/>
                </a:solidFill>
                <a:latin typeface="Calibri" pitchFamily="34" charset="0"/>
                <a:cs typeface="Calibri" pitchFamily="34" charset="0"/>
              </a:rPr>
              <a:t> IT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95536" y="1340768"/>
            <a:ext cx="8229600" cy="4389120"/>
          </a:xfrm>
        </p:spPr>
        <p:txBody>
          <a:bodyPr>
            <a:normAutofit/>
          </a:bodyPr>
          <a:lstStyle/>
          <a:p>
            <a:pPr>
              <a:lnSpc>
                <a:spcPct val="100000"/>
              </a:lnSpc>
              <a:spcBef>
                <a:spcPts val="1200"/>
              </a:spcBef>
              <a:buClrTx/>
            </a:pPr>
            <a:r>
              <a:rPr lang="en-SG" sz="2400" dirty="0">
                <a:latin typeface="Calibri" pitchFamily="34" charset="0"/>
                <a:cs typeface="Calibri" pitchFamily="34" charset="0"/>
              </a:rPr>
              <a:t>Number of remote offices and workers continue to grow 10%+ annually</a:t>
            </a:r>
            <a:r>
              <a:rPr lang="en-SG" sz="2400" i="1" baseline="30000" dirty="0">
                <a:solidFill>
                  <a:srgbClr val="0070C0"/>
                </a:solidFill>
                <a:latin typeface="Calibri" pitchFamily="34" charset="0"/>
                <a:cs typeface="Calibri" pitchFamily="34" charset="0"/>
              </a:rPr>
              <a:t>#</a:t>
            </a:r>
            <a:r>
              <a:rPr lang="en-SG" sz="2400" i="1" dirty="0">
                <a:solidFill>
                  <a:srgbClr val="0070C0"/>
                </a:solidFill>
                <a:latin typeface="Calibri" pitchFamily="34" charset="0"/>
                <a:cs typeface="Calibri" pitchFamily="34" charset="0"/>
              </a:rPr>
              <a:t> </a:t>
            </a:r>
          </a:p>
          <a:p>
            <a:pPr>
              <a:lnSpc>
                <a:spcPct val="100000"/>
              </a:lnSpc>
              <a:spcBef>
                <a:spcPts val="1200"/>
              </a:spcBef>
              <a:buClrTx/>
            </a:pPr>
            <a:r>
              <a:rPr lang="en-SG" sz="2400" dirty="0">
                <a:latin typeface="Calibri" pitchFamily="34" charset="0"/>
                <a:cs typeface="Calibri" pitchFamily="34" charset="0"/>
              </a:rPr>
              <a:t>These distributed IT assets (e.g. servers, storage, security, networking, PCs) have higher cost structure with low utilization</a:t>
            </a:r>
          </a:p>
          <a:p>
            <a:pPr>
              <a:lnSpc>
                <a:spcPct val="100000"/>
              </a:lnSpc>
              <a:spcBef>
                <a:spcPts val="1200"/>
              </a:spcBef>
              <a:buClrTx/>
            </a:pPr>
            <a:r>
              <a:rPr lang="en-SG" sz="2400" dirty="0">
                <a:latin typeface="Calibri" pitchFamily="34" charset="0"/>
                <a:cs typeface="Calibri" pitchFamily="34" charset="0"/>
              </a:rPr>
              <a:t>Also more difficult to manage ensuring consistent data protection and regulatory compliance</a:t>
            </a:r>
          </a:p>
        </p:txBody>
      </p:sp>
      <p:sp>
        <p:nvSpPr>
          <p:cNvPr id="4" name="Rectangle 3"/>
          <p:cNvSpPr/>
          <p:nvPr/>
        </p:nvSpPr>
        <p:spPr>
          <a:xfrm>
            <a:off x="323528" y="5301208"/>
            <a:ext cx="8280920" cy="369332"/>
          </a:xfrm>
          <a:prstGeom prst="rect">
            <a:avLst/>
          </a:prstGeom>
        </p:spPr>
        <p:txBody>
          <a:bodyPr wrap="square">
            <a:spAutoFit/>
          </a:bodyPr>
          <a:lstStyle/>
          <a:p>
            <a:r>
              <a:rPr lang="en-SG" i="1" baseline="30000" dirty="0">
                <a:solidFill>
                  <a:srgbClr val="0070C0"/>
                </a:solidFill>
                <a:latin typeface="Calibri" pitchFamily="34" charset="0"/>
                <a:cs typeface="Calibri" pitchFamily="34" charset="0"/>
              </a:rPr>
              <a:t>#</a:t>
            </a:r>
            <a:r>
              <a:rPr lang="en-SG" i="1" dirty="0">
                <a:solidFill>
                  <a:srgbClr val="0070C0"/>
                </a:solidFill>
                <a:latin typeface="Calibri" pitchFamily="34" charset="0"/>
                <a:cs typeface="Calibri" pitchFamily="34" charset="0"/>
              </a:rPr>
              <a:t>"Branch Office Best Practices", </a:t>
            </a:r>
            <a:r>
              <a:rPr lang="en-SG" i="1" dirty="0" err="1">
                <a:solidFill>
                  <a:srgbClr val="0070C0"/>
                </a:solidFill>
                <a:latin typeface="Calibri" pitchFamily="34" charset="0"/>
                <a:cs typeface="Calibri" pitchFamily="34" charset="0"/>
              </a:rPr>
              <a:t>Nemertes</a:t>
            </a:r>
            <a:r>
              <a:rPr lang="en-SG" i="1" dirty="0">
                <a:solidFill>
                  <a:srgbClr val="0070C0"/>
                </a:solidFill>
                <a:latin typeface="Calibri" pitchFamily="34" charset="0"/>
                <a:cs typeface="Calibri" pitchFamily="34" charset="0"/>
              </a:rPr>
              <a:t> Research, 2007</a:t>
            </a:r>
          </a:p>
        </p:txBody>
      </p:sp>
    </p:spTree>
    <p:extLst>
      <p:ext uri="{BB962C8B-B14F-4D97-AF65-F5344CB8AC3E}">
        <p14:creationId xmlns:p14="http://schemas.microsoft.com/office/powerpoint/2010/main" val="30811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332656"/>
            <a:ext cx="8588861" cy="649727"/>
          </a:xfrm>
        </p:spPr>
        <p:txBody>
          <a:bodyPr>
            <a:normAutofit/>
          </a:bodyPr>
          <a:lstStyle/>
          <a:p>
            <a:r>
              <a:rPr lang="fr-FR" sz="3600" dirty="0" err="1">
                <a:solidFill>
                  <a:srgbClr val="002060"/>
                </a:solidFill>
                <a:latin typeface="Calibri" pitchFamily="34" charset="0"/>
                <a:cs typeface="Calibri" pitchFamily="34" charset="0"/>
              </a:rPr>
              <a:t>Branch</a:t>
            </a:r>
            <a:r>
              <a:rPr lang="fr-FR" sz="3600" dirty="0">
                <a:solidFill>
                  <a:srgbClr val="002060"/>
                </a:solidFill>
                <a:latin typeface="Calibri" pitchFamily="34" charset="0"/>
                <a:cs typeface="Calibri" pitchFamily="34" charset="0"/>
              </a:rPr>
              <a:t> IT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413047" y="1339745"/>
            <a:ext cx="8551441" cy="4965699"/>
          </a:xfrm>
        </p:spPr>
        <p:txBody>
          <a:bodyPr>
            <a:noAutofit/>
          </a:bodyPr>
          <a:lstStyle/>
          <a:p>
            <a:pPr>
              <a:spcBef>
                <a:spcPts val="1200"/>
              </a:spcBef>
              <a:buNone/>
            </a:pPr>
            <a:r>
              <a:rPr lang="en-SG" sz="2400" b="1" dirty="0">
                <a:latin typeface="Calibri" pitchFamily="34" charset="0"/>
                <a:cs typeface="Calibri" pitchFamily="34" charset="0"/>
              </a:rPr>
              <a:t>Benefits of Consolidation:</a:t>
            </a:r>
          </a:p>
          <a:p>
            <a:pPr>
              <a:spcBef>
                <a:spcPts val="1200"/>
              </a:spcBef>
              <a:buClr>
                <a:schemeClr val="tx1"/>
              </a:buClr>
              <a:buSzPct val="100000"/>
            </a:pPr>
            <a:r>
              <a:rPr lang="en-SG" sz="2400" dirty="0">
                <a:solidFill>
                  <a:srgbClr val="FF0000"/>
                </a:solidFill>
                <a:latin typeface="Calibri" pitchFamily="34" charset="0"/>
                <a:cs typeface="Calibri" pitchFamily="34" charset="0"/>
              </a:rPr>
              <a:t>Reduce branch IT costs </a:t>
            </a:r>
            <a:r>
              <a:rPr lang="en-SG" sz="2400" dirty="0">
                <a:latin typeface="Calibri" pitchFamily="34" charset="0"/>
                <a:cs typeface="Calibri" pitchFamily="34" charset="0"/>
              </a:rPr>
              <a:t>by leveraging virtualization in the Data </a:t>
            </a:r>
            <a:r>
              <a:rPr lang="en-SG" sz="2400" dirty="0" err="1">
                <a:latin typeface="Calibri" pitchFamily="34" charset="0"/>
                <a:cs typeface="Calibri" pitchFamily="34" charset="0"/>
              </a:rPr>
              <a:t>Center</a:t>
            </a:r>
            <a:r>
              <a:rPr lang="en-SG" sz="2400" dirty="0">
                <a:latin typeface="Calibri" pitchFamily="34" charset="0"/>
                <a:cs typeface="Calibri" pitchFamily="34" charset="0"/>
              </a:rPr>
              <a:t> to aggregate branch services, using fewer and centralized computing and storage resources</a:t>
            </a:r>
          </a:p>
          <a:p>
            <a:pPr>
              <a:spcBef>
                <a:spcPts val="1200"/>
              </a:spcBef>
              <a:buClrTx/>
              <a:buSzPct val="100000"/>
            </a:pPr>
            <a:r>
              <a:rPr lang="en-SG" sz="2400" dirty="0">
                <a:latin typeface="Calibri" pitchFamily="34" charset="0"/>
                <a:cs typeface="Calibri" pitchFamily="34" charset="0"/>
              </a:rPr>
              <a:t>Improve IT agility by leveraging virtualization in the branch office to more flexibly determine which services remain local vs. centralized</a:t>
            </a:r>
          </a:p>
        </p:txBody>
      </p:sp>
    </p:spTree>
    <p:extLst>
      <p:ext uri="{BB962C8B-B14F-4D97-AF65-F5344CB8AC3E}">
        <p14:creationId xmlns:p14="http://schemas.microsoft.com/office/powerpoint/2010/main" val="355638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476672"/>
            <a:ext cx="8588861" cy="649727"/>
          </a:xfrm>
        </p:spPr>
        <p:txBody>
          <a:bodyPr>
            <a:normAutofit/>
          </a:bodyPr>
          <a:lstStyle/>
          <a:p>
            <a:r>
              <a:rPr lang="fr-FR" sz="3600" dirty="0">
                <a:solidFill>
                  <a:srgbClr val="002060"/>
                </a:solidFill>
                <a:latin typeface="Calibri" pitchFamily="34" charset="0"/>
                <a:cs typeface="Calibri" pitchFamily="34" charset="0"/>
              </a:rPr>
              <a:t>Branch IT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41039" y="1339745"/>
            <a:ext cx="8551441" cy="4965699"/>
          </a:xfrm>
        </p:spPr>
        <p:txBody>
          <a:bodyPr>
            <a:noAutofit/>
          </a:bodyPr>
          <a:lstStyle/>
          <a:p>
            <a:pPr>
              <a:spcBef>
                <a:spcPts val="1200"/>
              </a:spcBef>
              <a:buClrTx/>
              <a:buNone/>
            </a:pPr>
            <a:r>
              <a:rPr lang="en-SG" sz="2400" b="1" dirty="0">
                <a:latin typeface="Calibri" pitchFamily="34" charset="0"/>
                <a:cs typeface="Calibri" pitchFamily="34" charset="0"/>
              </a:rPr>
              <a:t>Benefits of Consolidation:</a:t>
            </a:r>
          </a:p>
          <a:p>
            <a:pPr>
              <a:spcBef>
                <a:spcPts val="1200"/>
              </a:spcBef>
              <a:buClrTx/>
              <a:buSzPct val="100000"/>
            </a:pPr>
            <a:r>
              <a:rPr lang="en-SG" sz="2400" b="1" u="sng" dirty="0">
                <a:latin typeface="Calibri" pitchFamily="34" charset="0"/>
                <a:cs typeface="Calibri" pitchFamily="34" charset="0"/>
              </a:rPr>
              <a:t>Improve</a:t>
            </a:r>
            <a:r>
              <a:rPr lang="en-SG" sz="2400" dirty="0">
                <a:latin typeface="Calibri" pitchFamily="34" charset="0"/>
                <a:cs typeface="Calibri" pitchFamily="34" charset="0"/>
              </a:rPr>
              <a:t> user productivity through WAN optimization and application acceleration</a:t>
            </a:r>
          </a:p>
          <a:p>
            <a:pPr>
              <a:spcBef>
                <a:spcPts val="1200"/>
              </a:spcBef>
              <a:buClrTx/>
              <a:buSzPct val="100000"/>
            </a:pPr>
            <a:r>
              <a:rPr lang="en-SG" sz="2400" dirty="0">
                <a:latin typeface="Calibri" pitchFamily="34" charset="0"/>
                <a:cs typeface="Calibri" pitchFamily="34" charset="0"/>
              </a:rPr>
              <a:t>Simplify data protection and eases regulatory compliance</a:t>
            </a:r>
          </a:p>
          <a:p>
            <a:pPr>
              <a:spcBef>
                <a:spcPts val="1200"/>
              </a:spcBef>
              <a:buClrTx/>
              <a:buSzPct val="100000"/>
            </a:pPr>
            <a:r>
              <a:rPr lang="en-SG" sz="2400" dirty="0">
                <a:latin typeface="Calibri" pitchFamily="34" charset="0"/>
                <a:cs typeface="Calibri" pitchFamily="34" charset="0"/>
              </a:rPr>
              <a:t>Optimize global application availability, performance and security when transmitting entire desktop-level traffic in LAN-like speed over the WAN</a:t>
            </a:r>
          </a:p>
        </p:txBody>
      </p:sp>
    </p:spTree>
    <p:extLst>
      <p:ext uri="{BB962C8B-B14F-4D97-AF65-F5344CB8AC3E}">
        <p14:creationId xmlns:p14="http://schemas.microsoft.com/office/powerpoint/2010/main" val="355638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794352"/>
          </a:xfrm>
        </p:spPr>
        <p:txBody>
          <a:bodyPr>
            <a:normAutofit/>
          </a:bodyPr>
          <a:lstStyle/>
          <a:p>
            <a:r>
              <a:rPr lang="en-GB" sz="3600" dirty="0">
                <a:solidFill>
                  <a:srgbClr val="002060"/>
                </a:solidFill>
                <a:latin typeface="Calibri" pitchFamily="34" charset="0"/>
                <a:cs typeface="Calibri" pitchFamily="34" charset="0"/>
              </a:rPr>
              <a:t>Network Consolidation</a:t>
            </a:r>
            <a:endParaRPr lang="en-SG"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413047" y="1412776"/>
            <a:ext cx="8551441" cy="4965699"/>
          </a:xfrm>
        </p:spPr>
        <p:txBody>
          <a:bodyPr>
            <a:normAutofit/>
          </a:bodyPr>
          <a:lstStyle/>
          <a:p>
            <a:pPr>
              <a:lnSpc>
                <a:spcPct val="100000"/>
              </a:lnSpc>
              <a:spcBef>
                <a:spcPts val="1200"/>
              </a:spcBef>
              <a:buClrTx/>
            </a:pPr>
            <a:r>
              <a:rPr lang="en-SG" sz="2400" dirty="0">
                <a:latin typeface="Calibri" pitchFamily="34" charset="0"/>
                <a:cs typeface="Calibri" pitchFamily="34" charset="0"/>
              </a:rPr>
              <a:t>Typical Data </a:t>
            </a:r>
            <a:r>
              <a:rPr lang="en-SG" sz="2400" dirty="0" err="1">
                <a:latin typeface="Calibri" pitchFamily="34" charset="0"/>
                <a:cs typeface="Calibri" pitchFamily="34" charset="0"/>
              </a:rPr>
              <a:t>Center</a:t>
            </a:r>
            <a:r>
              <a:rPr lang="en-SG" sz="2400" dirty="0">
                <a:latin typeface="Calibri" pitchFamily="34" charset="0"/>
                <a:cs typeface="Calibri" pitchFamily="34" charset="0"/>
              </a:rPr>
              <a:t> (DC) has </a:t>
            </a:r>
            <a:r>
              <a:rPr lang="en-SG" sz="2400" dirty="0">
                <a:solidFill>
                  <a:srgbClr val="FF0000"/>
                </a:solidFill>
                <a:latin typeface="Calibri" pitchFamily="34" charset="0"/>
                <a:cs typeface="Calibri" pitchFamily="34" charset="0"/>
              </a:rPr>
              <a:t>2 or 3 parallel networks</a:t>
            </a:r>
            <a:r>
              <a:rPr lang="en-SG" sz="2400" dirty="0">
                <a:latin typeface="Calibri" pitchFamily="34" charset="0"/>
                <a:cs typeface="Calibri" pitchFamily="34" charset="0"/>
              </a:rPr>
              <a:t>: Data, Storage, and possibly Server clustering. </a:t>
            </a:r>
          </a:p>
          <a:p>
            <a:pPr>
              <a:lnSpc>
                <a:spcPct val="100000"/>
              </a:lnSpc>
              <a:spcBef>
                <a:spcPts val="1200"/>
              </a:spcBef>
              <a:buClrTx/>
            </a:pPr>
            <a:r>
              <a:rPr lang="en-SG" sz="2400" dirty="0">
                <a:latin typeface="Calibri" pitchFamily="34" charset="0"/>
                <a:cs typeface="Calibri" pitchFamily="34" charset="0"/>
              </a:rPr>
              <a:t>Servers often have dedicated interfaces for backup, management or virtual machine live migration. </a:t>
            </a:r>
          </a:p>
          <a:p>
            <a:pPr>
              <a:lnSpc>
                <a:spcPct val="100000"/>
              </a:lnSpc>
              <a:spcBef>
                <a:spcPts val="1200"/>
              </a:spcBef>
              <a:buClrTx/>
            </a:pPr>
            <a:r>
              <a:rPr lang="en-SG" sz="2400" dirty="0">
                <a:latin typeface="Calibri" pitchFamily="34" charset="0"/>
                <a:cs typeface="Calibri" pitchFamily="34" charset="0"/>
              </a:rPr>
              <a:t>Supporting these interfaces imposes </a:t>
            </a:r>
            <a:r>
              <a:rPr lang="en-SG" sz="2400" dirty="0">
                <a:solidFill>
                  <a:srgbClr val="FF0000"/>
                </a:solidFill>
                <a:latin typeface="Calibri" pitchFamily="34" charset="0"/>
                <a:cs typeface="Calibri" pitchFamily="34" charset="0"/>
              </a:rPr>
              <a:t>significant costs </a:t>
            </a:r>
            <a:r>
              <a:rPr lang="en-SG" sz="2400" dirty="0">
                <a:latin typeface="Calibri" pitchFamily="34" charset="0"/>
                <a:cs typeface="Calibri" pitchFamily="34" charset="0"/>
              </a:rPr>
              <a:t>for interfaces, cabling, rack space, upstream switches, and power and cooling.</a:t>
            </a:r>
          </a:p>
        </p:txBody>
      </p:sp>
    </p:spTree>
    <p:extLst>
      <p:ext uri="{BB962C8B-B14F-4D97-AF65-F5344CB8AC3E}">
        <p14:creationId xmlns:p14="http://schemas.microsoft.com/office/powerpoint/2010/main" val="372333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780</Words>
  <Application>Microsoft Office PowerPoint</Application>
  <PresentationFormat>On-screen Show (4:3)</PresentationFormat>
  <Paragraphs>100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Introduction: Changing The Network Architecture</vt:lpstr>
      <vt:lpstr>Business Challenges</vt:lpstr>
      <vt:lpstr>Why Infrastructure Consolidation</vt:lpstr>
      <vt:lpstr>Why Infrastructure Consolidation (cont.)</vt:lpstr>
      <vt:lpstr>Branch IT Consolidation</vt:lpstr>
      <vt:lpstr>Branch IT Consolidation</vt:lpstr>
      <vt:lpstr>Branch IT Consolidation</vt:lpstr>
      <vt:lpstr>Network Consolidation</vt:lpstr>
      <vt:lpstr>Network Consolidation</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wakwok</dc:creator>
  <cp:lastModifiedBy>Ali Owayid</cp:lastModifiedBy>
  <cp:revision>22</cp:revision>
  <dcterms:created xsi:type="dcterms:W3CDTF">2012-03-14T03:28:54Z</dcterms:created>
  <dcterms:modified xsi:type="dcterms:W3CDTF">2022-05-17T03:32:15Z</dcterms:modified>
</cp:coreProperties>
</file>