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327"/>
  </p:normalViewPr>
  <p:slideViewPr>
    <p:cSldViewPr snapToGrid="0">
      <p:cViewPr varScale="1">
        <p:scale>
          <a:sx n="124" d="100"/>
          <a:sy n="124" d="100"/>
        </p:scale>
        <p:origin x="20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10/9/23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github.com/sojoudian"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maziar.emai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A09789C-9CCD-7303-83B8-9E9E58A6CA4C}"/>
              </a:ext>
            </a:extLst>
          </p:cNvPr>
          <p:cNvSpPr>
            <a:spLocks noGrp="1"/>
          </p:cNvSpPr>
          <p:nvPr>
            <p:ph type="ctrTitle"/>
          </p:nvPr>
        </p:nvSpPr>
        <p:spPr>
          <a:xfrm>
            <a:off x="6717278" y="1030288"/>
            <a:ext cx="4099947" cy="1035579"/>
          </a:xfrm>
        </p:spPr>
        <p:txBody>
          <a:bodyPr vert="horz" lIns="91440" tIns="45720" rIns="91440" bIns="45720" rtlCol="0" anchor="ctr">
            <a:normAutofit/>
          </a:bodyPr>
          <a:lstStyle/>
          <a:p>
            <a:pPr algn="l"/>
            <a:r>
              <a:rPr lang="en-US" sz="3600"/>
              <a:t>Git and github</a:t>
            </a:r>
          </a:p>
        </p:txBody>
      </p:sp>
      <p:pic>
        <p:nvPicPr>
          <p:cNvPr id="11" name="Picture 10" descr="A logo of a cat&#10;&#10;Description automatically generated">
            <a:extLst>
              <a:ext uri="{FF2B5EF4-FFF2-40B4-BE49-F238E27FC236}">
                <a16:creationId xmlns:a16="http://schemas.microsoft.com/office/drawing/2014/main" id="{293BCB1B-1BE3-B6ED-3221-168CC0FF000A}"/>
              </a:ext>
            </a:extLst>
          </p:cNvPr>
          <p:cNvPicPr>
            <a:picLocks noChangeAspect="1"/>
          </p:cNvPicPr>
          <p:nvPr/>
        </p:nvPicPr>
        <p:blipFill>
          <a:blip r:embed="rId4"/>
          <a:stretch>
            <a:fillRect/>
          </a:stretch>
        </p:blipFill>
        <p:spPr>
          <a:xfrm>
            <a:off x="986950" y="639098"/>
            <a:ext cx="4807900"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descr="A close up of a logo&#10;&#10;Description automatically generated">
            <a:extLst>
              <a:ext uri="{FF2B5EF4-FFF2-40B4-BE49-F238E27FC236}">
                <a16:creationId xmlns:a16="http://schemas.microsoft.com/office/drawing/2014/main" id="{B4B43718-876F-3B9C-B284-D55FA30A4B9A}"/>
              </a:ext>
            </a:extLst>
          </p:cNvPr>
          <p:cNvPicPr>
            <a:picLocks noChangeAspect="1"/>
          </p:cNvPicPr>
          <p:nvPr/>
        </p:nvPicPr>
        <p:blipFill>
          <a:blip r:embed="rId5"/>
          <a:stretch>
            <a:fillRect/>
          </a:stretch>
        </p:blipFill>
        <p:spPr>
          <a:xfrm>
            <a:off x="663839" y="3940414"/>
            <a:ext cx="5454122" cy="1855818"/>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Subtitle 2">
            <a:extLst>
              <a:ext uri="{FF2B5EF4-FFF2-40B4-BE49-F238E27FC236}">
                <a16:creationId xmlns:a16="http://schemas.microsoft.com/office/drawing/2014/main" id="{9C9B8956-9CBA-ADE9-AC84-56BFBE841329}"/>
              </a:ext>
            </a:extLst>
          </p:cNvPr>
          <p:cNvSpPr>
            <a:spLocks noGrp="1"/>
          </p:cNvSpPr>
          <p:nvPr>
            <p:ph type="subTitle" idx="1"/>
          </p:nvPr>
        </p:nvSpPr>
        <p:spPr>
          <a:xfrm>
            <a:off x="6717278" y="2142067"/>
            <a:ext cx="4099947" cy="3649133"/>
          </a:xfrm>
        </p:spPr>
        <p:txBody>
          <a:bodyPr vert="horz" lIns="91440" tIns="45720" rIns="91440" bIns="45720" rtlCol="0" anchor="ctr">
            <a:normAutofit/>
          </a:bodyPr>
          <a:lstStyle/>
          <a:p>
            <a:pPr algn="l">
              <a:buFont typeface="Arial"/>
              <a:buChar char="•"/>
            </a:pPr>
            <a:r>
              <a:rPr lang="en-US" cap="none" dirty="0"/>
              <a:t>Maziar Sojoudian</a:t>
            </a:r>
          </a:p>
          <a:p>
            <a:pPr algn="l">
              <a:buFont typeface="Arial"/>
              <a:buChar char="•"/>
            </a:pPr>
            <a:r>
              <a:rPr lang="en-US" cap="none" dirty="0">
                <a:hlinkClick r:id="rId6"/>
              </a:rPr>
              <a:t>https://maziar.email</a:t>
            </a:r>
            <a:endParaRPr lang="en-US" cap="none" dirty="0"/>
          </a:p>
          <a:p>
            <a:pPr algn="l">
              <a:buFont typeface="Arial"/>
              <a:buChar char="•"/>
            </a:pPr>
            <a:r>
              <a:rPr lang="en-US" cap="none" dirty="0">
                <a:hlinkClick r:id="rId7"/>
              </a:rPr>
              <a:t>http://github.com/sojoudian</a:t>
            </a:r>
            <a:endParaRPr lang="en-US" cap="none" dirty="0"/>
          </a:p>
          <a:p>
            <a:pPr algn="l">
              <a:buFont typeface="Arial"/>
              <a:buChar char="•"/>
            </a:pPr>
            <a:endParaRPr lang="en-US" cap="none" dirty="0"/>
          </a:p>
        </p:txBody>
      </p:sp>
    </p:spTree>
    <p:extLst>
      <p:ext uri="{BB962C8B-B14F-4D97-AF65-F5344CB8AC3E}">
        <p14:creationId xmlns:p14="http://schemas.microsoft.com/office/powerpoint/2010/main" val="202335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8A70-4306-6A5E-5DD9-69690C40A714}"/>
              </a:ext>
            </a:extLst>
          </p:cNvPr>
          <p:cNvSpPr>
            <a:spLocks noGrp="1"/>
          </p:cNvSpPr>
          <p:nvPr>
            <p:ph type="title"/>
          </p:nvPr>
        </p:nvSpPr>
        <p:spPr>
          <a:xfrm>
            <a:off x="825909" y="808055"/>
            <a:ext cx="3979205" cy="1453363"/>
          </a:xfrm>
        </p:spPr>
        <p:txBody>
          <a:bodyPr>
            <a:normAutofit/>
          </a:bodyPr>
          <a:lstStyle/>
          <a:p>
            <a:r>
              <a:rPr lang="en-US" dirty="0"/>
              <a:t>Branch</a:t>
            </a:r>
          </a:p>
        </p:txBody>
      </p:sp>
      <p:sp>
        <p:nvSpPr>
          <p:cNvPr id="3" name="Content Placeholder 2">
            <a:extLst>
              <a:ext uri="{FF2B5EF4-FFF2-40B4-BE49-F238E27FC236}">
                <a16:creationId xmlns:a16="http://schemas.microsoft.com/office/drawing/2014/main" id="{7E4E942C-23E3-2BAD-27E7-FE27021F09A7}"/>
              </a:ext>
            </a:extLst>
          </p:cNvPr>
          <p:cNvSpPr>
            <a:spLocks noGrp="1"/>
          </p:cNvSpPr>
          <p:nvPr>
            <p:ph idx="1"/>
          </p:nvPr>
        </p:nvSpPr>
        <p:spPr>
          <a:xfrm>
            <a:off x="96983" y="2261420"/>
            <a:ext cx="5458690" cy="4596580"/>
          </a:xfrm>
        </p:spPr>
        <p:txBody>
          <a:bodyPr>
            <a:normAutofit/>
          </a:bodyPr>
          <a:lstStyle/>
          <a:p>
            <a:pPr marL="0" indent="0">
              <a:buNone/>
            </a:pPr>
            <a:r>
              <a:rPr lang="en-US" dirty="0"/>
              <a:t>A parallel line of development. Instead of having a single linear progression of history, SCMs support the creation of branches which allow for diverging from the main line (often called "main" or "master"). This is useful for feature development, bug fixes, or experiments, so they can be worked on in isolation before integrating them back into the main line.</a:t>
            </a:r>
          </a:p>
        </p:txBody>
      </p:sp>
      <p:pic>
        <p:nvPicPr>
          <p:cNvPr id="7" name="Graphic 6" descr="Workflow">
            <a:extLst>
              <a:ext uri="{FF2B5EF4-FFF2-40B4-BE49-F238E27FC236}">
                <a16:creationId xmlns:a16="http://schemas.microsoft.com/office/drawing/2014/main" id="{AF316B2E-22A9-5F06-EB8F-D005963D25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8634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D272-E1B3-F0B2-91A9-88714CB9BB97}"/>
              </a:ext>
            </a:extLst>
          </p:cNvPr>
          <p:cNvSpPr>
            <a:spLocks noGrp="1"/>
          </p:cNvSpPr>
          <p:nvPr>
            <p:ph type="title"/>
          </p:nvPr>
        </p:nvSpPr>
        <p:spPr>
          <a:xfrm>
            <a:off x="685802" y="609600"/>
            <a:ext cx="6282266" cy="1456267"/>
          </a:xfrm>
        </p:spPr>
        <p:txBody>
          <a:bodyPr>
            <a:normAutofit/>
          </a:bodyPr>
          <a:lstStyle/>
          <a:p>
            <a:r>
              <a:rPr lang="en-US" dirty="0"/>
              <a:t>Merge</a:t>
            </a:r>
          </a:p>
        </p:txBody>
      </p:sp>
      <p:sp>
        <p:nvSpPr>
          <p:cNvPr id="3" name="Content Placeholder 2">
            <a:extLst>
              <a:ext uri="{FF2B5EF4-FFF2-40B4-BE49-F238E27FC236}">
                <a16:creationId xmlns:a16="http://schemas.microsoft.com/office/drawing/2014/main" id="{E71C1ACD-E619-EA7C-C5BB-AA9051828F00}"/>
              </a:ext>
            </a:extLst>
          </p:cNvPr>
          <p:cNvSpPr>
            <a:spLocks noGrp="1"/>
          </p:cNvSpPr>
          <p:nvPr>
            <p:ph idx="1"/>
          </p:nvPr>
        </p:nvSpPr>
        <p:spPr>
          <a:xfrm>
            <a:off x="685802" y="2142067"/>
            <a:ext cx="6282266" cy="3649133"/>
          </a:xfrm>
        </p:spPr>
        <p:txBody>
          <a:bodyPr>
            <a:normAutofit/>
          </a:bodyPr>
          <a:lstStyle/>
          <a:p>
            <a:pPr marL="0" indent="0">
              <a:buNone/>
            </a:pPr>
            <a:r>
              <a:rPr lang="en-US" dirty="0"/>
              <a:t>The process of integrating changes from one branch into another. Merging combines the changes of multiple branches, resolving any conflicts (e.g., two people editing the same line of a file) so that the branches become consistent. After a successful merge, the project should have a unified set of changes from both branches.</a:t>
            </a:r>
          </a:p>
        </p:txBody>
      </p:sp>
      <p:pic>
        <p:nvPicPr>
          <p:cNvPr id="7" name="Graphic 6" descr="Arrow Circle">
            <a:extLst>
              <a:ext uri="{FF2B5EF4-FFF2-40B4-BE49-F238E27FC236}">
                <a16:creationId xmlns:a16="http://schemas.microsoft.com/office/drawing/2014/main" id="{E70F0D94-5474-AC37-2D91-9AD02EEDC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0830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 name="Picture 10">
            <a:extLst>
              <a:ext uri="{FF2B5EF4-FFF2-40B4-BE49-F238E27FC236}">
                <a16:creationId xmlns:a16="http://schemas.microsoft.com/office/drawing/2014/main" id="{C2D75EE2-CF15-45F1-A961-37B449E21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F0FF4C1-755F-27F0-702D-6014075C146F}"/>
              </a:ext>
            </a:extLst>
          </p:cNvPr>
          <p:cNvSpPr>
            <a:spLocks noGrp="1"/>
          </p:cNvSpPr>
          <p:nvPr>
            <p:ph type="title"/>
          </p:nvPr>
        </p:nvSpPr>
        <p:spPr>
          <a:xfrm>
            <a:off x="4916129" y="1964267"/>
            <a:ext cx="6243996" cy="2421464"/>
          </a:xfrm>
        </p:spPr>
        <p:txBody>
          <a:bodyPr vert="horz" lIns="91440" tIns="45720" rIns="91440" bIns="45720" rtlCol="0" anchor="b">
            <a:normAutofit/>
          </a:bodyPr>
          <a:lstStyle/>
          <a:p>
            <a:r>
              <a:rPr lang="en-US" sz="4800" dirty="0"/>
              <a:t>Start with git</a:t>
            </a:r>
          </a:p>
        </p:txBody>
      </p:sp>
      <p:sp>
        <p:nvSpPr>
          <p:cNvPr id="3" name="Text Placeholder 2">
            <a:extLst>
              <a:ext uri="{FF2B5EF4-FFF2-40B4-BE49-F238E27FC236}">
                <a16:creationId xmlns:a16="http://schemas.microsoft.com/office/drawing/2014/main" id="{7F168E61-57E5-0618-9843-6C55BBCA4E3C}"/>
              </a:ext>
            </a:extLst>
          </p:cNvPr>
          <p:cNvSpPr>
            <a:spLocks noGrp="1"/>
          </p:cNvSpPr>
          <p:nvPr>
            <p:ph type="body" idx="1"/>
          </p:nvPr>
        </p:nvSpPr>
        <p:spPr>
          <a:xfrm>
            <a:off x="4916129" y="4385732"/>
            <a:ext cx="6243996" cy="1405467"/>
          </a:xfrm>
        </p:spPr>
        <p:txBody>
          <a:bodyPr vert="horz" lIns="91440" tIns="45720" rIns="91440" bIns="45720" rtlCol="0" anchor="t">
            <a:normAutofit/>
          </a:bodyPr>
          <a:lstStyle/>
          <a:p>
            <a:pPr algn="r"/>
            <a:endParaRPr lang="en-US" sz="1800"/>
          </a:p>
        </p:txBody>
      </p:sp>
      <p:pic>
        <p:nvPicPr>
          <p:cNvPr id="5" name="Picture 4" descr="A close-up of a network&#10;&#10;Description automatically generated">
            <a:extLst>
              <a:ext uri="{FF2B5EF4-FFF2-40B4-BE49-F238E27FC236}">
                <a16:creationId xmlns:a16="http://schemas.microsoft.com/office/drawing/2014/main" id="{1978EEA0-931E-03D3-C7D2-062E882119AA}"/>
              </a:ext>
            </a:extLst>
          </p:cNvPr>
          <p:cNvPicPr>
            <a:picLocks noChangeAspect="1"/>
          </p:cNvPicPr>
          <p:nvPr/>
        </p:nvPicPr>
        <p:blipFill rotWithShape="1">
          <a:blip r:embed="rId5"/>
          <a:srcRect l="34129" r="11791" b="-1"/>
          <a:stretch/>
        </p:blipFill>
        <p:spPr>
          <a:xfrm>
            <a:off x="20" y="975"/>
            <a:ext cx="4635988" cy="6858000"/>
          </a:xfrm>
          <a:prstGeom prst="rect">
            <a:avLst/>
          </a:prstGeom>
        </p:spPr>
      </p:pic>
    </p:spTree>
    <p:extLst>
      <p:ext uri="{BB962C8B-B14F-4D97-AF65-F5344CB8AC3E}">
        <p14:creationId xmlns:p14="http://schemas.microsoft.com/office/powerpoint/2010/main" val="271903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F784-4434-2146-5D54-0126D8108F28}"/>
              </a:ext>
            </a:extLst>
          </p:cNvPr>
          <p:cNvSpPr>
            <a:spLocks noGrp="1"/>
          </p:cNvSpPr>
          <p:nvPr>
            <p:ph type="title"/>
          </p:nvPr>
        </p:nvSpPr>
        <p:spPr/>
        <p:txBody>
          <a:bodyPr/>
          <a:lstStyle/>
          <a:p>
            <a:r>
              <a:rPr lang="en-US" dirty="0"/>
              <a:t>Start with Git</a:t>
            </a:r>
          </a:p>
        </p:txBody>
      </p:sp>
      <p:sp>
        <p:nvSpPr>
          <p:cNvPr id="3" name="Content Placeholder 2">
            <a:extLst>
              <a:ext uri="{FF2B5EF4-FFF2-40B4-BE49-F238E27FC236}">
                <a16:creationId xmlns:a16="http://schemas.microsoft.com/office/drawing/2014/main" id="{25575BF6-6F15-0B1F-8568-3711A59B1CFA}"/>
              </a:ext>
            </a:extLst>
          </p:cNvPr>
          <p:cNvSpPr>
            <a:spLocks noGrp="1"/>
          </p:cNvSpPr>
          <p:nvPr>
            <p:ph idx="1"/>
          </p:nvPr>
        </p:nvSpPr>
        <p:spPr/>
        <p:txBody>
          <a:bodyPr/>
          <a:lstStyle/>
          <a:p>
            <a:r>
              <a:rPr lang="en-US" dirty="0"/>
              <a:t>To start with Git, we need a few tools.</a:t>
            </a:r>
          </a:p>
          <a:p>
            <a:r>
              <a:rPr lang="en-US" dirty="0"/>
              <a:t>First, download the appropriate binary for your operating system.</a:t>
            </a:r>
          </a:p>
          <a:p>
            <a:r>
              <a:rPr lang="en-US" dirty="0">
                <a:hlinkClick r:id="rId2"/>
              </a:rPr>
              <a:t>https://git-scm.com/download/</a:t>
            </a:r>
            <a:endParaRPr lang="en-US" dirty="0"/>
          </a:p>
          <a:p>
            <a:pPr marL="0" indent="0">
              <a:buNone/>
            </a:pPr>
            <a:r>
              <a:rPr lang="en-US" dirty="0"/>
              <a:t> </a:t>
            </a:r>
          </a:p>
        </p:txBody>
      </p:sp>
    </p:spTree>
    <p:extLst>
      <p:ext uri="{BB962C8B-B14F-4D97-AF65-F5344CB8AC3E}">
        <p14:creationId xmlns:p14="http://schemas.microsoft.com/office/powerpoint/2010/main" val="136300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F784-4434-2146-5D54-0126D8108F28}"/>
              </a:ext>
            </a:extLst>
          </p:cNvPr>
          <p:cNvSpPr>
            <a:spLocks noGrp="1"/>
          </p:cNvSpPr>
          <p:nvPr>
            <p:ph type="title"/>
          </p:nvPr>
        </p:nvSpPr>
        <p:spPr/>
        <p:txBody>
          <a:bodyPr/>
          <a:lstStyle/>
          <a:p>
            <a:r>
              <a:rPr lang="en-US" dirty="0"/>
              <a:t>Create a repository</a:t>
            </a:r>
          </a:p>
        </p:txBody>
      </p:sp>
      <p:sp>
        <p:nvSpPr>
          <p:cNvPr id="3" name="Content Placeholder 2">
            <a:extLst>
              <a:ext uri="{FF2B5EF4-FFF2-40B4-BE49-F238E27FC236}">
                <a16:creationId xmlns:a16="http://schemas.microsoft.com/office/drawing/2014/main" id="{25575BF6-6F15-0B1F-8568-3711A59B1CFA}"/>
              </a:ext>
            </a:extLst>
          </p:cNvPr>
          <p:cNvSpPr>
            <a:spLocks noGrp="1"/>
          </p:cNvSpPr>
          <p:nvPr>
            <p:ph idx="1"/>
          </p:nvPr>
        </p:nvSpPr>
        <p:spPr/>
        <p:txBody>
          <a:bodyPr/>
          <a:lstStyle/>
          <a:p>
            <a:r>
              <a:rPr lang="en-US" dirty="0"/>
              <a:t>After Installing Git, create a GitHub account and create a repository on the GitHub platform.</a:t>
            </a:r>
          </a:p>
          <a:p>
            <a:r>
              <a:rPr lang="en-US" dirty="0"/>
              <a:t>Then, create a folder for your project and, using the Visual Studio Code command line, start your journey with git.</a:t>
            </a:r>
          </a:p>
          <a:p>
            <a:pPr marL="0" indent="0">
              <a:buNone/>
            </a:pPr>
            <a:r>
              <a:rPr lang="en-US" dirty="0"/>
              <a:t> </a:t>
            </a:r>
          </a:p>
        </p:txBody>
      </p:sp>
      <p:pic>
        <p:nvPicPr>
          <p:cNvPr id="4" name="Picture 3">
            <a:extLst>
              <a:ext uri="{FF2B5EF4-FFF2-40B4-BE49-F238E27FC236}">
                <a16:creationId xmlns:a16="http://schemas.microsoft.com/office/drawing/2014/main" id="{FE075D73-E03D-9C4B-5127-32E9B4D8E9EE}"/>
              </a:ext>
            </a:extLst>
          </p:cNvPr>
          <p:cNvPicPr>
            <a:picLocks noChangeAspect="1"/>
          </p:cNvPicPr>
          <p:nvPr/>
        </p:nvPicPr>
        <p:blipFill>
          <a:blip r:embed="rId2"/>
          <a:stretch>
            <a:fillRect/>
          </a:stretch>
        </p:blipFill>
        <p:spPr>
          <a:xfrm>
            <a:off x="2960831" y="4288175"/>
            <a:ext cx="7505581" cy="1972541"/>
          </a:xfrm>
          <a:prstGeom prst="rect">
            <a:avLst/>
          </a:prstGeom>
        </p:spPr>
      </p:pic>
    </p:spTree>
    <p:extLst>
      <p:ext uri="{BB962C8B-B14F-4D97-AF65-F5344CB8AC3E}">
        <p14:creationId xmlns:p14="http://schemas.microsoft.com/office/powerpoint/2010/main" val="49081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F784-4434-2146-5D54-0126D8108F28}"/>
              </a:ext>
            </a:extLst>
          </p:cNvPr>
          <p:cNvSpPr>
            <a:spLocks noGrp="1"/>
          </p:cNvSpPr>
          <p:nvPr>
            <p:ph type="title"/>
          </p:nvPr>
        </p:nvSpPr>
        <p:spPr/>
        <p:txBody>
          <a:bodyPr/>
          <a:lstStyle/>
          <a:p>
            <a:r>
              <a:rPr lang="en-US" dirty="0"/>
              <a:t>Initialize the repository</a:t>
            </a:r>
          </a:p>
        </p:txBody>
      </p:sp>
      <p:sp>
        <p:nvSpPr>
          <p:cNvPr id="3" name="Content Placeholder 2">
            <a:extLst>
              <a:ext uri="{FF2B5EF4-FFF2-40B4-BE49-F238E27FC236}">
                <a16:creationId xmlns:a16="http://schemas.microsoft.com/office/drawing/2014/main" id="{25575BF6-6F15-0B1F-8568-3711A59B1CFA}"/>
              </a:ext>
            </a:extLst>
          </p:cNvPr>
          <p:cNvSpPr>
            <a:spLocks noGrp="1"/>
          </p:cNvSpPr>
          <p:nvPr>
            <p:ph idx="1"/>
          </p:nvPr>
        </p:nvSpPr>
        <p:spPr>
          <a:xfrm>
            <a:off x="685801" y="416009"/>
            <a:ext cx="10131425" cy="3649133"/>
          </a:xfrm>
        </p:spPr>
        <p:txBody>
          <a:bodyPr/>
          <a:lstStyle/>
          <a:p>
            <a:pPr marL="0" indent="0">
              <a:buNone/>
            </a:pPr>
            <a:r>
              <a:rPr lang="en-US" dirty="0"/>
              <a:t>“git </a:t>
            </a:r>
            <a:r>
              <a:rPr lang="en-US" dirty="0" err="1"/>
              <a:t>init</a:t>
            </a:r>
            <a:r>
              <a:rPr lang="en-US" dirty="0"/>
              <a:t>” is a command used in the Git version control system to initialize a new repository.</a:t>
            </a:r>
          </a:p>
        </p:txBody>
      </p:sp>
      <p:pic>
        <p:nvPicPr>
          <p:cNvPr id="4" name="Picture 3">
            <a:extLst>
              <a:ext uri="{FF2B5EF4-FFF2-40B4-BE49-F238E27FC236}">
                <a16:creationId xmlns:a16="http://schemas.microsoft.com/office/drawing/2014/main" id="{B6A9748A-D679-BDE5-4EC4-1728E04E3B40}"/>
              </a:ext>
            </a:extLst>
          </p:cNvPr>
          <p:cNvPicPr>
            <a:picLocks noChangeAspect="1"/>
          </p:cNvPicPr>
          <p:nvPr/>
        </p:nvPicPr>
        <p:blipFill>
          <a:blip r:embed="rId2"/>
          <a:stretch>
            <a:fillRect/>
          </a:stretch>
        </p:blipFill>
        <p:spPr>
          <a:xfrm>
            <a:off x="1374774" y="3800371"/>
            <a:ext cx="7772400" cy="842939"/>
          </a:xfrm>
          <a:prstGeom prst="rect">
            <a:avLst/>
          </a:prstGeom>
        </p:spPr>
      </p:pic>
    </p:spTree>
    <p:extLst>
      <p:ext uri="{BB962C8B-B14F-4D97-AF65-F5344CB8AC3E}">
        <p14:creationId xmlns:p14="http://schemas.microsoft.com/office/powerpoint/2010/main" val="1165105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F784-4434-2146-5D54-0126D8108F28}"/>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dirty="0"/>
              <a:t>Git </a:t>
            </a:r>
            <a:r>
              <a:rPr lang="en-US"/>
              <a:t>init</a:t>
            </a:r>
            <a:endParaRPr lang="en-US" dirty="0"/>
          </a:p>
        </p:txBody>
      </p:sp>
      <p:sp>
        <p:nvSpPr>
          <p:cNvPr id="6" name="TextBox 5">
            <a:extLst>
              <a:ext uri="{FF2B5EF4-FFF2-40B4-BE49-F238E27FC236}">
                <a16:creationId xmlns:a16="http://schemas.microsoft.com/office/drawing/2014/main" id="{6C0E4B84-809C-71F3-7DA3-A43D538AA24C}"/>
              </a:ext>
            </a:extLst>
          </p:cNvPr>
          <p:cNvSpPr txBox="1"/>
          <p:nvPr/>
        </p:nvSpPr>
        <p:spPr>
          <a:xfrm>
            <a:off x="685802" y="2142067"/>
            <a:ext cx="6282266" cy="3649133"/>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When you run the “git </a:t>
            </a:r>
            <a:r>
              <a:rPr lang="en-US" dirty="0" err="1"/>
              <a:t>init</a:t>
            </a:r>
            <a:r>
              <a:rPr lang="en-US" dirty="0"/>
              <a:t>” command, Git initializes a new repository and begins tracking an existing directory. It adds a hidden subfolder within the existing directory that houses the internal data structure required for version control.</a:t>
            </a:r>
          </a:p>
        </p:txBody>
      </p:sp>
      <p:pic>
        <p:nvPicPr>
          <p:cNvPr id="10" name="Graphic 9" descr="Open Folder">
            <a:extLst>
              <a:ext uri="{FF2B5EF4-FFF2-40B4-BE49-F238E27FC236}">
                <a16:creationId xmlns:a16="http://schemas.microsoft.com/office/drawing/2014/main" id="{ADFC92B1-C7B2-4226-F38C-C03306B092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1634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8E5B-DDAA-7B63-A4AE-3A3A7CD39FD3}"/>
              </a:ext>
            </a:extLst>
          </p:cNvPr>
          <p:cNvSpPr>
            <a:spLocks noGrp="1"/>
          </p:cNvSpPr>
          <p:nvPr>
            <p:ph type="title"/>
          </p:nvPr>
        </p:nvSpPr>
        <p:spPr/>
        <p:txBody>
          <a:bodyPr/>
          <a:lstStyle/>
          <a:p>
            <a:r>
              <a:rPr lang="en-US" dirty="0"/>
              <a:t>Add a new file to the repository</a:t>
            </a:r>
          </a:p>
        </p:txBody>
      </p:sp>
      <p:sp>
        <p:nvSpPr>
          <p:cNvPr id="3" name="Content Placeholder 2">
            <a:extLst>
              <a:ext uri="{FF2B5EF4-FFF2-40B4-BE49-F238E27FC236}">
                <a16:creationId xmlns:a16="http://schemas.microsoft.com/office/drawing/2014/main" id="{0C29C0EC-2723-B124-9F5B-C705229C6CE5}"/>
              </a:ext>
            </a:extLst>
          </p:cNvPr>
          <p:cNvSpPr>
            <a:spLocks noGrp="1"/>
          </p:cNvSpPr>
          <p:nvPr>
            <p:ph idx="1"/>
          </p:nvPr>
        </p:nvSpPr>
        <p:spPr>
          <a:xfrm>
            <a:off x="685801" y="1842310"/>
            <a:ext cx="6865705" cy="1546355"/>
          </a:xfrm>
        </p:spPr>
        <p:txBody>
          <a:bodyPr/>
          <a:lstStyle/>
          <a:p>
            <a:r>
              <a:rPr lang="en-US" dirty="0"/>
              <a:t>You can add a new file using the GUI or you can just use the CLI</a:t>
            </a:r>
          </a:p>
        </p:txBody>
      </p:sp>
      <p:pic>
        <p:nvPicPr>
          <p:cNvPr id="4" name="Picture 3">
            <a:extLst>
              <a:ext uri="{FF2B5EF4-FFF2-40B4-BE49-F238E27FC236}">
                <a16:creationId xmlns:a16="http://schemas.microsoft.com/office/drawing/2014/main" id="{3E11F82A-6A0E-5093-CF90-94872E0A9F3F}"/>
              </a:ext>
            </a:extLst>
          </p:cNvPr>
          <p:cNvPicPr>
            <a:picLocks noChangeAspect="1"/>
          </p:cNvPicPr>
          <p:nvPr/>
        </p:nvPicPr>
        <p:blipFill>
          <a:blip r:embed="rId2"/>
          <a:stretch>
            <a:fillRect/>
          </a:stretch>
        </p:blipFill>
        <p:spPr>
          <a:xfrm>
            <a:off x="6274370" y="3298577"/>
            <a:ext cx="5359400" cy="1270000"/>
          </a:xfrm>
          <a:prstGeom prst="rect">
            <a:avLst/>
          </a:prstGeom>
        </p:spPr>
      </p:pic>
      <p:pic>
        <p:nvPicPr>
          <p:cNvPr id="5" name="Picture 4">
            <a:extLst>
              <a:ext uri="{FF2B5EF4-FFF2-40B4-BE49-F238E27FC236}">
                <a16:creationId xmlns:a16="http://schemas.microsoft.com/office/drawing/2014/main" id="{0364DF43-787D-EBB5-9F04-3043EFC92003}"/>
              </a:ext>
            </a:extLst>
          </p:cNvPr>
          <p:cNvPicPr>
            <a:picLocks noChangeAspect="1"/>
          </p:cNvPicPr>
          <p:nvPr/>
        </p:nvPicPr>
        <p:blipFill>
          <a:blip r:embed="rId3"/>
          <a:stretch>
            <a:fillRect/>
          </a:stretch>
        </p:blipFill>
        <p:spPr>
          <a:xfrm>
            <a:off x="232453" y="5801287"/>
            <a:ext cx="7772400" cy="480060"/>
          </a:xfrm>
          <a:prstGeom prst="rect">
            <a:avLst/>
          </a:prstGeom>
        </p:spPr>
      </p:pic>
      <p:sp>
        <p:nvSpPr>
          <p:cNvPr id="6" name="TextBox 5">
            <a:extLst>
              <a:ext uri="{FF2B5EF4-FFF2-40B4-BE49-F238E27FC236}">
                <a16:creationId xmlns:a16="http://schemas.microsoft.com/office/drawing/2014/main" id="{591C86CC-915F-60DB-6397-4DE338434A72}"/>
              </a:ext>
            </a:extLst>
          </p:cNvPr>
          <p:cNvSpPr txBox="1"/>
          <p:nvPr/>
        </p:nvSpPr>
        <p:spPr>
          <a:xfrm>
            <a:off x="8599471" y="2732926"/>
            <a:ext cx="1197340" cy="523220"/>
          </a:xfrm>
          <a:prstGeom prst="rect">
            <a:avLst/>
          </a:prstGeom>
          <a:noFill/>
        </p:spPr>
        <p:txBody>
          <a:bodyPr wrap="square" rtlCol="0">
            <a:spAutoFit/>
          </a:bodyPr>
          <a:lstStyle/>
          <a:p>
            <a:r>
              <a:rPr lang="en-US" sz="2800" dirty="0"/>
              <a:t>GUI:</a:t>
            </a:r>
          </a:p>
        </p:txBody>
      </p:sp>
      <p:sp>
        <p:nvSpPr>
          <p:cNvPr id="7" name="TextBox 6">
            <a:extLst>
              <a:ext uri="{FF2B5EF4-FFF2-40B4-BE49-F238E27FC236}">
                <a16:creationId xmlns:a16="http://schemas.microsoft.com/office/drawing/2014/main" id="{7675EFD7-A5BB-455D-C1C0-E575A7DBC9A1}"/>
              </a:ext>
            </a:extLst>
          </p:cNvPr>
          <p:cNvSpPr txBox="1"/>
          <p:nvPr/>
        </p:nvSpPr>
        <p:spPr>
          <a:xfrm>
            <a:off x="945224" y="5278067"/>
            <a:ext cx="1058238" cy="523220"/>
          </a:xfrm>
          <a:prstGeom prst="rect">
            <a:avLst/>
          </a:prstGeom>
          <a:noFill/>
        </p:spPr>
        <p:txBody>
          <a:bodyPr wrap="square" rtlCol="0">
            <a:spAutoFit/>
          </a:bodyPr>
          <a:lstStyle/>
          <a:p>
            <a:r>
              <a:rPr lang="en-US" sz="2800" dirty="0"/>
              <a:t>CLI:</a:t>
            </a:r>
          </a:p>
        </p:txBody>
      </p:sp>
    </p:spTree>
    <p:extLst>
      <p:ext uri="{BB962C8B-B14F-4D97-AF65-F5344CB8AC3E}">
        <p14:creationId xmlns:p14="http://schemas.microsoft.com/office/powerpoint/2010/main" val="423493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8C44-69C1-A504-3D68-0DF767651A42}"/>
              </a:ext>
            </a:extLst>
          </p:cNvPr>
          <p:cNvSpPr>
            <a:spLocks noGrp="1"/>
          </p:cNvSpPr>
          <p:nvPr>
            <p:ph type="title"/>
          </p:nvPr>
        </p:nvSpPr>
        <p:spPr>
          <a:xfrm>
            <a:off x="685801" y="609600"/>
            <a:ext cx="5219699" cy="1456267"/>
          </a:xfrm>
        </p:spPr>
        <p:txBody>
          <a:bodyPr>
            <a:normAutofit/>
          </a:bodyPr>
          <a:lstStyle/>
          <a:p>
            <a:r>
              <a:rPr lang="en-US" dirty="0"/>
              <a:t>Git </a:t>
            </a:r>
            <a:r>
              <a:rPr lang="en-US" dirty="0" err="1"/>
              <a:t>init</a:t>
            </a:r>
            <a:r>
              <a:rPr lang="en-US" dirty="0"/>
              <a:t> breakdown</a:t>
            </a:r>
          </a:p>
        </p:txBody>
      </p:sp>
      <p:sp>
        <p:nvSpPr>
          <p:cNvPr id="3" name="Content Placeholder 2">
            <a:extLst>
              <a:ext uri="{FF2B5EF4-FFF2-40B4-BE49-F238E27FC236}">
                <a16:creationId xmlns:a16="http://schemas.microsoft.com/office/drawing/2014/main" id="{BF5E376A-ED47-1B76-F83F-32A56F672ABE}"/>
              </a:ext>
            </a:extLst>
          </p:cNvPr>
          <p:cNvSpPr>
            <a:spLocks noGrp="1"/>
          </p:cNvSpPr>
          <p:nvPr>
            <p:ph idx="1"/>
          </p:nvPr>
        </p:nvSpPr>
        <p:spPr>
          <a:xfrm>
            <a:off x="685801" y="2142067"/>
            <a:ext cx="5219699" cy="3649133"/>
          </a:xfrm>
        </p:spPr>
        <p:txBody>
          <a:bodyPr>
            <a:normAutofit/>
          </a:bodyPr>
          <a:lstStyle/>
          <a:p>
            <a:pPr marL="342900" indent="-342900">
              <a:lnSpc>
                <a:spcPct val="90000"/>
              </a:lnSpc>
              <a:buFont typeface="+mj-lt"/>
              <a:buAutoNum type="arabicPeriod"/>
            </a:pPr>
            <a:r>
              <a:rPr lang="en-US"/>
              <a:t>A new .git subdirectory is created. This subdirectory contains all the necessary metadata and objects for the new repository. This is the heart of the repository where all the tracking information resides.</a:t>
            </a:r>
          </a:p>
          <a:p>
            <a:pPr marL="342900" indent="-342900">
              <a:lnSpc>
                <a:spcPct val="90000"/>
              </a:lnSpc>
              <a:buFont typeface="+mj-lt"/>
              <a:buAutoNum type="arabicPeriod"/>
            </a:pPr>
            <a:endParaRPr lang="en-US"/>
          </a:p>
          <a:p>
            <a:pPr marL="342900" indent="-342900">
              <a:lnSpc>
                <a:spcPct val="90000"/>
              </a:lnSpc>
              <a:buFont typeface="+mj-lt"/>
              <a:buAutoNum type="arabicPeriod"/>
            </a:pPr>
            <a:r>
              <a:rPr lang="en-US"/>
              <a:t>A new master branch (or main depending on the configuration and version of Git) is created.</a:t>
            </a:r>
          </a:p>
          <a:p>
            <a:pPr marL="342900" indent="-342900">
              <a:lnSpc>
                <a:spcPct val="90000"/>
              </a:lnSpc>
              <a:buFont typeface="+mj-lt"/>
              <a:buAutoNum type="arabicPeriod"/>
            </a:pPr>
            <a:endParaRPr lang="en-US"/>
          </a:p>
          <a:p>
            <a:pPr marL="342900" indent="-342900">
              <a:lnSpc>
                <a:spcPct val="90000"/>
              </a:lnSpc>
              <a:buFont typeface="+mj-lt"/>
              <a:buAutoNum type="arabicPeriod"/>
            </a:pPr>
            <a:r>
              <a:rPr lang="en-US"/>
              <a:t>It doesn't stage or commit any files in the directory, just prepares the environment for commits to be made later.</a:t>
            </a:r>
          </a:p>
        </p:txBody>
      </p:sp>
      <p:pic>
        <p:nvPicPr>
          <p:cNvPr id="7" name="Picture 6" descr="A 3D pattern of ring shapes connected by lines">
            <a:extLst>
              <a:ext uri="{FF2B5EF4-FFF2-40B4-BE49-F238E27FC236}">
                <a16:creationId xmlns:a16="http://schemas.microsoft.com/office/drawing/2014/main" id="{D9464884-6322-1EDF-7814-A5E43924C155}"/>
              </a:ext>
            </a:extLst>
          </p:cNvPr>
          <p:cNvPicPr>
            <a:picLocks noChangeAspect="1"/>
          </p:cNvPicPr>
          <p:nvPr/>
        </p:nvPicPr>
        <p:blipFill rotWithShape="1">
          <a:blip r:embed="rId3"/>
          <a:srcRect l="2157" r="39486"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44683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4498-1B2F-03B6-1DAB-9859AF84A076}"/>
              </a:ext>
            </a:extLst>
          </p:cNvPr>
          <p:cNvSpPr>
            <a:spLocks noGrp="1"/>
          </p:cNvSpPr>
          <p:nvPr>
            <p:ph type="title"/>
          </p:nvPr>
        </p:nvSpPr>
        <p:spPr>
          <a:xfrm>
            <a:off x="685801" y="609600"/>
            <a:ext cx="5219699" cy="1456267"/>
          </a:xfrm>
        </p:spPr>
        <p:txBody>
          <a:bodyPr>
            <a:normAutofit/>
          </a:bodyPr>
          <a:lstStyle/>
          <a:p>
            <a:r>
              <a:rPr lang="en-US" dirty="0"/>
              <a:t>Git add</a:t>
            </a:r>
          </a:p>
        </p:txBody>
      </p:sp>
      <p:sp>
        <p:nvSpPr>
          <p:cNvPr id="3" name="Content Placeholder 2">
            <a:extLst>
              <a:ext uri="{FF2B5EF4-FFF2-40B4-BE49-F238E27FC236}">
                <a16:creationId xmlns:a16="http://schemas.microsoft.com/office/drawing/2014/main" id="{986A2CB8-16D1-ACA9-6FFC-EBB15ED570C9}"/>
              </a:ext>
            </a:extLst>
          </p:cNvPr>
          <p:cNvSpPr>
            <a:spLocks noGrp="1"/>
          </p:cNvSpPr>
          <p:nvPr>
            <p:ph idx="1"/>
          </p:nvPr>
        </p:nvSpPr>
        <p:spPr>
          <a:xfrm>
            <a:off x="458431" y="1482437"/>
            <a:ext cx="5447069" cy="4308764"/>
          </a:xfrm>
        </p:spPr>
        <p:txBody>
          <a:bodyPr>
            <a:normAutofit/>
          </a:bodyPr>
          <a:lstStyle/>
          <a:p>
            <a:r>
              <a:rPr lang="en-US" dirty="0"/>
              <a:t>“</a:t>
            </a:r>
            <a:r>
              <a:rPr lang="en-US" dirty="0">
                <a:solidFill>
                  <a:srgbClr val="FF0000"/>
                </a:solidFill>
              </a:rPr>
              <a:t>git add</a:t>
            </a:r>
            <a:r>
              <a:rPr lang="en-US" dirty="0"/>
              <a:t>” is a command used in the Git version control system to stage changes for a commit. Before a change (or set of changes) in a file or multiple files can be committed to the Git repository, it must be staged. The staging area is an intermediate area where changes are collected before being permanently stored in the repository's history.</a:t>
            </a:r>
          </a:p>
        </p:txBody>
      </p:sp>
      <p:pic>
        <p:nvPicPr>
          <p:cNvPr id="5" name="Picture 4" descr="Pencil and answer-sheet">
            <a:extLst>
              <a:ext uri="{FF2B5EF4-FFF2-40B4-BE49-F238E27FC236}">
                <a16:creationId xmlns:a16="http://schemas.microsoft.com/office/drawing/2014/main" id="{2752468F-6A43-D232-DC3C-FF9F56B54292}"/>
              </a:ext>
            </a:extLst>
          </p:cNvPr>
          <p:cNvPicPr>
            <a:picLocks noChangeAspect="1"/>
          </p:cNvPicPr>
          <p:nvPr/>
        </p:nvPicPr>
        <p:blipFill rotWithShape="1">
          <a:blip r:embed="rId3"/>
          <a:srcRect l="41124" r="2"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2165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8" name="Picture 17">
            <a:extLst>
              <a:ext uri="{FF2B5EF4-FFF2-40B4-BE49-F238E27FC236}">
                <a16:creationId xmlns:a16="http://schemas.microsoft.com/office/drawing/2014/main" id="{C2D75EE2-CF15-45F1-A961-37B449E21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B4CDC2B-5E19-FB4A-C434-86E0C61B4162}"/>
              </a:ext>
            </a:extLst>
          </p:cNvPr>
          <p:cNvSpPr>
            <a:spLocks noGrp="1"/>
          </p:cNvSpPr>
          <p:nvPr>
            <p:ph type="title"/>
          </p:nvPr>
        </p:nvSpPr>
        <p:spPr>
          <a:xfrm>
            <a:off x="4916129" y="1964267"/>
            <a:ext cx="6243996" cy="2421464"/>
          </a:xfrm>
        </p:spPr>
        <p:txBody>
          <a:bodyPr vert="horz" lIns="91440" tIns="45720" rIns="91440" bIns="45720" rtlCol="0" anchor="b">
            <a:normAutofit/>
          </a:bodyPr>
          <a:lstStyle/>
          <a:p>
            <a:r>
              <a:rPr lang="en-US" sz="4800" dirty="0"/>
              <a:t>What is git?</a:t>
            </a:r>
          </a:p>
        </p:txBody>
      </p:sp>
      <p:sp>
        <p:nvSpPr>
          <p:cNvPr id="3" name="Text Placeholder 2">
            <a:extLst>
              <a:ext uri="{FF2B5EF4-FFF2-40B4-BE49-F238E27FC236}">
                <a16:creationId xmlns:a16="http://schemas.microsoft.com/office/drawing/2014/main" id="{B308E219-C8A7-9750-B0D4-FF704842FF4D}"/>
              </a:ext>
            </a:extLst>
          </p:cNvPr>
          <p:cNvSpPr>
            <a:spLocks noGrp="1"/>
          </p:cNvSpPr>
          <p:nvPr>
            <p:ph type="body" idx="1"/>
          </p:nvPr>
        </p:nvSpPr>
        <p:spPr>
          <a:xfrm>
            <a:off x="4916129" y="4385732"/>
            <a:ext cx="6243996" cy="1405467"/>
          </a:xfrm>
        </p:spPr>
        <p:txBody>
          <a:bodyPr vert="horz" lIns="91440" tIns="45720" rIns="91440" bIns="45720" rtlCol="0" anchor="t">
            <a:normAutofit/>
          </a:bodyPr>
          <a:lstStyle/>
          <a:p>
            <a:pPr algn="r"/>
            <a:endParaRPr lang="en-US" sz="1800"/>
          </a:p>
        </p:txBody>
      </p:sp>
      <p:pic>
        <p:nvPicPr>
          <p:cNvPr id="5" name="Picture 4" descr="Wood human figure">
            <a:extLst>
              <a:ext uri="{FF2B5EF4-FFF2-40B4-BE49-F238E27FC236}">
                <a16:creationId xmlns:a16="http://schemas.microsoft.com/office/drawing/2014/main" id="{72C6284F-EA93-703C-4588-95A6A855498B}"/>
              </a:ext>
            </a:extLst>
          </p:cNvPr>
          <p:cNvPicPr>
            <a:picLocks noChangeAspect="1"/>
          </p:cNvPicPr>
          <p:nvPr/>
        </p:nvPicPr>
        <p:blipFill rotWithShape="1">
          <a:blip r:embed="rId5"/>
          <a:srcRect l="2010" r="52867" b="-2"/>
          <a:stretch/>
        </p:blipFill>
        <p:spPr>
          <a:xfrm>
            <a:off x="20" y="975"/>
            <a:ext cx="4635988" cy="6858000"/>
          </a:xfrm>
          <a:prstGeom prst="rect">
            <a:avLst/>
          </a:prstGeom>
        </p:spPr>
      </p:pic>
    </p:spTree>
    <p:extLst>
      <p:ext uri="{BB962C8B-B14F-4D97-AF65-F5344CB8AC3E}">
        <p14:creationId xmlns:p14="http://schemas.microsoft.com/office/powerpoint/2010/main" val="85030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4C10-2A51-2EDE-69E8-E3C78244887A}"/>
              </a:ext>
            </a:extLst>
          </p:cNvPr>
          <p:cNvSpPr>
            <a:spLocks noGrp="1"/>
          </p:cNvSpPr>
          <p:nvPr>
            <p:ph type="title"/>
          </p:nvPr>
        </p:nvSpPr>
        <p:spPr/>
        <p:txBody>
          <a:bodyPr/>
          <a:lstStyle/>
          <a:p>
            <a:r>
              <a:rPr lang="en-US" dirty="0"/>
              <a:t>how git add works</a:t>
            </a:r>
          </a:p>
        </p:txBody>
      </p:sp>
      <p:sp>
        <p:nvSpPr>
          <p:cNvPr id="3" name="Content Placeholder 2">
            <a:extLst>
              <a:ext uri="{FF2B5EF4-FFF2-40B4-BE49-F238E27FC236}">
                <a16:creationId xmlns:a16="http://schemas.microsoft.com/office/drawing/2014/main" id="{116DCC3A-5591-11FD-23E7-A8B575D3AEED}"/>
              </a:ext>
            </a:extLst>
          </p:cNvPr>
          <p:cNvSpPr>
            <a:spLocks noGrp="1"/>
          </p:cNvSpPr>
          <p:nvPr>
            <p:ph idx="1"/>
          </p:nvPr>
        </p:nvSpPr>
        <p:spPr>
          <a:xfrm>
            <a:off x="685800" y="1851121"/>
            <a:ext cx="10131425" cy="3649133"/>
          </a:xfrm>
        </p:spPr>
        <p:txBody>
          <a:bodyPr/>
          <a:lstStyle/>
          <a:p>
            <a:pPr marL="342900" indent="-342900">
              <a:buFont typeface="+mj-lt"/>
              <a:buAutoNum type="arabicPeriod"/>
            </a:pPr>
            <a:r>
              <a:rPr lang="en-US" dirty="0"/>
              <a:t>Staging Individual Files: If you've made changes to specific files and want to stage them, you can specify each file individually:</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Staging All Changes: If you want to stage all changes in the repository, you can use:</a:t>
            </a:r>
          </a:p>
          <a:p>
            <a:endParaRPr lang="en-US" dirty="0"/>
          </a:p>
        </p:txBody>
      </p:sp>
      <p:pic>
        <p:nvPicPr>
          <p:cNvPr id="4" name="Picture 3">
            <a:extLst>
              <a:ext uri="{FF2B5EF4-FFF2-40B4-BE49-F238E27FC236}">
                <a16:creationId xmlns:a16="http://schemas.microsoft.com/office/drawing/2014/main" id="{3113E9AC-926F-1C8A-8144-90361021ECD1}"/>
              </a:ext>
            </a:extLst>
          </p:cNvPr>
          <p:cNvPicPr>
            <a:picLocks noChangeAspect="1"/>
          </p:cNvPicPr>
          <p:nvPr/>
        </p:nvPicPr>
        <p:blipFill>
          <a:blip r:embed="rId2"/>
          <a:stretch>
            <a:fillRect/>
          </a:stretch>
        </p:blipFill>
        <p:spPr>
          <a:xfrm>
            <a:off x="1627033" y="2854825"/>
            <a:ext cx="3162300" cy="1333500"/>
          </a:xfrm>
          <a:prstGeom prst="rect">
            <a:avLst/>
          </a:prstGeom>
        </p:spPr>
      </p:pic>
      <p:pic>
        <p:nvPicPr>
          <p:cNvPr id="5" name="Picture 4">
            <a:extLst>
              <a:ext uri="{FF2B5EF4-FFF2-40B4-BE49-F238E27FC236}">
                <a16:creationId xmlns:a16="http://schemas.microsoft.com/office/drawing/2014/main" id="{D275EAA2-CE79-ACA5-A39F-E70548D81071}"/>
              </a:ext>
            </a:extLst>
          </p:cNvPr>
          <p:cNvPicPr>
            <a:picLocks noChangeAspect="1"/>
          </p:cNvPicPr>
          <p:nvPr/>
        </p:nvPicPr>
        <p:blipFill>
          <a:blip r:embed="rId3"/>
          <a:stretch>
            <a:fillRect/>
          </a:stretch>
        </p:blipFill>
        <p:spPr>
          <a:xfrm>
            <a:off x="1546498" y="5222412"/>
            <a:ext cx="2273300" cy="1066800"/>
          </a:xfrm>
          <a:prstGeom prst="rect">
            <a:avLst/>
          </a:prstGeom>
        </p:spPr>
      </p:pic>
      <p:sp>
        <p:nvSpPr>
          <p:cNvPr id="6" name="TextBox 5">
            <a:extLst>
              <a:ext uri="{FF2B5EF4-FFF2-40B4-BE49-F238E27FC236}">
                <a16:creationId xmlns:a16="http://schemas.microsoft.com/office/drawing/2014/main" id="{8CAF53B9-8A3D-2C71-7FC2-6DCD49E0C212}"/>
              </a:ext>
            </a:extLst>
          </p:cNvPr>
          <p:cNvSpPr txBox="1"/>
          <p:nvPr/>
        </p:nvSpPr>
        <p:spPr>
          <a:xfrm>
            <a:off x="3917899" y="5294147"/>
            <a:ext cx="6932026" cy="923330"/>
          </a:xfrm>
          <a:prstGeom prst="rect">
            <a:avLst/>
          </a:prstGeom>
          <a:noFill/>
        </p:spPr>
        <p:txBody>
          <a:bodyPr wrap="none" rtlCol="0">
            <a:spAutoFit/>
          </a:bodyPr>
          <a:lstStyle/>
          <a:p>
            <a:r>
              <a:rPr lang="en-US" dirty="0"/>
              <a:t>This will stage all changes in the current directory and its subdirectories.</a:t>
            </a:r>
          </a:p>
          <a:p>
            <a:r>
              <a:rPr lang="en-US" dirty="0"/>
              <a:t>It's useful when you've made a lot of changes and want to include them</a:t>
            </a:r>
          </a:p>
          <a:p>
            <a:r>
              <a:rPr lang="en-US" dirty="0"/>
              <a:t>all in the next commit.</a:t>
            </a:r>
          </a:p>
        </p:txBody>
      </p:sp>
    </p:spTree>
    <p:extLst>
      <p:ext uri="{BB962C8B-B14F-4D97-AF65-F5344CB8AC3E}">
        <p14:creationId xmlns:p14="http://schemas.microsoft.com/office/powerpoint/2010/main" val="39541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4C10-2A51-2EDE-69E8-E3C78244887A}"/>
              </a:ext>
            </a:extLst>
          </p:cNvPr>
          <p:cNvSpPr>
            <a:spLocks noGrp="1"/>
          </p:cNvSpPr>
          <p:nvPr>
            <p:ph type="title"/>
          </p:nvPr>
        </p:nvSpPr>
        <p:spPr/>
        <p:txBody>
          <a:bodyPr/>
          <a:lstStyle/>
          <a:p>
            <a:r>
              <a:rPr lang="en-US" dirty="0"/>
              <a:t>how git add works</a:t>
            </a:r>
          </a:p>
        </p:txBody>
      </p:sp>
      <p:sp>
        <p:nvSpPr>
          <p:cNvPr id="3" name="Content Placeholder 2">
            <a:extLst>
              <a:ext uri="{FF2B5EF4-FFF2-40B4-BE49-F238E27FC236}">
                <a16:creationId xmlns:a16="http://schemas.microsoft.com/office/drawing/2014/main" id="{116DCC3A-5591-11FD-23E7-A8B575D3AEED}"/>
              </a:ext>
            </a:extLst>
          </p:cNvPr>
          <p:cNvSpPr>
            <a:spLocks noGrp="1"/>
          </p:cNvSpPr>
          <p:nvPr>
            <p:ph idx="1"/>
          </p:nvPr>
        </p:nvSpPr>
        <p:spPr>
          <a:xfrm>
            <a:off x="685800" y="1851121"/>
            <a:ext cx="10131425" cy="3649133"/>
          </a:xfrm>
        </p:spPr>
        <p:txBody>
          <a:bodyPr/>
          <a:lstStyle/>
          <a:p>
            <a:r>
              <a:rPr lang="en-US" dirty="0"/>
              <a:t>After you've staged your changes using git add, you use the git commit command to save the staged changes along with a commit message describing what was done.</a:t>
            </a:r>
          </a:p>
          <a:p>
            <a:pPr marL="342900" indent="-342900">
              <a:buFont typeface="+mj-lt"/>
              <a:buAutoNum type="arabicPeriod"/>
            </a:pPr>
            <a:endParaRPr lang="en-US" dirty="0"/>
          </a:p>
          <a:p>
            <a:r>
              <a:rPr lang="en-US" dirty="0"/>
              <a:t>It's worth noting that git add doesn't affect the repository in any permanent way; changes are not saved until you run git commit. The staging area simply allows you to group and review your changes before committing them to the repository's history.</a:t>
            </a:r>
          </a:p>
          <a:p>
            <a:r>
              <a:rPr lang="en-US" dirty="0"/>
              <a:t>In our example the command would be:</a:t>
            </a:r>
          </a:p>
        </p:txBody>
      </p:sp>
      <p:pic>
        <p:nvPicPr>
          <p:cNvPr id="7" name="Picture 6">
            <a:extLst>
              <a:ext uri="{FF2B5EF4-FFF2-40B4-BE49-F238E27FC236}">
                <a16:creationId xmlns:a16="http://schemas.microsoft.com/office/drawing/2014/main" id="{C35053BE-92F8-0F3B-F3CE-7D955D155B0A}"/>
              </a:ext>
            </a:extLst>
          </p:cNvPr>
          <p:cNvPicPr>
            <a:picLocks noChangeAspect="1"/>
          </p:cNvPicPr>
          <p:nvPr/>
        </p:nvPicPr>
        <p:blipFill>
          <a:blip r:embed="rId2"/>
          <a:stretch>
            <a:fillRect/>
          </a:stretch>
        </p:blipFill>
        <p:spPr>
          <a:xfrm>
            <a:off x="1004455" y="5020194"/>
            <a:ext cx="7772400" cy="480060"/>
          </a:xfrm>
          <a:prstGeom prst="rect">
            <a:avLst/>
          </a:prstGeom>
        </p:spPr>
      </p:pic>
    </p:spTree>
    <p:extLst>
      <p:ext uri="{BB962C8B-B14F-4D97-AF65-F5344CB8AC3E}">
        <p14:creationId xmlns:p14="http://schemas.microsoft.com/office/powerpoint/2010/main" val="2431317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F45E-CFD2-C021-8AF4-9C9018986870}"/>
              </a:ext>
            </a:extLst>
          </p:cNvPr>
          <p:cNvSpPr>
            <a:spLocks noGrp="1"/>
          </p:cNvSpPr>
          <p:nvPr>
            <p:ph type="title"/>
          </p:nvPr>
        </p:nvSpPr>
        <p:spPr/>
        <p:txBody>
          <a:bodyPr/>
          <a:lstStyle/>
          <a:p>
            <a:r>
              <a:rPr lang="en-US" dirty="0"/>
              <a:t>Git commit</a:t>
            </a:r>
          </a:p>
        </p:txBody>
      </p:sp>
      <p:sp>
        <p:nvSpPr>
          <p:cNvPr id="3" name="Content Placeholder 2">
            <a:extLst>
              <a:ext uri="{FF2B5EF4-FFF2-40B4-BE49-F238E27FC236}">
                <a16:creationId xmlns:a16="http://schemas.microsoft.com/office/drawing/2014/main" id="{C5882346-44BE-ADF9-7F75-BCD3081F604A}"/>
              </a:ext>
            </a:extLst>
          </p:cNvPr>
          <p:cNvSpPr>
            <a:spLocks noGrp="1"/>
          </p:cNvSpPr>
          <p:nvPr>
            <p:ph idx="1"/>
          </p:nvPr>
        </p:nvSpPr>
        <p:spPr/>
        <p:txBody>
          <a:bodyPr/>
          <a:lstStyle/>
          <a:p>
            <a:r>
              <a:rPr lang="en-US" dirty="0"/>
              <a:t>“</a:t>
            </a:r>
            <a:r>
              <a:rPr lang="en-US" dirty="0">
                <a:solidFill>
                  <a:srgbClr val="FF0000"/>
                </a:solidFill>
              </a:rPr>
              <a:t>git commit</a:t>
            </a:r>
            <a:r>
              <a:rPr lang="en-US" dirty="0"/>
              <a:t>” is a command used in the Git version control system to save your staged changes to the repository's history. When you run “</a:t>
            </a:r>
            <a:r>
              <a:rPr lang="en-US" dirty="0">
                <a:solidFill>
                  <a:srgbClr val="FF0000"/>
                </a:solidFill>
              </a:rPr>
              <a:t>git commit</a:t>
            </a:r>
            <a:r>
              <a:rPr lang="en-US" dirty="0"/>
              <a:t>”, Git takes the changes that have been staged (with the “</a:t>
            </a:r>
            <a:r>
              <a:rPr lang="en-US" dirty="0">
                <a:solidFill>
                  <a:srgbClr val="FF0000"/>
                </a:solidFill>
              </a:rPr>
              <a:t>git add</a:t>
            </a:r>
            <a:r>
              <a:rPr lang="en-US" dirty="0"/>
              <a:t>” command) and stores them in a new "</a:t>
            </a:r>
            <a:r>
              <a:rPr lang="en-US" dirty="0">
                <a:solidFill>
                  <a:srgbClr val="FF0000"/>
                </a:solidFill>
              </a:rPr>
              <a:t>commit</a:t>
            </a:r>
            <a:r>
              <a:rPr lang="en-US" dirty="0"/>
              <a:t>" object. This commit object contains a snapshot of the changes, a unique identifier (SHA-1 hash), a reference to the parent commit, a timestamp, and other metadata.</a:t>
            </a:r>
          </a:p>
        </p:txBody>
      </p:sp>
    </p:spTree>
    <p:extLst>
      <p:ext uri="{BB962C8B-B14F-4D97-AF65-F5344CB8AC3E}">
        <p14:creationId xmlns:p14="http://schemas.microsoft.com/office/powerpoint/2010/main" val="3442202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FA13-BD1A-DA5B-E017-A4C470675153}"/>
              </a:ext>
            </a:extLst>
          </p:cNvPr>
          <p:cNvSpPr>
            <a:spLocks noGrp="1"/>
          </p:cNvSpPr>
          <p:nvPr>
            <p:ph type="title"/>
          </p:nvPr>
        </p:nvSpPr>
        <p:spPr/>
        <p:txBody>
          <a:bodyPr/>
          <a:lstStyle/>
          <a:p>
            <a:r>
              <a:rPr lang="en-US" dirty="0"/>
              <a:t>Git commit breakdown</a:t>
            </a:r>
          </a:p>
        </p:txBody>
      </p:sp>
      <p:sp>
        <p:nvSpPr>
          <p:cNvPr id="3" name="Content Placeholder 2">
            <a:extLst>
              <a:ext uri="{FF2B5EF4-FFF2-40B4-BE49-F238E27FC236}">
                <a16:creationId xmlns:a16="http://schemas.microsoft.com/office/drawing/2014/main" id="{67169B91-79F0-799B-2B35-056B01A5AE22}"/>
              </a:ext>
            </a:extLst>
          </p:cNvPr>
          <p:cNvSpPr>
            <a:spLocks noGrp="1"/>
          </p:cNvSpPr>
          <p:nvPr>
            <p:ph idx="1"/>
          </p:nvPr>
        </p:nvSpPr>
        <p:spPr>
          <a:xfrm>
            <a:off x="685801" y="2142067"/>
            <a:ext cx="10131425" cy="3878589"/>
          </a:xfrm>
        </p:spPr>
        <p:txBody>
          <a:bodyPr>
            <a:normAutofit lnSpcReduction="10000"/>
          </a:bodyPr>
          <a:lstStyle/>
          <a:p>
            <a:pPr marL="342900" indent="-342900">
              <a:buFont typeface="+mj-lt"/>
              <a:buAutoNum type="arabicPeriod"/>
            </a:pPr>
            <a:r>
              <a:rPr lang="en-US" dirty="0">
                <a:solidFill>
                  <a:srgbClr val="FF0000"/>
                </a:solidFill>
              </a:rPr>
              <a:t>Basic Commit</a:t>
            </a:r>
            <a:r>
              <a:rPr lang="en-US" dirty="0"/>
              <a:t>: Once you've staged your changes using </a:t>
            </a:r>
            <a:r>
              <a:rPr lang="en-US" dirty="0">
                <a:solidFill>
                  <a:srgbClr val="FF0000"/>
                </a:solidFill>
              </a:rPr>
              <a:t>git add</a:t>
            </a:r>
            <a:r>
              <a:rPr lang="en-US" dirty="0"/>
              <a:t>, you can commit them using:</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lvl="1"/>
            <a:r>
              <a:rPr lang="en-US" dirty="0"/>
              <a:t>The “</a:t>
            </a:r>
            <a:r>
              <a:rPr lang="en-US" dirty="0">
                <a:solidFill>
                  <a:srgbClr val="FF0000"/>
                </a:solidFill>
              </a:rPr>
              <a:t>–m</a:t>
            </a:r>
            <a:r>
              <a:rPr lang="en-US" dirty="0"/>
              <a:t>” flag allows you to include an inline commit message. The commit message should be a short, descriptive message explaining the changes in this commit.</a:t>
            </a:r>
          </a:p>
          <a:p>
            <a:pPr lvl="1"/>
            <a:endParaRPr lang="en-US" dirty="0"/>
          </a:p>
          <a:p>
            <a:pPr marL="342900" indent="-342900">
              <a:buFont typeface="+mj-lt"/>
              <a:buAutoNum type="arabicPeriod"/>
            </a:pPr>
            <a:r>
              <a:rPr lang="en-US" dirty="0">
                <a:solidFill>
                  <a:srgbClr val="FF0000"/>
                </a:solidFill>
              </a:rPr>
              <a:t>Interactive Mode</a:t>
            </a:r>
            <a:r>
              <a:rPr lang="en-US" dirty="0"/>
              <a:t>: If you run </a:t>
            </a:r>
            <a:r>
              <a:rPr lang="en-US" dirty="0">
                <a:solidFill>
                  <a:srgbClr val="FF0000"/>
                </a:solidFill>
              </a:rPr>
              <a:t>git commit </a:t>
            </a:r>
            <a:r>
              <a:rPr lang="en-US" dirty="0"/>
              <a:t>without the </a:t>
            </a:r>
            <a:r>
              <a:rPr lang="en-US" dirty="0">
                <a:solidFill>
                  <a:srgbClr val="FF0000"/>
                </a:solidFill>
              </a:rPr>
              <a:t>-m</a:t>
            </a:r>
            <a:r>
              <a:rPr lang="en-US" dirty="0"/>
              <a:t> flag, Git opens an editor (like Vim, Nano, or whatever is set as your default editor) where you can write a more detailed commit message. The editor typically displays the changes being committed (in a comment) to help you write your message.</a:t>
            </a:r>
          </a:p>
        </p:txBody>
      </p:sp>
      <p:pic>
        <p:nvPicPr>
          <p:cNvPr id="4" name="Picture 3">
            <a:extLst>
              <a:ext uri="{FF2B5EF4-FFF2-40B4-BE49-F238E27FC236}">
                <a16:creationId xmlns:a16="http://schemas.microsoft.com/office/drawing/2014/main" id="{E3DBA958-BE4C-3AD7-0997-4C440B398C6B}"/>
              </a:ext>
            </a:extLst>
          </p:cNvPr>
          <p:cNvPicPr>
            <a:picLocks noChangeAspect="1"/>
          </p:cNvPicPr>
          <p:nvPr/>
        </p:nvPicPr>
        <p:blipFill>
          <a:blip r:embed="rId2"/>
          <a:stretch>
            <a:fillRect/>
          </a:stretch>
        </p:blipFill>
        <p:spPr>
          <a:xfrm>
            <a:off x="1374774" y="2781300"/>
            <a:ext cx="4686300" cy="1295400"/>
          </a:xfrm>
          <a:prstGeom prst="rect">
            <a:avLst/>
          </a:prstGeom>
        </p:spPr>
      </p:pic>
    </p:spTree>
    <p:extLst>
      <p:ext uri="{BB962C8B-B14F-4D97-AF65-F5344CB8AC3E}">
        <p14:creationId xmlns:p14="http://schemas.microsoft.com/office/powerpoint/2010/main" val="1595546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8EE3-C8CA-FD56-0230-4467FD545433}"/>
              </a:ext>
            </a:extLst>
          </p:cNvPr>
          <p:cNvSpPr>
            <a:spLocks noGrp="1"/>
          </p:cNvSpPr>
          <p:nvPr>
            <p:ph type="title"/>
          </p:nvPr>
        </p:nvSpPr>
        <p:spPr/>
        <p:txBody>
          <a:bodyPr/>
          <a:lstStyle/>
          <a:p>
            <a:r>
              <a:rPr lang="en-US" dirty="0"/>
              <a:t>Git commit breakdown</a:t>
            </a:r>
          </a:p>
        </p:txBody>
      </p:sp>
      <p:sp>
        <p:nvSpPr>
          <p:cNvPr id="3" name="Content Placeholder 2">
            <a:extLst>
              <a:ext uri="{FF2B5EF4-FFF2-40B4-BE49-F238E27FC236}">
                <a16:creationId xmlns:a16="http://schemas.microsoft.com/office/drawing/2014/main" id="{28EFFC4F-FF56-0842-0F93-2C06D5BF1A92}"/>
              </a:ext>
            </a:extLst>
          </p:cNvPr>
          <p:cNvSpPr>
            <a:spLocks noGrp="1"/>
          </p:cNvSpPr>
          <p:nvPr>
            <p:ph idx="1"/>
          </p:nvPr>
        </p:nvSpPr>
        <p:spPr>
          <a:xfrm>
            <a:off x="685801" y="1620983"/>
            <a:ext cx="10131425" cy="5026398"/>
          </a:xfrm>
        </p:spPr>
        <p:txBody>
          <a:bodyPr/>
          <a:lstStyle/>
          <a:p>
            <a:pPr marL="342900" indent="-342900">
              <a:buFont typeface="+mj-lt"/>
              <a:buAutoNum type="arabicPeriod" startAt="3"/>
            </a:pPr>
            <a:r>
              <a:rPr lang="en-US" dirty="0"/>
              <a:t>Amend Previous Commit: If you've made an error in your last commit or forgot to include something, you can amend the previous commit using:</a:t>
            </a:r>
          </a:p>
          <a:p>
            <a:pPr marL="342900" indent="-342900">
              <a:buFont typeface="+mj-lt"/>
              <a:buAutoNum type="arabicPeriod" startAt="3"/>
            </a:pPr>
            <a:endParaRPr lang="en-US" dirty="0"/>
          </a:p>
          <a:p>
            <a:pPr marL="342900" indent="-342900">
              <a:buFont typeface="+mj-lt"/>
              <a:buAutoNum type="arabicPeriod" startAt="3"/>
            </a:pPr>
            <a:endParaRPr lang="en-US" dirty="0"/>
          </a:p>
          <a:p>
            <a:pPr marL="457200" lvl="1" indent="0">
              <a:buNone/>
            </a:pPr>
            <a:endParaRPr lang="en-US" dirty="0"/>
          </a:p>
          <a:p>
            <a:pPr lvl="1"/>
            <a:r>
              <a:rPr lang="en-US" dirty="0"/>
              <a:t>This command lets you modify the most recent commit. Be cautious when using this on commits that have been pushed to shared repositories, as it rewrites commit history.</a:t>
            </a:r>
          </a:p>
          <a:p>
            <a:pPr marL="342900" indent="-342900">
              <a:buFont typeface="+mj-lt"/>
              <a:buAutoNum type="arabicPeriod" startAt="3"/>
            </a:pPr>
            <a:r>
              <a:rPr lang="en-US" dirty="0"/>
              <a:t>Commit All Changes: Instead of staging changes with git add first, if you want to commit all tracked, modified files in one step, you can use:</a:t>
            </a:r>
          </a:p>
          <a:p>
            <a:pPr marL="342900" indent="-342900">
              <a:buFont typeface="+mj-lt"/>
              <a:buAutoNum type="arabicPeriod" startAt="3"/>
            </a:pPr>
            <a:endParaRPr lang="en-US" dirty="0"/>
          </a:p>
          <a:p>
            <a:pPr marL="342900" indent="-342900">
              <a:buFont typeface="+mj-lt"/>
              <a:buAutoNum type="arabicPeriod" startAt="3"/>
            </a:pPr>
            <a:endParaRPr lang="en-US" dirty="0"/>
          </a:p>
        </p:txBody>
      </p:sp>
      <p:pic>
        <p:nvPicPr>
          <p:cNvPr id="5" name="Picture 4">
            <a:extLst>
              <a:ext uri="{FF2B5EF4-FFF2-40B4-BE49-F238E27FC236}">
                <a16:creationId xmlns:a16="http://schemas.microsoft.com/office/drawing/2014/main" id="{E0FC1DE2-0E28-3E0B-421A-94ACC0D83B4D}"/>
              </a:ext>
            </a:extLst>
          </p:cNvPr>
          <p:cNvPicPr>
            <a:picLocks noChangeAspect="1"/>
          </p:cNvPicPr>
          <p:nvPr/>
        </p:nvPicPr>
        <p:blipFill>
          <a:blip r:embed="rId2"/>
          <a:stretch>
            <a:fillRect/>
          </a:stretch>
        </p:blipFill>
        <p:spPr>
          <a:xfrm>
            <a:off x="1499465" y="5397899"/>
            <a:ext cx="4980132" cy="1138644"/>
          </a:xfrm>
          <a:prstGeom prst="rect">
            <a:avLst/>
          </a:prstGeom>
        </p:spPr>
      </p:pic>
      <p:pic>
        <p:nvPicPr>
          <p:cNvPr id="6" name="Picture 5">
            <a:extLst>
              <a:ext uri="{FF2B5EF4-FFF2-40B4-BE49-F238E27FC236}">
                <a16:creationId xmlns:a16="http://schemas.microsoft.com/office/drawing/2014/main" id="{5701BE05-768A-FEB4-4F71-960B1D75F34C}"/>
              </a:ext>
            </a:extLst>
          </p:cNvPr>
          <p:cNvPicPr>
            <a:picLocks noChangeAspect="1"/>
          </p:cNvPicPr>
          <p:nvPr/>
        </p:nvPicPr>
        <p:blipFill>
          <a:blip r:embed="rId3"/>
          <a:stretch>
            <a:fillRect/>
          </a:stretch>
        </p:blipFill>
        <p:spPr>
          <a:xfrm>
            <a:off x="1499465" y="2885601"/>
            <a:ext cx="2959100" cy="901700"/>
          </a:xfrm>
          <a:prstGeom prst="rect">
            <a:avLst/>
          </a:prstGeom>
        </p:spPr>
      </p:pic>
    </p:spTree>
    <p:extLst>
      <p:ext uri="{BB962C8B-B14F-4D97-AF65-F5344CB8AC3E}">
        <p14:creationId xmlns:p14="http://schemas.microsoft.com/office/powerpoint/2010/main" val="2254533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8EE3-C8CA-FD56-0230-4467FD545433}"/>
              </a:ext>
            </a:extLst>
          </p:cNvPr>
          <p:cNvSpPr>
            <a:spLocks noGrp="1"/>
          </p:cNvSpPr>
          <p:nvPr>
            <p:ph type="title"/>
          </p:nvPr>
        </p:nvSpPr>
        <p:spPr/>
        <p:txBody>
          <a:bodyPr/>
          <a:lstStyle/>
          <a:p>
            <a:r>
              <a:rPr lang="en-US" dirty="0"/>
              <a:t>Git commit breakdown</a:t>
            </a:r>
          </a:p>
        </p:txBody>
      </p:sp>
      <p:sp>
        <p:nvSpPr>
          <p:cNvPr id="3" name="Content Placeholder 2">
            <a:extLst>
              <a:ext uri="{FF2B5EF4-FFF2-40B4-BE49-F238E27FC236}">
                <a16:creationId xmlns:a16="http://schemas.microsoft.com/office/drawing/2014/main" id="{28EFFC4F-FF56-0842-0F93-2C06D5BF1A92}"/>
              </a:ext>
            </a:extLst>
          </p:cNvPr>
          <p:cNvSpPr>
            <a:spLocks noGrp="1"/>
          </p:cNvSpPr>
          <p:nvPr>
            <p:ph idx="1"/>
          </p:nvPr>
        </p:nvSpPr>
        <p:spPr>
          <a:xfrm>
            <a:off x="782783" y="1996455"/>
            <a:ext cx="8663682" cy="2865090"/>
          </a:xfrm>
        </p:spPr>
        <p:txBody>
          <a:bodyPr/>
          <a:lstStyle/>
          <a:p>
            <a:r>
              <a:rPr lang="en-US" dirty="0"/>
              <a:t>Remember, commits in Git form a chain, with each commit pointing to its parent(s), creating a directed acyclic graph of history. This structure allows Git to trace changes over time and facilitates features like branching and merging.</a:t>
            </a:r>
          </a:p>
          <a:p>
            <a:endParaRPr lang="en-US" dirty="0"/>
          </a:p>
          <a:p>
            <a:r>
              <a:rPr lang="en-US" dirty="0"/>
              <a:t>Finally, a well-crafted commit message is important for maintaining the repository's clarity. It helps other developers (and your future self) understand the purpose and context of each change.</a:t>
            </a:r>
          </a:p>
          <a:p>
            <a:r>
              <a:rPr lang="en-US" dirty="0"/>
              <a:t>In our example the command would be:</a:t>
            </a:r>
          </a:p>
          <a:p>
            <a:endParaRPr lang="en-US" dirty="0"/>
          </a:p>
        </p:txBody>
      </p:sp>
      <p:pic>
        <p:nvPicPr>
          <p:cNvPr id="4" name="Picture 3">
            <a:extLst>
              <a:ext uri="{FF2B5EF4-FFF2-40B4-BE49-F238E27FC236}">
                <a16:creationId xmlns:a16="http://schemas.microsoft.com/office/drawing/2014/main" id="{70BDAB40-6528-0361-340E-452A1F8EBFCF}"/>
              </a:ext>
            </a:extLst>
          </p:cNvPr>
          <p:cNvPicPr>
            <a:picLocks noChangeAspect="1"/>
          </p:cNvPicPr>
          <p:nvPr/>
        </p:nvPicPr>
        <p:blipFill>
          <a:blip r:embed="rId2"/>
          <a:stretch>
            <a:fillRect/>
          </a:stretch>
        </p:blipFill>
        <p:spPr>
          <a:xfrm>
            <a:off x="990600" y="4878586"/>
            <a:ext cx="7772400" cy="1074420"/>
          </a:xfrm>
          <a:prstGeom prst="rect">
            <a:avLst/>
          </a:prstGeom>
        </p:spPr>
      </p:pic>
    </p:spTree>
    <p:extLst>
      <p:ext uri="{BB962C8B-B14F-4D97-AF65-F5344CB8AC3E}">
        <p14:creationId xmlns:p14="http://schemas.microsoft.com/office/powerpoint/2010/main" val="3157441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B5D3-A11B-1304-60F1-DAC6B1BD26F9}"/>
              </a:ext>
            </a:extLst>
          </p:cNvPr>
          <p:cNvSpPr>
            <a:spLocks noGrp="1"/>
          </p:cNvSpPr>
          <p:nvPr>
            <p:ph type="title"/>
          </p:nvPr>
        </p:nvSpPr>
        <p:spPr/>
        <p:txBody>
          <a:bodyPr/>
          <a:lstStyle/>
          <a:p>
            <a:r>
              <a:rPr lang="en-US" dirty="0"/>
              <a:t>git branch</a:t>
            </a:r>
          </a:p>
        </p:txBody>
      </p:sp>
      <p:sp>
        <p:nvSpPr>
          <p:cNvPr id="3" name="Content Placeholder 2">
            <a:extLst>
              <a:ext uri="{FF2B5EF4-FFF2-40B4-BE49-F238E27FC236}">
                <a16:creationId xmlns:a16="http://schemas.microsoft.com/office/drawing/2014/main" id="{A38F1518-91E0-D86A-5A4A-893E934D5DF0}"/>
              </a:ext>
            </a:extLst>
          </p:cNvPr>
          <p:cNvSpPr>
            <a:spLocks noGrp="1"/>
          </p:cNvSpPr>
          <p:nvPr>
            <p:ph idx="1"/>
          </p:nvPr>
        </p:nvSpPr>
        <p:spPr>
          <a:xfrm>
            <a:off x="685801" y="2142067"/>
            <a:ext cx="11293866" cy="4340926"/>
          </a:xfrm>
        </p:spPr>
        <p:txBody>
          <a:bodyPr>
            <a:noAutofit/>
          </a:bodyPr>
          <a:lstStyle/>
          <a:p>
            <a:r>
              <a:rPr lang="en-US" sz="2400" dirty="0"/>
              <a:t>“</a:t>
            </a:r>
            <a:r>
              <a:rPr lang="en-US" sz="2400" dirty="0">
                <a:solidFill>
                  <a:srgbClr val="FF0000"/>
                </a:solidFill>
              </a:rPr>
              <a:t>git branch</a:t>
            </a:r>
            <a:r>
              <a:rPr lang="en-US" sz="2400" dirty="0"/>
              <a:t>” is a command in Git used to manage branches in a repository. Branches represent separate lines of development. Think of them as different paths where you can make changes without affecting the main or other lines of work.</a:t>
            </a:r>
          </a:p>
          <a:p>
            <a:r>
              <a:rPr lang="en-US" sz="2400" dirty="0">
                <a:solidFill>
                  <a:srgbClr val="FF0000"/>
                </a:solidFill>
              </a:rPr>
              <a:t>git branch</a:t>
            </a:r>
            <a:r>
              <a:rPr lang="en-US" sz="2400" dirty="0"/>
              <a:t>: Lists all branches in your repository. The current branch (where you're working) is highlighted or marked with an asterisk.</a:t>
            </a:r>
          </a:p>
          <a:p>
            <a:r>
              <a:rPr lang="en-US" sz="2400" dirty="0">
                <a:solidFill>
                  <a:srgbClr val="FF0000"/>
                </a:solidFill>
              </a:rPr>
              <a:t>git branch new-branch-name</a:t>
            </a:r>
            <a:r>
              <a:rPr lang="en-US" sz="2400" dirty="0"/>
              <a:t>: Creates a new branch named "new-branch-name".</a:t>
            </a:r>
          </a:p>
          <a:p>
            <a:r>
              <a:rPr lang="en-US" sz="2400" dirty="0">
                <a:solidFill>
                  <a:srgbClr val="FF0000"/>
                </a:solidFill>
              </a:rPr>
              <a:t>git branch -d branch-name</a:t>
            </a:r>
            <a:r>
              <a:rPr lang="en-US" sz="2400" dirty="0"/>
              <a:t>: Deletes the branch named "branch-name".</a:t>
            </a:r>
          </a:p>
          <a:p>
            <a:r>
              <a:rPr lang="en-US" sz="2400" dirty="0">
                <a:solidFill>
                  <a:srgbClr val="FF0000"/>
                </a:solidFill>
              </a:rPr>
              <a:t>git branch -m old-name new-name</a:t>
            </a:r>
            <a:r>
              <a:rPr lang="en-US" sz="2400" dirty="0"/>
              <a:t>: Renames branch "old-name" to "new-name".</a:t>
            </a:r>
          </a:p>
        </p:txBody>
      </p:sp>
    </p:spTree>
    <p:extLst>
      <p:ext uri="{BB962C8B-B14F-4D97-AF65-F5344CB8AC3E}">
        <p14:creationId xmlns:p14="http://schemas.microsoft.com/office/powerpoint/2010/main" val="2443194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B5D3-A11B-1304-60F1-DAC6B1BD26F9}"/>
              </a:ext>
            </a:extLst>
          </p:cNvPr>
          <p:cNvSpPr>
            <a:spLocks noGrp="1"/>
          </p:cNvSpPr>
          <p:nvPr>
            <p:ph type="title"/>
          </p:nvPr>
        </p:nvSpPr>
        <p:spPr/>
        <p:txBody>
          <a:bodyPr/>
          <a:lstStyle/>
          <a:p>
            <a:r>
              <a:rPr lang="en-US" dirty="0"/>
              <a:t>git branch</a:t>
            </a:r>
          </a:p>
        </p:txBody>
      </p:sp>
      <p:sp>
        <p:nvSpPr>
          <p:cNvPr id="3" name="Content Placeholder 2">
            <a:extLst>
              <a:ext uri="{FF2B5EF4-FFF2-40B4-BE49-F238E27FC236}">
                <a16:creationId xmlns:a16="http://schemas.microsoft.com/office/drawing/2014/main" id="{A38F1518-91E0-D86A-5A4A-893E934D5DF0}"/>
              </a:ext>
            </a:extLst>
          </p:cNvPr>
          <p:cNvSpPr>
            <a:spLocks noGrp="1"/>
          </p:cNvSpPr>
          <p:nvPr>
            <p:ph idx="1"/>
          </p:nvPr>
        </p:nvSpPr>
        <p:spPr>
          <a:xfrm>
            <a:off x="685801" y="1777429"/>
            <a:ext cx="11293866" cy="1972638"/>
          </a:xfrm>
        </p:spPr>
        <p:txBody>
          <a:bodyPr>
            <a:noAutofit/>
          </a:bodyPr>
          <a:lstStyle/>
          <a:p>
            <a:r>
              <a:rPr lang="en-US" sz="2400" dirty="0"/>
              <a:t>Branches are essential for trying out new features, fixing bugs, or experimenting without disturbing the stable main code. Once you're satisfied with the work on a branch, you can merge it back into the main line or any other branch.</a:t>
            </a:r>
          </a:p>
          <a:p>
            <a:r>
              <a:rPr lang="en-US" sz="2400" dirty="0"/>
              <a:t>In our example it would be:</a:t>
            </a:r>
          </a:p>
        </p:txBody>
      </p:sp>
      <p:pic>
        <p:nvPicPr>
          <p:cNvPr id="4" name="Picture 3">
            <a:extLst>
              <a:ext uri="{FF2B5EF4-FFF2-40B4-BE49-F238E27FC236}">
                <a16:creationId xmlns:a16="http://schemas.microsoft.com/office/drawing/2014/main" id="{B000A7DC-30D6-AE1E-95D6-B48205635CC2}"/>
              </a:ext>
            </a:extLst>
          </p:cNvPr>
          <p:cNvPicPr>
            <a:picLocks noChangeAspect="1"/>
          </p:cNvPicPr>
          <p:nvPr/>
        </p:nvPicPr>
        <p:blipFill>
          <a:blip r:embed="rId2"/>
          <a:stretch>
            <a:fillRect/>
          </a:stretch>
        </p:blipFill>
        <p:spPr>
          <a:xfrm>
            <a:off x="1094710" y="4105096"/>
            <a:ext cx="2578100" cy="812800"/>
          </a:xfrm>
          <a:prstGeom prst="rect">
            <a:avLst/>
          </a:prstGeom>
        </p:spPr>
      </p:pic>
    </p:spTree>
    <p:extLst>
      <p:ext uri="{BB962C8B-B14F-4D97-AF65-F5344CB8AC3E}">
        <p14:creationId xmlns:p14="http://schemas.microsoft.com/office/powerpoint/2010/main" val="4110537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2602-878A-8D65-0CC4-F0464B8B7E9C}"/>
              </a:ext>
            </a:extLst>
          </p:cNvPr>
          <p:cNvSpPr>
            <a:spLocks noGrp="1"/>
          </p:cNvSpPr>
          <p:nvPr>
            <p:ph type="title"/>
          </p:nvPr>
        </p:nvSpPr>
        <p:spPr/>
        <p:txBody>
          <a:bodyPr/>
          <a:lstStyle/>
          <a:p>
            <a:r>
              <a:rPr lang="en-US" dirty="0"/>
              <a:t>Git remote</a:t>
            </a:r>
          </a:p>
        </p:txBody>
      </p:sp>
      <p:sp>
        <p:nvSpPr>
          <p:cNvPr id="3" name="Content Placeholder 2">
            <a:extLst>
              <a:ext uri="{FF2B5EF4-FFF2-40B4-BE49-F238E27FC236}">
                <a16:creationId xmlns:a16="http://schemas.microsoft.com/office/drawing/2014/main" id="{F5FEB58A-8685-9157-56AC-877F414BB305}"/>
              </a:ext>
            </a:extLst>
          </p:cNvPr>
          <p:cNvSpPr>
            <a:spLocks noGrp="1"/>
          </p:cNvSpPr>
          <p:nvPr>
            <p:ph idx="1"/>
          </p:nvPr>
        </p:nvSpPr>
        <p:spPr/>
        <p:txBody>
          <a:bodyPr/>
          <a:lstStyle/>
          <a:p>
            <a:r>
              <a:rPr lang="en-US" dirty="0">
                <a:solidFill>
                  <a:srgbClr val="FF0000"/>
                </a:solidFill>
              </a:rPr>
              <a:t>git remote add </a:t>
            </a:r>
            <a:r>
              <a:rPr lang="en-US" dirty="0"/>
              <a:t>is a command in Git used to link a local repository to a remote repository. This connection allows you to push your local changes to the remote and fetch changes from the remote to your local machine.</a:t>
            </a:r>
          </a:p>
        </p:txBody>
      </p:sp>
    </p:spTree>
    <p:extLst>
      <p:ext uri="{BB962C8B-B14F-4D97-AF65-F5344CB8AC3E}">
        <p14:creationId xmlns:p14="http://schemas.microsoft.com/office/powerpoint/2010/main" val="3853513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2602-878A-8D65-0CC4-F0464B8B7E9C}"/>
              </a:ext>
            </a:extLst>
          </p:cNvPr>
          <p:cNvSpPr>
            <a:spLocks noGrp="1"/>
          </p:cNvSpPr>
          <p:nvPr>
            <p:ph type="title"/>
          </p:nvPr>
        </p:nvSpPr>
        <p:spPr/>
        <p:txBody>
          <a:bodyPr/>
          <a:lstStyle/>
          <a:p>
            <a:r>
              <a:rPr lang="en-US" dirty="0"/>
              <a:t>Git remote breakdown</a:t>
            </a:r>
          </a:p>
        </p:txBody>
      </p:sp>
      <p:sp>
        <p:nvSpPr>
          <p:cNvPr id="3" name="Content Placeholder 2">
            <a:extLst>
              <a:ext uri="{FF2B5EF4-FFF2-40B4-BE49-F238E27FC236}">
                <a16:creationId xmlns:a16="http://schemas.microsoft.com/office/drawing/2014/main" id="{F5FEB58A-8685-9157-56AC-877F414BB305}"/>
              </a:ext>
            </a:extLst>
          </p:cNvPr>
          <p:cNvSpPr>
            <a:spLocks noGrp="1"/>
          </p:cNvSpPr>
          <p:nvPr>
            <p:ph idx="1"/>
          </p:nvPr>
        </p:nvSpPr>
        <p:spPr>
          <a:xfrm>
            <a:off x="685801" y="2142067"/>
            <a:ext cx="10131425" cy="1286933"/>
          </a:xfrm>
        </p:spPr>
        <p:txBody>
          <a:bodyPr/>
          <a:lstStyle/>
          <a:p>
            <a:r>
              <a:rPr lang="en-US" dirty="0">
                <a:solidFill>
                  <a:srgbClr val="FF0000"/>
                </a:solidFill>
              </a:rPr>
              <a:t>git remote add </a:t>
            </a:r>
            <a:r>
              <a:rPr lang="en-US" dirty="0"/>
              <a:t>is a command in Git used to link a local repository to a remote repository. This connection allows you to push your local changes to the remote and fetch changes from the remote to your local machine.</a:t>
            </a:r>
          </a:p>
        </p:txBody>
      </p:sp>
      <p:pic>
        <p:nvPicPr>
          <p:cNvPr id="4" name="Picture 3">
            <a:extLst>
              <a:ext uri="{FF2B5EF4-FFF2-40B4-BE49-F238E27FC236}">
                <a16:creationId xmlns:a16="http://schemas.microsoft.com/office/drawing/2014/main" id="{3F905E00-9733-8A00-8378-0FF4DC0E3515}"/>
              </a:ext>
            </a:extLst>
          </p:cNvPr>
          <p:cNvPicPr>
            <a:picLocks noChangeAspect="1"/>
          </p:cNvPicPr>
          <p:nvPr/>
        </p:nvPicPr>
        <p:blipFill>
          <a:blip r:embed="rId2"/>
          <a:stretch>
            <a:fillRect/>
          </a:stretch>
        </p:blipFill>
        <p:spPr>
          <a:xfrm>
            <a:off x="3026846" y="3220854"/>
            <a:ext cx="4038600" cy="1028700"/>
          </a:xfrm>
          <a:prstGeom prst="rect">
            <a:avLst/>
          </a:prstGeom>
        </p:spPr>
      </p:pic>
      <p:sp>
        <p:nvSpPr>
          <p:cNvPr id="6" name="Content Placeholder 2">
            <a:extLst>
              <a:ext uri="{FF2B5EF4-FFF2-40B4-BE49-F238E27FC236}">
                <a16:creationId xmlns:a16="http://schemas.microsoft.com/office/drawing/2014/main" id="{68B4E506-BD05-9BEC-F48B-9F399591E920}"/>
              </a:ext>
            </a:extLst>
          </p:cNvPr>
          <p:cNvSpPr txBox="1">
            <a:spLocks/>
          </p:cNvSpPr>
          <p:nvPr/>
        </p:nvSpPr>
        <p:spPr>
          <a:xfrm>
            <a:off x="808001" y="3637146"/>
            <a:ext cx="9897671" cy="300519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solidFill>
                  <a:srgbClr val="FFFF00"/>
                </a:solidFill>
              </a:rPr>
              <a:t>Parameters</a:t>
            </a:r>
            <a:r>
              <a:rPr lang="en-US" dirty="0"/>
              <a:t>:</a:t>
            </a:r>
          </a:p>
          <a:p>
            <a:r>
              <a:rPr lang="en-US" dirty="0">
                <a:solidFill>
                  <a:srgbClr val="FFFF00"/>
                </a:solidFill>
              </a:rPr>
              <a:t>[name]</a:t>
            </a:r>
            <a:r>
              <a:rPr lang="en-US" dirty="0"/>
              <a:t>: A short, friendly name you assign to the remote URL for easier reference. Commonly, the primary remote repository is named </a:t>
            </a:r>
            <a:r>
              <a:rPr lang="en-US" dirty="0">
                <a:solidFill>
                  <a:srgbClr val="FF0000"/>
                </a:solidFill>
              </a:rPr>
              <a:t>origin</a:t>
            </a:r>
            <a:r>
              <a:rPr lang="en-US" dirty="0"/>
              <a:t>.</a:t>
            </a:r>
          </a:p>
          <a:p>
            <a:r>
              <a:rPr lang="en-US" dirty="0">
                <a:solidFill>
                  <a:srgbClr val="FFFF00"/>
                </a:solidFill>
              </a:rPr>
              <a:t>[URL]</a:t>
            </a:r>
            <a:r>
              <a:rPr lang="en-US" dirty="0"/>
              <a:t>: The URL of the remote Git repository. This could be a link to a repository on services like GitHub, GitLab, Bitbucket, or any other Git server.</a:t>
            </a:r>
          </a:p>
        </p:txBody>
      </p:sp>
    </p:spTree>
    <p:extLst>
      <p:ext uri="{BB962C8B-B14F-4D97-AF65-F5344CB8AC3E}">
        <p14:creationId xmlns:p14="http://schemas.microsoft.com/office/powerpoint/2010/main" val="22974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A3FF-7B0F-5541-EEC5-B449E3C12227}"/>
              </a:ext>
            </a:extLst>
          </p:cNvPr>
          <p:cNvSpPr>
            <a:spLocks noGrp="1"/>
          </p:cNvSpPr>
          <p:nvPr>
            <p:ph type="title"/>
          </p:nvPr>
        </p:nvSpPr>
        <p:spPr/>
        <p:txBody>
          <a:bodyPr/>
          <a:lstStyle/>
          <a:p>
            <a:r>
              <a:rPr lang="en-US"/>
              <a:t>What is git?</a:t>
            </a:r>
            <a:endParaRPr lang="en-US" dirty="0"/>
          </a:p>
        </p:txBody>
      </p:sp>
      <p:sp>
        <p:nvSpPr>
          <p:cNvPr id="3" name="Content Placeholder 2">
            <a:extLst>
              <a:ext uri="{FF2B5EF4-FFF2-40B4-BE49-F238E27FC236}">
                <a16:creationId xmlns:a16="http://schemas.microsoft.com/office/drawing/2014/main" id="{6AD36FEC-5684-0439-8815-41EC3ED6667F}"/>
              </a:ext>
            </a:extLst>
          </p:cNvPr>
          <p:cNvSpPr>
            <a:spLocks noGrp="1"/>
          </p:cNvSpPr>
          <p:nvPr>
            <p:ph idx="1"/>
          </p:nvPr>
        </p:nvSpPr>
        <p:spPr>
          <a:xfrm>
            <a:off x="159330" y="1657252"/>
            <a:ext cx="6886252" cy="2687782"/>
          </a:xfrm>
        </p:spPr>
        <p:txBody>
          <a:bodyPr>
            <a:normAutofit/>
          </a:bodyPr>
          <a:lstStyle/>
          <a:p>
            <a:r>
              <a:rPr lang="en-US" sz="2400"/>
              <a:t>Git is a SCM - Source Control Management System </a:t>
            </a:r>
            <a:endParaRPr lang="en-US" sz="2400" dirty="0"/>
          </a:p>
        </p:txBody>
      </p:sp>
      <p:sp>
        <p:nvSpPr>
          <p:cNvPr id="4" name="TextBox 3">
            <a:extLst>
              <a:ext uri="{FF2B5EF4-FFF2-40B4-BE49-F238E27FC236}">
                <a16:creationId xmlns:a16="http://schemas.microsoft.com/office/drawing/2014/main" id="{A0389B8D-478A-D9BA-C770-70F3614E5FFD}"/>
              </a:ext>
            </a:extLst>
          </p:cNvPr>
          <p:cNvSpPr txBox="1"/>
          <p:nvPr/>
        </p:nvSpPr>
        <p:spPr>
          <a:xfrm>
            <a:off x="945944" y="3591805"/>
            <a:ext cx="5313023" cy="1200329"/>
          </a:xfrm>
          <a:prstGeom prst="rect">
            <a:avLst/>
          </a:prstGeom>
          <a:noFill/>
        </p:spPr>
        <p:txBody>
          <a:bodyPr wrap="square" rtlCol="0">
            <a:spAutoFit/>
          </a:bodyPr>
          <a:lstStyle/>
          <a:p>
            <a:pPr marL="285750" indent="-285750">
              <a:buFont typeface="Arial" panose="020B0604020202020204" pitchFamily="34" charset="0"/>
              <a:buChar char="•"/>
            </a:pPr>
            <a:r>
              <a:rPr lang="en-US"/>
              <a:t>Management of changes to documents, programs, and other information stored as computer files.</a:t>
            </a:r>
          </a:p>
          <a:p>
            <a:pPr marL="285750" indent="-285750">
              <a:buFont typeface="Arial" panose="020B0604020202020204" pitchFamily="34" charset="0"/>
              <a:buChar char="•"/>
            </a:pPr>
            <a:r>
              <a:rPr lang="en-US"/>
              <a:t>Its first usage have been for Linux and for Git itself.</a:t>
            </a:r>
          </a:p>
          <a:p>
            <a:pPr marL="285750" indent="-285750">
              <a:buFont typeface="Arial" panose="020B0604020202020204" pitchFamily="34" charset="0"/>
              <a:buChar char="•"/>
            </a:pPr>
            <a:r>
              <a:rPr lang="en-US"/>
              <a:t>It is open source and free</a:t>
            </a:r>
            <a:endParaRPr lang="en-US" dirty="0"/>
          </a:p>
        </p:txBody>
      </p:sp>
    </p:spTree>
    <p:extLst>
      <p:ext uri="{BB962C8B-B14F-4D97-AF65-F5344CB8AC3E}">
        <p14:creationId xmlns:p14="http://schemas.microsoft.com/office/powerpoint/2010/main" val="1929847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2602-878A-8D65-0CC4-F0464B8B7E9C}"/>
              </a:ext>
            </a:extLst>
          </p:cNvPr>
          <p:cNvSpPr>
            <a:spLocks noGrp="1"/>
          </p:cNvSpPr>
          <p:nvPr>
            <p:ph type="title"/>
          </p:nvPr>
        </p:nvSpPr>
        <p:spPr/>
        <p:txBody>
          <a:bodyPr/>
          <a:lstStyle/>
          <a:p>
            <a:r>
              <a:rPr lang="en-US" dirty="0"/>
              <a:t>Git remote breakdown</a:t>
            </a:r>
          </a:p>
        </p:txBody>
      </p:sp>
      <p:sp>
        <p:nvSpPr>
          <p:cNvPr id="3" name="Content Placeholder 2">
            <a:extLst>
              <a:ext uri="{FF2B5EF4-FFF2-40B4-BE49-F238E27FC236}">
                <a16:creationId xmlns:a16="http://schemas.microsoft.com/office/drawing/2014/main" id="{F5FEB58A-8685-9157-56AC-877F414BB305}"/>
              </a:ext>
            </a:extLst>
          </p:cNvPr>
          <p:cNvSpPr>
            <a:spLocks noGrp="1"/>
          </p:cNvSpPr>
          <p:nvPr>
            <p:ph idx="1"/>
          </p:nvPr>
        </p:nvSpPr>
        <p:spPr>
          <a:xfrm>
            <a:off x="685800" y="1922031"/>
            <a:ext cx="10131425" cy="2030858"/>
          </a:xfrm>
        </p:spPr>
        <p:txBody>
          <a:bodyPr/>
          <a:lstStyle/>
          <a:p>
            <a:r>
              <a:rPr lang="en-US" dirty="0">
                <a:solidFill>
                  <a:srgbClr val="FFFF00"/>
                </a:solidFill>
              </a:rPr>
              <a:t>Usage</a:t>
            </a:r>
            <a:r>
              <a:rPr lang="en-US" dirty="0"/>
              <a:t>:</a:t>
            </a:r>
          </a:p>
          <a:p>
            <a:pPr marL="0" indent="0">
              <a:buNone/>
            </a:pPr>
            <a:r>
              <a:rPr lang="en-US" dirty="0"/>
              <a:t>If you have a new local repository and you want to link it to an empty repository on GitHub, you would:</a:t>
            </a:r>
          </a:p>
          <a:p>
            <a:pPr marL="342900" indent="-342900">
              <a:buFont typeface="+mj-lt"/>
              <a:buAutoNum type="arabicPeriod"/>
            </a:pPr>
            <a:r>
              <a:rPr lang="en-US" dirty="0"/>
              <a:t>Create the empty repository on GitHub.</a:t>
            </a:r>
          </a:p>
          <a:p>
            <a:pPr marL="342900" indent="-342900">
              <a:buFont typeface="+mj-lt"/>
              <a:buAutoNum type="arabicPeriod"/>
            </a:pPr>
            <a:r>
              <a:rPr lang="en-US" dirty="0"/>
              <a:t>Get the repository URL (usually ending in </a:t>
            </a:r>
            <a:r>
              <a:rPr lang="en-US" dirty="0">
                <a:solidFill>
                  <a:srgbClr val="FF0000"/>
                </a:solidFill>
              </a:rPr>
              <a:t>.git</a:t>
            </a:r>
            <a:r>
              <a:rPr lang="en-US" dirty="0"/>
              <a:t>).</a:t>
            </a:r>
          </a:p>
          <a:p>
            <a:pPr marL="342900" indent="-342900">
              <a:buFont typeface="+mj-lt"/>
              <a:buAutoNum type="arabicPeriod"/>
            </a:pPr>
            <a:r>
              <a:rPr lang="en-US" dirty="0"/>
              <a:t>In your local repository's terminal or command line, run:</a:t>
            </a:r>
          </a:p>
        </p:txBody>
      </p:sp>
      <p:pic>
        <p:nvPicPr>
          <p:cNvPr id="5" name="Picture 4">
            <a:extLst>
              <a:ext uri="{FF2B5EF4-FFF2-40B4-BE49-F238E27FC236}">
                <a16:creationId xmlns:a16="http://schemas.microsoft.com/office/drawing/2014/main" id="{9B1CC840-B124-959B-AB23-A62110C2B0CA}"/>
              </a:ext>
            </a:extLst>
          </p:cNvPr>
          <p:cNvPicPr>
            <a:picLocks noChangeAspect="1"/>
          </p:cNvPicPr>
          <p:nvPr/>
        </p:nvPicPr>
        <p:blipFill>
          <a:blip r:embed="rId2"/>
          <a:stretch>
            <a:fillRect/>
          </a:stretch>
        </p:blipFill>
        <p:spPr>
          <a:xfrm>
            <a:off x="685799" y="3952889"/>
            <a:ext cx="4013200" cy="876300"/>
          </a:xfrm>
          <a:prstGeom prst="rect">
            <a:avLst/>
          </a:prstGeom>
        </p:spPr>
      </p:pic>
      <p:sp>
        <p:nvSpPr>
          <p:cNvPr id="6" name="TextBox 5">
            <a:extLst>
              <a:ext uri="{FF2B5EF4-FFF2-40B4-BE49-F238E27FC236}">
                <a16:creationId xmlns:a16="http://schemas.microsoft.com/office/drawing/2014/main" id="{F1F28559-3AB0-5FB0-F093-88377237B60C}"/>
              </a:ext>
            </a:extLst>
          </p:cNvPr>
          <p:cNvSpPr txBox="1"/>
          <p:nvPr/>
        </p:nvSpPr>
        <p:spPr>
          <a:xfrm>
            <a:off x="603607" y="4887162"/>
            <a:ext cx="4438907" cy="369332"/>
          </a:xfrm>
          <a:prstGeom prst="rect">
            <a:avLst/>
          </a:prstGeom>
          <a:noFill/>
        </p:spPr>
        <p:txBody>
          <a:bodyPr wrap="none" rtlCol="0">
            <a:spAutoFit/>
          </a:bodyPr>
          <a:lstStyle/>
          <a:p>
            <a:r>
              <a:rPr lang="en-US" dirty="0"/>
              <a:t>Replace </a:t>
            </a:r>
            <a:r>
              <a:rPr lang="en-US" dirty="0">
                <a:solidFill>
                  <a:srgbClr val="FFFF00"/>
                </a:solidFill>
              </a:rPr>
              <a:t>[URL]</a:t>
            </a:r>
            <a:r>
              <a:rPr lang="en-US" dirty="0"/>
              <a:t> with the actual repository URL.</a:t>
            </a:r>
          </a:p>
        </p:txBody>
      </p:sp>
      <p:pic>
        <p:nvPicPr>
          <p:cNvPr id="7" name="Picture 6">
            <a:extLst>
              <a:ext uri="{FF2B5EF4-FFF2-40B4-BE49-F238E27FC236}">
                <a16:creationId xmlns:a16="http://schemas.microsoft.com/office/drawing/2014/main" id="{4804309C-7897-27F8-68B9-BD64A225CF9C}"/>
              </a:ext>
            </a:extLst>
          </p:cNvPr>
          <p:cNvPicPr>
            <a:picLocks noChangeAspect="1"/>
          </p:cNvPicPr>
          <p:nvPr/>
        </p:nvPicPr>
        <p:blipFill>
          <a:blip r:embed="rId3"/>
          <a:stretch>
            <a:fillRect/>
          </a:stretch>
        </p:blipFill>
        <p:spPr>
          <a:xfrm>
            <a:off x="4698999" y="5596059"/>
            <a:ext cx="7264400" cy="1079500"/>
          </a:xfrm>
          <a:prstGeom prst="rect">
            <a:avLst/>
          </a:prstGeom>
        </p:spPr>
      </p:pic>
      <p:sp>
        <p:nvSpPr>
          <p:cNvPr id="8" name="TextBox 7">
            <a:extLst>
              <a:ext uri="{FF2B5EF4-FFF2-40B4-BE49-F238E27FC236}">
                <a16:creationId xmlns:a16="http://schemas.microsoft.com/office/drawing/2014/main" id="{A0D4AA1E-3761-B9EC-3DE6-120E547E2A21}"/>
              </a:ext>
            </a:extLst>
          </p:cNvPr>
          <p:cNvSpPr txBox="1"/>
          <p:nvPr/>
        </p:nvSpPr>
        <p:spPr>
          <a:xfrm>
            <a:off x="7633699" y="5080654"/>
            <a:ext cx="2799036" cy="369332"/>
          </a:xfrm>
          <a:prstGeom prst="rect">
            <a:avLst/>
          </a:prstGeom>
          <a:noFill/>
        </p:spPr>
        <p:txBody>
          <a:bodyPr wrap="none" rtlCol="0">
            <a:spAutoFit/>
          </a:bodyPr>
          <a:lstStyle/>
          <a:p>
            <a:r>
              <a:rPr lang="en-US" dirty="0"/>
              <a:t>In our example it would be:</a:t>
            </a:r>
          </a:p>
        </p:txBody>
      </p:sp>
    </p:spTree>
    <p:extLst>
      <p:ext uri="{BB962C8B-B14F-4D97-AF65-F5344CB8AC3E}">
        <p14:creationId xmlns:p14="http://schemas.microsoft.com/office/powerpoint/2010/main" val="45134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2602-878A-8D65-0CC4-F0464B8B7E9C}"/>
              </a:ext>
            </a:extLst>
          </p:cNvPr>
          <p:cNvSpPr>
            <a:spLocks noGrp="1"/>
          </p:cNvSpPr>
          <p:nvPr>
            <p:ph type="title"/>
          </p:nvPr>
        </p:nvSpPr>
        <p:spPr/>
        <p:txBody>
          <a:bodyPr/>
          <a:lstStyle/>
          <a:p>
            <a:r>
              <a:rPr lang="en-US" dirty="0"/>
              <a:t>Git remote breakdown</a:t>
            </a:r>
          </a:p>
        </p:txBody>
      </p:sp>
      <p:sp>
        <p:nvSpPr>
          <p:cNvPr id="3" name="Content Placeholder 2">
            <a:extLst>
              <a:ext uri="{FF2B5EF4-FFF2-40B4-BE49-F238E27FC236}">
                <a16:creationId xmlns:a16="http://schemas.microsoft.com/office/drawing/2014/main" id="{F5FEB58A-8685-9157-56AC-877F414BB305}"/>
              </a:ext>
            </a:extLst>
          </p:cNvPr>
          <p:cNvSpPr>
            <a:spLocks noGrp="1"/>
          </p:cNvSpPr>
          <p:nvPr>
            <p:ph idx="1"/>
          </p:nvPr>
        </p:nvSpPr>
        <p:spPr>
          <a:xfrm>
            <a:off x="685800" y="1922031"/>
            <a:ext cx="10131425" cy="2030858"/>
          </a:xfrm>
        </p:spPr>
        <p:txBody>
          <a:bodyPr/>
          <a:lstStyle/>
          <a:p>
            <a:r>
              <a:rPr lang="en-US" dirty="0"/>
              <a:t>After running “</a:t>
            </a:r>
            <a:r>
              <a:rPr lang="en-US" dirty="0">
                <a:solidFill>
                  <a:srgbClr val="FFFF00"/>
                </a:solidFill>
              </a:rPr>
              <a:t>git remote add</a:t>
            </a:r>
            <a:r>
              <a:rPr lang="en-US" dirty="0"/>
              <a:t>”, you can push your local commits to the remote using “</a:t>
            </a:r>
            <a:r>
              <a:rPr lang="en-US" dirty="0">
                <a:solidFill>
                  <a:srgbClr val="FFFF00"/>
                </a:solidFill>
              </a:rPr>
              <a:t>git push</a:t>
            </a:r>
            <a:r>
              <a:rPr lang="en-US" dirty="0"/>
              <a:t>” or fetch updates from the remote with “</a:t>
            </a:r>
            <a:r>
              <a:rPr lang="en-US" dirty="0">
                <a:solidFill>
                  <a:srgbClr val="FFFF00"/>
                </a:solidFill>
              </a:rPr>
              <a:t>git pull</a:t>
            </a:r>
            <a:r>
              <a:rPr lang="en-US" dirty="0"/>
              <a:t>” or “</a:t>
            </a:r>
            <a:r>
              <a:rPr lang="en-US" dirty="0">
                <a:solidFill>
                  <a:srgbClr val="FFFF00"/>
                </a:solidFill>
              </a:rPr>
              <a:t>git fetch</a:t>
            </a:r>
            <a:r>
              <a:rPr lang="en-US" dirty="0"/>
              <a:t>”. The remote repository essentially serves as a central hub where collaborators can share and synchronize code changes.</a:t>
            </a:r>
          </a:p>
        </p:txBody>
      </p:sp>
    </p:spTree>
    <p:extLst>
      <p:ext uri="{BB962C8B-B14F-4D97-AF65-F5344CB8AC3E}">
        <p14:creationId xmlns:p14="http://schemas.microsoft.com/office/powerpoint/2010/main" val="1164368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0DE8-190C-5B19-807C-B6B93275E9D5}"/>
              </a:ext>
            </a:extLst>
          </p:cNvPr>
          <p:cNvSpPr>
            <a:spLocks noGrp="1"/>
          </p:cNvSpPr>
          <p:nvPr>
            <p:ph type="title"/>
          </p:nvPr>
        </p:nvSpPr>
        <p:spPr>
          <a:xfrm>
            <a:off x="685801" y="609600"/>
            <a:ext cx="5219699" cy="1456267"/>
          </a:xfrm>
        </p:spPr>
        <p:txBody>
          <a:bodyPr>
            <a:normAutofit/>
          </a:bodyPr>
          <a:lstStyle/>
          <a:p>
            <a:r>
              <a:rPr lang="en-US" dirty="0"/>
              <a:t>Git push</a:t>
            </a:r>
          </a:p>
        </p:txBody>
      </p:sp>
      <p:sp>
        <p:nvSpPr>
          <p:cNvPr id="3" name="Content Placeholder 2">
            <a:extLst>
              <a:ext uri="{FF2B5EF4-FFF2-40B4-BE49-F238E27FC236}">
                <a16:creationId xmlns:a16="http://schemas.microsoft.com/office/drawing/2014/main" id="{9C0A3EFB-B04C-665D-564D-F6DBF8D2CC13}"/>
              </a:ext>
            </a:extLst>
          </p:cNvPr>
          <p:cNvSpPr>
            <a:spLocks noGrp="1"/>
          </p:cNvSpPr>
          <p:nvPr>
            <p:ph idx="1"/>
          </p:nvPr>
        </p:nvSpPr>
        <p:spPr>
          <a:xfrm>
            <a:off x="685801" y="2142067"/>
            <a:ext cx="5219699" cy="3649133"/>
          </a:xfrm>
        </p:spPr>
        <p:txBody>
          <a:bodyPr>
            <a:normAutofit/>
          </a:bodyPr>
          <a:lstStyle/>
          <a:p>
            <a:pPr algn="just"/>
            <a:r>
              <a:rPr lang="en-US" dirty="0"/>
              <a:t>git push is a command in Git used to upload local repository content to a remote repository. It takes the commits you've made in your local repository and transfers them to a remote repository, ensuring that the remote contains the same commit</a:t>
            </a:r>
          </a:p>
        </p:txBody>
      </p:sp>
      <p:pic>
        <p:nvPicPr>
          <p:cNvPr id="7" name="Picture 6" descr="A railroad extending through the desert">
            <a:extLst>
              <a:ext uri="{FF2B5EF4-FFF2-40B4-BE49-F238E27FC236}">
                <a16:creationId xmlns:a16="http://schemas.microsoft.com/office/drawing/2014/main" id="{DABA05DB-074F-A559-305C-20EEA673AF73}"/>
              </a:ext>
            </a:extLst>
          </p:cNvPr>
          <p:cNvPicPr>
            <a:picLocks noChangeAspect="1"/>
          </p:cNvPicPr>
          <p:nvPr/>
        </p:nvPicPr>
        <p:blipFill rotWithShape="1">
          <a:blip r:embed="rId3"/>
          <a:srcRect t="22888" r="-1"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5372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AB2A-58B8-41C8-8ACC-322D040454FF}"/>
              </a:ext>
            </a:extLst>
          </p:cNvPr>
          <p:cNvSpPr>
            <a:spLocks noGrp="1"/>
          </p:cNvSpPr>
          <p:nvPr>
            <p:ph type="title"/>
          </p:nvPr>
        </p:nvSpPr>
        <p:spPr/>
        <p:txBody>
          <a:bodyPr/>
          <a:lstStyle/>
          <a:p>
            <a:r>
              <a:rPr lang="en-US" dirty="0"/>
              <a:t>Git push breakdown</a:t>
            </a:r>
          </a:p>
        </p:txBody>
      </p:sp>
      <p:sp>
        <p:nvSpPr>
          <p:cNvPr id="3" name="Content Placeholder 2">
            <a:extLst>
              <a:ext uri="{FF2B5EF4-FFF2-40B4-BE49-F238E27FC236}">
                <a16:creationId xmlns:a16="http://schemas.microsoft.com/office/drawing/2014/main" id="{8978DED7-1B8E-83C2-716B-BF5F16D6FACE}"/>
              </a:ext>
            </a:extLst>
          </p:cNvPr>
          <p:cNvSpPr>
            <a:spLocks noGrp="1"/>
          </p:cNvSpPr>
          <p:nvPr>
            <p:ph idx="1"/>
          </p:nvPr>
        </p:nvSpPr>
        <p:spPr>
          <a:xfrm>
            <a:off x="685801" y="1587263"/>
            <a:ext cx="10131425" cy="5137174"/>
          </a:xfrm>
        </p:spPr>
        <p:txBody>
          <a:bodyPr/>
          <a:lstStyle/>
          <a:p>
            <a:r>
              <a:rPr lang="en-US" dirty="0"/>
              <a:t>Command Format:</a:t>
            </a:r>
          </a:p>
          <a:p>
            <a:endParaRPr lang="en-US" dirty="0"/>
          </a:p>
          <a:p>
            <a:endParaRPr lang="en-US" dirty="0"/>
          </a:p>
          <a:p>
            <a:pPr marL="0" indent="0">
              <a:buNone/>
            </a:pPr>
            <a:endParaRPr lang="fa-IR" dirty="0"/>
          </a:p>
          <a:p>
            <a:r>
              <a:rPr lang="en-US" dirty="0"/>
              <a:t>Parameters:</a:t>
            </a:r>
          </a:p>
          <a:p>
            <a:pPr lvl="1"/>
            <a:r>
              <a:rPr lang="en-US" dirty="0"/>
              <a:t>[</a:t>
            </a:r>
            <a:r>
              <a:rPr lang="en-US" dirty="0">
                <a:solidFill>
                  <a:srgbClr val="FFFF00"/>
                </a:solidFill>
              </a:rPr>
              <a:t>remote-name</a:t>
            </a:r>
            <a:r>
              <a:rPr lang="en-US" dirty="0"/>
              <a:t>]: The name of the remote repository to which you want to push your changes. If you've followed conventional naming, this is often origin.</a:t>
            </a:r>
          </a:p>
          <a:p>
            <a:pPr lvl="1"/>
            <a:r>
              <a:rPr lang="en-US" dirty="0">
                <a:solidFill>
                  <a:srgbClr val="FFFF00"/>
                </a:solidFill>
              </a:rPr>
              <a:t>[branch-name]</a:t>
            </a:r>
            <a:r>
              <a:rPr lang="en-US" dirty="0"/>
              <a:t>: The name of the branch you want to push.</a:t>
            </a:r>
          </a:p>
          <a:p>
            <a:r>
              <a:rPr lang="en-US" dirty="0"/>
              <a:t>Common Usage:</a:t>
            </a:r>
          </a:p>
          <a:p>
            <a:r>
              <a:rPr lang="en-US" dirty="0"/>
              <a:t>If you're working on the </a:t>
            </a:r>
            <a:r>
              <a:rPr lang="en-US" dirty="0">
                <a:solidFill>
                  <a:srgbClr val="FFFF00"/>
                </a:solidFill>
              </a:rPr>
              <a:t>main</a:t>
            </a:r>
            <a:r>
              <a:rPr lang="en-US" dirty="0"/>
              <a:t> (or </a:t>
            </a:r>
            <a:r>
              <a:rPr lang="en-US" dirty="0">
                <a:solidFill>
                  <a:srgbClr val="FFFF00"/>
                </a:solidFill>
              </a:rPr>
              <a:t>master</a:t>
            </a:r>
            <a:r>
              <a:rPr lang="en-US" dirty="0"/>
              <a:t>, depending on naming conventions) branch and you want to push your changes to the origin remote, you would run:</a:t>
            </a:r>
          </a:p>
          <a:p>
            <a:endParaRPr lang="en-US" dirty="0"/>
          </a:p>
          <a:p>
            <a:endParaRPr lang="en-US" dirty="0"/>
          </a:p>
        </p:txBody>
      </p:sp>
      <p:pic>
        <p:nvPicPr>
          <p:cNvPr id="4" name="Picture 3">
            <a:extLst>
              <a:ext uri="{FF2B5EF4-FFF2-40B4-BE49-F238E27FC236}">
                <a16:creationId xmlns:a16="http://schemas.microsoft.com/office/drawing/2014/main" id="{9AA03DB1-3466-8464-2077-6E5565C2AA30}"/>
              </a:ext>
            </a:extLst>
          </p:cNvPr>
          <p:cNvPicPr>
            <a:picLocks noChangeAspect="1"/>
          </p:cNvPicPr>
          <p:nvPr/>
        </p:nvPicPr>
        <p:blipFill>
          <a:blip r:embed="rId2"/>
          <a:stretch>
            <a:fillRect/>
          </a:stretch>
        </p:blipFill>
        <p:spPr>
          <a:xfrm>
            <a:off x="1024847" y="2240527"/>
            <a:ext cx="4241800" cy="914400"/>
          </a:xfrm>
          <a:prstGeom prst="rect">
            <a:avLst/>
          </a:prstGeom>
        </p:spPr>
      </p:pic>
    </p:spTree>
    <p:extLst>
      <p:ext uri="{BB962C8B-B14F-4D97-AF65-F5344CB8AC3E}">
        <p14:creationId xmlns:p14="http://schemas.microsoft.com/office/powerpoint/2010/main" val="2871567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AB2A-58B8-41C8-8ACC-322D040454FF}"/>
              </a:ext>
            </a:extLst>
          </p:cNvPr>
          <p:cNvSpPr>
            <a:spLocks noGrp="1"/>
          </p:cNvSpPr>
          <p:nvPr>
            <p:ph type="title"/>
          </p:nvPr>
        </p:nvSpPr>
        <p:spPr/>
        <p:txBody>
          <a:bodyPr/>
          <a:lstStyle/>
          <a:p>
            <a:r>
              <a:rPr lang="en-US" dirty="0"/>
              <a:t>Git push breakdown</a:t>
            </a:r>
          </a:p>
        </p:txBody>
      </p:sp>
      <p:sp>
        <p:nvSpPr>
          <p:cNvPr id="3" name="Content Placeholder 2">
            <a:extLst>
              <a:ext uri="{FF2B5EF4-FFF2-40B4-BE49-F238E27FC236}">
                <a16:creationId xmlns:a16="http://schemas.microsoft.com/office/drawing/2014/main" id="{8978DED7-1B8E-83C2-716B-BF5F16D6FACE}"/>
              </a:ext>
            </a:extLst>
          </p:cNvPr>
          <p:cNvSpPr>
            <a:spLocks noGrp="1"/>
          </p:cNvSpPr>
          <p:nvPr>
            <p:ph idx="1"/>
          </p:nvPr>
        </p:nvSpPr>
        <p:spPr>
          <a:xfrm>
            <a:off x="685800" y="1809017"/>
            <a:ext cx="10131425" cy="5031436"/>
          </a:xfrm>
        </p:spPr>
        <p:txBody>
          <a:bodyPr>
            <a:normAutofit/>
          </a:bodyPr>
          <a:lstStyle/>
          <a:p>
            <a:r>
              <a:rPr lang="en-US" dirty="0"/>
              <a:t>Additional Points:</a:t>
            </a:r>
          </a:p>
          <a:p>
            <a:pPr marL="800100" lvl="1" indent="-342900">
              <a:buFont typeface="+mj-lt"/>
              <a:buAutoNum type="arabicPeriod"/>
            </a:pPr>
            <a:r>
              <a:rPr lang="en-US" dirty="0"/>
              <a:t>If you're pushing a branch to the remote for the first time, or if you're setting an upstream branch, you might use:</a:t>
            </a:r>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457200" lvl="1" indent="0">
              <a:buNone/>
            </a:pPr>
            <a:r>
              <a:rPr lang="en-US" dirty="0"/>
              <a:t>	The “</a:t>
            </a:r>
            <a:r>
              <a:rPr lang="en-US" dirty="0">
                <a:solidFill>
                  <a:srgbClr val="FFFF00"/>
                </a:solidFill>
              </a:rPr>
              <a:t>-u</a:t>
            </a:r>
            <a:r>
              <a:rPr lang="en-US" dirty="0"/>
              <a:t>” flag sets the upstream for the branch, which means that in the future, you can just use “</a:t>
            </a:r>
            <a:r>
              <a:rPr lang="en-US" dirty="0">
                <a:solidFill>
                  <a:srgbClr val="FFFF00"/>
                </a:solidFill>
              </a:rPr>
              <a:t>git push</a:t>
            </a:r>
            <a:r>
              <a:rPr lang="en-US" dirty="0"/>
              <a:t>” or “</a:t>
            </a:r>
            <a:r>
              <a:rPr lang="en-US" dirty="0">
                <a:solidFill>
                  <a:srgbClr val="FFFF00"/>
                </a:solidFill>
              </a:rPr>
              <a:t>git pull</a:t>
            </a:r>
            <a:r>
              <a:rPr lang="en-US" dirty="0"/>
              <a:t>” without specifying the remote or branch, and Git will know you're referring to that remote and branch.</a:t>
            </a:r>
          </a:p>
          <a:p>
            <a:pPr marL="800100" lvl="1" indent="-342900">
              <a:buFont typeface="+mj-lt"/>
              <a:buAutoNum type="arabicPeriod"/>
            </a:pPr>
            <a:r>
              <a:rPr lang="en-US" dirty="0"/>
              <a:t>If there are changes in the remote repository that you don't have in your local branch, you might be prompted to pull those changes first before you can push. This ensures that histories are synchronized and merged as necessary.</a:t>
            </a:r>
          </a:p>
          <a:p>
            <a:pPr marL="800100" lvl="1" indent="-342900">
              <a:buFont typeface="+mj-lt"/>
              <a:buAutoNum type="arabicPeriod"/>
            </a:pPr>
            <a:r>
              <a:rPr lang="en-US" dirty="0"/>
              <a:t>You need to have the necessary permissions to push to a remote repository. On platforms like GitHub, GitLab, and Bitbucket, you might encounter permission issues if you're trying to push to a repo where you don't have write access</a:t>
            </a:r>
          </a:p>
          <a:p>
            <a:endParaRPr lang="en-US" dirty="0"/>
          </a:p>
        </p:txBody>
      </p:sp>
      <p:pic>
        <p:nvPicPr>
          <p:cNvPr id="5" name="Picture 4">
            <a:extLst>
              <a:ext uri="{FF2B5EF4-FFF2-40B4-BE49-F238E27FC236}">
                <a16:creationId xmlns:a16="http://schemas.microsoft.com/office/drawing/2014/main" id="{83B38E3D-8422-C62A-3C6F-8311268E13A3}"/>
              </a:ext>
            </a:extLst>
          </p:cNvPr>
          <p:cNvPicPr>
            <a:picLocks noChangeAspect="1"/>
          </p:cNvPicPr>
          <p:nvPr/>
        </p:nvPicPr>
        <p:blipFill>
          <a:blip r:embed="rId2"/>
          <a:stretch>
            <a:fillRect/>
          </a:stretch>
        </p:blipFill>
        <p:spPr>
          <a:xfrm>
            <a:off x="1522412" y="2884123"/>
            <a:ext cx="4229100" cy="1143000"/>
          </a:xfrm>
          <a:prstGeom prst="rect">
            <a:avLst/>
          </a:prstGeom>
        </p:spPr>
      </p:pic>
    </p:spTree>
    <p:extLst>
      <p:ext uri="{BB962C8B-B14F-4D97-AF65-F5344CB8AC3E}">
        <p14:creationId xmlns:p14="http://schemas.microsoft.com/office/powerpoint/2010/main" val="2471324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A520-5DF2-9AB2-34C9-4217E6695757}"/>
              </a:ext>
            </a:extLst>
          </p:cNvPr>
          <p:cNvSpPr>
            <a:spLocks noGrp="1"/>
          </p:cNvSpPr>
          <p:nvPr>
            <p:ph type="title"/>
          </p:nvPr>
        </p:nvSpPr>
        <p:spPr/>
        <p:txBody>
          <a:bodyPr/>
          <a:lstStyle/>
          <a:p>
            <a:r>
              <a:rPr lang="en-US" dirty="0"/>
              <a:t>Git push</a:t>
            </a:r>
          </a:p>
        </p:txBody>
      </p:sp>
      <p:sp>
        <p:nvSpPr>
          <p:cNvPr id="3" name="Content Placeholder 2">
            <a:extLst>
              <a:ext uri="{FF2B5EF4-FFF2-40B4-BE49-F238E27FC236}">
                <a16:creationId xmlns:a16="http://schemas.microsoft.com/office/drawing/2014/main" id="{A9DB3A15-EA5C-17E2-6BC3-EDF89EA19D32}"/>
              </a:ext>
            </a:extLst>
          </p:cNvPr>
          <p:cNvSpPr>
            <a:spLocks noGrp="1"/>
          </p:cNvSpPr>
          <p:nvPr>
            <p:ph idx="1"/>
          </p:nvPr>
        </p:nvSpPr>
        <p:spPr/>
        <p:txBody>
          <a:bodyPr/>
          <a:lstStyle/>
          <a:p>
            <a:r>
              <a:rPr lang="en-US" dirty="0"/>
              <a:t>In our example the git push command would be like:</a:t>
            </a:r>
          </a:p>
          <a:p>
            <a:endParaRPr lang="en-US" dirty="0"/>
          </a:p>
        </p:txBody>
      </p:sp>
      <p:pic>
        <p:nvPicPr>
          <p:cNvPr id="4" name="Picture 3">
            <a:extLst>
              <a:ext uri="{FF2B5EF4-FFF2-40B4-BE49-F238E27FC236}">
                <a16:creationId xmlns:a16="http://schemas.microsoft.com/office/drawing/2014/main" id="{B4F2798D-3A0F-D96C-AFDA-288516D7018B}"/>
              </a:ext>
            </a:extLst>
          </p:cNvPr>
          <p:cNvPicPr>
            <a:picLocks noChangeAspect="1"/>
          </p:cNvPicPr>
          <p:nvPr/>
        </p:nvPicPr>
        <p:blipFill>
          <a:blip r:embed="rId2"/>
          <a:stretch>
            <a:fillRect/>
          </a:stretch>
        </p:blipFill>
        <p:spPr>
          <a:xfrm>
            <a:off x="3311346" y="4463051"/>
            <a:ext cx="3822700" cy="952500"/>
          </a:xfrm>
          <a:prstGeom prst="rect">
            <a:avLst/>
          </a:prstGeom>
        </p:spPr>
      </p:pic>
    </p:spTree>
    <p:extLst>
      <p:ext uri="{BB962C8B-B14F-4D97-AF65-F5344CB8AC3E}">
        <p14:creationId xmlns:p14="http://schemas.microsoft.com/office/powerpoint/2010/main" val="408871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935D-78D9-56E8-D41F-18B6440C785E}"/>
              </a:ext>
            </a:extLst>
          </p:cNvPr>
          <p:cNvSpPr>
            <a:spLocks noGrp="1"/>
          </p:cNvSpPr>
          <p:nvPr>
            <p:ph type="title"/>
          </p:nvPr>
        </p:nvSpPr>
        <p:spPr>
          <a:xfrm>
            <a:off x="825909" y="808055"/>
            <a:ext cx="3979205" cy="1453363"/>
          </a:xfrm>
        </p:spPr>
        <p:txBody>
          <a:bodyPr>
            <a:normAutofit/>
          </a:bodyPr>
          <a:lstStyle/>
          <a:p>
            <a:r>
              <a:rPr lang="en-US" dirty="0"/>
              <a:t>More about git</a:t>
            </a:r>
          </a:p>
        </p:txBody>
      </p:sp>
      <p:sp>
        <p:nvSpPr>
          <p:cNvPr id="3" name="Content Placeholder 2">
            <a:extLst>
              <a:ext uri="{FF2B5EF4-FFF2-40B4-BE49-F238E27FC236}">
                <a16:creationId xmlns:a16="http://schemas.microsoft.com/office/drawing/2014/main" id="{41D38B86-B8D5-3A5B-CD7D-A1845F4EDCA3}"/>
              </a:ext>
            </a:extLst>
          </p:cNvPr>
          <p:cNvSpPr>
            <a:spLocks noGrp="1"/>
          </p:cNvSpPr>
          <p:nvPr>
            <p:ph idx="1"/>
          </p:nvPr>
        </p:nvSpPr>
        <p:spPr>
          <a:xfrm>
            <a:off x="802178" y="2261420"/>
            <a:ext cx="4002936" cy="3637935"/>
          </a:xfrm>
        </p:spPr>
        <p:txBody>
          <a:bodyPr>
            <a:normAutofit/>
          </a:bodyPr>
          <a:lstStyle/>
          <a:p>
            <a:r>
              <a:rPr lang="en-US" dirty="0"/>
              <a:t>Written by Linus Torvalds</a:t>
            </a:r>
          </a:p>
          <a:p>
            <a:r>
              <a:rPr lang="en-US" dirty="0"/>
              <a:t>What does the word “git” mean?</a:t>
            </a:r>
          </a:p>
          <a:p>
            <a:pPr lvl="1"/>
            <a:r>
              <a:rPr lang="en-US" dirty="0"/>
              <a:t>Based on git manual page, which is accessible through “man git” command:</a:t>
            </a:r>
          </a:p>
          <a:p>
            <a:pPr marL="457200" lvl="1" indent="0">
              <a:buNone/>
            </a:pPr>
            <a:r>
              <a:rPr lang="en-US" dirty="0"/>
              <a:t>git - the stupid content tracker</a:t>
            </a:r>
          </a:p>
        </p:txBody>
      </p:sp>
      <p:pic>
        <p:nvPicPr>
          <p:cNvPr id="5" name="Picture 4" descr="Empty speech bubbles">
            <a:extLst>
              <a:ext uri="{FF2B5EF4-FFF2-40B4-BE49-F238E27FC236}">
                <a16:creationId xmlns:a16="http://schemas.microsoft.com/office/drawing/2014/main" id="{C5496ED6-EB98-11B2-2CAF-99128B6EF7EB}"/>
              </a:ext>
            </a:extLst>
          </p:cNvPr>
          <p:cNvPicPr>
            <a:picLocks noChangeAspect="1"/>
          </p:cNvPicPr>
          <p:nvPr/>
        </p:nvPicPr>
        <p:blipFill rotWithShape="1">
          <a:blip r:embed="rId3"/>
          <a:srcRect l="17490" r="8995" b="-2"/>
          <a:stretch/>
        </p:blipFill>
        <p:spPr>
          <a:xfrm>
            <a:off x="5527544" y="796413"/>
            <a:ext cx="5620008"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8220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FEDF-7ADA-BEB3-D7FD-7E617C21A3E5}"/>
              </a:ext>
            </a:extLst>
          </p:cNvPr>
          <p:cNvSpPr>
            <a:spLocks noGrp="1"/>
          </p:cNvSpPr>
          <p:nvPr>
            <p:ph type="title"/>
          </p:nvPr>
        </p:nvSpPr>
        <p:spPr>
          <a:xfrm>
            <a:off x="685801" y="609600"/>
            <a:ext cx="5219699" cy="1456267"/>
          </a:xfrm>
        </p:spPr>
        <p:txBody>
          <a:bodyPr>
            <a:normAutofit/>
          </a:bodyPr>
          <a:lstStyle/>
          <a:p>
            <a:r>
              <a:rPr lang="en-US" dirty="0"/>
              <a:t>Git: A Fast Version Control System</a:t>
            </a:r>
          </a:p>
        </p:txBody>
      </p:sp>
      <p:sp>
        <p:nvSpPr>
          <p:cNvPr id="3" name="Content Placeholder 2">
            <a:extLst>
              <a:ext uri="{FF2B5EF4-FFF2-40B4-BE49-F238E27FC236}">
                <a16:creationId xmlns:a16="http://schemas.microsoft.com/office/drawing/2014/main" id="{26C3E955-9681-F67E-F72C-D13937D02450}"/>
              </a:ext>
            </a:extLst>
          </p:cNvPr>
          <p:cNvSpPr>
            <a:spLocks noGrp="1"/>
          </p:cNvSpPr>
          <p:nvPr>
            <p:ph idx="1"/>
          </p:nvPr>
        </p:nvSpPr>
        <p:spPr>
          <a:xfrm>
            <a:off x="685801" y="2142067"/>
            <a:ext cx="5219699" cy="3649133"/>
          </a:xfrm>
        </p:spPr>
        <p:txBody>
          <a:bodyPr>
            <a:normAutofit/>
          </a:bodyPr>
          <a:lstStyle/>
          <a:p>
            <a:r>
              <a:rPr lang="en-US"/>
              <a:t>Git </a:t>
            </a:r>
          </a:p>
          <a:p>
            <a:pPr lvl="1"/>
            <a:r>
              <a:rPr lang="en-US"/>
              <a:t>Is distributed</a:t>
            </a:r>
          </a:p>
          <a:p>
            <a:pPr lvl="1"/>
            <a:r>
              <a:rPr lang="en-US"/>
              <a:t>Has fast merges</a:t>
            </a:r>
          </a:p>
          <a:p>
            <a:pPr lvl="1"/>
            <a:r>
              <a:rPr lang="en-US"/>
              <a:t>Is controversial</a:t>
            </a:r>
          </a:p>
          <a:p>
            <a:pPr lvl="1"/>
            <a:r>
              <a:rPr lang="en-US"/>
              <a:t>Scales up</a:t>
            </a:r>
          </a:p>
          <a:p>
            <a:pPr lvl="1"/>
            <a:r>
              <a:rPr lang="en-US"/>
              <a:t>Convenient tools still being built </a:t>
            </a:r>
          </a:p>
          <a:p>
            <a:pPr lvl="1"/>
            <a:r>
              <a:rPr lang="en-US"/>
              <a:t>Safeguards against corruption</a:t>
            </a:r>
          </a:p>
          <a:p>
            <a:endParaRPr lang="en-US"/>
          </a:p>
        </p:txBody>
      </p:sp>
      <p:pic>
        <p:nvPicPr>
          <p:cNvPr id="5" name="Picture 4" descr="D-I-Y tools and crafts">
            <a:extLst>
              <a:ext uri="{FF2B5EF4-FFF2-40B4-BE49-F238E27FC236}">
                <a16:creationId xmlns:a16="http://schemas.microsoft.com/office/drawing/2014/main" id="{CB5FF0DD-3A68-178F-4AE0-10FAC0D298F0}"/>
              </a:ext>
            </a:extLst>
          </p:cNvPr>
          <p:cNvPicPr>
            <a:picLocks noChangeAspect="1"/>
          </p:cNvPicPr>
          <p:nvPr/>
        </p:nvPicPr>
        <p:blipFill rotWithShape="1">
          <a:blip r:embed="rId3"/>
          <a:srcRect r="30752"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8129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A816-0BB2-32EE-1949-98794046298D}"/>
              </a:ext>
            </a:extLst>
          </p:cNvPr>
          <p:cNvSpPr>
            <a:spLocks noGrp="1"/>
          </p:cNvSpPr>
          <p:nvPr>
            <p:ph type="title"/>
          </p:nvPr>
        </p:nvSpPr>
        <p:spPr/>
        <p:txBody>
          <a:bodyPr/>
          <a:lstStyle/>
          <a:p>
            <a:r>
              <a:rPr lang="en-US" dirty="0"/>
              <a:t>Source Control Management terminology</a:t>
            </a:r>
          </a:p>
        </p:txBody>
      </p:sp>
      <p:sp>
        <p:nvSpPr>
          <p:cNvPr id="3" name="Content Placeholder 2">
            <a:extLst>
              <a:ext uri="{FF2B5EF4-FFF2-40B4-BE49-F238E27FC236}">
                <a16:creationId xmlns:a16="http://schemas.microsoft.com/office/drawing/2014/main" id="{C4FEDE4F-1AA5-3E89-713C-2975473B4F44}"/>
              </a:ext>
            </a:extLst>
          </p:cNvPr>
          <p:cNvSpPr>
            <a:spLocks noGrp="1"/>
          </p:cNvSpPr>
          <p:nvPr>
            <p:ph idx="1"/>
          </p:nvPr>
        </p:nvSpPr>
        <p:spPr/>
        <p:txBody>
          <a:bodyPr/>
          <a:lstStyle/>
          <a:p>
            <a:r>
              <a:rPr lang="en-US" dirty="0"/>
              <a:t>Source Control Management (SCM)</a:t>
            </a:r>
          </a:p>
          <a:p>
            <a:r>
              <a:rPr lang="en-US" dirty="0"/>
              <a:t>Version</a:t>
            </a:r>
          </a:p>
          <a:p>
            <a:r>
              <a:rPr lang="en-US" dirty="0"/>
              <a:t>Repository</a:t>
            </a:r>
          </a:p>
          <a:p>
            <a:r>
              <a:rPr lang="en-US" dirty="0"/>
              <a:t>Branch</a:t>
            </a:r>
          </a:p>
          <a:p>
            <a:r>
              <a:rPr lang="en-US" dirty="0"/>
              <a:t>Merge</a:t>
            </a:r>
          </a:p>
        </p:txBody>
      </p:sp>
    </p:spTree>
    <p:extLst>
      <p:ext uri="{BB962C8B-B14F-4D97-AF65-F5344CB8AC3E}">
        <p14:creationId xmlns:p14="http://schemas.microsoft.com/office/powerpoint/2010/main" val="238557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A816-0BB2-32EE-1949-98794046298D}"/>
              </a:ext>
            </a:extLst>
          </p:cNvPr>
          <p:cNvSpPr>
            <a:spLocks noGrp="1"/>
          </p:cNvSpPr>
          <p:nvPr>
            <p:ph type="title"/>
          </p:nvPr>
        </p:nvSpPr>
        <p:spPr>
          <a:xfrm>
            <a:off x="685802" y="609600"/>
            <a:ext cx="6282266" cy="1456267"/>
          </a:xfrm>
        </p:spPr>
        <p:txBody>
          <a:bodyPr>
            <a:normAutofit/>
          </a:bodyPr>
          <a:lstStyle/>
          <a:p>
            <a:r>
              <a:rPr lang="en-US"/>
              <a:t>Source Control Management (SCM)</a:t>
            </a:r>
            <a:endParaRPr lang="en-US" dirty="0"/>
          </a:p>
        </p:txBody>
      </p:sp>
      <p:sp>
        <p:nvSpPr>
          <p:cNvPr id="3" name="Content Placeholder 2">
            <a:extLst>
              <a:ext uri="{FF2B5EF4-FFF2-40B4-BE49-F238E27FC236}">
                <a16:creationId xmlns:a16="http://schemas.microsoft.com/office/drawing/2014/main" id="{C4FEDE4F-1AA5-3E89-713C-2975473B4F44}"/>
              </a:ext>
            </a:extLst>
          </p:cNvPr>
          <p:cNvSpPr>
            <a:spLocks noGrp="1"/>
          </p:cNvSpPr>
          <p:nvPr>
            <p:ph idx="1"/>
          </p:nvPr>
        </p:nvSpPr>
        <p:spPr>
          <a:xfrm>
            <a:off x="685802" y="2142067"/>
            <a:ext cx="6282266" cy="3649133"/>
          </a:xfrm>
        </p:spPr>
        <p:txBody>
          <a:bodyPr>
            <a:normAutofit/>
          </a:bodyPr>
          <a:lstStyle/>
          <a:p>
            <a:pPr marL="0" indent="0">
              <a:buNone/>
            </a:pPr>
            <a:r>
              <a:rPr lang="en-US" dirty="0"/>
              <a:t>A system that tracks changes to source code or other sets of files and directories over time. It allows multiple people to work on a project without stepping on each other's toes. It provides mechanisms to merge changes, track history, and even revert to previous states. Examples of VCS tools are Git, Mercurial, Subversion, and CVS.</a:t>
            </a:r>
          </a:p>
        </p:txBody>
      </p:sp>
      <p:pic>
        <p:nvPicPr>
          <p:cNvPr id="7" name="Graphic 6" descr="Flowchart">
            <a:extLst>
              <a:ext uri="{FF2B5EF4-FFF2-40B4-BE49-F238E27FC236}">
                <a16:creationId xmlns:a16="http://schemas.microsoft.com/office/drawing/2014/main" id="{4CD99416-0BEE-89C2-987F-DBEB0D5181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8921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B62A-F3E3-F151-8D21-A05D7F24209D}"/>
              </a:ext>
            </a:extLst>
          </p:cNvPr>
          <p:cNvSpPr>
            <a:spLocks noGrp="1"/>
          </p:cNvSpPr>
          <p:nvPr>
            <p:ph type="title"/>
          </p:nvPr>
        </p:nvSpPr>
        <p:spPr>
          <a:xfrm>
            <a:off x="825909" y="808055"/>
            <a:ext cx="3979205" cy="1453363"/>
          </a:xfrm>
        </p:spPr>
        <p:txBody>
          <a:bodyPr>
            <a:normAutofit/>
          </a:bodyPr>
          <a:lstStyle/>
          <a:p>
            <a:r>
              <a:rPr lang="en-US" dirty="0"/>
              <a:t>Version</a:t>
            </a:r>
          </a:p>
        </p:txBody>
      </p:sp>
      <p:sp>
        <p:nvSpPr>
          <p:cNvPr id="3" name="Content Placeholder 2">
            <a:extLst>
              <a:ext uri="{FF2B5EF4-FFF2-40B4-BE49-F238E27FC236}">
                <a16:creationId xmlns:a16="http://schemas.microsoft.com/office/drawing/2014/main" id="{01A2E148-CB32-14E4-0CD2-BFEF0FEA97B8}"/>
              </a:ext>
            </a:extLst>
          </p:cNvPr>
          <p:cNvSpPr>
            <a:spLocks noGrp="1"/>
          </p:cNvSpPr>
          <p:nvPr>
            <p:ph idx="1"/>
          </p:nvPr>
        </p:nvSpPr>
        <p:spPr>
          <a:xfrm>
            <a:off x="124692" y="1534736"/>
            <a:ext cx="5500253" cy="4530437"/>
          </a:xfrm>
        </p:spPr>
        <p:txBody>
          <a:bodyPr>
            <a:normAutofit/>
          </a:bodyPr>
          <a:lstStyle/>
          <a:p>
            <a:pPr marL="0" indent="0">
              <a:buNone/>
            </a:pPr>
            <a:r>
              <a:rPr lang="en-US" dirty="0"/>
              <a:t>A specific state or snapshot of a set of files or directories in a project as recorded by the SCM. Each version captures who made changes, what those changes were, and a timestamp. This allows developers to navigate the history of a project, revert changes, or compare different versions.</a:t>
            </a:r>
          </a:p>
        </p:txBody>
      </p:sp>
      <p:pic>
        <p:nvPicPr>
          <p:cNvPr id="7" name="Graphic 6" descr="Branch Fork">
            <a:extLst>
              <a:ext uri="{FF2B5EF4-FFF2-40B4-BE49-F238E27FC236}">
                <a16:creationId xmlns:a16="http://schemas.microsoft.com/office/drawing/2014/main" id="{7C486B1E-F663-FB1E-A635-EE83C3CC2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3640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3715-24DC-BFA3-C3B6-4D1925C5DE89}"/>
              </a:ext>
            </a:extLst>
          </p:cNvPr>
          <p:cNvSpPr>
            <a:spLocks noGrp="1"/>
          </p:cNvSpPr>
          <p:nvPr>
            <p:ph type="title"/>
          </p:nvPr>
        </p:nvSpPr>
        <p:spPr>
          <a:xfrm>
            <a:off x="825909" y="808055"/>
            <a:ext cx="3979205" cy="1453363"/>
          </a:xfrm>
        </p:spPr>
        <p:txBody>
          <a:bodyPr>
            <a:normAutofit/>
          </a:bodyPr>
          <a:lstStyle/>
          <a:p>
            <a:r>
              <a:rPr lang="en-US" dirty="0"/>
              <a:t>Repository</a:t>
            </a:r>
          </a:p>
        </p:txBody>
      </p:sp>
      <p:sp>
        <p:nvSpPr>
          <p:cNvPr id="3" name="Content Placeholder 2">
            <a:extLst>
              <a:ext uri="{FF2B5EF4-FFF2-40B4-BE49-F238E27FC236}">
                <a16:creationId xmlns:a16="http://schemas.microsoft.com/office/drawing/2014/main" id="{EAE9D57C-C946-02E6-2995-880FE3AAEDB5}"/>
              </a:ext>
            </a:extLst>
          </p:cNvPr>
          <p:cNvSpPr>
            <a:spLocks noGrp="1"/>
          </p:cNvSpPr>
          <p:nvPr>
            <p:ph idx="1"/>
          </p:nvPr>
        </p:nvSpPr>
        <p:spPr>
          <a:xfrm>
            <a:off x="166254" y="1799281"/>
            <a:ext cx="5486402" cy="4250664"/>
          </a:xfrm>
        </p:spPr>
        <p:txBody>
          <a:bodyPr>
            <a:normAutofit/>
          </a:bodyPr>
          <a:lstStyle/>
          <a:p>
            <a:pPr marL="0" indent="0">
              <a:buNone/>
            </a:pPr>
            <a:r>
              <a:rPr lang="en-US" dirty="0"/>
              <a:t>The database or storage where the full history of changes for a project is kept. It contains all versions, branches, tags, and metadata about the project's history. In distributed VCSs like Git, each developer has a complete copy of the repository on their local machine.</a:t>
            </a:r>
          </a:p>
        </p:txBody>
      </p:sp>
      <p:pic>
        <p:nvPicPr>
          <p:cNvPr id="7" name="Graphic 6" descr="Database">
            <a:extLst>
              <a:ext uri="{FF2B5EF4-FFF2-40B4-BE49-F238E27FC236}">
                <a16:creationId xmlns:a16="http://schemas.microsoft.com/office/drawing/2014/main" id="{A48C23C6-1C3D-B169-4FC8-3D6F24D1D0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5810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161</TotalTime>
  <Words>2106</Words>
  <Application>Microsoft Macintosh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Celestial</vt:lpstr>
      <vt:lpstr>Git and github</vt:lpstr>
      <vt:lpstr>What is git?</vt:lpstr>
      <vt:lpstr>What is git?</vt:lpstr>
      <vt:lpstr>More about git</vt:lpstr>
      <vt:lpstr>Git: A Fast Version Control System</vt:lpstr>
      <vt:lpstr>Source Control Management terminology</vt:lpstr>
      <vt:lpstr>Source Control Management (SCM)</vt:lpstr>
      <vt:lpstr>Version</vt:lpstr>
      <vt:lpstr>Repository</vt:lpstr>
      <vt:lpstr>Branch</vt:lpstr>
      <vt:lpstr>Merge</vt:lpstr>
      <vt:lpstr>Start with git</vt:lpstr>
      <vt:lpstr>Start with Git</vt:lpstr>
      <vt:lpstr>Create a repository</vt:lpstr>
      <vt:lpstr>Initialize the repository</vt:lpstr>
      <vt:lpstr>Git init</vt:lpstr>
      <vt:lpstr>Add a new file to the repository</vt:lpstr>
      <vt:lpstr>Git init breakdown</vt:lpstr>
      <vt:lpstr>Git add</vt:lpstr>
      <vt:lpstr>how git add works</vt:lpstr>
      <vt:lpstr>how git add works</vt:lpstr>
      <vt:lpstr>Git commit</vt:lpstr>
      <vt:lpstr>Git commit breakdown</vt:lpstr>
      <vt:lpstr>Git commit breakdown</vt:lpstr>
      <vt:lpstr>Git commit breakdown</vt:lpstr>
      <vt:lpstr>git branch</vt:lpstr>
      <vt:lpstr>git branch</vt:lpstr>
      <vt:lpstr>Git remote</vt:lpstr>
      <vt:lpstr>Git remote breakdown</vt:lpstr>
      <vt:lpstr>Git remote breakdown</vt:lpstr>
      <vt:lpstr>Git remote breakdown</vt:lpstr>
      <vt:lpstr>Git push</vt:lpstr>
      <vt:lpstr>Git push breakdown</vt:lpstr>
      <vt:lpstr>Git push breakdown</vt:lpstr>
      <vt:lpstr>Git push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Samaneh Naghibalhossaini</dc:creator>
  <cp:lastModifiedBy>Samaneh Naghibalhossaini</cp:lastModifiedBy>
  <cp:revision>4</cp:revision>
  <dcterms:created xsi:type="dcterms:W3CDTF">2023-10-10T02:57:55Z</dcterms:created>
  <dcterms:modified xsi:type="dcterms:W3CDTF">2023-10-10T05:39:22Z</dcterms:modified>
</cp:coreProperties>
</file>