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4" r:id="rId8"/>
    <p:sldId id="265" r:id="rId9"/>
    <p:sldId id="266" r:id="rId10"/>
    <p:sldId id="268" r:id="rId11"/>
    <p:sldId id="267" r:id="rId12"/>
    <p:sldId id="272" r:id="rId13"/>
    <p:sldId id="273" r:id="rId14"/>
    <p:sldId id="274" r:id="rId15"/>
    <p:sldId id="275" r:id="rId16"/>
    <p:sldId id="276" r:id="rId17"/>
    <p:sldId id="277" r:id="rId18"/>
    <p:sldId id="279" r:id="rId19"/>
    <p:sldId id="280" r:id="rId20"/>
    <p:sldId id="270" r:id="rId21"/>
    <p:sldId id="281" r:id="rId22"/>
    <p:sldId id="282" r:id="rId23"/>
    <p:sldId id="283" r:id="rId24"/>
    <p:sldId id="284" r:id="rId25"/>
    <p:sldId id="285" r:id="rId26"/>
    <p:sldId id="286" r:id="rId27"/>
    <p:sldId id="287" r:id="rId28"/>
    <p:sldId id="271" r:id="rId29"/>
    <p:sldId id="278" r:id="rId30"/>
    <p:sldId id="269" r:id="rId31"/>
    <p:sldId id="260" r:id="rId32"/>
    <p:sldId id="26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2"/>
    <p:restoredTop sz="96327"/>
  </p:normalViewPr>
  <p:slideViewPr>
    <p:cSldViewPr snapToGrid="0">
      <p:cViewPr varScale="1">
        <p:scale>
          <a:sx n="93" d="100"/>
          <a:sy n="93" d="100"/>
        </p:scale>
        <p:origin x="216"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10/12/23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10/12/23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18.jpe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24.jpe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43B66-46CA-83B5-CE10-39428267E0FA}"/>
              </a:ext>
            </a:extLst>
          </p:cNvPr>
          <p:cNvSpPr>
            <a:spLocks noGrp="1"/>
          </p:cNvSpPr>
          <p:nvPr>
            <p:ph type="ctrTitle"/>
          </p:nvPr>
        </p:nvSpPr>
        <p:spPr>
          <a:xfrm>
            <a:off x="5260257" y="648929"/>
            <a:ext cx="6272981" cy="3736802"/>
          </a:xfrm>
        </p:spPr>
        <p:txBody>
          <a:bodyPr>
            <a:normAutofit/>
          </a:bodyPr>
          <a:lstStyle/>
          <a:p>
            <a:r>
              <a:rPr lang="en-US"/>
              <a:t>Docker</a:t>
            </a:r>
          </a:p>
        </p:txBody>
      </p:sp>
      <p:sp>
        <p:nvSpPr>
          <p:cNvPr id="3" name="Subtitle 2">
            <a:extLst>
              <a:ext uri="{FF2B5EF4-FFF2-40B4-BE49-F238E27FC236}">
                <a16:creationId xmlns:a16="http://schemas.microsoft.com/office/drawing/2014/main" id="{F56B429D-831E-30E2-9011-27ED9522812D}"/>
              </a:ext>
            </a:extLst>
          </p:cNvPr>
          <p:cNvSpPr>
            <a:spLocks noGrp="1"/>
          </p:cNvSpPr>
          <p:nvPr>
            <p:ph type="subTitle" idx="1"/>
          </p:nvPr>
        </p:nvSpPr>
        <p:spPr>
          <a:xfrm>
            <a:off x="5260257" y="4385733"/>
            <a:ext cx="6272981" cy="1828804"/>
          </a:xfrm>
        </p:spPr>
        <p:txBody>
          <a:bodyPr>
            <a:normAutofit/>
          </a:bodyPr>
          <a:lstStyle/>
          <a:p>
            <a:r>
              <a:rPr lang="en-US"/>
              <a:t>Maziar Sojoudian</a:t>
            </a:r>
          </a:p>
        </p:txBody>
      </p:sp>
      <p:pic>
        <p:nvPicPr>
          <p:cNvPr id="7" name="Picture 6" descr="A blue and white logo&#10;&#10;Description automatically generated">
            <a:extLst>
              <a:ext uri="{FF2B5EF4-FFF2-40B4-BE49-F238E27FC236}">
                <a16:creationId xmlns:a16="http://schemas.microsoft.com/office/drawing/2014/main" id="{77FA8C8E-D839-3B37-644B-297A97FBDEC9}"/>
              </a:ext>
            </a:extLst>
          </p:cNvPr>
          <p:cNvPicPr>
            <a:picLocks noChangeAspect="1"/>
          </p:cNvPicPr>
          <p:nvPr/>
        </p:nvPicPr>
        <p:blipFill>
          <a:blip r:embed="rId3"/>
          <a:stretch>
            <a:fillRect/>
          </a:stretch>
        </p:blipFill>
        <p:spPr>
          <a:xfrm>
            <a:off x="643464" y="2091869"/>
            <a:ext cx="3997361" cy="26600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70117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1" name="Picture 10">
            <a:extLst>
              <a:ext uri="{FF2B5EF4-FFF2-40B4-BE49-F238E27FC236}">
                <a16:creationId xmlns:a16="http://schemas.microsoft.com/office/drawing/2014/main" id="{C2D75EE2-CF15-45F1-A961-37B449E214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E06B16BE-B1B5-4784-2000-BF3778B94840}"/>
              </a:ext>
            </a:extLst>
          </p:cNvPr>
          <p:cNvSpPr>
            <a:spLocks noGrp="1"/>
          </p:cNvSpPr>
          <p:nvPr>
            <p:ph type="title"/>
          </p:nvPr>
        </p:nvSpPr>
        <p:spPr>
          <a:xfrm>
            <a:off x="4916129" y="1964267"/>
            <a:ext cx="6243996" cy="2421464"/>
          </a:xfrm>
        </p:spPr>
        <p:txBody>
          <a:bodyPr vert="horz" lIns="91440" tIns="45720" rIns="91440" bIns="45720" rtlCol="0" anchor="b">
            <a:normAutofit/>
          </a:bodyPr>
          <a:lstStyle/>
          <a:p>
            <a:pPr algn="r"/>
            <a:r>
              <a:rPr lang="en-US" sz="4800"/>
              <a:t>Docker image</a:t>
            </a:r>
            <a:endParaRPr lang="en-US" sz="4800" dirty="0"/>
          </a:p>
        </p:txBody>
      </p:sp>
      <p:sp>
        <p:nvSpPr>
          <p:cNvPr id="3" name="Text Placeholder 2">
            <a:extLst>
              <a:ext uri="{FF2B5EF4-FFF2-40B4-BE49-F238E27FC236}">
                <a16:creationId xmlns:a16="http://schemas.microsoft.com/office/drawing/2014/main" id="{A9D774F1-29BD-FDD7-796C-8DA2B2E526E3}"/>
              </a:ext>
            </a:extLst>
          </p:cNvPr>
          <p:cNvSpPr>
            <a:spLocks noGrp="1"/>
          </p:cNvSpPr>
          <p:nvPr>
            <p:ph type="body" idx="1"/>
          </p:nvPr>
        </p:nvSpPr>
        <p:spPr>
          <a:xfrm>
            <a:off x="4916129" y="4385732"/>
            <a:ext cx="6243996" cy="1405467"/>
          </a:xfrm>
        </p:spPr>
        <p:txBody>
          <a:bodyPr vert="horz" lIns="91440" tIns="45720" rIns="91440" bIns="45720" rtlCol="0" anchor="t">
            <a:normAutofit/>
          </a:bodyPr>
          <a:lstStyle/>
          <a:p>
            <a:pPr algn="r"/>
            <a:endParaRPr lang="en-US" sz="1800"/>
          </a:p>
        </p:txBody>
      </p:sp>
      <p:pic>
        <p:nvPicPr>
          <p:cNvPr id="5" name="Picture 4" descr="Silhouette of a construction site">
            <a:extLst>
              <a:ext uri="{FF2B5EF4-FFF2-40B4-BE49-F238E27FC236}">
                <a16:creationId xmlns:a16="http://schemas.microsoft.com/office/drawing/2014/main" id="{B183BF45-9F50-1E6E-3C08-D53408D8D2DA}"/>
              </a:ext>
            </a:extLst>
          </p:cNvPr>
          <p:cNvPicPr>
            <a:picLocks noChangeAspect="1"/>
          </p:cNvPicPr>
          <p:nvPr/>
        </p:nvPicPr>
        <p:blipFill rotWithShape="1">
          <a:blip r:embed="rId5"/>
          <a:srcRect l="33699" r="21177" b="-2"/>
          <a:stretch/>
        </p:blipFill>
        <p:spPr>
          <a:xfrm>
            <a:off x="20" y="975"/>
            <a:ext cx="4635988" cy="6858000"/>
          </a:xfrm>
          <a:prstGeom prst="rect">
            <a:avLst/>
          </a:prstGeom>
        </p:spPr>
      </p:pic>
    </p:spTree>
    <p:extLst>
      <p:ext uri="{BB962C8B-B14F-4D97-AF65-F5344CB8AC3E}">
        <p14:creationId xmlns:p14="http://schemas.microsoft.com/office/powerpoint/2010/main" val="2842572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62728-4175-C91C-BD1B-518A7317B167}"/>
              </a:ext>
            </a:extLst>
          </p:cNvPr>
          <p:cNvSpPr>
            <a:spLocks noGrp="1"/>
          </p:cNvSpPr>
          <p:nvPr>
            <p:ph type="title"/>
          </p:nvPr>
        </p:nvSpPr>
        <p:spPr>
          <a:xfrm>
            <a:off x="685802" y="609600"/>
            <a:ext cx="6282266" cy="1456267"/>
          </a:xfrm>
        </p:spPr>
        <p:txBody>
          <a:bodyPr>
            <a:normAutofit/>
          </a:bodyPr>
          <a:lstStyle/>
          <a:p>
            <a:r>
              <a:rPr lang="en-US" dirty="0"/>
              <a:t>Docker image</a:t>
            </a:r>
          </a:p>
        </p:txBody>
      </p:sp>
      <p:sp>
        <p:nvSpPr>
          <p:cNvPr id="3" name="Content Placeholder 2">
            <a:extLst>
              <a:ext uri="{FF2B5EF4-FFF2-40B4-BE49-F238E27FC236}">
                <a16:creationId xmlns:a16="http://schemas.microsoft.com/office/drawing/2014/main" id="{C815AA71-6ACC-B785-FFAB-752DEA85CB57}"/>
              </a:ext>
            </a:extLst>
          </p:cNvPr>
          <p:cNvSpPr>
            <a:spLocks noGrp="1"/>
          </p:cNvSpPr>
          <p:nvPr>
            <p:ph idx="1"/>
          </p:nvPr>
        </p:nvSpPr>
        <p:spPr>
          <a:xfrm>
            <a:off x="685802" y="2142067"/>
            <a:ext cx="6282266" cy="3649133"/>
          </a:xfrm>
        </p:spPr>
        <p:txBody>
          <a:bodyPr>
            <a:normAutofit/>
          </a:bodyPr>
          <a:lstStyle/>
          <a:p>
            <a:r>
              <a:rPr lang="en-US" dirty="0"/>
              <a:t>A Docker image is a file used to execute code in a Docker container. Docker images act as a set of instructions to build a Docker container, like a template. Docker images also act as the starting point when using Docker. An image is comparable to a snapshot in virtual machine (VM) environments.</a:t>
            </a:r>
          </a:p>
        </p:txBody>
      </p:sp>
      <p:pic>
        <p:nvPicPr>
          <p:cNvPr id="5" name="Picture 4" descr="Blue digital binary data on a screen">
            <a:extLst>
              <a:ext uri="{FF2B5EF4-FFF2-40B4-BE49-F238E27FC236}">
                <a16:creationId xmlns:a16="http://schemas.microsoft.com/office/drawing/2014/main" id="{9C44B060-4FB2-BFA6-A2B6-4D235CFBEBC8}"/>
              </a:ext>
            </a:extLst>
          </p:cNvPr>
          <p:cNvPicPr>
            <a:picLocks noChangeAspect="1"/>
          </p:cNvPicPr>
          <p:nvPr/>
        </p:nvPicPr>
        <p:blipFill rotWithShape="1">
          <a:blip r:embed="rId3"/>
          <a:srcRect l="35397" r="24229"/>
          <a:stretch/>
        </p:blipFill>
        <p:spPr>
          <a:xfrm>
            <a:off x="7590936" y="990600"/>
            <a:ext cx="3445714" cy="48005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082808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Picture 4" descr="Pile of storage crates">
            <a:extLst>
              <a:ext uri="{FF2B5EF4-FFF2-40B4-BE49-F238E27FC236}">
                <a16:creationId xmlns:a16="http://schemas.microsoft.com/office/drawing/2014/main" id="{678FD4A6-C14D-37CE-5B58-6729ED743706}"/>
              </a:ext>
            </a:extLst>
          </p:cNvPr>
          <p:cNvPicPr>
            <a:picLocks noChangeAspect="1"/>
          </p:cNvPicPr>
          <p:nvPr/>
        </p:nvPicPr>
        <p:blipFill rotWithShape="1">
          <a:blip r:embed="rId4"/>
          <a:srcRect l="1508" r="25254"/>
          <a:stretch/>
        </p:blipFill>
        <p:spPr>
          <a:xfrm>
            <a:off x="20" y="975"/>
            <a:ext cx="7552924" cy="6858000"/>
          </a:xfrm>
          <a:prstGeom prst="rect">
            <a:avLst/>
          </a:prstGeom>
        </p:spPr>
      </p:pic>
      <p:pic>
        <p:nvPicPr>
          <p:cNvPr id="18" name="Picture 17">
            <a:extLst>
              <a:ext uri="{FF2B5EF4-FFF2-40B4-BE49-F238E27FC236}">
                <a16:creationId xmlns:a16="http://schemas.microsoft.com/office/drawing/2014/main" id="{98BF0107-3463-486E-B9EE-5A5727B4F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522B7B63-4538-EE1C-10FD-EDE0DCF2AD10}"/>
              </a:ext>
            </a:extLst>
          </p:cNvPr>
          <p:cNvSpPr>
            <a:spLocks noGrp="1"/>
          </p:cNvSpPr>
          <p:nvPr>
            <p:ph type="title"/>
          </p:nvPr>
        </p:nvSpPr>
        <p:spPr>
          <a:xfrm>
            <a:off x="7905135" y="1964267"/>
            <a:ext cx="3254990" cy="2421464"/>
          </a:xfrm>
        </p:spPr>
        <p:txBody>
          <a:bodyPr vert="horz" lIns="91440" tIns="45720" rIns="91440" bIns="45720" rtlCol="0" anchor="b">
            <a:normAutofit/>
          </a:bodyPr>
          <a:lstStyle/>
          <a:p>
            <a:pPr algn="r"/>
            <a:r>
              <a:rPr lang="en-US" sz="4800" dirty="0"/>
              <a:t>Docker Hub</a:t>
            </a:r>
          </a:p>
        </p:txBody>
      </p:sp>
      <p:sp>
        <p:nvSpPr>
          <p:cNvPr id="3" name="Text Placeholder 2">
            <a:extLst>
              <a:ext uri="{FF2B5EF4-FFF2-40B4-BE49-F238E27FC236}">
                <a16:creationId xmlns:a16="http://schemas.microsoft.com/office/drawing/2014/main" id="{B4EFABC5-4595-B20C-0A89-16DC52518A5A}"/>
              </a:ext>
            </a:extLst>
          </p:cNvPr>
          <p:cNvSpPr>
            <a:spLocks noGrp="1"/>
          </p:cNvSpPr>
          <p:nvPr>
            <p:ph type="body" idx="1"/>
          </p:nvPr>
        </p:nvSpPr>
        <p:spPr>
          <a:xfrm>
            <a:off x="7905135" y="4385732"/>
            <a:ext cx="3254990" cy="1405467"/>
          </a:xfrm>
        </p:spPr>
        <p:txBody>
          <a:bodyPr vert="horz" lIns="91440" tIns="45720" rIns="91440" bIns="45720" rtlCol="0" anchor="t">
            <a:normAutofit/>
          </a:bodyPr>
          <a:lstStyle/>
          <a:p>
            <a:pPr algn="r"/>
            <a:endParaRPr lang="en-US" sz="1800"/>
          </a:p>
        </p:txBody>
      </p:sp>
    </p:spTree>
    <p:extLst>
      <p:ext uri="{BB962C8B-B14F-4D97-AF65-F5344CB8AC3E}">
        <p14:creationId xmlns:p14="http://schemas.microsoft.com/office/powerpoint/2010/main" val="342723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D02E2-B622-5057-C8F9-5F81A4B226B6}"/>
              </a:ext>
            </a:extLst>
          </p:cNvPr>
          <p:cNvSpPr>
            <a:spLocks noGrp="1"/>
          </p:cNvSpPr>
          <p:nvPr>
            <p:ph type="title"/>
          </p:nvPr>
        </p:nvSpPr>
        <p:spPr>
          <a:xfrm>
            <a:off x="7865806" y="643463"/>
            <a:ext cx="3706762" cy="1608124"/>
          </a:xfrm>
        </p:spPr>
        <p:txBody>
          <a:bodyPr>
            <a:normAutofit/>
          </a:bodyPr>
          <a:lstStyle/>
          <a:p>
            <a:r>
              <a:rPr lang="en-US" dirty="0"/>
              <a:t>Docker hub</a:t>
            </a:r>
          </a:p>
        </p:txBody>
      </p:sp>
      <p:pic>
        <p:nvPicPr>
          <p:cNvPr id="4" name="Content Placeholder 3">
            <a:extLst>
              <a:ext uri="{FF2B5EF4-FFF2-40B4-BE49-F238E27FC236}">
                <a16:creationId xmlns:a16="http://schemas.microsoft.com/office/drawing/2014/main" id="{476516DF-1CF3-DF6F-8F54-3A4719FBE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4" y="1045252"/>
            <a:ext cx="6897878" cy="477677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9CD1C24F-2D15-6182-BE76-B45673CFB18E}"/>
              </a:ext>
            </a:extLst>
          </p:cNvPr>
          <p:cNvSpPr>
            <a:spLocks noGrp="1"/>
          </p:cNvSpPr>
          <p:nvPr>
            <p:ph idx="1"/>
          </p:nvPr>
        </p:nvSpPr>
        <p:spPr>
          <a:xfrm>
            <a:off x="7865806" y="2251587"/>
            <a:ext cx="3706762" cy="3972232"/>
          </a:xfrm>
        </p:spPr>
        <p:txBody>
          <a:bodyPr>
            <a:normAutofit/>
          </a:bodyPr>
          <a:lstStyle/>
          <a:p>
            <a:r>
              <a:rPr lang="en-US" dirty="0"/>
              <a:t>Docker Hub is the world's largest. library and community for container images.</a:t>
            </a:r>
          </a:p>
        </p:txBody>
      </p:sp>
    </p:spTree>
    <p:extLst>
      <p:ext uri="{BB962C8B-B14F-4D97-AF65-F5344CB8AC3E}">
        <p14:creationId xmlns:p14="http://schemas.microsoft.com/office/powerpoint/2010/main" val="4191713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580E-D99E-D50E-5053-20F9B37064E4}"/>
              </a:ext>
            </a:extLst>
          </p:cNvPr>
          <p:cNvSpPr>
            <a:spLocks noGrp="1"/>
          </p:cNvSpPr>
          <p:nvPr>
            <p:ph type="title"/>
          </p:nvPr>
        </p:nvSpPr>
        <p:spPr>
          <a:xfrm>
            <a:off x="685801" y="609600"/>
            <a:ext cx="5219699" cy="1456267"/>
          </a:xfrm>
        </p:spPr>
        <p:txBody>
          <a:bodyPr>
            <a:normAutofit/>
          </a:bodyPr>
          <a:lstStyle/>
          <a:p>
            <a:r>
              <a:rPr lang="en-US" dirty="0"/>
              <a:t>Docker hub</a:t>
            </a:r>
          </a:p>
        </p:txBody>
      </p:sp>
      <p:sp>
        <p:nvSpPr>
          <p:cNvPr id="3" name="Content Placeholder 2">
            <a:extLst>
              <a:ext uri="{FF2B5EF4-FFF2-40B4-BE49-F238E27FC236}">
                <a16:creationId xmlns:a16="http://schemas.microsoft.com/office/drawing/2014/main" id="{0CEB7B52-730F-8B4C-2D45-82101130DE8E}"/>
              </a:ext>
            </a:extLst>
          </p:cNvPr>
          <p:cNvSpPr>
            <a:spLocks noGrp="1"/>
          </p:cNvSpPr>
          <p:nvPr>
            <p:ph idx="1"/>
          </p:nvPr>
        </p:nvSpPr>
        <p:spPr>
          <a:xfrm>
            <a:off x="685801" y="2142067"/>
            <a:ext cx="5219699" cy="3649133"/>
          </a:xfrm>
        </p:spPr>
        <p:txBody>
          <a:bodyPr>
            <a:normAutofit/>
          </a:bodyPr>
          <a:lstStyle/>
          <a:p>
            <a:r>
              <a:rPr lang="en-US" dirty="0"/>
              <a:t>Docker Hub is a cloud-based registry service provided by Docker that allows developers to create, store, and distribute container images. It plays a central role in the Docker ecosystem by offering both public and private storage for container images. Here's a deeper dive into its features and functionalities:</a:t>
            </a:r>
          </a:p>
          <a:p>
            <a:pPr marL="800100" lvl="1" indent="-342900">
              <a:buFont typeface="+mj-lt"/>
              <a:buAutoNum type="arabicPeriod"/>
            </a:pPr>
            <a:r>
              <a:rPr lang="en-US" b="1" dirty="0"/>
              <a:t>Repository Hosting</a:t>
            </a:r>
            <a:r>
              <a:rPr lang="en-US" dirty="0"/>
              <a:t>: Docker Hub allows users to host repositories of Docker images. These repositories can be either public (accessible to anyone) or private (restricted access).</a:t>
            </a:r>
          </a:p>
        </p:txBody>
      </p:sp>
      <p:pic>
        <p:nvPicPr>
          <p:cNvPr id="5" name="Picture 4" descr="Cargo shipping containers in a pile and on a semi-truck at a harbour">
            <a:extLst>
              <a:ext uri="{FF2B5EF4-FFF2-40B4-BE49-F238E27FC236}">
                <a16:creationId xmlns:a16="http://schemas.microsoft.com/office/drawing/2014/main" id="{381380A8-1F0A-AA63-9EC4-0698DFA471EF}"/>
              </a:ext>
            </a:extLst>
          </p:cNvPr>
          <p:cNvPicPr>
            <a:picLocks noChangeAspect="1"/>
          </p:cNvPicPr>
          <p:nvPr/>
        </p:nvPicPr>
        <p:blipFill rotWithShape="1">
          <a:blip r:embed="rId3"/>
          <a:srcRect l="20643" r="1546" b="-2"/>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25934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580E-D99E-D50E-5053-20F9B37064E4}"/>
              </a:ext>
            </a:extLst>
          </p:cNvPr>
          <p:cNvSpPr>
            <a:spLocks noGrp="1"/>
          </p:cNvSpPr>
          <p:nvPr>
            <p:ph type="title"/>
          </p:nvPr>
        </p:nvSpPr>
        <p:spPr>
          <a:xfrm>
            <a:off x="685801" y="609600"/>
            <a:ext cx="5219699" cy="1456267"/>
          </a:xfrm>
        </p:spPr>
        <p:txBody>
          <a:bodyPr>
            <a:normAutofit/>
          </a:bodyPr>
          <a:lstStyle/>
          <a:p>
            <a:r>
              <a:rPr lang="en-US" dirty="0"/>
              <a:t>Docker hub</a:t>
            </a:r>
          </a:p>
        </p:txBody>
      </p:sp>
      <p:sp>
        <p:nvSpPr>
          <p:cNvPr id="3" name="Content Placeholder 2">
            <a:extLst>
              <a:ext uri="{FF2B5EF4-FFF2-40B4-BE49-F238E27FC236}">
                <a16:creationId xmlns:a16="http://schemas.microsoft.com/office/drawing/2014/main" id="{0CEB7B52-730F-8B4C-2D45-82101130DE8E}"/>
              </a:ext>
            </a:extLst>
          </p:cNvPr>
          <p:cNvSpPr>
            <a:spLocks noGrp="1"/>
          </p:cNvSpPr>
          <p:nvPr>
            <p:ph idx="1"/>
          </p:nvPr>
        </p:nvSpPr>
        <p:spPr>
          <a:xfrm>
            <a:off x="685801" y="2142067"/>
            <a:ext cx="5219699" cy="3649133"/>
          </a:xfrm>
        </p:spPr>
        <p:txBody>
          <a:bodyPr>
            <a:normAutofit/>
          </a:bodyPr>
          <a:lstStyle/>
          <a:p>
            <a:pPr marL="800100" lvl="1" indent="-342900">
              <a:buFont typeface="+mj-lt"/>
              <a:buAutoNum type="arabicPeriod" startAt="2"/>
            </a:pPr>
            <a:r>
              <a:rPr lang="en-US" b="1" dirty="0"/>
              <a:t>Public Images: </a:t>
            </a:r>
            <a:r>
              <a:rPr lang="en-US" dirty="0"/>
              <a:t>Docker Hub contains a vast collection of public images provided both by Docker and the community. These include base images for various operating systems (e.g., Ubuntu, Alpine), databases (e.g., MySQL, MongoDB), applications, and more.</a:t>
            </a:r>
          </a:p>
          <a:p>
            <a:pPr marL="800100" lvl="1" indent="-342900">
              <a:buFont typeface="+mj-lt"/>
              <a:buAutoNum type="arabicPeriod" startAt="2"/>
            </a:pPr>
            <a:endParaRPr lang="en-US" b="1" dirty="0"/>
          </a:p>
          <a:p>
            <a:pPr marL="800100" lvl="1" indent="-342900">
              <a:buFont typeface="+mj-lt"/>
              <a:buAutoNum type="arabicPeriod" startAt="2"/>
            </a:pPr>
            <a:r>
              <a:rPr lang="en-US" b="1" dirty="0"/>
              <a:t>Integration with Docker CLI: </a:t>
            </a:r>
            <a:r>
              <a:rPr lang="en-US" dirty="0"/>
              <a:t>Docker Hub is seamlessly integrated with the Docker command-line tool. Using the Docker CLI, users can easily pull images from Docker Hub to their local machine, or push images from their machine to their Docker Hub repositories.</a:t>
            </a:r>
          </a:p>
        </p:txBody>
      </p:sp>
      <p:pic>
        <p:nvPicPr>
          <p:cNvPr id="5" name="Picture 4" descr="Cargo shipping containers in a pile and on a semi-truck at a harbour">
            <a:extLst>
              <a:ext uri="{FF2B5EF4-FFF2-40B4-BE49-F238E27FC236}">
                <a16:creationId xmlns:a16="http://schemas.microsoft.com/office/drawing/2014/main" id="{381380A8-1F0A-AA63-9EC4-0698DFA471EF}"/>
              </a:ext>
            </a:extLst>
          </p:cNvPr>
          <p:cNvPicPr>
            <a:picLocks noChangeAspect="1"/>
          </p:cNvPicPr>
          <p:nvPr/>
        </p:nvPicPr>
        <p:blipFill rotWithShape="1">
          <a:blip r:embed="rId2"/>
          <a:srcRect l="20643" r="1546" b="-2"/>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87525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580E-D99E-D50E-5053-20F9B37064E4}"/>
              </a:ext>
            </a:extLst>
          </p:cNvPr>
          <p:cNvSpPr>
            <a:spLocks noGrp="1"/>
          </p:cNvSpPr>
          <p:nvPr>
            <p:ph type="title"/>
          </p:nvPr>
        </p:nvSpPr>
        <p:spPr>
          <a:xfrm>
            <a:off x="685801" y="609600"/>
            <a:ext cx="5219699" cy="1456267"/>
          </a:xfrm>
        </p:spPr>
        <p:txBody>
          <a:bodyPr>
            <a:normAutofit/>
          </a:bodyPr>
          <a:lstStyle/>
          <a:p>
            <a:r>
              <a:rPr lang="en-US" dirty="0"/>
              <a:t>Docker hub</a:t>
            </a:r>
          </a:p>
        </p:txBody>
      </p:sp>
      <p:sp>
        <p:nvSpPr>
          <p:cNvPr id="3" name="Content Placeholder 2">
            <a:extLst>
              <a:ext uri="{FF2B5EF4-FFF2-40B4-BE49-F238E27FC236}">
                <a16:creationId xmlns:a16="http://schemas.microsoft.com/office/drawing/2014/main" id="{0CEB7B52-730F-8B4C-2D45-82101130DE8E}"/>
              </a:ext>
            </a:extLst>
          </p:cNvPr>
          <p:cNvSpPr>
            <a:spLocks noGrp="1"/>
          </p:cNvSpPr>
          <p:nvPr>
            <p:ph idx="1"/>
          </p:nvPr>
        </p:nvSpPr>
        <p:spPr>
          <a:xfrm>
            <a:off x="685801" y="2142067"/>
            <a:ext cx="5219699" cy="3649133"/>
          </a:xfrm>
        </p:spPr>
        <p:txBody>
          <a:bodyPr>
            <a:normAutofit fontScale="92500" lnSpcReduction="10000"/>
          </a:bodyPr>
          <a:lstStyle/>
          <a:p>
            <a:pPr marL="800100" lvl="1" indent="-342900">
              <a:buFont typeface="+mj-lt"/>
              <a:buAutoNum type="arabicPeriod" startAt="4"/>
            </a:pPr>
            <a:r>
              <a:rPr lang="en-US" b="1" dirty="0"/>
              <a:t>Automated Builds: </a:t>
            </a:r>
            <a:r>
              <a:rPr lang="en-US" dirty="0"/>
              <a:t>Docker Hub can automatically build images from source code and </a:t>
            </a:r>
            <a:r>
              <a:rPr lang="en-US" dirty="0" err="1"/>
              <a:t>Dockerfiles</a:t>
            </a:r>
            <a:r>
              <a:rPr lang="en-US" dirty="0"/>
              <a:t> stored in repositories on GitHub or Bitbucket. This ensures that the Docker image is always up-to-date with the source code changes.</a:t>
            </a:r>
            <a:endParaRPr lang="en-US" b="1" dirty="0"/>
          </a:p>
          <a:p>
            <a:pPr marL="800100" lvl="1" indent="-342900">
              <a:buFont typeface="+mj-lt"/>
              <a:buAutoNum type="arabicPeriod" startAt="4"/>
            </a:pPr>
            <a:r>
              <a:rPr lang="en-US" b="1" dirty="0"/>
              <a:t>Webhooks: After an </a:t>
            </a:r>
            <a:r>
              <a:rPr lang="en-US" dirty="0"/>
              <a:t>automated build, Docker Hub can trigger webhooks to notify other systems or services about the updated image, facilitating continuous integration and continuous deployment (CI/CD) pipelines.</a:t>
            </a:r>
          </a:p>
          <a:p>
            <a:pPr marL="800100" lvl="1" indent="-342900">
              <a:buFont typeface="+mj-lt"/>
              <a:buAutoNum type="arabicPeriod" startAt="4"/>
            </a:pPr>
            <a:r>
              <a:rPr lang="en-US" b="1" dirty="0"/>
              <a:t>Teams &amp; Organizations: </a:t>
            </a:r>
            <a:r>
              <a:rPr lang="en-US" dirty="0"/>
              <a:t>Docker Hub allows users to organize their work under teams and organizations. This helps in providing appropriate permissions and access controls to different members for various repositories.</a:t>
            </a:r>
          </a:p>
        </p:txBody>
      </p:sp>
      <p:pic>
        <p:nvPicPr>
          <p:cNvPr id="5" name="Picture 4" descr="Cargo shipping containers in a pile and on a semi-truck at a harbour">
            <a:extLst>
              <a:ext uri="{FF2B5EF4-FFF2-40B4-BE49-F238E27FC236}">
                <a16:creationId xmlns:a16="http://schemas.microsoft.com/office/drawing/2014/main" id="{381380A8-1F0A-AA63-9EC4-0698DFA471EF}"/>
              </a:ext>
            </a:extLst>
          </p:cNvPr>
          <p:cNvPicPr>
            <a:picLocks noChangeAspect="1"/>
          </p:cNvPicPr>
          <p:nvPr/>
        </p:nvPicPr>
        <p:blipFill rotWithShape="1">
          <a:blip r:embed="rId2"/>
          <a:srcRect l="20643" r="1546" b="-2"/>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88982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580E-D99E-D50E-5053-20F9B37064E4}"/>
              </a:ext>
            </a:extLst>
          </p:cNvPr>
          <p:cNvSpPr>
            <a:spLocks noGrp="1"/>
          </p:cNvSpPr>
          <p:nvPr>
            <p:ph type="title"/>
          </p:nvPr>
        </p:nvSpPr>
        <p:spPr>
          <a:xfrm>
            <a:off x="685801" y="609600"/>
            <a:ext cx="5219699" cy="1456267"/>
          </a:xfrm>
        </p:spPr>
        <p:txBody>
          <a:bodyPr>
            <a:normAutofit/>
          </a:bodyPr>
          <a:lstStyle/>
          <a:p>
            <a:r>
              <a:rPr lang="en-US" dirty="0"/>
              <a:t>Docker hub</a:t>
            </a:r>
          </a:p>
        </p:txBody>
      </p:sp>
      <p:sp>
        <p:nvSpPr>
          <p:cNvPr id="3" name="Content Placeholder 2">
            <a:extLst>
              <a:ext uri="{FF2B5EF4-FFF2-40B4-BE49-F238E27FC236}">
                <a16:creationId xmlns:a16="http://schemas.microsoft.com/office/drawing/2014/main" id="{0CEB7B52-730F-8B4C-2D45-82101130DE8E}"/>
              </a:ext>
            </a:extLst>
          </p:cNvPr>
          <p:cNvSpPr>
            <a:spLocks noGrp="1"/>
          </p:cNvSpPr>
          <p:nvPr>
            <p:ph idx="1"/>
          </p:nvPr>
        </p:nvSpPr>
        <p:spPr>
          <a:xfrm>
            <a:off x="685801" y="2142068"/>
            <a:ext cx="5219699" cy="4310104"/>
          </a:xfrm>
        </p:spPr>
        <p:txBody>
          <a:bodyPr>
            <a:normAutofit fontScale="92500" lnSpcReduction="10000"/>
          </a:bodyPr>
          <a:lstStyle/>
          <a:p>
            <a:pPr marL="800100" lvl="1" indent="-342900">
              <a:buFont typeface="+mj-lt"/>
              <a:buAutoNum type="arabicPeriod" startAt="7"/>
            </a:pPr>
            <a:r>
              <a:rPr lang="en-US" b="1" dirty="0"/>
              <a:t>Official Images:</a:t>
            </a:r>
            <a:r>
              <a:rPr lang="en-US" dirty="0"/>
              <a:t> Docker Hub hosts "official images" for a range of popular software. These official images are vetted by Docker, Inc. for best practices and security. They serve as a trustworthy and standardized base for building other images and containers.</a:t>
            </a:r>
          </a:p>
          <a:p>
            <a:pPr marL="800100" lvl="1" indent="-342900">
              <a:buFont typeface="+mj-lt"/>
              <a:buAutoNum type="arabicPeriod" startAt="7"/>
            </a:pPr>
            <a:r>
              <a:rPr lang="en-US" b="1" dirty="0"/>
              <a:t>Security Scanning: </a:t>
            </a:r>
            <a:r>
              <a:rPr lang="en-US" dirty="0"/>
              <a:t>Docker Hub provides automated security scanning for private repositories, allowing users to detect known security vulnerabilities in their images.</a:t>
            </a:r>
          </a:p>
          <a:p>
            <a:pPr marL="800100" lvl="1" indent="-342900">
              <a:buFont typeface="+mj-lt"/>
              <a:buAutoNum type="arabicPeriod" startAt="7"/>
            </a:pPr>
            <a:r>
              <a:rPr lang="en-US" b="1" dirty="0"/>
              <a:t>Rate Limiting: </a:t>
            </a:r>
            <a:r>
              <a:rPr lang="en-US" dirty="0"/>
              <a:t>As of my last update in 2022, Docker Hub implements rate limiting for container image pulls based on the type of user (anonymous, free, and paid).</a:t>
            </a:r>
          </a:p>
          <a:p>
            <a:pPr marL="800100" lvl="1" indent="-342900">
              <a:buFont typeface="+mj-lt"/>
              <a:buAutoNum type="arabicPeriod" startAt="7"/>
            </a:pPr>
            <a:r>
              <a:rPr lang="en-US" b="1" dirty="0"/>
              <a:t>Pricing</a:t>
            </a:r>
            <a:r>
              <a:rPr lang="en-US" dirty="0"/>
              <a:t>: While Docker Hub offers free tiers, there are also paid plans available that provide additional private repositories, parallel builds, and other premium features.</a:t>
            </a:r>
          </a:p>
        </p:txBody>
      </p:sp>
      <p:pic>
        <p:nvPicPr>
          <p:cNvPr id="5" name="Picture 4" descr="Cargo shipping containers in a pile and on a semi-truck at a harbour">
            <a:extLst>
              <a:ext uri="{FF2B5EF4-FFF2-40B4-BE49-F238E27FC236}">
                <a16:creationId xmlns:a16="http://schemas.microsoft.com/office/drawing/2014/main" id="{381380A8-1F0A-AA63-9EC4-0698DFA471EF}"/>
              </a:ext>
            </a:extLst>
          </p:cNvPr>
          <p:cNvPicPr>
            <a:picLocks noChangeAspect="1"/>
          </p:cNvPicPr>
          <p:nvPr/>
        </p:nvPicPr>
        <p:blipFill rotWithShape="1">
          <a:blip r:embed="rId2"/>
          <a:srcRect l="20643" r="1546" b="-2"/>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54335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663E7BCA-E0FA-4E55-B6F9-296548775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D6E130B-775E-4AE3-971F-4765BB84AD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0612908-09D0-5973-8A08-638397246C16}"/>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a:solidFill>
                  <a:srgbClr val="FFFFFF"/>
                </a:solidFill>
              </a:rPr>
              <a:t>dockerfile</a:t>
            </a:r>
          </a:p>
        </p:txBody>
      </p:sp>
      <p:sp>
        <p:nvSpPr>
          <p:cNvPr id="3" name="Text Placeholder 2">
            <a:extLst>
              <a:ext uri="{FF2B5EF4-FFF2-40B4-BE49-F238E27FC236}">
                <a16:creationId xmlns:a16="http://schemas.microsoft.com/office/drawing/2014/main" id="{3803F909-F0BA-4543-411C-21CD29A640E2}"/>
              </a:ext>
            </a:extLst>
          </p:cNvPr>
          <p:cNvSpPr>
            <a:spLocks noGrp="1"/>
          </p:cNvSpPr>
          <p:nvPr>
            <p:ph type="body" idx="1"/>
          </p:nvPr>
        </p:nvSpPr>
        <p:spPr>
          <a:xfrm>
            <a:off x="643464" y="4385732"/>
            <a:ext cx="4813437" cy="1838087"/>
          </a:xfrm>
        </p:spPr>
        <p:txBody>
          <a:bodyPr vert="horz" lIns="91440" tIns="45720" rIns="91440" bIns="45720" rtlCol="0" anchor="t">
            <a:normAutofit/>
          </a:bodyPr>
          <a:lstStyle/>
          <a:p>
            <a:pPr algn="r"/>
            <a:endParaRPr lang="en-US" sz="1800">
              <a:solidFill>
                <a:srgbClr val="FFFFFF"/>
              </a:solidFill>
            </a:endParaRPr>
          </a:p>
        </p:txBody>
      </p:sp>
      <p:sp useBgFill="1">
        <p:nvSpPr>
          <p:cNvPr id="16" name="Rounded Rectangle 3">
            <a:extLst>
              <a:ext uri="{FF2B5EF4-FFF2-40B4-BE49-F238E27FC236}">
                <a16:creationId xmlns:a16="http://schemas.microsoft.com/office/drawing/2014/main" id="{47D1B3D9-1F1B-468B-AC82-D0DD90D05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2379" y="639097"/>
            <a:ext cx="5471927" cy="5575439"/>
          </a:xfrm>
          <a:prstGeom prst="roundRect">
            <a:avLst>
              <a:gd name="adj" fmla="val 531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defTabSz="457200">
              <a:spcAft>
                <a:spcPts val="1000"/>
              </a:spcAft>
              <a:buClr>
                <a:schemeClr val="tx1"/>
              </a:buClr>
              <a:buSzPct val="100000"/>
              <a:buFont typeface="Arial"/>
              <a:buNone/>
            </a:pPr>
            <a:endParaRPr lang="en-US" sz="1600" cap="all">
              <a:solidFill>
                <a:schemeClr val="tx1"/>
              </a:solidFill>
            </a:endParaRPr>
          </a:p>
        </p:txBody>
      </p:sp>
      <p:pic>
        <p:nvPicPr>
          <p:cNvPr id="5" name="Picture 4" descr="A blue circle with white text and blue sign with white text&#10;&#10;Description automatically generated with medium confidence">
            <a:extLst>
              <a:ext uri="{FF2B5EF4-FFF2-40B4-BE49-F238E27FC236}">
                <a16:creationId xmlns:a16="http://schemas.microsoft.com/office/drawing/2014/main" id="{C2506012-FB6F-81F9-73D7-B23DA0081D8D}"/>
              </a:ext>
            </a:extLst>
          </p:cNvPr>
          <p:cNvPicPr>
            <a:picLocks noChangeAspect="1"/>
          </p:cNvPicPr>
          <p:nvPr/>
        </p:nvPicPr>
        <p:blipFill>
          <a:blip r:embed="rId3"/>
          <a:stretch>
            <a:fillRect/>
          </a:stretch>
        </p:blipFill>
        <p:spPr>
          <a:xfrm>
            <a:off x="6720971" y="2251911"/>
            <a:ext cx="4173253" cy="2337021"/>
          </a:xfrm>
          <a:prstGeom prst="rect">
            <a:avLst/>
          </a:prstGeom>
        </p:spPr>
      </p:pic>
    </p:spTree>
    <p:extLst>
      <p:ext uri="{BB962C8B-B14F-4D97-AF65-F5344CB8AC3E}">
        <p14:creationId xmlns:p14="http://schemas.microsoft.com/office/powerpoint/2010/main" val="6226555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308E-57BE-760B-49C8-18FB792C29FB}"/>
              </a:ext>
            </a:extLst>
          </p:cNvPr>
          <p:cNvSpPr>
            <a:spLocks noGrp="1"/>
          </p:cNvSpPr>
          <p:nvPr>
            <p:ph type="title"/>
          </p:nvPr>
        </p:nvSpPr>
        <p:spPr/>
        <p:txBody>
          <a:bodyPr/>
          <a:lstStyle/>
          <a:p>
            <a:r>
              <a:rPr lang="en-US" dirty="0" err="1"/>
              <a:t>Dockerfile</a:t>
            </a:r>
            <a:r>
              <a:rPr lang="en-US" dirty="0"/>
              <a:t> for go</a:t>
            </a:r>
          </a:p>
        </p:txBody>
      </p:sp>
      <p:pic>
        <p:nvPicPr>
          <p:cNvPr id="5" name="Content Placeholder 4" descr="A screen shot of a computer&#10;&#10;Description automatically generated">
            <a:extLst>
              <a:ext uri="{FF2B5EF4-FFF2-40B4-BE49-F238E27FC236}">
                <a16:creationId xmlns:a16="http://schemas.microsoft.com/office/drawing/2014/main" id="{F60D4D01-FF11-F14C-AEEE-BFBDCC0578F6}"/>
              </a:ext>
            </a:extLst>
          </p:cNvPr>
          <p:cNvPicPr>
            <a:picLocks noGrp="1" noChangeAspect="1"/>
          </p:cNvPicPr>
          <p:nvPr>
            <p:ph idx="1"/>
          </p:nvPr>
        </p:nvPicPr>
        <p:blipFill>
          <a:blip r:embed="rId2"/>
          <a:stretch>
            <a:fillRect/>
          </a:stretch>
        </p:blipFill>
        <p:spPr>
          <a:xfrm>
            <a:off x="994072" y="2065867"/>
            <a:ext cx="4757441" cy="3649662"/>
          </a:xfrm>
        </p:spPr>
      </p:pic>
    </p:spTree>
    <p:extLst>
      <p:ext uri="{BB962C8B-B14F-4D97-AF65-F5344CB8AC3E}">
        <p14:creationId xmlns:p14="http://schemas.microsoft.com/office/powerpoint/2010/main" val="3932723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4DFC3C-5144-F406-C68E-3D00F0B3C236}"/>
              </a:ext>
            </a:extLst>
          </p:cNvPr>
          <p:cNvSpPr>
            <a:spLocks noGrp="1"/>
          </p:cNvSpPr>
          <p:nvPr>
            <p:ph type="title"/>
          </p:nvPr>
        </p:nvSpPr>
        <p:spPr>
          <a:xfrm>
            <a:off x="685799" y="1150076"/>
            <a:ext cx="3659389" cy="4557849"/>
          </a:xfrm>
        </p:spPr>
        <p:txBody>
          <a:bodyPr>
            <a:normAutofit/>
          </a:bodyPr>
          <a:lstStyle/>
          <a:p>
            <a:pPr algn="r"/>
            <a:r>
              <a:rPr lang="en-US" dirty="0"/>
              <a:t>What is docker?</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A02B75-CB73-D03B-0CCD-AAD47E378164}"/>
              </a:ext>
            </a:extLst>
          </p:cNvPr>
          <p:cNvSpPr>
            <a:spLocks noGrp="1"/>
          </p:cNvSpPr>
          <p:nvPr>
            <p:ph idx="1"/>
          </p:nvPr>
        </p:nvSpPr>
        <p:spPr>
          <a:xfrm>
            <a:off x="4988658" y="1150076"/>
            <a:ext cx="6517543" cy="4557849"/>
          </a:xfrm>
        </p:spPr>
        <p:txBody>
          <a:bodyPr>
            <a:normAutofit/>
          </a:bodyPr>
          <a:lstStyle/>
          <a:p>
            <a:r>
              <a:rPr lang="en-US" dirty="0"/>
              <a:t>Docker is a software platform that allows you to build, test, and deploy applications quickly, packaging software into standardized units called containers. </a:t>
            </a:r>
          </a:p>
        </p:txBody>
      </p:sp>
    </p:spTree>
    <p:extLst>
      <p:ext uri="{BB962C8B-B14F-4D97-AF65-F5344CB8AC3E}">
        <p14:creationId xmlns:p14="http://schemas.microsoft.com/office/powerpoint/2010/main" val="1572966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Picture 4">
            <a:extLst>
              <a:ext uri="{FF2B5EF4-FFF2-40B4-BE49-F238E27FC236}">
                <a16:creationId xmlns:a16="http://schemas.microsoft.com/office/drawing/2014/main" id="{3A322741-5892-95B6-4B56-0AB016986086}"/>
              </a:ext>
            </a:extLst>
          </p:cNvPr>
          <p:cNvPicPr>
            <a:picLocks noChangeAspect="1"/>
          </p:cNvPicPr>
          <p:nvPr/>
        </p:nvPicPr>
        <p:blipFill rotWithShape="1">
          <a:blip r:embed="rId4"/>
          <a:srcRect l="700" r="10412"/>
          <a:stretch/>
        </p:blipFill>
        <p:spPr>
          <a:xfrm>
            <a:off x="20" y="975"/>
            <a:ext cx="6095980" cy="6858000"/>
          </a:xfrm>
          <a:prstGeom prst="rect">
            <a:avLst/>
          </a:prstGeom>
        </p:spPr>
      </p:pic>
      <p:pic>
        <p:nvPicPr>
          <p:cNvPr id="11" name="Picture 10">
            <a:extLst>
              <a:ext uri="{FF2B5EF4-FFF2-40B4-BE49-F238E27FC236}">
                <a16:creationId xmlns:a16="http://schemas.microsoft.com/office/drawing/2014/main" id="{F7057E50-1D91-4453-BBA0-DD604B5CDA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6CA82D9-4503-5A4A-1569-BB7565FEFA29}"/>
              </a:ext>
            </a:extLst>
          </p:cNvPr>
          <p:cNvSpPr>
            <a:spLocks noGrp="1"/>
          </p:cNvSpPr>
          <p:nvPr>
            <p:ph type="title"/>
          </p:nvPr>
        </p:nvSpPr>
        <p:spPr>
          <a:xfrm>
            <a:off x="6430297" y="1964267"/>
            <a:ext cx="4729828" cy="2421464"/>
          </a:xfrm>
        </p:spPr>
        <p:txBody>
          <a:bodyPr vert="horz" lIns="91440" tIns="45720" rIns="91440" bIns="45720" rtlCol="0" anchor="b">
            <a:normAutofit/>
          </a:bodyPr>
          <a:lstStyle/>
          <a:p>
            <a:pPr algn="r"/>
            <a:r>
              <a:rPr lang="en-US" sz="4800" dirty="0"/>
              <a:t>Docker commands</a:t>
            </a:r>
          </a:p>
        </p:txBody>
      </p:sp>
      <p:sp>
        <p:nvSpPr>
          <p:cNvPr id="3" name="Text Placeholder 2">
            <a:extLst>
              <a:ext uri="{FF2B5EF4-FFF2-40B4-BE49-F238E27FC236}">
                <a16:creationId xmlns:a16="http://schemas.microsoft.com/office/drawing/2014/main" id="{6AC69546-1C1B-151E-02F5-9359BAF4B722}"/>
              </a:ext>
            </a:extLst>
          </p:cNvPr>
          <p:cNvSpPr>
            <a:spLocks noGrp="1"/>
          </p:cNvSpPr>
          <p:nvPr>
            <p:ph type="body" idx="1"/>
          </p:nvPr>
        </p:nvSpPr>
        <p:spPr>
          <a:xfrm>
            <a:off x="6430297" y="4385732"/>
            <a:ext cx="4729828" cy="1405467"/>
          </a:xfrm>
        </p:spPr>
        <p:txBody>
          <a:bodyPr vert="horz" lIns="91440" tIns="45720" rIns="91440" bIns="45720" rtlCol="0" anchor="t">
            <a:normAutofit/>
          </a:bodyPr>
          <a:lstStyle/>
          <a:p>
            <a:pPr algn="r"/>
            <a:endParaRPr lang="en-US" sz="1800"/>
          </a:p>
        </p:txBody>
      </p:sp>
    </p:spTree>
    <p:extLst>
      <p:ext uri="{BB962C8B-B14F-4D97-AF65-F5344CB8AC3E}">
        <p14:creationId xmlns:p14="http://schemas.microsoft.com/office/powerpoint/2010/main" val="3435352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D193-4F63-555E-8277-1197DC8F52FD}"/>
              </a:ext>
            </a:extLst>
          </p:cNvPr>
          <p:cNvSpPr>
            <a:spLocks noGrp="1"/>
          </p:cNvSpPr>
          <p:nvPr>
            <p:ph type="title"/>
          </p:nvPr>
        </p:nvSpPr>
        <p:spPr/>
        <p:txBody>
          <a:bodyPr/>
          <a:lstStyle/>
          <a:p>
            <a:r>
              <a:rPr lang="en-US" dirty="0"/>
              <a:t>Docker commands</a:t>
            </a:r>
          </a:p>
        </p:txBody>
      </p:sp>
      <p:sp>
        <p:nvSpPr>
          <p:cNvPr id="3" name="Content Placeholder 2">
            <a:extLst>
              <a:ext uri="{FF2B5EF4-FFF2-40B4-BE49-F238E27FC236}">
                <a16:creationId xmlns:a16="http://schemas.microsoft.com/office/drawing/2014/main" id="{A505B72B-F72A-E456-049D-74AA20F9A0A3}"/>
              </a:ext>
            </a:extLst>
          </p:cNvPr>
          <p:cNvSpPr>
            <a:spLocks noGrp="1"/>
          </p:cNvSpPr>
          <p:nvPr>
            <p:ph idx="1"/>
          </p:nvPr>
        </p:nvSpPr>
        <p:spPr/>
        <p:txBody>
          <a:bodyPr/>
          <a:lstStyle/>
          <a:p>
            <a:r>
              <a:rPr lang="en-US" dirty="0"/>
              <a:t>We need to initiate the Go project first.</a:t>
            </a:r>
          </a:p>
        </p:txBody>
      </p:sp>
      <p:pic>
        <p:nvPicPr>
          <p:cNvPr id="4" name="Picture 3">
            <a:extLst>
              <a:ext uri="{FF2B5EF4-FFF2-40B4-BE49-F238E27FC236}">
                <a16:creationId xmlns:a16="http://schemas.microsoft.com/office/drawing/2014/main" id="{E2539CFB-6876-EC9C-44F1-9EF7E8DBD882}"/>
              </a:ext>
            </a:extLst>
          </p:cNvPr>
          <p:cNvPicPr>
            <a:picLocks noChangeAspect="1"/>
          </p:cNvPicPr>
          <p:nvPr/>
        </p:nvPicPr>
        <p:blipFill>
          <a:blip r:embed="rId2"/>
          <a:stretch>
            <a:fillRect/>
          </a:stretch>
        </p:blipFill>
        <p:spPr>
          <a:xfrm>
            <a:off x="736600" y="4572000"/>
            <a:ext cx="5359400" cy="1219200"/>
          </a:xfrm>
          <a:prstGeom prst="rect">
            <a:avLst/>
          </a:prstGeom>
        </p:spPr>
      </p:pic>
    </p:spTree>
    <p:extLst>
      <p:ext uri="{BB962C8B-B14F-4D97-AF65-F5344CB8AC3E}">
        <p14:creationId xmlns:p14="http://schemas.microsoft.com/office/powerpoint/2010/main" val="3645742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D193-4F63-555E-8277-1197DC8F52FD}"/>
              </a:ext>
            </a:extLst>
          </p:cNvPr>
          <p:cNvSpPr>
            <a:spLocks noGrp="1"/>
          </p:cNvSpPr>
          <p:nvPr>
            <p:ph type="title"/>
          </p:nvPr>
        </p:nvSpPr>
        <p:spPr/>
        <p:txBody>
          <a:bodyPr/>
          <a:lstStyle/>
          <a:p>
            <a:r>
              <a:rPr lang="en-US" dirty="0"/>
              <a:t>Docker commands</a:t>
            </a:r>
          </a:p>
        </p:txBody>
      </p:sp>
      <p:sp>
        <p:nvSpPr>
          <p:cNvPr id="3" name="Content Placeholder 2">
            <a:extLst>
              <a:ext uri="{FF2B5EF4-FFF2-40B4-BE49-F238E27FC236}">
                <a16:creationId xmlns:a16="http://schemas.microsoft.com/office/drawing/2014/main" id="{A505B72B-F72A-E456-049D-74AA20F9A0A3}"/>
              </a:ext>
            </a:extLst>
          </p:cNvPr>
          <p:cNvSpPr>
            <a:spLocks noGrp="1"/>
          </p:cNvSpPr>
          <p:nvPr>
            <p:ph idx="1"/>
          </p:nvPr>
        </p:nvSpPr>
        <p:spPr/>
        <p:txBody>
          <a:bodyPr/>
          <a:lstStyle/>
          <a:p>
            <a:r>
              <a:rPr lang="en-US" dirty="0"/>
              <a:t>Second, we have to create the </a:t>
            </a:r>
            <a:r>
              <a:rPr lang="en-US" dirty="0" err="1"/>
              <a:t>Dockerfile</a:t>
            </a:r>
            <a:endParaRPr lang="en-US" dirty="0"/>
          </a:p>
        </p:txBody>
      </p:sp>
      <p:pic>
        <p:nvPicPr>
          <p:cNvPr id="5" name="Content Placeholder 4" descr="A screen shot of a computer&#10;&#10;Description automatically generated">
            <a:extLst>
              <a:ext uri="{FF2B5EF4-FFF2-40B4-BE49-F238E27FC236}">
                <a16:creationId xmlns:a16="http://schemas.microsoft.com/office/drawing/2014/main" id="{CC9F7075-73F2-3B31-7558-2DE11D134BCC}"/>
              </a:ext>
            </a:extLst>
          </p:cNvPr>
          <p:cNvPicPr>
            <a:picLocks noChangeAspect="1"/>
          </p:cNvPicPr>
          <p:nvPr/>
        </p:nvPicPr>
        <p:blipFill>
          <a:blip r:embed="rId2"/>
          <a:stretch>
            <a:fillRect/>
          </a:stretch>
        </p:blipFill>
        <p:spPr>
          <a:xfrm>
            <a:off x="6096000" y="1802631"/>
            <a:ext cx="4757441" cy="3649662"/>
          </a:xfrm>
          <a:prstGeom prst="rect">
            <a:avLst/>
          </a:prstGeom>
        </p:spPr>
      </p:pic>
    </p:spTree>
    <p:extLst>
      <p:ext uri="{BB962C8B-B14F-4D97-AF65-F5344CB8AC3E}">
        <p14:creationId xmlns:p14="http://schemas.microsoft.com/office/powerpoint/2010/main" val="1533898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D193-4F63-555E-8277-1197DC8F52FD}"/>
              </a:ext>
            </a:extLst>
          </p:cNvPr>
          <p:cNvSpPr>
            <a:spLocks noGrp="1"/>
          </p:cNvSpPr>
          <p:nvPr>
            <p:ph type="title"/>
          </p:nvPr>
        </p:nvSpPr>
        <p:spPr/>
        <p:txBody>
          <a:bodyPr/>
          <a:lstStyle/>
          <a:p>
            <a:r>
              <a:rPr lang="en-US" dirty="0"/>
              <a:t>Docker commands</a:t>
            </a:r>
          </a:p>
        </p:txBody>
      </p:sp>
      <p:sp>
        <p:nvSpPr>
          <p:cNvPr id="3" name="Content Placeholder 2">
            <a:extLst>
              <a:ext uri="{FF2B5EF4-FFF2-40B4-BE49-F238E27FC236}">
                <a16:creationId xmlns:a16="http://schemas.microsoft.com/office/drawing/2014/main" id="{A505B72B-F72A-E456-049D-74AA20F9A0A3}"/>
              </a:ext>
            </a:extLst>
          </p:cNvPr>
          <p:cNvSpPr>
            <a:spLocks noGrp="1"/>
          </p:cNvSpPr>
          <p:nvPr>
            <p:ph idx="1"/>
          </p:nvPr>
        </p:nvSpPr>
        <p:spPr/>
        <p:txBody>
          <a:bodyPr/>
          <a:lstStyle/>
          <a:p>
            <a:r>
              <a:rPr lang="en-US" dirty="0"/>
              <a:t>Now, we can Build our Docker container</a:t>
            </a:r>
          </a:p>
        </p:txBody>
      </p:sp>
      <p:pic>
        <p:nvPicPr>
          <p:cNvPr id="4" name="Picture 3">
            <a:extLst>
              <a:ext uri="{FF2B5EF4-FFF2-40B4-BE49-F238E27FC236}">
                <a16:creationId xmlns:a16="http://schemas.microsoft.com/office/drawing/2014/main" id="{DEA17357-D23B-8132-8B70-A370CC45C870}"/>
              </a:ext>
            </a:extLst>
          </p:cNvPr>
          <p:cNvPicPr>
            <a:picLocks noChangeAspect="1"/>
          </p:cNvPicPr>
          <p:nvPr/>
        </p:nvPicPr>
        <p:blipFill>
          <a:blip r:embed="rId2"/>
          <a:stretch>
            <a:fillRect/>
          </a:stretch>
        </p:blipFill>
        <p:spPr>
          <a:xfrm>
            <a:off x="1093932" y="4432877"/>
            <a:ext cx="3492500" cy="1206500"/>
          </a:xfrm>
          <a:prstGeom prst="rect">
            <a:avLst/>
          </a:prstGeom>
        </p:spPr>
      </p:pic>
    </p:spTree>
    <p:extLst>
      <p:ext uri="{BB962C8B-B14F-4D97-AF65-F5344CB8AC3E}">
        <p14:creationId xmlns:p14="http://schemas.microsoft.com/office/powerpoint/2010/main" val="2740908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D193-4F63-555E-8277-1197DC8F52FD}"/>
              </a:ext>
            </a:extLst>
          </p:cNvPr>
          <p:cNvSpPr>
            <a:spLocks noGrp="1"/>
          </p:cNvSpPr>
          <p:nvPr>
            <p:ph type="title"/>
          </p:nvPr>
        </p:nvSpPr>
        <p:spPr/>
        <p:txBody>
          <a:bodyPr/>
          <a:lstStyle/>
          <a:p>
            <a:r>
              <a:rPr lang="en-US" dirty="0"/>
              <a:t>Docker commands</a:t>
            </a:r>
          </a:p>
        </p:txBody>
      </p:sp>
      <p:sp>
        <p:nvSpPr>
          <p:cNvPr id="3" name="Content Placeholder 2">
            <a:extLst>
              <a:ext uri="{FF2B5EF4-FFF2-40B4-BE49-F238E27FC236}">
                <a16:creationId xmlns:a16="http://schemas.microsoft.com/office/drawing/2014/main" id="{A505B72B-F72A-E456-049D-74AA20F9A0A3}"/>
              </a:ext>
            </a:extLst>
          </p:cNvPr>
          <p:cNvSpPr>
            <a:spLocks noGrp="1"/>
          </p:cNvSpPr>
          <p:nvPr>
            <p:ph idx="1"/>
          </p:nvPr>
        </p:nvSpPr>
        <p:spPr/>
        <p:txBody>
          <a:bodyPr/>
          <a:lstStyle/>
          <a:p>
            <a:r>
              <a:rPr lang="en-US" dirty="0"/>
              <a:t>Now, we can run our Docker container</a:t>
            </a:r>
          </a:p>
        </p:txBody>
      </p:sp>
      <p:pic>
        <p:nvPicPr>
          <p:cNvPr id="4" name="Picture 3">
            <a:extLst>
              <a:ext uri="{FF2B5EF4-FFF2-40B4-BE49-F238E27FC236}">
                <a16:creationId xmlns:a16="http://schemas.microsoft.com/office/drawing/2014/main" id="{CE3A361F-3ED0-B529-9F8B-C3E88FCBBDA9}"/>
              </a:ext>
            </a:extLst>
          </p:cNvPr>
          <p:cNvPicPr>
            <a:picLocks noChangeAspect="1"/>
          </p:cNvPicPr>
          <p:nvPr/>
        </p:nvPicPr>
        <p:blipFill>
          <a:blip r:embed="rId2"/>
          <a:stretch>
            <a:fillRect/>
          </a:stretch>
        </p:blipFill>
        <p:spPr>
          <a:xfrm>
            <a:off x="1117600" y="4226792"/>
            <a:ext cx="3556000" cy="1231900"/>
          </a:xfrm>
          <a:prstGeom prst="rect">
            <a:avLst/>
          </a:prstGeom>
        </p:spPr>
      </p:pic>
    </p:spTree>
    <p:extLst>
      <p:ext uri="{BB962C8B-B14F-4D97-AF65-F5344CB8AC3E}">
        <p14:creationId xmlns:p14="http://schemas.microsoft.com/office/powerpoint/2010/main" val="342408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D193-4F63-555E-8277-1197DC8F52FD}"/>
              </a:ext>
            </a:extLst>
          </p:cNvPr>
          <p:cNvSpPr>
            <a:spLocks noGrp="1"/>
          </p:cNvSpPr>
          <p:nvPr>
            <p:ph type="title"/>
          </p:nvPr>
        </p:nvSpPr>
        <p:spPr/>
        <p:txBody>
          <a:bodyPr/>
          <a:lstStyle/>
          <a:p>
            <a:r>
              <a:rPr lang="en-US" dirty="0"/>
              <a:t>Docker commands</a:t>
            </a:r>
          </a:p>
        </p:txBody>
      </p:sp>
      <p:sp>
        <p:nvSpPr>
          <p:cNvPr id="3" name="Content Placeholder 2">
            <a:extLst>
              <a:ext uri="{FF2B5EF4-FFF2-40B4-BE49-F238E27FC236}">
                <a16:creationId xmlns:a16="http://schemas.microsoft.com/office/drawing/2014/main" id="{A505B72B-F72A-E456-049D-74AA20F9A0A3}"/>
              </a:ext>
            </a:extLst>
          </p:cNvPr>
          <p:cNvSpPr>
            <a:spLocks noGrp="1"/>
          </p:cNvSpPr>
          <p:nvPr>
            <p:ph idx="1"/>
          </p:nvPr>
        </p:nvSpPr>
        <p:spPr/>
        <p:txBody>
          <a:bodyPr/>
          <a:lstStyle/>
          <a:p>
            <a:r>
              <a:rPr lang="en-US" dirty="0"/>
              <a:t>Before pushing our image to the Docker Hub, we need to tag it</a:t>
            </a:r>
          </a:p>
        </p:txBody>
      </p:sp>
      <p:pic>
        <p:nvPicPr>
          <p:cNvPr id="5" name="Picture 4">
            <a:extLst>
              <a:ext uri="{FF2B5EF4-FFF2-40B4-BE49-F238E27FC236}">
                <a16:creationId xmlns:a16="http://schemas.microsoft.com/office/drawing/2014/main" id="{E139A3A0-9714-D3A4-2562-16C8C22D539F}"/>
              </a:ext>
            </a:extLst>
          </p:cNvPr>
          <p:cNvPicPr>
            <a:picLocks noChangeAspect="1"/>
          </p:cNvPicPr>
          <p:nvPr/>
        </p:nvPicPr>
        <p:blipFill>
          <a:blip r:embed="rId2"/>
          <a:stretch>
            <a:fillRect/>
          </a:stretch>
        </p:blipFill>
        <p:spPr>
          <a:xfrm>
            <a:off x="1065213" y="4356099"/>
            <a:ext cx="4686300" cy="1193800"/>
          </a:xfrm>
          <a:prstGeom prst="rect">
            <a:avLst/>
          </a:prstGeom>
        </p:spPr>
      </p:pic>
    </p:spTree>
    <p:extLst>
      <p:ext uri="{BB962C8B-B14F-4D97-AF65-F5344CB8AC3E}">
        <p14:creationId xmlns:p14="http://schemas.microsoft.com/office/powerpoint/2010/main" val="238506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D193-4F63-555E-8277-1197DC8F52FD}"/>
              </a:ext>
            </a:extLst>
          </p:cNvPr>
          <p:cNvSpPr>
            <a:spLocks noGrp="1"/>
          </p:cNvSpPr>
          <p:nvPr>
            <p:ph type="title"/>
          </p:nvPr>
        </p:nvSpPr>
        <p:spPr/>
        <p:txBody>
          <a:bodyPr/>
          <a:lstStyle/>
          <a:p>
            <a:r>
              <a:rPr lang="en-US" dirty="0"/>
              <a:t>Docker commands</a:t>
            </a:r>
          </a:p>
        </p:txBody>
      </p:sp>
      <p:sp>
        <p:nvSpPr>
          <p:cNvPr id="3" name="Content Placeholder 2">
            <a:extLst>
              <a:ext uri="{FF2B5EF4-FFF2-40B4-BE49-F238E27FC236}">
                <a16:creationId xmlns:a16="http://schemas.microsoft.com/office/drawing/2014/main" id="{A505B72B-F72A-E456-049D-74AA20F9A0A3}"/>
              </a:ext>
            </a:extLst>
          </p:cNvPr>
          <p:cNvSpPr>
            <a:spLocks noGrp="1"/>
          </p:cNvSpPr>
          <p:nvPr>
            <p:ph idx="1"/>
          </p:nvPr>
        </p:nvSpPr>
        <p:spPr/>
        <p:txBody>
          <a:bodyPr/>
          <a:lstStyle/>
          <a:p>
            <a:r>
              <a:rPr lang="en-US" dirty="0"/>
              <a:t>Now we need to login to the Docker hub and push our image.</a:t>
            </a:r>
          </a:p>
        </p:txBody>
      </p:sp>
      <p:pic>
        <p:nvPicPr>
          <p:cNvPr id="4" name="Picture 3">
            <a:extLst>
              <a:ext uri="{FF2B5EF4-FFF2-40B4-BE49-F238E27FC236}">
                <a16:creationId xmlns:a16="http://schemas.microsoft.com/office/drawing/2014/main" id="{9FEA7B4C-D9C3-DC70-79E0-EBE2F1B1BA29}"/>
              </a:ext>
            </a:extLst>
          </p:cNvPr>
          <p:cNvPicPr>
            <a:picLocks noChangeAspect="1"/>
          </p:cNvPicPr>
          <p:nvPr/>
        </p:nvPicPr>
        <p:blipFill>
          <a:blip r:embed="rId2"/>
          <a:stretch>
            <a:fillRect/>
          </a:stretch>
        </p:blipFill>
        <p:spPr>
          <a:xfrm>
            <a:off x="1065213" y="4381500"/>
            <a:ext cx="4686300" cy="1409700"/>
          </a:xfrm>
          <a:prstGeom prst="rect">
            <a:avLst/>
          </a:prstGeom>
        </p:spPr>
      </p:pic>
    </p:spTree>
    <p:extLst>
      <p:ext uri="{BB962C8B-B14F-4D97-AF65-F5344CB8AC3E}">
        <p14:creationId xmlns:p14="http://schemas.microsoft.com/office/powerpoint/2010/main" val="2182655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D193-4F63-555E-8277-1197DC8F52FD}"/>
              </a:ext>
            </a:extLst>
          </p:cNvPr>
          <p:cNvSpPr>
            <a:spLocks noGrp="1"/>
          </p:cNvSpPr>
          <p:nvPr>
            <p:ph type="title"/>
          </p:nvPr>
        </p:nvSpPr>
        <p:spPr/>
        <p:txBody>
          <a:bodyPr/>
          <a:lstStyle/>
          <a:p>
            <a:r>
              <a:rPr lang="en-US" dirty="0"/>
              <a:t>Docker commands</a:t>
            </a:r>
          </a:p>
        </p:txBody>
      </p:sp>
      <p:sp>
        <p:nvSpPr>
          <p:cNvPr id="3" name="Content Placeholder 2">
            <a:extLst>
              <a:ext uri="{FF2B5EF4-FFF2-40B4-BE49-F238E27FC236}">
                <a16:creationId xmlns:a16="http://schemas.microsoft.com/office/drawing/2014/main" id="{A505B72B-F72A-E456-049D-74AA20F9A0A3}"/>
              </a:ext>
            </a:extLst>
          </p:cNvPr>
          <p:cNvSpPr>
            <a:spLocks noGrp="1"/>
          </p:cNvSpPr>
          <p:nvPr>
            <p:ph idx="1"/>
          </p:nvPr>
        </p:nvSpPr>
        <p:spPr/>
        <p:txBody>
          <a:bodyPr/>
          <a:lstStyle/>
          <a:p>
            <a:r>
              <a:rPr lang="en-US" dirty="0"/>
              <a:t>If you want to use the same image, on another computer you just need to run the </a:t>
            </a:r>
            <a:r>
              <a:rPr lang="en-US"/>
              <a:t>following command:</a:t>
            </a:r>
            <a:endParaRPr lang="en-US" dirty="0"/>
          </a:p>
        </p:txBody>
      </p:sp>
      <p:pic>
        <p:nvPicPr>
          <p:cNvPr id="4" name="Picture 3">
            <a:extLst>
              <a:ext uri="{FF2B5EF4-FFF2-40B4-BE49-F238E27FC236}">
                <a16:creationId xmlns:a16="http://schemas.microsoft.com/office/drawing/2014/main" id="{9FEA7B4C-D9C3-DC70-79E0-EBE2F1B1BA29}"/>
              </a:ext>
            </a:extLst>
          </p:cNvPr>
          <p:cNvPicPr>
            <a:picLocks noChangeAspect="1"/>
          </p:cNvPicPr>
          <p:nvPr/>
        </p:nvPicPr>
        <p:blipFill>
          <a:blip r:embed="rId2"/>
          <a:stretch>
            <a:fillRect/>
          </a:stretch>
        </p:blipFill>
        <p:spPr>
          <a:xfrm>
            <a:off x="1065213" y="4381500"/>
            <a:ext cx="4686300" cy="1409700"/>
          </a:xfrm>
          <a:prstGeom prst="rect">
            <a:avLst/>
          </a:prstGeom>
        </p:spPr>
      </p:pic>
    </p:spTree>
    <p:extLst>
      <p:ext uri="{BB962C8B-B14F-4D97-AF65-F5344CB8AC3E}">
        <p14:creationId xmlns:p14="http://schemas.microsoft.com/office/powerpoint/2010/main" val="1928874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1" name="Picture 10">
            <a:extLst>
              <a:ext uri="{FF2B5EF4-FFF2-40B4-BE49-F238E27FC236}">
                <a16:creationId xmlns:a16="http://schemas.microsoft.com/office/drawing/2014/main" id="{C2D75EE2-CF15-45F1-A961-37B449E214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A0CD575D-AFC8-8FF0-69D0-D9CE92491388}"/>
              </a:ext>
            </a:extLst>
          </p:cNvPr>
          <p:cNvSpPr>
            <a:spLocks noGrp="1"/>
          </p:cNvSpPr>
          <p:nvPr>
            <p:ph type="title"/>
          </p:nvPr>
        </p:nvSpPr>
        <p:spPr>
          <a:xfrm>
            <a:off x="4916129" y="1964267"/>
            <a:ext cx="6243996" cy="2421464"/>
          </a:xfrm>
        </p:spPr>
        <p:txBody>
          <a:bodyPr vert="horz" lIns="91440" tIns="45720" rIns="91440" bIns="45720" rtlCol="0" anchor="b">
            <a:normAutofit/>
          </a:bodyPr>
          <a:lstStyle/>
          <a:p>
            <a:pPr algn="r"/>
            <a:r>
              <a:rPr lang="en-US" sz="4800" dirty="0"/>
              <a:t>Docker port</a:t>
            </a:r>
          </a:p>
        </p:txBody>
      </p:sp>
      <p:sp>
        <p:nvSpPr>
          <p:cNvPr id="3" name="Text Placeholder 2">
            <a:extLst>
              <a:ext uri="{FF2B5EF4-FFF2-40B4-BE49-F238E27FC236}">
                <a16:creationId xmlns:a16="http://schemas.microsoft.com/office/drawing/2014/main" id="{646257B1-17FA-6342-366C-66E1C0889E12}"/>
              </a:ext>
            </a:extLst>
          </p:cNvPr>
          <p:cNvSpPr>
            <a:spLocks noGrp="1"/>
          </p:cNvSpPr>
          <p:nvPr>
            <p:ph type="body" idx="1"/>
          </p:nvPr>
        </p:nvSpPr>
        <p:spPr>
          <a:xfrm>
            <a:off x="4916129" y="4385732"/>
            <a:ext cx="6243996" cy="1405467"/>
          </a:xfrm>
        </p:spPr>
        <p:txBody>
          <a:bodyPr vert="horz" lIns="91440" tIns="45720" rIns="91440" bIns="45720" rtlCol="0" anchor="t">
            <a:normAutofit/>
          </a:bodyPr>
          <a:lstStyle/>
          <a:p>
            <a:pPr algn="r"/>
            <a:endParaRPr lang="en-US" sz="1800"/>
          </a:p>
        </p:txBody>
      </p:sp>
      <p:pic>
        <p:nvPicPr>
          <p:cNvPr id="5" name="Picture 4" descr="Ships at sea">
            <a:extLst>
              <a:ext uri="{FF2B5EF4-FFF2-40B4-BE49-F238E27FC236}">
                <a16:creationId xmlns:a16="http://schemas.microsoft.com/office/drawing/2014/main" id="{4A37978D-09C0-66D6-C5BF-6BDD98910648}"/>
              </a:ext>
            </a:extLst>
          </p:cNvPr>
          <p:cNvPicPr>
            <a:picLocks noChangeAspect="1"/>
          </p:cNvPicPr>
          <p:nvPr/>
        </p:nvPicPr>
        <p:blipFill rotWithShape="1">
          <a:blip r:embed="rId5"/>
          <a:srcRect l="29412" r="25464" b="-2"/>
          <a:stretch/>
        </p:blipFill>
        <p:spPr>
          <a:xfrm>
            <a:off x="20" y="975"/>
            <a:ext cx="4635988" cy="6858000"/>
          </a:xfrm>
          <a:prstGeom prst="rect">
            <a:avLst/>
          </a:prstGeom>
        </p:spPr>
      </p:pic>
    </p:spTree>
    <p:extLst>
      <p:ext uri="{BB962C8B-B14F-4D97-AF65-F5344CB8AC3E}">
        <p14:creationId xmlns:p14="http://schemas.microsoft.com/office/powerpoint/2010/main" val="292492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1" name="Rectangle 10">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yellow dotted pattern&#10;&#10;Description automatically generated">
            <a:extLst>
              <a:ext uri="{FF2B5EF4-FFF2-40B4-BE49-F238E27FC236}">
                <a16:creationId xmlns:a16="http://schemas.microsoft.com/office/drawing/2014/main" id="{5F89AB8F-ECE7-7985-32BE-271C8392C1F4}"/>
              </a:ext>
            </a:extLst>
          </p:cNvPr>
          <p:cNvPicPr>
            <a:picLocks noChangeAspect="1"/>
          </p:cNvPicPr>
          <p:nvPr/>
        </p:nvPicPr>
        <p:blipFill rotWithShape="1">
          <a:blip r:embed="rId3">
            <a:alphaModFix amt="35000"/>
          </a:blip>
          <a:srcRect t="5546" b="10185"/>
          <a:stretch/>
        </p:blipFill>
        <p:spPr>
          <a:xfrm>
            <a:off x="20" y="10"/>
            <a:ext cx="12191980" cy="6857990"/>
          </a:xfrm>
          <a:prstGeom prst="rect">
            <a:avLst/>
          </a:prstGeom>
        </p:spPr>
      </p:pic>
      <p:pic>
        <p:nvPicPr>
          <p:cNvPr id="13" name="Picture 12">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4C4FE2F7-56E3-8490-528D-D750ACE087A1}"/>
              </a:ext>
            </a:extLst>
          </p:cNvPr>
          <p:cNvSpPr>
            <a:spLocks noGrp="1"/>
          </p:cNvSpPr>
          <p:nvPr>
            <p:ph type="title"/>
          </p:nvPr>
        </p:nvSpPr>
        <p:spPr>
          <a:xfrm>
            <a:off x="3962399" y="1964267"/>
            <a:ext cx="7197726" cy="2421464"/>
          </a:xfrm>
        </p:spPr>
        <p:txBody>
          <a:bodyPr vert="horz" lIns="91440" tIns="45720" rIns="91440" bIns="45720" rtlCol="0" anchor="b">
            <a:normAutofit/>
          </a:bodyPr>
          <a:lstStyle/>
          <a:p>
            <a:pPr algn="r"/>
            <a:r>
              <a:rPr lang="en-US" sz="4800"/>
              <a:t>DOCKERFILE</a:t>
            </a:r>
          </a:p>
        </p:txBody>
      </p:sp>
      <p:sp>
        <p:nvSpPr>
          <p:cNvPr id="3" name="Text Placeholder 2">
            <a:extLst>
              <a:ext uri="{FF2B5EF4-FFF2-40B4-BE49-F238E27FC236}">
                <a16:creationId xmlns:a16="http://schemas.microsoft.com/office/drawing/2014/main" id="{4CC76024-93C2-2BE3-AC04-BD6B072C16DC}"/>
              </a:ext>
            </a:extLst>
          </p:cNvPr>
          <p:cNvSpPr>
            <a:spLocks noGrp="1"/>
          </p:cNvSpPr>
          <p:nvPr>
            <p:ph type="body" idx="1"/>
          </p:nvPr>
        </p:nvSpPr>
        <p:spPr>
          <a:xfrm>
            <a:off x="3962399" y="4385732"/>
            <a:ext cx="7197726" cy="1405467"/>
          </a:xfrm>
        </p:spPr>
        <p:txBody>
          <a:bodyPr vert="horz" lIns="91440" tIns="45720" rIns="91440" bIns="45720" rtlCol="0" anchor="t">
            <a:normAutofit/>
          </a:bodyPr>
          <a:lstStyle/>
          <a:p>
            <a:pPr algn="r"/>
            <a:endParaRPr lang="en-US" sz="1800"/>
          </a:p>
        </p:txBody>
      </p:sp>
    </p:spTree>
    <p:extLst>
      <p:ext uri="{BB962C8B-B14F-4D97-AF65-F5344CB8AC3E}">
        <p14:creationId xmlns:p14="http://schemas.microsoft.com/office/powerpoint/2010/main" val="1834873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DFC3C-5144-F406-C68E-3D00F0B3C236}"/>
              </a:ext>
            </a:extLst>
          </p:cNvPr>
          <p:cNvSpPr>
            <a:spLocks noGrp="1"/>
          </p:cNvSpPr>
          <p:nvPr>
            <p:ph type="title"/>
          </p:nvPr>
        </p:nvSpPr>
        <p:spPr>
          <a:xfrm>
            <a:off x="685799" y="1150076"/>
            <a:ext cx="3659389" cy="4557849"/>
          </a:xfrm>
        </p:spPr>
        <p:txBody>
          <a:bodyPr>
            <a:normAutofit/>
          </a:bodyPr>
          <a:lstStyle/>
          <a:p>
            <a:pPr algn="r"/>
            <a:r>
              <a:rPr lang="en-US" dirty="0"/>
              <a:t>What is docker?</a:t>
            </a:r>
            <a:endParaRPr lang="en-US"/>
          </a:p>
        </p:txBody>
      </p:sp>
      <p:sp>
        <p:nvSpPr>
          <p:cNvPr id="3" name="Content Placeholder 2">
            <a:extLst>
              <a:ext uri="{FF2B5EF4-FFF2-40B4-BE49-F238E27FC236}">
                <a16:creationId xmlns:a16="http://schemas.microsoft.com/office/drawing/2014/main" id="{DBA02B75-CB73-D03B-0CCD-AAD47E378164}"/>
              </a:ext>
            </a:extLst>
          </p:cNvPr>
          <p:cNvSpPr>
            <a:spLocks noGrp="1"/>
          </p:cNvSpPr>
          <p:nvPr>
            <p:ph idx="1"/>
          </p:nvPr>
        </p:nvSpPr>
        <p:spPr>
          <a:xfrm>
            <a:off x="4988658" y="1150076"/>
            <a:ext cx="6517543" cy="4557849"/>
          </a:xfrm>
        </p:spPr>
        <p:txBody>
          <a:bodyPr>
            <a:normAutofit/>
          </a:bodyPr>
          <a:lstStyle/>
          <a:p>
            <a:r>
              <a:rPr lang="en-US" dirty="0"/>
              <a:t>Docker is a set of platform as a service products that use OS-level virtualization to deliver software in packages called containers. </a:t>
            </a:r>
          </a:p>
        </p:txBody>
      </p:sp>
    </p:spTree>
    <p:extLst>
      <p:ext uri="{BB962C8B-B14F-4D97-AF65-F5344CB8AC3E}">
        <p14:creationId xmlns:p14="http://schemas.microsoft.com/office/powerpoint/2010/main" val="2473513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4B504-BD28-74A7-1C9B-1C2C1B043BFE}"/>
              </a:ext>
            </a:extLst>
          </p:cNvPr>
          <p:cNvSpPr>
            <a:spLocks noGrp="1"/>
          </p:cNvSpPr>
          <p:nvPr>
            <p:ph type="title"/>
          </p:nvPr>
        </p:nvSpPr>
        <p:spPr>
          <a:xfrm>
            <a:off x="7865806" y="643463"/>
            <a:ext cx="3706762" cy="1608124"/>
          </a:xfrm>
        </p:spPr>
        <p:txBody>
          <a:bodyPr>
            <a:normAutofit/>
          </a:bodyPr>
          <a:lstStyle/>
          <a:p>
            <a:endParaRPr lang="en-US" dirty="0"/>
          </a:p>
        </p:txBody>
      </p:sp>
      <p:pic>
        <p:nvPicPr>
          <p:cNvPr id="5" name="Picture 4" descr="Forklift lifting a container in the yard">
            <a:extLst>
              <a:ext uri="{FF2B5EF4-FFF2-40B4-BE49-F238E27FC236}">
                <a16:creationId xmlns:a16="http://schemas.microsoft.com/office/drawing/2014/main" id="{C03C3EC2-9915-51D8-18D1-8A04C1027B04}"/>
              </a:ext>
            </a:extLst>
          </p:cNvPr>
          <p:cNvPicPr>
            <a:picLocks noChangeAspect="1"/>
          </p:cNvPicPr>
          <p:nvPr/>
        </p:nvPicPr>
        <p:blipFill rotWithShape="1">
          <a:blip r:embed="rId3"/>
          <a:srcRect l="4096" r="22389" b="-2"/>
          <a:stretch/>
        </p:blipFill>
        <p:spPr>
          <a:xfrm>
            <a:off x="20" y="975"/>
            <a:ext cx="7552924" cy="6858000"/>
          </a:xfrm>
          <a:prstGeom prst="rect">
            <a:avLst/>
          </a:prstGeom>
        </p:spPr>
      </p:pic>
      <p:sp>
        <p:nvSpPr>
          <p:cNvPr id="3" name="Content Placeholder 2">
            <a:extLst>
              <a:ext uri="{FF2B5EF4-FFF2-40B4-BE49-F238E27FC236}">
                <a16:creationId xmlns:a16="http://schemas.microsoft.com/office/drawing/2014/main" id="{B2D255A3-2654-6408-DCC8-1163B0F4A36F}"/>
              </a:ext>
            </a:extLst>
          </p:cNvPr>
          <p:cNvSpPr>
            <a:spLocks noGrp="1"/>
          </p:cNvSpPr>
          <p:nvPr>
            <p:ph idx="1"/>
          </p:nvPr>
        </p:nvSpPr>
        <p:spPr>
          <a:xfrm>
            <a:off x="7865806" y="2251587"/>
            <a:ext cx="3706762" cy="3972232"/>
          </a:xfrm>
        </p:spPr>
        <p:txBody>
          <a:bodyPr>
            <a:normAutofit/>
          </a:bodyPr>
          <a:lstStyle/>
          <a:p>
            <a:endParaRPr lang="en-US"/>
          </a:p>
        </p:txBody>
      </p:sp>
    </p:spTree>
    <p:extLst>
      <p:ext uri="{BB962C8B-B14F-4D97-AF65-F5344CB8AC3E}">
        <p14:creationId xmlns:p14="http://schemas.microsoft.com/office/powerpoint/2010/main" val="3728721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1" name="Rectangle 10">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orklift lifting a container in the yard">
            <a:extLst>
              <a:ext uri="{FF2B5EF4-FFF2-40B4-BE49-F238E27FC236}">
                <a16:creationId xmlns:a16="http://schemas.microsoft.com/office/drawing/2014/main" id="{C824DE7E-8F8D-4C2D-E288-0EC8DB292E67}"/>
              </a:ext>
            </a:extLst>
          </p:cNvPr>
          <p:cNvPicPr>
            <a:picLocks noChangeAspect="1"/>
          </p:cNvPicPr>
          <p:nvPr/>
        </p:nvPicPr>
        <p:blipFill rotWithShape="1">
          <a:blip r:embed="rId3">
            <a:alphaModFix amt="35000"/>
          </a:blip>
          <a:srcRect t="15730"/>
          <a:stretch/>
        </p:blipFill>
        <p:spPr>
          <a:xfrm>
            <a:off x="20" y="10"/>
            <a:ext cx="12191980" cy="6857990"/>
          </a:xfrm>
          <a:prstGeom prst="rect">
            <a:avLst/>
          </a:prstGeom>
        </p:spPr>
      </p:pic>
      <p:pic>
        <p:nvPicPr>
          <p:cNvPr id="13" name="Picture 12">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BEED0CDC-516A-AB84-02EA-3B6091087631}"/>
              </a:ext>
            </a:extLst>
          </p:cNvPr>
          <p:cNvSpPr>
            <a:spLocks noGrp="1"/>
          </p:cNvSpPr>
          <p:nvPr>
            <p:ph type="title"/>
          </p:nvPr>
        </p:nvSpPr>
        <p:spPr>
          <a:xfrm>
            <a:off x="3962399" y="1964267"/>
            <a:ext cx="7197726" cy="2421464"/>
          </a:xfrm>
        </p:spPr>
        <p:txBody>
          <a:bodyPr vert="horz" lIns="91440" tIns="45720" rIns="91440" bIns="45720" rtlCol="0" anchor="b">
            <a:normAutofit/>
          </a:bodyPr>
          <a:lstStyle/>
          <a:p>
            <a:pPr algn="r"/>
            <a:r>
              <a:rPr lang="en-US" sz="4800" dirty="0"/>
              <a:t>What is a Container?</a:t>
            </a:r>
          </a:p>
        </p:txBody>
      </p:sp>
      <p:sp>
        <p:nvSpPr>
          <p:cNvPr id="3" name="Text Placeholder 2">
            <a:extLst>
              <a:ext uri="{FF2B5EF4-FFF2-40B4-BE49-F238E27FC236}">
                <a16:creationId xmlns:a16="http://schemas.microsoft.com/office/drawing/2014/main" id="{043A716C-1055-CA18-6A09-69C505DC2004}"/>
              </a:ext>
            </a:extLst>
          </p:cNvPr>
          <p:cNvSpPr>
            <a:spLocks noGrp="1"/>
          </p:cNvSpPr>
          <p:nvPr>
            <p:ph type="body" idx="1"/>
          </p:nvPr>
        </p:nvSpPr>
        <p:spPr>
          <a:xfrm>
            <a:off x="3962399" y="4385732"/>
            <a:ext cx="7197726" cy="1405467"/>
          </a:xfrm>
        </p:spPr>
        <p:txBody>
          <a:bodyPr vert="horz" lIns="91440" tIns="45720" rIns="91440" bIns="45720" rtlCol="0" anchor="t">
            <a:normAutofit/>
          </a:bodyPr>
          <a:lstStyle/>
          <a:p>
            <a:pPr algn="r"/>
            <a:endParaRPr lang="en-US" sz="1800"/>
          </a:p>
        </p:txBody>
      </p:sp>
    </p:spTree>
    <p:extLst>
      <p:ext uri="{BB962C8B-B14F-4D97-AF65-F5344CB8AC3E}">
        <p14:creationId xmlns:p14="http://schemas.microsoft.com/office/powerpoint/2010/main" val="1765906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orklift lifting a container in the yard">
            <a:extLst>
              <a:ext uri="{FF2B5EF4-FFF2-40B4-BE49-F238E27FC236}">
                <a16:creationId xmlns:a16="http://schemas.microsoft.com/office/drawing/2014/main" id="{C824DE7E-8F8D-4C2D-E288-0EC8DB292E67}"/>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BEED0CDC-516A-AB84-02EA-3B6091087631}"/>
              </a:ext>
            </a:extLst>
          </p:cNvPr>
          <p:cNvSpPr>
            <a:spLocks noGrp="1"/>
          </p:cNvSpPr>
          <p:nvPr>
            <p:ph type="title"/>
          </p:nvPr>
        </p:nvSpPr>
        <p:spPr>
          <a:xfrm>
            <a:off x="3962399" y="1964267"/>
            <a:ext cx="7197726" cy="2421464"/>
          </a:xfrm>
        </p:spPr>
        <p:txBody>
          <a:bodyPr vert="horz" lIns="91440" tIns="45720" rIns="91440" bIns="45720" rtlCol="0" anchor="b">
            <a:normAutofit/>
          </a:bodyPr>
          <a:lstStyle/>
          <a:p>
            <a:pPr algn="r"/>
            <a:r>
              <a:rPr lang="en-US" sz="4800" dirty="0"/>
              <a:t>What is a Container?</a:t>
            </a:r>
          </a:p>
        </p:txBody>
      </p:sp>
      <p:sp>
        <p:nvSpPr>
          <p:cNvPr id="3" name="Text Placeholder 2">
            <a:extLst>
              <a:ext uri="{FF2B5EF4-FFF2-40B4-BE49-F238E27FC236}">
                <a16:creationId xmlns:a16="http://schemas.microsoft.com/office/drawing/2014/main" id="{043A716C-1055-CA18-6A09-69C505DC2004}"/>
              </a:ext>
            </a:extLst>
          </p:cNvPr>
          <p:cNvSpPr>
            <a:spLocks noGrp="1"/>
          </p:cNvSpPr>
          <p:nvPr>
            <p:ph type="body" idx="1"/>
          </p:nvPr>
        </p:nvSpPr>
        <p:spPr>
          <a:xfrm>
            <a:off x="3962399" y="4385732"/>
            <a:ext cx="7197726" cy="1405467"/>
          </a:xfrm>
        </p:spPr>
        <p:txBody>
          <a:bodyPr vert="horz" lIns="91440" tIns="45720" rIns="91440" bIns="45720" rtlCol="0" anchor="t">
            <a:normAutofit/>
          </a:bodyPr>
          <a:lstStyle/>
          <a:p>
            <a:pPr algn="r"/>
            <a:endParaRPr lang="en-US" sz="1800"/>
          </a:p>
        </p:txBody>
      </p:sp>
    </p:spTree>
    <p:extLst>
      <p:ext uri="{BB962C8B-B14F-4D97-AF65-F5344CB8AC3E}">
        <p14:creationId xmlns:p14="http://schemas.microsoft.com/office/powerpoint/2010/main" val="4009912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DFC3C-5144-F406-C68E-3D00F0B3C236}"/>
              </a:ext>
            </a:extLst>
          </p:cNvPr>
          <p:cNvSpPr>
            <a:spLocks noGrp="1"/>
          </p:cNvSpPr>
          <p:nvPr>
            <p:ph type="title"/>
          </p:nvPr>
        </p:nvSpPr>
        <p:spPr>
          <a:xfrm>
            <a:off x="685799" y="1150076"/>
            <a:ext cx="3659389" cy="4557849"/>
          </a:xfrm>
        </p:spPr>
        <p:txBody>
          <a:bodyPr>
            <a:normAutofit/>
          </a:bodyPr>
          <a:lstStyle/>
          <a:p>
            <a:pPr algn="r"/>
            <a:r>
              <a:rPr lang="en-US" dirty="0"/>
              <a:t>What is docker?</a:t>
            </a:r>
          </a:p>
        </p:txBody>
      </p:sp>
      <p:sp>
        <p:nvSpPr>
          <p:cNvPr id="3" name="Content Placeholder 2">
            <a:extLst>
              <a:ext uri="{FF2B5EF4-FFF2-40B4-BE49-F238E27FC236}">
                <a16:creationId xmlns:a16="http://schemas.microsoft.com/office/drawing/2014/main" id="{DBA02B75-CB73-D03B-0CCD-AAD47E378164}"/>
              </a:ext>
            </a:extLst>
          </p:cNvPr>
          <p:cNvSpPr>
            <a:spLocks noGrp="1"/>
          </p:cNvSpPr>
          <p:nvPr>
            <p:ph idx="1"/>
          </p:nvPr>
        </p:nvSpPr>
        <p:spPr>
          <a:xfrm>
            <a:off x="4988658" y="1150076"/>
            <a:ext cx="6517543" cy="4557849"/>
          </a:xfrm>
        </p:spPr>
        <p:txBody>
          <a:bodyPr>
            <a:normAutofit/>
          </a:bodyPr>
          <a:lstStyle/>
          <a:p>
            <a:r>
              <a:rPr lang="en-US" dirty="0"/>
              <a:t>Docker is an open platform for developing, shipping, and running applications. Docker enables you to separate your applications from your infrastructure so you can deliver software quickly. With Docker, you can manage your infrastructure in the same ways you manage your applications. By taking advantage of Docker's methodologies for shipping, testing, and deploying code, you can significantly reduce the delay between writing code and running it in production.</a:t>
            </a:r>
          </a:p>
        </p:txBody>
      </p:sp>
      <p:sp>
        <p:nvSpPr>
          <p:cNvPr id="4" name="TextBox 3">
            <a:extLst>
              <a:ext uri="{FF2B5EF4-FFF2-40B4-BE49-F238E27FC236}">
                <a16:creationId xmlns:a16="http://schemas.microsoft.com/office/drawing/2014/main" id="{018F395E-181F-9A27-321B-630103E2EF8E}"/>
              </a:ext>
            </a:extLst>
          </p:cNvPr>
          <p:cNvSpPr txBox="1"/>
          <p:nvPr/>
        </p:nvSpPr>
        <p:spPr>
          <a:xfrm>
            <a:off x="6096000" y="387927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14356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E8FA2CE1-BEF5-A2C8-39FA-28B144E633E3}"/>
              </a:ext>
            </a:extLst>
          </p:cNvPr>
          <p:cNvSpPr>
            <a:spLocks noGrp="1"/>
          </p:cNvSpPr>
          <p:nvPr>
            <p:ph type="title"/>
          </p:nvPr>
        </p:nvSpPr>
        <p:spPr>
          <a:xfrm>
            <a:off x="649338" y="3765754"/>
            <a:ext cx="10903565" cy="1504335"/>
          </a:xfrm>
        </p:spPr>
        <p:txBody>
          <a:bodyPr vert="horz" lIns="91440" tIns="45720" rIns="91440" bIns="45720" rtlCol="0" anchor="b">
            <a:normAutofit/>
          </a:bodyPr>
          <a:lstStyle/>
          <a:p>
            <a:pPr algn="ctr"/>
            <a:r>
              <a:rPr lang="en-US" sz="4800" dirty="0"/>
              <a:t>Containers</a:t>
            </a:r>
          </a:p>
        </p:txBody>
      </p:sp>
      <p:sp>
        <p:nvSpPr>
          <p:cNvPr id="3" name="Text Placeholder 2">
            <a:extLst>
              <a:ext uri="{FF2B5EF4-FFF2-40B4-BE49-F238E27FC236}">
                <a16:creationId xmlns:a16="http://schemas.microsoft.com/office/drawing/2014/main" id="{340D130A-D897-4F04-381E-307AA7E090A7}"/>
              </a:ext>
            </a:extLst>
          </p:cNvPr>
          <p:cNvSpPr>
            <a:spLocks noGrp="1"/>
          </p:cNvSpPr>
          <p:nvPr>
            <p:ph type="body" idx="1"/>
          </p:nvPr>
        </p:nvSpPr>
        <p:spPr>
          <a:xfrm>
            <a:off x="1278398" y="5270090"/>
            <a:ext cx="9645445" cy="953729"/>
          </a:xfrm>
        </p:spPr>
        <p:txBody>
          <a:bodyPr vert="horz" lIns="91440" tIns="45720" rIns="91440" bIns="45720" rtlCol="0" anchor="t">
            <a:normAutofit/>
          </a:bodyPr>
          <a:lstStyle/>
          <a:p>
            <a:pPr algn="ctr"/>
            <a:endParaRPr lang="en-US" sz="1800"/>
          </a:p>
        </p:txBody>
      </p:sp>
      <p:pic>
        <p:nvPicPr>
          <p:cNvPr id="7" name="Graphic 6" descr="Box">
            <a:extLst>
              <a:ext uri="{FF2B5EF4-FFF2-40B4-BE49-F238E27FC236}">
                <a16:creationId xmlns:a16="http://schemas.microsoft.com/office/drawing/2014/main" id="{85DD7617-ADBF-00B2-8EAF-AD734C3FF2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55619" y="960120"/>
            <a:ext cx="2491002" cy="249100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98363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A2903-9508-A3AF-C6F9-65756D2F396C}"/>
              </a:ext>
            </a:extLst>
          </p:cNvPr>
          <p:cNvSpPr>
            <a:spLocks noGrp="1"/>
          </p:cNvSpPr>
          <p:nvPr>
            <p:ph type="title"/>
          </p:nvPr>
        </p:nvSpPr>
        <p:spPr>
          <a:xfrm>
            <a:off x="685802" y="609600"/>
            <a:ext cx="6282266" cy="1456267"/>
          </a:xfrm>
        </p:spPr>
        <p:txBody>
          <a:bodyPr>
            <a:normAutofit/>
          </a:bodyPr>
          <a:lstStyle/>
          <a:p>
            <a:r>
              <a:rPr lang="en-US" dirty="0"/>
              <a:t>What is a container?</a:t>
            </a:r>
          </a:p>
        </p:txBody>
      </p:sp>
      <p:sp>
        <p:nvSpPr>
          <p:cNvPr id="3" name="Content Placeholder 2">
            <a:extLst>
              <a:ext uri="{FF2B5EF4-FFF2-40B4-BE49-F238E27FC236}">
                <a16:creationId xmlns:a16="http://schemas.microsoft.com/office/drawing/2014/main" id="{3F954E95-E904-1309-A349-B6DBDFF3B233}"/>
              </a:ext>
            </a:extLst>
          </p:cNvPr>
          <p:cNvSpPr>
            <a:spLocks noGrp="1"/>
          </p:cNvSpPr>
          <p:nvPr>
            <p:ph idx="1"/>
          </p:nvPr>
        </p:nvSpPr>
        <p:spPr>
          <a:xfrm>
            <a:off x="685802" y="2142067"/>
            <a:ext cx="6282266" cy="3649133"/>
          </a:xfrm>
        </p:spPr>
        <p:txBody>
          <a:bodyPr>
            <a:normAutofit/>
          </a:bodyPr>
          <a:lstStyle/>
          <a:p>
            <a:r>
              <a:rPr lang="en-US" dirty="0"/>
              <a:t>A container is a standard unit of software that packages up code and all its dependencies, so the application runs quickly and reliably from one computing.</a:t>
            </a:r>
          </a:p>
        </p:txBody>
      </p:sp>
      <p:pic>
        <p:nvPicPr>
          <p:cNvPr id="5" name="Picture 4" descr="3D box skeletons">
            <a:extLst>
              <a:ext uri="{FF2B5EF4-FFF2-40B4-BE49-F238E27FC236}">
                <a16:creationId xmlns:a16="http://schemas.microsoft.com/office/drawing/2014/main" id="{539EBB8B-F960-FABF-58AC-4C803E7CE10E}"/>
              </a:ext>
            </a:extLst>
          </p:cNvPr>
          <p:cNvPicPr>
            <a:picLocks noChangeAspect="1"/>
          </p:cNvPicPr>
          <p:nvPr/>
        </p:nvPicPr>
        <p:blipFill rotWithShape="1">
          <a:blip r:embed="rId3"/>
          <a:srcRect l="30353" r="21736" b="1"/>
          <a:stretch/>
        </p:blipFill>
        <p:spPr>
          <a:xfrm>
            <a:off x="7590936" y="990600"/>
            <a:ext cx="3445714" cy="48005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72764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E6B26-989D-8F28-8502-CD20EA32B047}"/>
              </a:ext>
            </a:extLst>
          </p:cNvPr>
          <p:cNvSpPr>
            <a:spLocks noGrp="1"/>
          </p:cNvSpPr>
          <p:nvPr>
            <p:ph type="title"/>
          </p:nvPr>
        </p:nvSpPr>
        <p:spPr/>
        <p:txBody>
          <a:bodyPr/>
          <a:lstStyle/>
          <a:p>
            <a:r>
              <a:rPr lang="en-US" dirty="0"/>
              <a:t>What is a container?</a:t>
            </a:r>
          </a:p>
        </p:txBody>
      </p:sp>
      <p:sp>
        <p:nvSpPr>
          <p:cNvPr id="3" name="Content Placeholder 2">
            <a:extLst>
              <a:ext uri="{FF2B5EF4-FFF2-40B4-BE49-F238E27FC236}">
                <a16:creationId xmlns:a16="http://schemas.microsoft.com/office/drawing/2014/main" id="{029B9A04-0501-A046-9AD0-D408CA2C5495}"/>
              </a:ext>
            </a:extLst>
          </p:cNvPr>
          <p:cNvSpPr>
            <a:spLocks noGrp="1"/>
          </p:cNvSpPr>
          <p:nvPr>
            <p:ph idx="1"/>
          </p:nvPr>
        </p:nvSpPr>
        <p:spPr>
          <a:xfrm>
            <a:off x="671946" y="2142067"/>
            <a:ext cx="10131425" cy="3649133"/>
          </a:xfrm>
        </p:spPr>
        <p:txBody>
          <a:bodyPr/>
          <a:lstStyle/>
          <a:p>
            <a:pPr marL="285750" indent="-285750">
              <a:buFont typeface="Arial" panose="020B0604020202020204" pitchFamily="34" charset="0"/>
              <a:buChar char="•"/>
            </a:pPr>
            <a:r>
              <a:rPr lang="en-US">
                <a:solidFill>
                  <a:schemeClr val="tx1">
                    <a:lumMod val="75000"/>
                    <a:lumOff val="25000"/>
                  </a:schemeClr>
                </a:solidFill>
                <a:latin typeface="Maven Pro Medium" panose="020B0604020202020204" charset="0"/>
              </a:rPr>
              <a:t>Container ≠ VM</a:t>
            </a:r>
          </a:p>
          <a:p>
            <a:pPr marL="285750" indent="-285750">
              <a:buFont typeface="Arial" panose="020B0604020202020204" pitchFamily="34" charset="0"/>
              <a:buChar char="•"/>
            </a:pPr>
            <a:r>
              <a:rPr lang="en-US">
                <a:solidFill>
                  <a:schemeClr val="tx1">
                    <a:lumMod val="75000"/>
                    <a:lumOff val="25000"/>
                  </a:schemeClr>
                </a:solidFill>
                <a:latin typeface="Maven Pro Medium" panose="020B0604020202020204" charset="0"/>
              </a:rPr>
              <a:t>Isolated</a:t>
            </a:r>
          </a:p>
          <a:p>
            <a:pPr marL="285750" indent="-285750">
              <a:buFont typeface="Arial" panose="020B0604020202020204" pitchFamily="34" charset="0"/>
              <a:buChar char="•"/>
            </a:pPr>
            <a:r>
              <a:rPr lang="en-US">
                <a:solidFill>
                  <a:schemeClr val="tx1">
                    <a:lumMod val="75000"/>
                    <a:lumOff val="25000"/>
                  </a:schemeClr>
                </a:solidFill>
                <a:latin typeface="Maven Pro Medium" panose="020B0604020202020204" charset="0"/>
              </a:rPr>
              <a:t>Share OS</a:t>
            </a:r>
          </a:p>
          <a:p>
            <a:pPr marL="285750" indent="-285750">
              <a:buFont typeface="Arial" panose="020B0604020202020204" pitchFamily="34" charset="0"/>
              <a:buChar char="•"/>
            </a:pPr>
            <a:r>
              <a:rPr lang="en-US">
                <a:solidFill>
                  <a:schemeClr val="tx1">
                    <a:lumMod val="75000"/>
                    <a:lumOff val="25000"/>
                  </a:schemeClr>
                </a:solidFill>
                <a:latin typeface="Maven Pro Medium" panose="020B0604020202020204" charset="0"/>
              </a:rPr>
              <a:t>and sometimes bins/libs</a:t>
            </a:r>
          </a:p>
          <a:p>
            <a:pPr marL="0" indent="0">
              <a:buNone/>
            </a:pPr>
            <a:endParaRPr lang="en-US" dirty="0"/>
          </a:p>
        </p:txBody>
      </p:sp>
      <p:pic>
        <p:nvPicPr>
          <p:cNvPr id="4" name="Content Placeholder 4">
            <a:extLst>
              <a:ext uri="{FF2B5EF4-FFF2-40B4-BE49-F238E27FC236}">
                <a16:creationId xmlns:a16="http://schemas.microsoft.com/office/drawing/2014/main" id="{E18B0D3F-4989-7D25-1FB2-616E63000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2890" y="2661227"/>
            <a:ext cx="2089202" cy="1877580"/>
          </a:xfrm>
          <a:prstGeom prst="rect">
            <a:avLst/>
          </a:prstGeom>
        </p:spPr>
      </p:pic>
      <p:pic>
        <p:nvPicPr>
          <p:cNvPr id="5" name="Picture 4">
            <a:extLst>
              <a:ext uri="{FF2B5EF4-FFF2-40B4-BE49-F238E27FC236}">
                <a16:creationId xmlns:a16="http://schemas.microsoft.com/office/drawing/2014/main" id="{B7454DD6-75FE-154E-DADE-28D8ECDFF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8073" y="2662651"/>
            <a:ext cx="2092636" cy="1876156"/>
          </a:xfrm>
          <a:prstGeom prst="rect">
            <a:avLst/>
          </a:prstGeom>
        </p:spPr>
      </p:pic>
    </p:spTree>
    <p:extLst>
      <p:ext uri="{BB962C8B-B14F-4D97-AF65-F5344CB8AC3E}">
        <p14:creationId xmlns:p14="http://schemas.microsoft.com/office/powerpoint/2010/main" val="2014370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E6B26-989D-8F28-8502-CD20EA32B047}"/>
              </a:ext>
            </a:extLst>
          </p:cNvPr>
          <p:cNvSpPr>
            <a:spLocks noGrp="1"/>
          </p:cNvSpPr>
          <p:nvPr>
            <p:ph type="title"/>
          </p:nvPr>
        </p:nvSpPr>
        <p:spPr/>
        <p:txBody>
          <a:bodyPr/>
          <a:lstStyle/>
          <a:p>
            <a:r>
              <a:rPr lang="en-US" dirty="0"/>
              <a:t>What is a container?</a:t>
            </a:r>
          </a:p>
        </p:txBody>
      </p:sp>
      <p:sp>
        <p:nvSpPr>
          <p:cNvPr id="3" name="Content Placeholder 2">
            <a:extLst>
              <a:ext uri="{FF2B5EF4-FFF2-40B4-BE49-F238E27FC236}">
                <a16:creationId xmlns:a16="http://schemas.microsoft.com/office/drawing/2014/main" id="{029B9A04-0501-A046-9AD0-D408CA2C5495}"/>
              </a:ext>
            </a:extLst>
          </p:cNvPr>
          <p:cNvSpPr>
            <a:spLocks noGrp="1"/>
          </p:cNvSpPr>
          <p:nvPr>
            <p:ph idx="1"/>
          </p:nvPr>
        </p:nvSpPr>
        <p:spPr>
          <a:xfrm>
            <a:off x="671946" y="2142067"/>
            <a:ext cx="10131425" cy="3649133"/>
          </a:xfrm>
        </p:spPr>
        <p:txBody>
          <a:bodyPr/>
          <a:lstStyle/>
          <a:p>
            <a:pPr marL="285750" indent="-285750">
              <a:buFont typeface="Arial" panose="020B0604020202020204" pitchFamily="34" charset="0"/>
              <a:buChar char="•"/>
            </a:pPr>
            <a:r>
              <a:rPr lang="en-US" dirty="0">
                <a:solidFill>
                  <a:schemeClr val="tx1">
                    <a:lumMod val="75000"/>
                    <a:lumOff val="25000"/>
                  </a:schemeClr>
                </a:solidFill>
                <a:latin typeface="Maven Pro Medium" panose="020B0604020202020204" charset="0"/>
              </a:rPr>
              <a:t>Container ≠ VM</a:t>
            </a:r>
          </a:p>
          <a:p>
            <a:pPr marL="285750" indent="-285750">
              <a:buFont typeface="Arial" panose="020B0604020202020204" pitchFamily="34" charset="0"/>
              <a:buChar char="•"/>
            </a:pPr>
            <a:r>
              <a:rPr lang="en-US" dirty="0">
                <a:solidFill>
                  <a:schemeClr val="tx1">
                    <a:lumMod val="75000"/>
                    <a:lumOff val="25000"/>
                  </a:schemeClr>
                </a:solidFill>
                <a:latin typeface="Maven Pro Medium" panose="020B0604020202020204" charset="0"/>
              </a:rPr>
              <a:t>Isolated</a:t>
            </a:r>
          </a:p>
          <a:p>
            <a:pPr marL="285750" indent="-285750">
              <a:buFont typeface="Arial" panose="020B0604020202020204" pitchFamily="34" charset="0"/>
              <a:buChar char="•"/>
            </a:pPr>
            <a:r>
              <a:rPr lang="en-US" dirty="0">
                <a:solidFill>
                  <a:schemeClr val="tx1">
                    <a:lumMod val="75000"/>
                    <a:lumOff val="25000"/>
                  </a:schemeClr>
                </a:solidFill>
                <a:latin typeface="Maven Pro Medium" panose="020B0604020202020204" charset="0"/>
              </a:rPr>
              <a:t>Share OS</a:t>
            </a:r>
          </a:p>
          <a:p>
            <a:pPr marL="285750" indent="-285750">
              <a:buFont typeface="Arial" panose="020B0604020202020204" pitchFamily="34" charset="0"/>
              <a:buChar char="•"/>
            </a:pPr>
            <a:r>
              <a:rPr lang="en-US" dirty="0">
                <a:solidFill>
                  <a:schemeClr val="tx1">
                    <a:lumMod val="75000"/>
                    <a:lumOff val="25000"/>
                  </a:schemeClr>
                </a:solidFill>
                <a:latin typeface="Maven Pro Medium" panose="020B0604020202020204" charset="0"/>
              </a:rPr>
              <a:t>and sometimes bins/libs</a:t>
            </a:r>
          </a:p>
          <a:p>
            <a:pPr marL="0" indent="0">
              <a:buNone/>
            </a:pPr>
            <a:endParaRPr lang="en-US" dirty="0"/>
          </a:p>
        </p:txBody>
      </p:sp>
    </p:spTree>
    <p:extLst>
      <p:ext uri="{BB962C8B-B14F-4D97-AF65-F5344CB8AC3E}">
        <p14:creationId xmlns:p14="http://schemas.microsoft.com/office/powerpoint/2010/main" val="10357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E6B26-989D-8F28-8502-CD20EA32B047}"/>
              </a:ext>
            </a:extLst>
          </p:cNvPr>
          <p:cNvSpPr>
            <a:spLocks noGrp="1"/>
          </p:cNvSpPr>
          <p:nvPr>
            <p:ph type="title"/>
          </p:nvPr>
        </p:nvSpPr>
        <p:spPr>
          <a:xfrm>
            <a:off x="685801" y="609600"/>
            <a:ext cx="5219699" cy="1456267"/>
          </a:xfrm>
        </p:spPr>
        <p:txBody>
          <a:bodyPr>
            <a:normAutofit/>
          </a:bodyPr>
          <a:lstStyle/>
          <a:p>
            <a:r>
              <a:rPr lang="en-US" dirty="0"/>
              <a:t>What is a container?</a:t>
            </a:r>
          </a:p>
        </p:txBody>
      </p:sp>
      <p:sp>
        <p:nvSpPr>
          <p:cNvPr id="3" name="Content Placeholder 2">
            <a:extLst>
              <a:ext uri="{FF2B5EF4-FFF2-40B4-BE49-F238E27FC236}">
                <a16:creationId xmlns:a16="http://schemas.microsoft.com/office/drawing/2014/main" id="{029B9A04-0501-A046-9AD0-D408CA2C5495}"/>
              </a:ext>
            </a:extLst>
          </p:cNvPr>
          <p:cNvSpPr>
            <a:spLocks noGrp="1"/>
          </p:cNvSpPr>
          <p:nvPr>
            <p:ph idx="1"/>
          </p:nvPr>
        </p:nvSpPr>
        <p:spPr>
          <a:xfrm>
            <a:off x="685801" y="2142067"/>
            <a:ext cx="5219699" cy="3649133"/>
          </a:xfrm>
        </p:spPr>
        <p:txBody>
          <a:bodyPr>
            <a:normAutofit/>
          </a:bodyPr>
          <a:lstStyle/>
          <a:p>
            <a:pPr marL="285750" indent="-285750" algn="just">
              <a:buFont typeface="Arial" panose="020B0604020202020204" pitchFamily="34" charset="0"/>
              <a:buChar char="•"/>
            </a:pPr>
            <a:r>
              <a:rPr lang="en-US" dirty="0">
                <a:latin typeface="Maven Pro Medium" panose="020B0604020202020204" charset="0"/>
              </a:rPr>
              <a:t>In software engineering, containerization is operating system-level virtualization or application-level virtualization over multiple network resources so that software applications can run in isolated user spaces called containers in any cloud or non-cloud environment, regardless of type or vendor.</a:t>
            </a:r>
            <a:endParaRPr lang="en-US" dirty="0"/>
          </a:p>
        </p:txBody>
      </p:sp>
      <p:pic>
        <p:nvPicPr>
          <p:cNvPr id="6" name="Picture 5" descr="Yellow freight container with the sky as background">
            <a:extLst>
              <a:ext uri="{FF2B5EF4-FFF2-40B4-BE49-F238E27FC236}">
                <a16:creationId xmlns:a16="http://schemas.microsoft.com/office/drawing/2014/main" id="{FE1FD632-4891-72D3-0F2C-B45F4C038DF3}"/>
              </a:ext>
            </a:extLst>
          </p:cNvPr>
          <p:cNvPicPr>
            <a:picLocks noChangeAspect="1"/>
          </p:cNvPicPr>
          <p:nvPr/>
        </p:nvPicPr>
        <p:blipFill rotWithShape="1">
          <a:blip r:embed="rId3"/>
          <a:srcRect l="16567" r="23780"/>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982956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235</TotalTime>
  <Words>881</Words>
  <Application>Microsoft Macintosh PowerPoint</Application>
  <PresentationFormat>Widescreen</PresentationFormat>
  <Paragraphs>66</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Maven Pro Medium</vt:lpstr>
      <vt:lpstr>Celestial</vt:lpstr>
      <vt:lpstr>Docker</vt:lpstr>
      <vt:lpstr>What is docker?</vt:lpstr>
      <vt:lpstr>What is docker?</vt:lpstr>
      <vt:lpstr>What is docker?</vt:lpstr>
      <vt:lpstr>Containers</vt:lpstr>
      <vt:lpstr>What is a container?</vt:lpstr>
      <vt:lpstr>What is a container?</vt:lpstr>
      <vt:lpstr>What is a container?</vt:lpstr>
      <vt:lpstr>What is a container?</vt:lpstr>
      <vt:lpstr>Docker image</vt:lpstr>
      <vt:lpstr>Docker image</vt:lpstr>
      <vt:lpstr>Docker Hub</vt:lpstr>
      <vt:lpstr>Docker hub</vt:lpstr>
      <vt:lpstr>Docker hub</vt:lpstr>
      <vt:lpstr>Docker hub</vt:lpstr>
      <vt:lpstr>Docker hub</vt:lpstr>
      <vt:lpstr>Docker hub</vt:lpstr>
      <vt:lpstr>dockerfile</vt:lpstr>
      <vt:lpstr>Dockerfile for go</vt:lpstr>
      <vt:lpstr>Docker commands</vt:lpstr>
      <vt:lpstr>Docker commands</vt:lpstr>
      <vt:lpstr>Docker commands</vt:lpstr>
      <vt:lpstr>Docker commands</vt:lpstr>
      <vt:lpstr>Docker commands</vt:lpstr>
      <vt:lpstr>Docker commands</vt:lpstr>
      <vt:lpstr>Docker commands</vt:lpstr>
      <vt:lpstr>Docker commands</vt:lpstr>
      <vt:lpstr>Docker port</vt:lpstr>
      <vt:lpstr>DOCKERFILE</vt:lpstr>
      <vt:lpstr>PowerPoint Presentation</vt:lpstr>
      <vt:lpstr>What is a Container?</vt:lpstr>
      <vt:lpstr>What is a Container?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Samaneh Naghibalhossaini</dc:creator>
  <cp:lastModifiedBy>Samaneh Naghibalhossaini</cp:lastModifiedBy>
  <cp:revision>4</cp:revision>
  <dcterms:created xsi:type="dcterms:W3CDTF">2023-10-12T15:00:29Z</dcterms:created>
  <dcterms:modified xsi:type="dcterms:W3CDTF">2023-10-12T19:21:49Z</dcterms:modified>
</cp:coreProperties>
</file>