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orient="horz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868" autoAdjust="0"/>
  </p:normalViewPr>
  <p:slideViewPr>
    <p:cSldViewPr>
      <p:cViewPr varScale="1">
        <p:scale>
          <a:sx n="74" d="100"/>
          <a:sy n="74" d="100"/>
        </p:scale>
        <p:origin x="298" y="67"/>
      </p:cViewPr>
      <p:guideLst>
        <p:guide orient="horz" pos="2134"/>
        <p:guide orient="horz" pos="28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4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39725B6F-FD5C-0577-8A56-726EF675828F}" type="datetimeFigureOut">
              <a:rPr lang="ko-KR" altLang="en-US">
                <a:uFillTx/>
              </a:rPr>
              <a:t>2017-11-16</a:t>
            </a:fld>
            <a:endParaRPr lang="ko-KR" altLang="en-US">
              <a:uFillTx/>
            </a:endParaRPr>
          </a:p>
        </p:txBody>
      </p:sp>
      <p:sp>
        <p:nvSpPr>
          <p:cNvPr id="6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39725B6F-FD5C-0577-8A56-726EF675828F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 userDrawn="1"/>
        </p:nvSpPr>
        <p:spPr>
          <a:xfrm>
            <a:off x="0" y="0"/>
            <a:ext cx="652858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직사각형 5"/>
          <p:cNvSpPr/>
          <p:nvPr userDrawn="1"/>
        </p:nvSpPr>
        <p:spPr>
          <a:xfrm>
            <a:off x="6516216" y="4251140"/>
            <a:ext cx="2627784" cy="2606860"/>
          </a:xfrm>
          <a:prstGeom prst="rect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직사각형 4"/>
          <p:cNvSpPr/>
          <p:nvPr userDrawn="1"/>
        </p:nvSpPr>
        <p:spPr>
          <a:xfrm>
            <a:off x="6516216" y="0"/>
            <a:ext cx="2627784" cy="4251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/>
          <p:nvPr userDrawn="1"/>
        </p:nvCxnSpPr>
        <p:spPr>
          <a:xfrm>
            <a:off x="521804" y="476671"/>
            <a:ext cx="8100392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333292" y="6525344"/>
            <a:ext cx="47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9725B6F-FD5C-0577-8A56-726EF675828F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26568" cy="41805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>
              <a:defRPr sz="2000" b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ahoma"/>
                <a:cs typeface="Tahoma"/>
              </a:defRPr>
            </a:lvl1pPr>
          </a:lstStyle>
          <a:p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/>
          <p:nvPr userDrawn="1"/>
        </p:nvSpPr>
        <p:spPr>
          <a:xfrm>
            <a:off x="68736" y="80628"/>
            <a:ext cx="9006529" cy="6696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321145" y="3105835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>
                <a:solidFill>
                  <a:schemeClr val="bg1"/>
                </a:solidFill>
                <a:latin typeface="Arial"/>
                <a:ea typeface="Tahoma"/>
                <a:cs typeface="Arial"/>
              </a:rPr>
              <a:t>Thank You</a:t>
            </a:r>
            <a:endParaRPr lang="ko-KR" altLang="en-US" sz="3600" b="1" u="none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333292" y="6525344"/>
            <a:ext cx="477416" cy="365125"/>
          </a:xfrm>
        </p:spPr>
        <p:txBody>
          <a:bodyPr/>
          <a:lstStyle/>
          <a:p>
            <a:fld id="{39725B6F-FD5C-0577-8A56-726EF675828F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333292" y="6525344"/>
            <a:ext cx="47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9725B6F-FD5C-0577-8A56-726EF675828F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179705" y="2606675"/>
            <a:ext cx="6192520" cy="164401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>
                <a:solidFill>
                  <a:schemeClr val="bg1"/>
                </a:solidFill>
                <a:uFillTx/>
                <a:latin typeface="Arial"/>
                <a:ea typeface="Arial"/>
              </a:rPr>
              <a:t>SW프로그래밍</a:t>
            </a:r>
            <a:endParaRPr lang="ko-KR" altLang="en-US" sz="4800" b="1">
              <a:solidFill>
                <a:schemeClr val="bg1"/>
              </a:solidFill>
              <a:uFillTx/>
              <a:latin typeface="Arial"/>
              <a:ea typeface="Arial"/>
            </a:endParaRPr>
          </a:p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>
                <a:solidFill>
                  <a:schemeClr val="bg1"/>
                </a:solidFill>
                <a:uFillTx/>
                <a:latin typeface="Arial"/>
                <a:ea typeface="Arial"/>
              </a:rPr>
              <a:t>Personal Project</a:t>
            </a:r>
            <a:endParaRPr lang="ko-KR" altLang="en-US" sz="4800" b="1">
              <a:solidFill>
                <a:schemeClr val="bg1"/>
              </a:solidFill>
              <a:uFillTx/>
              <a:latin typeface="Arial"/>
              <a:ea typeface="Arial"/>
            </a:endParaRPr>
          </a:p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00" b="1">
              <a:solidFill>
                <a:schemeClr val="bg1"/>
              </a:solidFill>
              <a:uFillTx/>
              <a:latin typeface="Arial"/>
              <a:ea typeface="Arial"/>
            </a:endParaRPr>
          </a:p>
        </p:txBody>
      </p:sp>
      <p:sp>
        <p:nvSpPr>
          <p:cNvPr id="4" name="TextBox 5"/>
          <p:cNvSpPr>
            <a:spLocks noGrp="1" noChangeArrowheads="1"/>
          </p:cNvSpPr>
          <p:nvPr/>
        </p:nvSpPr>
        <p:spPr>
          <a:xfrm>
            <a:off x="6466840" y="5300980"/>
            <a:ext cx="2534285" cy="48958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1">
                <a:solidFill>
                  <a:schemeClr val="bg1">
                    <a:lumMod val="65000"/>
                  </a:schemeClr>
                </a:solidFill>
                <a:uFillTx/>
                <a:latin typeface="Arial"/>
                <a:ea typeface="Arial"/>
              </a:rPr>
              <a:t>컴퓨터 공학부 소프트웨어학과</a:t>
            </a:r>
            <a:endParaRPr lang="ko-KR" altLang="en-US" sz="1300" b="1">
              <a:solidFill>
                <a:schemeClr val="bg1">
                  <a:lumMod val="65000"/>
                </a:schemeClr>
              </a:solidFill>
              <a:uFillTx/>
              <a:latin typeface="Arial"/>
              <a:ea typeface="Arial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1">
                <a:solidFill>
                  <a:schemeClr val="bg1">
                    <a:lumMod val="85000"/>
                  </a:schemeClr>
                </a:solidFill>
                <a:uFillTx/>
                <a:latin typeface="Arial"/>
                <a:ea typeface="Arial"/>
              </a:rPr>
              <a:t>20161466 강소정</a:t>
            </a:r>
            <a:endParaRPr lang="ko-KR" altLang="en-US" sz="1300" b="1">
              <a:solidFill>
                <a:schemeClr val="bg1">
                  <a:lumMod val="85000"/>
                </a:schemeClr>
              </a:solidFill>
              <a:uFillTx/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2"/>
          <p:cNvSpPr>
            <a:spLocks noGrp="1"/>
          </p:cNvSpPr>
          <p:nvPr>
            <p:ph type="sldNum" sz="quarter" idx="4"/>
          </p:nvPr>
        </p:nvSpPr>
        <p:spPr>
          <a:xfrm>
            <a:off x="4333292" y="6520259"/>
            <a:ext cx="477416" cy="365125"/>
          </a:xfrm>
        </p:spPr>
        <p:txBody>
          <a:bodyPr/>
          <a:lstStyle/>
          <a:p>
            <a:fld id="{39725B6F-FD5C-0577-8A56-726EF675828F}" type="slidenum">
              <a:rPr lang="ko-KR" altLang="en-US">
                <a:uFillTx/>
              </a:rPr>
              <a:t>2</a:t>
            </a:fld>
            <a:endParaRPr lang="ko-KR" altLang="en-US">
              <a:uFillTx/>
            </a:endParaRPr>
          </a:p>
        </p:txBody>
      </p:sp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418058"/>
          </a:xfrm>
        </p:spPr>
        <p:txBody>
          <a:bodyPr/>
          <a:lstStyle/>
          <a:p>
            <a:r>
              <a:rPr lang="en-US" altLang="ko-KR" b="1">
                <a:uFillTx/>
                <a:latin typeface="Arial"/>
                <a:cs typeface="Arial"/>
              </a:rPr>
              <a:t>Table of contents</a:t>
            </a:r>
            <a:endParaRPr lang="ko-KR" altLang="en-US" b="1">
              <a:solidFill>
                <a:srgbClr val="EE6B58"/>
              </a:solidFill>
              <a:uFillTx/>
              <a:latin typeface="Arial"/>
              <a:cs typeface="Arial"/>
            </a:endParaRPr>
          </a:p>
        </p:txBody>
      </p:sp>
      <p:sp>
        <p:nvSpPr>
          <p:cNvPr id="6" name="Rectangle 1071"/>
          <p:cNvSpPr>
            <a:spLocks noChangeArrowheads="1"/>
          </p:cNvSpPr>
          <p:nvPr/>
        </p:nvSpPr>
        <p:spPr bwMode="auto">
          <a:xfrm>
            <a:off x="1475740" y="1525905"/>
            <a:ext cx="3528695" cy="68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anchor="ctr"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404042"/>
                </a:solidFill>
                <a:uFillTx/>
                <a:latin typeface="Arial"/>
                <a:ea typeface="Arial"/>
              </a:rPr>
              <a:t>1.Keyword 추출하는 방법</a:t>
            </a:r>
            <a:endParaRPr lang="ko-KR" altLang="en-US" sz="3200" b="1">
              <a:solidFill>
                <a:srgbClr val="404042"/>
              </a:solidFill>
              <a:uFillTx/>
              <a:latin typeface="Arial"/>
              <a:ea typeface="Arial"/>
            </a:endParaRPr>
          </a:p>
        </p:txBody>
      </p:sp>
      <p:sp>
        <p:nvSpPr>
          <p:cNvPr id="8" name="Line 1080"/>
          <p:cNvSpPr>
            <a:spLocks/>
          </p:cNvSpPr>
          <p:nvPr/>
        </p:nvSpPr>
        <p:spPr bwMode="auto">
          <a:xfrm>
            <a:off x="1475656" y="2492896"/>
            <a:ext cx="6120680" cy="0"/>
          </a:xfrm>
          <a:prstGeom prst="line">
            <a:avLst/>
          </a:prstGeom>
          <a:noFill/>
          <a:ln w="12700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 b="1">
              <a:uFillTx/>
              <a:latin typeface="맑은 고딕"/>
              <a:ea typeface="맑은 고딕"/>
            </a:endParaRPr>
          </a:p>
        </p:txBody>
      </p:sp>
      <p:sp>
        <p:nvSpPr>
          <p:cNvPr id="10" name="Rectangle 1071"/>
          <p:cNvSpPr>
            <a:spLocks noChangeArrowheads="1"/>
          </p:cNvSpPr>
          <p:nvPr/>
        </p:nvSpPr>
        <p:spPr bwMode="auto">
          <a:xfrm>
            <a:off x="1475740" y="2949575"/>
            <a:ext cx="3528695" cy="68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anchor="ctr"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404042"/>
                </a:solidFill>
                <a:uFillTx/>
                <a:latin typeface="Arial"/>
                <a:ea typeface="Arial"/>
              </a:rPr>
              <a:t>2.File ranking 방법</a:t>
            </a:r>
            <a:endParaRPr lang="ko-KR" altLang="en-US" sz="3200" b="1">
              <a:solidFill>
                <a:srgbClr val="404042"/>
              </a:solidFill>
              <a:uFillTx/>
              <a:latin typeface="Arial"/>
              <a:ea typeface="Arial"/>
            </a:endParaRPr>
          </a:p>
        </p:txBody>
      </p:sp>
      <p:sp>
        <p:nvSpPr>
          <p:cNvPr id="12" name="Line 1080"/>
          <p:cNvSpPr>
            <a:spLocks/>
          </p:cNvSpPr>
          <p:nvPr/>
        </p:nvSpPr>
        <p:spPr bwMode="auto">
          <a:xfrm>
            <a:off x="1475656" y="3916739"/>
            <a:ext cx="6120680" cy="0"/>
          </a:xfrm>
          <a:prstGeom prst="line">
            <a:avLst/>
          </a:prstGeom>
          <a:noFill/>
          <a:ln w="12700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 b="1">
              <a:uFillTx/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1"/>
          <p:cNvSpPr>
            <a:spLocks noGrp="1" noChangeArrowheads="1"/>
          </p:cNvSpPr>
          <p:nvPr/>
        </p:nvSpPr>
        <p:spPr bwMode="auto">
          <a:xfrm>
            <a:off x="1358265" y="2431415"/>
            <a:ext cx="2715260" cy="350139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 val="solid"/>
          </a:ln>
        </p:spPr>
        <p:txBody>
          <a:bodyPr vert="horz" wrap="none" lIns="91440" tIns="45720" rIns="91440" bIns="4572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/>
                <a:ea typeface="Arial"/>
              </a:rPr>
              <a:t>1</a:t>
            </a:r>
            <a:endParaRPr lang="ko-KR" altLang="en-US" sz="9600" b="1" i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/>
              <a:ea typeface="Arial"/>
            </a:endParaRPr>
          </a:p>
        </p:txBody>
      </p:sp>
      <p:sp>
        <p:nvSpPr>
          <p:cNvPr id="4" name="AutoShape 111"/>
          <p:cNvSpPr>
            <a:spLocks noGrp="1" noChangeArrowheads="1"/>
          </p:cNvSpPr>
          <p:nvPr/>
        </p:nvSpPr>
        <p:spPr bwMode="auto">
          <a:xfrm>
            <a:off x="4972685" y="2431415"/>
            <a:ext cx="2715260" cy="350139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 val="solid"/>
          </a:ln>
        </p:spPr>
        <p:txBody>
          <a:bodyPr vert="horz" wrap="none" lIns="91440" tIns="45720" rIns="91440" bIns="4572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/>
                <a:ea typeface="Arial"/>
              </a:rPr>
              <a:t>2</a:t>
            </a:r>
            <a:endParaRPr lang="ko-KR" altLang="en-US" sz="9600" b="1" i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/>
              <a:ea typeface="Arial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4333240" y="6525260"/>
            <a:ext cx="478155" cy="365760"/>
          </a:xfrm>
        </p:spPr>
        <p:txBody>
          <a:bodyPr/>
          <a:lstStyle/>
          <a:p>
            <a:fld id="{39725B6F-FD5C-0577-8A56-726EF675828F}" type="slidenum">
              <a:rPr lang="ko-KR" altLang="en-US">
                <a:uFillTx/>
              </a:rPr>
              <a:t>3</a:t>
            </a:fld>
            <a:endParaRPr lang="ko-KR" altLang="en-US">
              <a:uFillTx/>
            </a:endParaRPr>
          </a:p>
        </p:txBody>
      </p:sp>
      <p:sp>
        <p:nvSpPr>
          <p:cNvPr id="8" name="제목 5"/>
          <p:cNvSpPr>
            <a:spLocks noGrp="1"/>
          </p:cNvSpPr>
          <p:nvPr>
            <p:ph type="title"/>
          </p:nvPr>
        </p:nvSpPr>
        <p:spPr>
          <a:xfrm>
            <a:off x="457200" y="274955"/>
            <a:ext cx="2026920" cy="418465"/>
          </a:xfrm>
        </p:spPr>
        <p:txBody>
          <a:bodyPr/>
          <a:lstStyle/>
          <a:p>
            <a:r>
              <a:rPr lang="en-US" altLang="ko-KR" b="1">
                <a:uFillTx/>
                <a:latin typeface="Arial"/>
                <a:cs typeface="Arial"/>
              </a:rPr>
              <a:t>Contents</a:t>
            </a:r>
            <a:endParaRPr lang="ko-KR" altLang="en-US" b="1">
              <a:uFillTx/>
              <a:latin typeface="Arial"/>
              <a:cs typeface="Arial"/>
            </a:endParaRPr>
          </a:p>
        </p:txBody>
      </p:sp>
      <p:sp>
        <p:nvSpPr>
          <p:cNvPr id="10" name="TextBox 7"/>
          <p:cNvSpPr>
            <a:spLocks noGrp="1" noChangeArrowheads="1"/>
          </p:cNvSpPr>
          <p:nvPr/>
        </p:nvSpPr>
        <p:spPr>
          <a:xfrm>
            <a:off x="1449070" y="2645410"/>
            <a:ext cx="2533650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chemeClr val="bg1">
                    <a:lumMod val="75000"/>
                  </a:schemeClr>
                </a:solidFill>
                <a:uFillTx/>
                <a:latin typeface="Arial"/>
                <a:ea typeface="Arial"/>
              </a:rPr>
              <a:t>1. 모든 문자가 같을 경우</a:t>
            </a:r>
            <a:endParaRPr lang="ko-KR" altLang="en-US" sz="1400" b="1">
              <a:solidFill>
                <a:schemeClr val="bg1">
                  <a:lumMod val="75000"/>
                </a:schemeClr>
              </a:solidFill>
              <a:uFillTx/>
              <a:latin typeface="Arial"/>
              <a:ea typeface="Arial"/>
            </a:endParaRPr>
          </a:p>
        </p:txBody>
      </p:sp>
      <p:sp>
        <p:nvSpPr>
          <p:cNvPr id="12" name="Rectangle 1071"/>
          <p:cNvSpPr>
            <a:spLocks noChangeArrowheads="1"/>
          </p:cNvSpPr>
          <p:nvPr/>
        </p:nvSpPr>
        <p:spPr bwMode="auto">
          <a:xfrm>
            <a:off x="448310" y="1052830"/>
            <a:ext cx="8228330" cy="103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anchor="ctr"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404042"/>
                </a:solidFill>
                <a:uFillTx/>
                <a:latin typeface="Arial"/>
                <a:ea typeface="Arial"/>
              </a:rPr>
              <a:t> 1. Keyword 추출하는 방법</a:t>
            </a:r>
            <a:endParaRPr lang="ko-KR" altLang="en-US" sz="2800" b="1">
              <a:solidFill>
                <a:srgbClr val="404042"/>
              </a:solidFill>
              <a:uFillTx/>
              <a:latin typeface="Arial"/>
              <a:ea typeface="Arial"/>
            </a:endParaRPr>
          </a:p>
        </p:txBody>
      </p:sp>
      <p:sp>
        <p:nvSpPr>
          <p:cNvPr id="14" name="TextBox 21"/>
          <p:cNvSpPr>
            <a:spLocks noGrp="1" noChangeArrowheads="1"/>
          </p:cNvSpPr>
          <p:nvPr/>
        </p:nvSpPr>
        <p:spPr>
          <a:xfrm>
            <a:off x="5126355" y="2622550"/>
            <a:ext cx="2534285" cy="11620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chemeClr val="bg1">
                    <a:lumMod val="75000"/>
                  </a:schemeClr>
                </a:solidFill>
                <a:uFillTx/>
                <a:latin typeface="Arial"/>
                <a:ea typeface="Arial"/>
              </a:rPr>
              <a:t>2. 대문자가 들어 있을 경우</a:t>
            </a:r>
            <a:endParaRPr lang="ko-KR" altLang="en-US" sz="1400" b="1">
              <a:solidFill>
                <a:schemeClr val="bg1">
                  <a:lumMod val="75000"/>
                </a:schemeClr>
              </a:solidFill>
              <a:uFillTx/>
              <a:latin typeface="Arial"/>
              <a:ea typeface="Arial"/>
            </a:endParaRPr>
          </a:p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>
              <a:solidFill>
                <a:schemeClr val="bg1">
                  <a:lumMod val="75000"/>
                </a:schemeClr>
              </a:solidFill>
              <a:uFillTx/>
              <a:latin typeface="Arial"/>
              <a:ea typeface="Arial"/>
            </a:endParaRPr>
          </a:p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chemeClr val="bg1">
                    <a:lumMod val="75000"/>
                  </a:schemeClr>
                </a:solidFill>
                <a:uFillTx/>
                <a:latin typeface="Arial"/>
                <a:ea typeface="Arial"/>
              </a:rPr>
              <a:t>ex) keyword : apple</a:t>
            </a:r>
            <a:endParaRPr lang="ko-KR" altLang="en-US" sz="1400" b="1">
              <a:solidFill>
                <a:schemeClr val="bg1">
                  <a:lumMod val="75000"/>
                </a:schemeClr>
              </a:solidFill>
              <a:uFillTx/>
              <a:latin typeface="Arial"/>
              <a:ea typeface="Arial"/>
            </a:endParaRPr>
          </a:p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chemeClr val="bg1">
                    <a:lumMod val="75000"/>
                  </a:schemeClr>
                </a:solidFill>
                <a:uFillTx/>
                <a:latin typeface="Arial"/>
                <a:ea typeface="Arial"/>
              </a:rPr>
              <a:t>  &gt;Apple 또는 APPLE 도 키워드로 추출하기</a:t>
            </a:r>
            <a:endParaRPr lang="ko-KR" altLang="en-US" sz="1400" b="1">
              <a:solidFill>
                <a:schemeClr val="bg1">
                  <a:lumMod val="75000"/>
                </a:schemeClr>
              </a:solidFill>
              <a:uFillTx/>
              <a:latin typeface="Arial"/>
              <a:ea typeface="Arial"/>
            </a:endParaRPr>
          </a:p>
        </p:txBody>
      </p:sp>
      <p:sp>
        <p:nvSpPr>
          <p:cNvPr id="16" name="TextBox 22"/>
          <p:cNvSpPr/>
          <p:nvPr/>
        </p:nvSpPr>
        <p:spPr>
          <a:xfrm>
            <a:off x="6198235" y="3162935"/>
            <a:ext cx="2532380" cy="4311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>
              <a:solidFill>
                <a:schemeClr val="bg1">
                  <a:lumMod val="75000"/>
                </a:schemeClr>
              </a:solidFill>
              <a:uFillTx/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2026920" cy="4184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Arial"/>
                <a:ea typeface="Arial"/>
              </a:rPr>
              <a:t>Contents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uFillTx/>
              <a:latin typeface="Arial"/>
              <a:ea typeface="Arial"/>
            </a:endParaRPr>
          </a:p>
        </p:txBody>
      </p:sp>
      <p:sp>
        <p:nvSpPr>
          <p:cNvPr id="4" name="AutoShape 3"/>
          <p:cNvSpPr>
            <a:spLocks noGrp="1" noChangeArrowheads="1"/>
          </p:cNvSpPr>
          <p:nvPr/>
        </p:nvSpPr>
        <p:spPr bwMode="auto">
          <a:xfrm>
            <a:off x="395605" y="2588895"/>
            <a:ext cx="3998595" cy="1616075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 val="solid"/>
          </a:ln>
        </p:spPr>
        <p:txBody>
          <a:bodyPr vert="horz" wrap="none" lIns="91440" tIns="45720" rIns="91440" bIns="4572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600" b="1" i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/>
              <a:ea typeface="Arial"/>
            </a:endParaRPr>
          </a:p>
        </p:txBody>
      </p:sp>
      <p:sp>
        <p:nvSpPr>
          <p:cNvPr id="6" name="AutoShape 4"/>
          <p:cNvSpPr>
            <a:spLocks noGrp="1" noChangeArrowheads="1"/>
          </p:cNvSpPr>
          <p:nvPr/>
        </p:nvSpPr>
        <p:spPr bwMode="auto">
          <a:xfrm>
            <a:off x="386080" y="4749800"/>
            <a:ext cx="4006214" cy="1617345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 val="solid"/>
          </a:ln>
        </p:spPr>
        <p:txBody>
          <a:bodyPr vert="horz" wrap="none" lIns="91440" tIns="45720" rIns="91440" bIns="4572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600" b="1" i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/>
              <a:ea typeface="Arial"/>
            </a:endParaRPr>
          </a:p>
        </p:txBody>
      </p:sp>
      <p:sp>
        <p:nvSpPr>
          <p:cNvPr id="8" name="AutoShape 5"/>
          <p:cNvSpPr>
            <a:spLocks noGrp="1" noChangeArrowheads="1"/>
          </p:cNvSpPr>
          <p:nvPr/>
        </p:nvSpPr>
        <p:spPr bwMode="auto">
          <a:xfrm>
            <a:off x="4784090" y="2582545"/>
            <a:ext cx="3977639" cy="1588135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 val="solid"/>
          </a:ln>
        </p:spPr>
        <p:txBody>
          <a:bodyPr vert="horz" wrap="none" lIns="91440" tIns="45720" rIns="91440" bIns="4572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600" b="1" i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/>
              <a:ea typeface="Arial"/>
            </a:endParaRPr>
          </a:p>
        </p:txBody>
      </p:sp>
      <p:sp>
        <p:nvSpPr>
          <p:cNvPr id="10" name="Text Box 1"/>
          <p:cNvSpPr>
            <a:spLocks noGrp="1" noChangeArrowheads="1"/>
          </p:cNvSpPr>
          <p:nvPr/>
        </p:nvSpPr>
        <p:spPr>
          <a:xfrm>
            <a:off x="620395" y="1283970"/>
            <a:ext cx="3585210" cy="521970"/>
          </a:xfrm>
          <a:prstGeom prst="rect">
            <a:avLst/>
          </a:prstGeom>
          <a:ln w="0">
            <a:noFill/>
            <a:prstDash val="solid"/>
          </a:ln>
        </p:spPr>
        <p:txBody>
          <a:bodyPr vert="horz" wrap="square" lIns="89535" tIns="46355" rIns="89535" bIns="46355" anchor="t"/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chemeClr val="tx1"/>
                </a:solidFill>
                <a:uFillTx/>
                <a:latin typeface="Arial"/>
                <a:ea typeface="Arial"/>
              </a:rPr>
              <a:t>2.</a:t>
            </a:r>
            <a:r>
              <a:rPr lang="en-US" altLang="ko-KR" sz="2000" b="1">
                <a:solidFill>
                  <a:schemeClr val="tx1"/>
                </a:solidFill>
                <a:uFillTx/>
                <a:latin typeface="Arial"/>
                <a:ea typeface="Arial"/>
              </a:rPr>
              <a:t> </a:t>
            </a:r>
            <a:r>
              <a:rPr lang="en-US" altLang="ko-KR" sz="2800" b="1">
                <a:solidFill>
                  <a:schemeClr val="tx1"/>
                </a:solidFill>
                <a:uFillTx/>
                <a:latin typeface="Arial"/>
                <a:ea typeface="Arial"/>
              </a:rPr>
              <a:t>File</a:t>
            </a:r>
            <a:r>
              <a:rPr lang="en-US" altLang="ko-KR" sz="2000" b="1">
                <a:solidFill>
                  <a:schemeClr val="tx1"/>
                </a:solidFill>
                <a:uFillTx/>
                <a:latin typeface="Arial"/>
                <a:ea typeface="Arial"/>
              </a:rPr>
              <a:t> </a:t>
            </a:r>
            <a:r>
              <a:rPr lang="en-US" altLang="ko-KR" sz="2800" b="1">
                <a:solidFill>
                  <a:schemeClr val="tx1"/>
                </a:solidFill>
                <a:uFillTx/>
                <a:latin typeface="Arial"/>
                <a:ea typeface="Arial"/>
              </a:rPr>
              <a:t>ranking 방법</a:t>
            </a:r>
            <a:endParaRPr lang="ko-KR" altLang="en-US" sz="2800" b="1">
              <a:solidFill>
                <a:schemeClr val="tx1"/>
              </a:solidFill>
              <a:uFillTx/>
              <a:latin typeface="Arial"/>
              <a:ea typeface="Arial"/>
            </a:endParaRPr>
          </a:p>
        </p:txBody>
      </p:sp>
      <p:sp>
        <p:nvSpPr>
          <p:cNvPr id="12" name="Text Box 1"/>
          <p:cNvSpPr>
            <a:spLocks noGrp="1" noChangeArrowheads="1"/>
          </p:cNvSpPr>
          <p:nvPr/>
        </p:nvSpPr>
        <p:spPr>
          <a:xfrm>
            <a:off x="455295" y="2757805"/>
            <a:ext cx="4123689" cy="735330"/>
          </a:xfrm>
          <a:prstGeom prst="rect">
            <a:avLst/>
          </a:prstGeom>
          <a:ln w="0">
            <a:noFill/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CCC5C2"/>
                </a:solidFill>
                <a:uFillTx/>
                <a:latin typeface="Arial"/>
                <a:ea typeface="Arial"/>
              </a:rPr>
              <a:t>1. 알파벳 순으로 ranking (대문자-소문자 순으로)</a:t>
            </a:r>
            <a:endParaRPr lang="ko-KR" altLang="en-US" sz="1400" b="1">
              <a:solidFill>
                <a:srgbClr val="CCC5C2"/>
              </a:solidFill>
              <a:uFillTx/>
              <a:latin typeface="Arial"/>
              <a:ea typeface="Arial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>
              <a:solidFill>
                <a:srgbClr val="CCC5C2"/>
              </a:solidFill>
              <a:uFillTx/>
              <a:latin typeface="Arial"/>
              <a:ea typeface="Arial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CCC5C2"/>
                </a:solidFill>
                <a:uFillTx/>
                <a:latin typeface="Arial"/>
                <a:ea typeface="Arial"/>
              </a:rPr>
              <a:t>ex) A.txt &gt; a.txt</a:t>
            </a:r>
            <a:endParaRPr lang="ko-KR" altLang="en-US" sz="1400" b="1">
              <a:solidFill>
                <a:srgbClr val="CCC5C2"/>
              </a:solidFill>
              <a:uFillTx/>
              <a:latin typeface="Arial"/>
              <a:ea typeface="Arial"/>
            </a:endParaRPr>
          </a:p>
        </p:txBody>
      </p:sp>
      <p:sp>
        <p:nvSpPr>
          <p:cNvPr id="14" name="Text Box 1"/>
          <p:cNvSpPr>
            <a:spLocks noGrp="1" noChangeArrowheads="1"/>
          </p:cNvSpPr>
          <p:nvPr/>
        </p:nvSpPr>
        <p:spPr>
          <a:xfrm>
            <a:off x="455295" y="4879975"/>
            <a:ext cx="3726815" cy="307340"/>
          </a:xfrm>
          <a:prstGeom prst="rect">
            <a:avLst/>
          </a:prstGeom>
          <a:ln w="0">
            <a:noFill/>
            <a:prstDash val="solid"/>
          </a:ln>
        </p:spPr>
        <p:txBody>
          <a:bodyPr vert="horz" wrap="square" lIns="89535" tIns="46355" rIns="89535" bIns="46355" anchor="t"/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CCC5C2"/>
                </a:solidFill>
                <a:uFillTx/>
                <a:latin typeface="Arial"/>
                <a:ea typeface="Arial"/>
              </a:rPr>
              <a:t>2. 첫 문자가 같을 경우 다음 문자로 순서판단</a:t>
            </a:r>
            <a:endParaRPr lang="ko-KR" altLang="en-US" sz="1400" b="1">
              <a:solidFill>
                <a:srgbClr val="CCC5C2"/>
              </a:solidFill>
              <a:uFillTx/>
              <a:latin typeface="Arial"/>
              <a:ea typeface="Arial"/>
            </a:endParaRPr>
          </a:p>
        </p:txBody>
      </p:sp>
      <p:sp>
        <p:nvSpPr>
          <p:cNvPr id="16" name="Text Box 1"/>
          <p:cNvSpPr>
            <a:spLocks noGrp="1" noChangeArrowheads="1"/>
          </p:cNvSpPr>
          <p:nvPr/>
        </p:nvSpPr>
        <p:spPr>
          <a:xfrm>
            <a:off x="4834890" y="2661285"/>
            <a:ext cx="2722245" cy="735330"/>
          </a:xfrm>
          <a:prstGeom prst="rect">
            <a:avLst/>
          </a:prstGeom>
          <a:ln w="0">
            <a:noFill/>
            <a:prstDash val="solid"/>
          </a:ln>
        </p:spPr>
        <p:txBody>
          <a:bodyPr vert="horz" wrap="none" lIns="89535" tIns="46355" rIns="89535" bIns="46355" anchor="t"/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CCC5C2"/>
                </a:solidFill>
                <a:uFillTx/>
                <a:latin typeface="Arial"/>
                <a:ea typeface="Arial"/>
              </a:rPr>
              <a:t>3. 키워드가 많이 언급된 순서로</a:t>
            </a:r>
            <a:endParaRPr lang="ko-KR" altLang="en-US" sz="1400" b="1">
              <a:solidFill>
                <a:srgbClr val="CCC5C2"/>
              </a:solidFill>
              <a:uFillTx/>
              <a:latin typeface="Arial"/>
              <a:ea typeface="Arial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>
              <a:solidFill>
                <a:srgbClr val="CCC5C2"/>
              </a:solidFill>
              <a:uFillTx/>
              <a:latin typeface="Arial"/>
              <a:ea typeface="Arial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>
              <a:solidFill>
                <a:srgbClr val="CCC5C2"/>
              </a:solidFill>
              <a:uFillTx/>
              <a:latin typeface="Arial"/>
              <a:ea typeface="Arial"/>
            </a:endParaRPr>
          </a:p>
        </p:txBody>
      </p:sp>
      <p:sp>
        <p:nvSpPr>
          <p:cNvPr id="18" name="AutoShape 10"/>
          <p:cNvSpPr>
            <a:spLocks noGrp="1" noChangeArrowheads="1"/>
          </p:cNvSpPr>
          <p:nvPr/>
        </p:nvSpPr>
        <p:spPr bwMode="auto">
          <a:xfrm>
            <a:off x="4794885" y="4749800"/>
            <a:ext cx="4006214" cy="1617345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 val="solid"/>
          </a:ln>
        </p:spPr>
        <p:txBody>
          <a:bodyPr vert="horz" wrap="none" lIns="91440" tIns="45720" rIns="91440" bIns="4572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600" b="1" i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/>
              <a:ea typeface="Arial"/>
            </a:endParaRPr>
          </a:p>
        </p:txBody>
      </p:sp>
      <p:sp>
        <p:nvSpPr>
          <p:cNvPr id="20" name="Text Box 1"/>
          <p:cNvSpPr>
            <a:spLocks noGrp="1" noChangeArrowheads="1"/>
          </p:cNvSpPr>
          <p:nvPr/>
        </p:nvSpPr>
        <p:spPr>
          <a:xfrm>
            <a:off x="4875530" y="4879340"/>
            <a:ext cx="3766185" cy="521335"/>
          </a:xfrm>
          <a:prstGeom prst="rect">
            <a:avLst/>
          </a:prstGeom>
          <a:ln w="0">
            <a:noFill/>
            <a:prstDash val="solid"/>
          </a:ln>
        </p:spPr>
        <p:txBody>
          <a:bodyPr vert="horz" wrap="square" lIns="89535" tIns="46355" rIns="89535" bIns="46355" anchor="t"/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CCC5C2"/>
                </a:solidFill>
                <a:uFillTx/>
                <a:latin typeface="Arial"/>
                <a:ea typeface="Arial"/>
              </a:rPr>
              <a:t>4. 언급된 키워드 수가 같을 때, 파일의 크기가 큰 순서로 ranking </a:t>
            </a:r>
            <a:endParaRPr lang="ko-KR" altLang="en-US" sz="1400" b="1">
              <a:solidFill>
                <a:srgbClr val="CCC5C2"/>
              </a:solidFill>
              <a:uFillTx/>
              <a:latin typeface="Arial"/>
              <a:ea typeface="Arial"/>
            </a:endParaRPr>
          </a:p>
        </p:txBody>
      </p:sp>
      <p:sp>
        <p:nvSpPr>
          <p:cNvPr id="22" name="Text Box 1"/>
          <p:cNvSpPr>
            <a:spLocks noGrp="1" noChangeArrowheads="1"/>
          </p:cNvSpPr>
          <p:nvPr/>
        </p:nvSpPr>
        <p:spPr>
          <a:xfrm>
            <a:off x="1285875" y="2080895"/>
            <a:ext cx="541655" cy="368935"/>
          </a:xfrm>
          <a:prstGeom prst="rect">
            <a:avLst/>
          </a:prstGeom>
          <a:ln w="0">
            <a:noFill/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uFillTx/>
              <a:latin typeface="NanumGothic"/>
              <a:ea typeface="NanumGothic"/>
            </a:endParaRPr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 spd="slow"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NanumGothic</vt:lpstr>
      <vt:lpstr>맑은 고딕</vt:lpstr>
      <vt:lpstr>Arial</vt:lpstr>
      <vt:lpstr>Tahoma</vt:lpstr>
      <vt:lpstr>디자인 사용자 지정</vt:lpstr>
      <vt:lpstr>PowerPoint 프레젠테이션</vt:lpstr>
      <vt:lpstr>Table of contents</vt:lpstr>
      <vt:lpstr>Contents</vt:lpstr>
      <vt:lpstr>Contents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rkdthwjd</dc:creator>
  <cp:lastModifiedBy>강소정</cp:lastModifiedBy>
  <cp:revision>1</cp:revision>
  <dcterms:modified xsi:type="dcterms:W3CDTF">2017-11-16T06:43:40Z</dcterms:modified>
</cp:coreProperties>
</file>