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2"/>
    <p:restoredTop sz="94679"/>
  </p:normalViewPr>
  <p:slideViewPr>
    <p:cSldViewPr snapToGrid="0">
      <p:cViewPr>
        <p:scale>
          <a:sx n="156" d="100"/>
          <a:sy n="156" d="100"/>
        </p:scale>
        <p:origin x="-1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F163-C35C-379F-D184-25B18FEC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5C348-913D-E9E8-9500-72A5D62E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B9CC-D25D-D6E2-99A2-487CD6B7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9A1F-7822-DB97-BA10-136B638E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FFD-1082-B839-7952-0F4A171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90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372-C1CE-C5D2-2311-56CE372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B4551-2F5E-2421-6D79-789AB24E4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2F2-694E-999B-1272-11D63BE9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E36-3F9B-9575-AD73-F8BC6649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C3F8-9EEC-B016-2F06-BC6AAF6A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56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B857D-1050-FEA0-557A-E32A4CF5F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B9EFE-CD3E-E870-3247-0BD77A8E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46D9-CC6C-427F-BB36-C8C16B3F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0518-8ADE-0AAF-1932-EFBE099C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B358-96E0-D3BB-5FC7-EEA70E76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5589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0C85-8DF8-91C4-5FE4-21454703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E69D-EDEC-DA9A-C0C2-864CDD84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541A-EA38-0260-06D9-743AFC22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23AF-3C75-7099-C253-38E1AA55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C08C-3207-29E1-DE97-4CB75529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972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BF7D-D0BD-A4CF-0961-B6340EFD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1AF97-ED92-72B9-F660-08F740A2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199F-79B5-BDE8-226C-B9406CC4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7345-9DB4-65FC-FB8D-8DC9922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EBC8-4262-E780-4A18-FB37AC3D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60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542A-0AA0-6A4C-5F18-6AC742E2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9983-882A-5EDB-50FC-81C74691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6832-A380-C8B2-D009-E1F8A491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7674-76D7-EAB8-663B-8A122081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5458-350A-8A44-94EF-0A7C3DCC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EC52-8CD9-32F9-32AC-C0938DC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60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C813-B2FB-A640-F79D-862ADE77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9EF5-30A7-32A0-47BD-A9FDF684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603E-3680-D0DB-CE69-BBAB6FA5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43689-A170-07FF-1F14-D9816B817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27582-00EE-B19C-B92C-5B105339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20ECD-1659-98C3-6533-52748137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20E47-83FD-C2FB-7D12-1A41B78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11C0F-7AB1-C72F-10B3-A18F84C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050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8BDC-9CE8-265A-B4E8-AED578B7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9FB83-6468-424A-15C6-20188F51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FA9BA-3F5E-377D-BF37-7372D92E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67A11-AA1E-41AF-007A-18DDE4C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12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DBB08-BFE7-0CB3-445A-1727B35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3F314-F5AD-EFE9-726C-D5143506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4906B-C7A3-FEA5-D49D-3C765B98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5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5455-E945-EE9B-78DC-6C13C4A2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2C4A-125C-EAD2-7DD2-10C4466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93EA8-E413-D710-E647-5F2618E8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D4DE-A839-7205-FD48-128FB45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A638-0389-77BB-28BD-A9A6EEC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CAD62-78E9-8211-1BB6-B3B2E953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43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5BA5-E2C7-4722-4888-D0548EED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456CF-B10F-7C1B-F4EB-75548E7F2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00C4B-3820-801A-D802-B482703F2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02C5B-3D2C-8EEC-087F-2C45A412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3781C-6C8B-D315-3BD8-33AF0E1C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F74D-2447-F0AD-5B0E-C0CD173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26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DEDF0-9397-8520-1437-ED7419F3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C9F3-7E1D-CF14-B163-1730AF9F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8E81-4998-1B3F-FC86-CCFFFA4A5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B6F4-55EB-A248-8D49-4A5B45744032}" type="datetimeFigureOut">
              <a:rPr lang="en-RU" smtClean="0"/>
              <a:t>02.11.2022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6DF2-4CB8-C2E7-6F61-2FEA018EE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E512-6621-DC6F-9058-6F8119B4A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156A-FF94-1643-AB6A-FEDDE5A039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6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CF1AC-BBBF-F0B4-0D6D-CA3089919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ru-RU" sz="5400"/>
              <a:t>Аппроксимация моментами </a:t>
            </a:r>
            <a:r>
              <a:rPr lang="en-US" sz="5400"/>
              <a:t>individual-based </a:t>
            </a:r>
            <a:r>
              <a:rPr lang="ru-RU" sz="5400"/>
              <a:t>моделей</a:t>
            </a:r>
            <a:endParaRPr lang="en-RU" sz="5400"/>
          </a:p>
        </p:txBody>
      </p:sp>
    </p:spTree>
    <p:extLst>
      <p:ext uri="{BB962C8B-B14F-4D97-AF65-F5344CB8AC3E}">
        <p14:creationId xmlns:p14="http://schemas.microsoft.com/office/powerpoint/2010/main" val="331944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03317-5BFF-FF5E-69C9-668C6819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5" y="331304"/>
            <a:ext cx="7510897" cy="4702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633C9-405E-A088-B367-60BA1DE16841}"/>
              </a:ext>
            </a:extLst>
          </p:cNvPr>
          <p:cNvSpPr txBox="1"/>
          <p:nvPr/>
        </p:nvSpPr>
        <p:spPr>
          <a:xfrm>
            <a:off x="675861" y="5287617"/>
            <a:ext cx="705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описания влияния расстояния на рассеивание и конкуренцию использовалась функция Гаусса </a:t>
            </a:r>
            <a:r>
              <a:rPr lang="en-US" dirty="0"/>
              <a:t>c</a:t>
            </a:r>
            <a:r>
              <a:rPr lang="ru-RU" dirty="0"/>
              <a:t> соответствующими стандартными отклонениями с стандартными отклонениями </a:t>
            </a:r>
            <a:r>
              <a:rPr lang="en-US" dirty="0"/>
              <a:t>s. </a:t>
            </a:r>
            <a:r>
              <a:rPr lang="ru-RU" dirty="0"/>
              <a:t>Параметр </a:t>
            </a:r>
            <a:r>
              <a:rPr lang="en-US" dirty="0"/>
              <a:t>r </a:t>
            </a:r>
            <a:r>
              <a:rPr lang="ru-RU" dirty="0"/>
              <a:t>задает максимальный радиус на котором влияние существует</a:t>
            </a:r>
            <a:endParaRPr lang="en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D2B23-BA4D-45E9-C586-DBC200C326E8}"/>
              </a:ext>
            </a:extLst>
          </p:cNvPr>
          <p:cNvGrpSpPr/>
          <p:nvPr/>
        </p:nvGrpSpPr>
        <p:grpSpPr>
          <a:xfrm>
            <a:off x="8945217" y="4480588"/>
            <a:ext cx="3246783" cy="2473490"/>
            <a:chOff x="8945217" y="955510"/>
            <a:chExt cx="3246783" cy="2473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F222CD-B8A6-0AA4-0B4B-C7FCE668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357" y="1746204"/>
              <a:ext cx="1892300" cy="685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153196-ACA5-F8B3-609F-8ADD06F2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1212" y="2432004"/>
              <a:ext cx="2616200" cy="609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C57B6-898C-201C-E437-3F89A956C4E9}"/>
                </a:ext>
              </a:extLst>
            </p:cNvPr>
            <p:cNvSpPr txBox="1"/>
            <p:nvPr/>
          </p:nvSpPr>
          <p:spPr>
            <a:xfrm>
              <a:off x="9409043" y="1166191"/>
              <a:ext cx="1921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Функция Гаусса</a:t>
              </a:r>
              <a:endParaRPr lang="en-RU" dirty="0"/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4BEFBF27-BE8B-E595-1569-8A417A915DB5}"/>
                </a:ext>
              </a:extLst>
            </p:cNvPr>
            <p:cNvSpPr/>
            <p:nvPr/>
          </p:nvSpPr>
          <p:spPr>
            <a:xfrm>
              <a:off x="8945217" y="955510"/>
              <a:ext cx="3246783" cy="2473490"/>
            </a:xfrm>
            <a:prstGeom prst="fram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15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ED6-536F-994A-8ECB-17698F12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dynamics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0D2E8-65AA-CDEB-E7D0-ABBB50E5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375"/>
            <a:ext cx="5562600" cy="7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D1E4D-51E1-AC53-59DD-A951FF6C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3" y="2989262"/>
            <a:ext cx="73533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8B304-C319-8AAF-7A0D-A4BC1CD48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2178222"/>
            <a:ext cx="3670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CDFA0-E662-6DB5-6289-1AB8011C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499"/>
          <a:stretch/>
        </p:blipFill>
        <p:spPr>
          <a:xfrm>
            <a:off x="198783" y="521815"/>
            <a:ext cx="5804451" cy="5074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63E85-51DB-7082-4BFB-EEB82836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174223"/>
            <a:ext cx="5649290" cy="351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C206A-0C35-3C68-4D38-EF8CE3FD5CC0}"/>
              </a:ext>
            </a:extLst>
          </p:cNvPr>
          <p:cNvSpPr txBox="1"/>
          <p:nvPr/>
        </p:nvSpPr>
        <p:spPr>
          <a:xfrm>
            <a:off x="6626087" y="1144666"/>
            <a:ext cx="4744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Сначала более сильный вид 1 вытесняет вид 2</a:t>
            </a:r>
            <a:r>
              <a:rPr lang="en-US" dirty="0"/>
              <a:t>. </a:t>
            </a:r>
            <a:r>
              <a:rPr lang="ru-RU" dirty="0"/>
              <a:t>Но из-за небольшой дальности рассеивания</a:t>
            </a:r>
            <a:r>
              <a:rPr lang="en-US" dirty="0"/>
              <a:t>, </a:t>
            </a:r>
            <a:r>
              <a:rPr lang="ru-RU" dirty="0"/>
              <a:t>вид 1 образует плотный кластер</a:t>
            </a:r>
            <a:r>
              <a:rPr lang="en-US" dirty="0"/>
              <a:t>, </a:t>
            </a:r>
            <a:r>
              <a:rPr lang="ru-RU" dirty="0"/>
              <a:t>усиливая межвидовую конкуренцию</a:t>
            </a:r>
            <a:r>
              <a:rPr lang="en-US" dirty="0"/>
              <a:t>. </a:t>
            </a:r>
            <a:r>
              <a:rPr lang="ru-RU" dirty="0"/>
              <a:t>Таким образом ситуация меняется в пользу вида 2</a:t>
            </a:r>
            <a:r>
              <a:rPr lang="en-US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362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87DD-641D-021F-CB87-9DB9DA0D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Dependencies in a Spatial Logistic Equation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D7DE5-B91F-D5CF-DF53-62ED261C5660}"/>
              </a:ext>
            </a:extLst>
          </p:cNvPr>
          <p:cNvSpPr txBox="1"/>
          <p:nvPr/>
        </p:nvSpPr>
        <p:spPr>
          <a:xfrm>
            <a:off x="838200" y="1895061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Рождение</a:t>
            </a:r>
            <a:endParaRPr lang="en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D4955-4460-6CAF-26DE-7D4DC5046D3E}"/>
              </a:ext>
            </a:extLst>
          </p:cNvPr>
          <p:cNvSpPr txBox="1"/>
          <p:nvPr/>
        </p:nvSpPr>
        <p:spPr>
          <a:xfrm>
            <a:off x="7407965" y="1973710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Смерть </a:t>
            </a:r>
            <a:endParaRPr lang="en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AA87E-612B-DE65-B795-E2F09B47A0B2}"/>
              </a:ext>
            </a:extLst>
          </p:cNvPr>
          <p:cNvSpPr txBox="1"/>
          <p:nvPr/>
        </p:nvSpPr>
        <p:spPr>
          <a:xfrm>
            <a:off x="574537" y="3615028"/>
            <a:ext cx="394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за промежуток времени</a:t>
            </a:r>
            <a:r>
              <a:rPr lang="en-US" dirty="0"/>
              <a:t>, </a:t>
            </a:r>
            <a:r>
              <a:rPr lang="ru-RU" dirty="0"/>
              <a:t>что особь вида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ru-RU" dirty="0"/>
              <a:t>находящаяся в точке </a:t>
            </a:r>
            <a:r>
              <a:rPr lang="en-US" dirty="0"/>
              <a:t>x </a:t>
            </a:r>
            <a:r>
              <a:rPr lang="ru-RU" dirty="0"/>
              <a:t>породит новую особь в точке </a:t>
            </a:r>
            <a:r>
              <a:rPr lang="en-US" dirty="0"/>
              <a:t>x’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A490C-86EB-2537-A774-0DDE8CAAFBF6}"/>
              </a:ext>
            </a:extLst>
          </p:cNvPr>
          <p:cNvSpPr txBox="1"/>
          <p:nvPr/>
        </p:nvSpPr>
        <p:spPr>
          <a:xfrm>
            <a:off x="5937804" y="3691148"/>
            <a:ext cx="394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смерти за промежуток времени особи вида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точке </a:t>
            </a:r>
            <a:r>
              <a:rPr lang="en-US" dirty="0"/>
              <a:t>x.</a:t>
            </a:r>
            <a:endParaRPr lang="en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668CB5-B03B-52D4-969E-94DB386D34A9}"/>
              </a:ext>
            </a:extLst>
          </p:cNvPr>
          <p:cNvGrpSpPr/>
          <p:nvPr/>
        </p:nvGrpSpPr>
        <p:grpSpPr>
          <a:xfrm>
            <a:off x="373545" y="5569545"/>
            <a:ext cx="5722455" cy="923330"/>
            <a:chOff x="838200" y="5093066"/>
            <a:chExt cx="683342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22278-DF71-6238-73CE-DFFF495858EB}"/>
                </a:ext>
              </a:extLst>
            </p:cNvPr>
            <p:cNvSpPr txBox="1"/>
            <p:nvPr/>
          </p:nvSpPr>
          <p:spPr>
            <a:xfrm>
              <a:off x="838200" y="5093066"/>
              <a:ext cx="68334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 – </a:t>
              </a:r>
              <a:r>
                <a:rPr lang="ru-RU" dirty="0"/>
                <a:t>независимый от плотности коэффициент рождаемости</a:t>
              </a:r>
              <a:endParaRPr lang="en-US" dirty="0"/>
            </a:p>
            <a:p>
              <a:r>
                <a:rPr lang="ru-RU" dirty="0"/>
                <a:t>    </a:t>
              </a:r>
              <a:r>
                <a:rPr lang="en-US" dirty="0"/>
                <a:t> --- </a:t>
              </a:r>
              <a:r>
                <a:rPr lang="ru-RU" dirty="0"/>
                <a:t>коэффициент рассеивания (не зависит от</a:t>
              </a:r>
              <a:r>
                <a:rPr lang="en-US" dirty="0"/>
                <a:t> bi)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E56343-2B64-872D-462E-8530A66C1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5502132"/>
              <a:ext cx="469900" cy="482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0C62D8-BB25-B200-ED9D-865D96262D7A}"/>
              </a:ext>
            </a:extLst>
          </p:cNvPr>
          <p:cNvGrpSpPr/>
          <p:nvPr/>
        </p:nvGrpSpPr>
        <p:grpSpPr>
          <a:xfrm>
            <a:off x="6206712" y="4929170"/>
            <a:ext cx="5713618" cy="1754326"/>
            <a:chOff x="455268" y="3326560"/>
            <a:chExt cx="5713618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35A04E-92D0-FE8E-A528-063CA1C74118}"/>
                </a:ext>
              </a:extLst>
            </p:cNvPr>
            <p:cNvSpPr txBox="1"/>
            <p:nvPr/>
          </p:nvSpPr>
          <p:spPr>
            <a:xfrm>
              <a:off x="468520" y="3326560"/>
              <a:ext cx="57003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</a:t>
              </a:r>
              <a:r>
                <a:rPr lang="ru-RU" dirty="0"/>
                <a:t> – независимый от плотности коэффициент смертности</a:t>
              </a:r>
            </a:p>
            <a:p>
              <a:r>
                <a:rPr lang="ru-RU" dirty="0"/>
                <a:t>    </a:t>
              </a:r>
            </a:p>
            <a:p>
              <a:r>
                <a:rPr lang="ru-RU" dirty="0"/>
                <a:t>    -- коэффициент смертности</a:t>
              </a:r>
              <a:r>
                <a:rPr lang="en-US" dirty="0"/>
                <a:t>, </a:t>
              </a:r>
              <a:r>
                <a:rPr lang="ru-RU" dirty="0"/>
                <a:t>зависящий от плотности конкурирующих видов </a:t>
              </a:r>
              <a:r>
                <a:rPr lang="en-US" dirty="0"/>
                <a:t>i </a:t>
              </a:r>
              <a:r>
                <a:rPr lang="ru-RU" dirty="0"/>
                <a:t>и </a:t>
              </a:r>
              <a:r>
                <a:rPr lang="en-US" dirty="0"/>
                <a:t>j (</a:t>
              </a:r>
              <a:r>
                <a:rPr lang="ru-RU" dirty="0"/>
                <a:t>внутривидовая конкуренция при </a:t>
              </a:r>
              <a:r>
                <a:rPr lang="en-US" dirty="0" err="1"/>
                <a:t>i</a:t>
              </a:r>
              <a:r>
                <a:rPr lang="en-US" dirty="0"/>
                <a:t>=j)</a:t>
              </a:r>
              <a:endParaRPr lang="ru-RU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A2C5EC4-2C3B-CD71-E5B7-7914CD73B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268" y="4176474"/>
              <a:ext cx="330200" cy="3302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313ED-8564-AA69-C485-5E583BBBB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712" y="4513562"/>
            <a:ext cx="4826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642E5-1DD4-A055-A9F6-D3A4B8AE2EFB}"/>
              </a:ext>
            </a:extLst>
          </p:cNvPr>
          <p:cNvSpPr txBox="1"/>
          <p:nvPr/>
        </p:nvSpPr>
        <p:spPr>
          <a:xfrm>
            <a:off x="6877877" y="4513562"/>
            <a:ext cx="473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-  </a:t>
            </a:r>
            <a:r>
              <a:rPr lang="ru-RU" dirty="0"/>
              <a:t>коэффициент влияния особи </a:t>
            </a:r>
            <a:r>
              <a:rPr lang="en-US" dirty="0"/>
              <a:t>j </a:t>
            </a:r>
            <a:r>
              <a:rPr lang="ru-RU" dirty="0"/>
              <a:t>на особь </a:t>
            </a:r>
            <a:r>
              <a:rPr lang="en-US" dirty="0" err="1"/>
              <a:t>i</a:t>
            </a:r>
            <a:r>
              <a:rPr lang="en-RU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50B41-2A13-898E-0A68-D5C3E76D9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7" y="2631997"/>
            <a:ext cx="3489085" cy="581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FAFE0-5129-76C6-C15B-8CB05B73F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847" y="2537040"/>
            <a:ext cx="6096709" cy="6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ED6-536F-994A-8ECB-17698F12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dynamics</a:t>
            </a:r>
            <a:endParaRPr lang="en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6E06C-07BE-2D95-5A11-0940CF2A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954"/>
            <a:ext cx="45720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C5B47-B5D1-D76E-F846-589ECAB9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8578"/>
            <a:ext cx="5809673" cy="2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BF2D1-3ECD-D8E5-8C74-D0577CB8D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58903"/>
            <a:ext cx="5076803" cy="601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7BA26-0DE2-13D8-6353-6D104BFE5DA7}"/>
              </a:ext>
            </a:extLst>
          </p:cNvPr>
          <p:cNvSpPr txBox="1"/>
          <p:nvPr/>
        </p:nvSpPr>
        <p:spPr>
          <a:xfrm>
            <a:off x="7176655" y="609600"/>
            <a:ext cx="322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Серый круг – стандартное отклонение для рассеивания</a:t>
            </a:r>
          </a:p>
          <a:p>
            <a:r>
              <a:rPr lang="ru-RU" dirty="0"/>
              <a:t>черный – для конкуренции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0116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D05F6-89F0-3AE1-234D-0366DB39B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10" y="137014"/>
            <a:ext cx="5301304" cy="63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E7E-019A-B024-FC10-7B18FE65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57" y="-1012914"/>
            <a:ext cx="10515600" cy="2852737"/>
          </a:xfrm>
        </p:spPr>
        <p:txBody>
          <a:bodyPr>
            <a:normAutofit/>
          </a:bodyPr>
          <a:lstStyle/>
          <a:p>
            <a:r>
              <a:rPr lang="ru-RU" sz="3200" dirty="0"/>
              <a:t>Как аппроксимация может помочь решить</a:t>
            </a:r>
            <a:r>
              <a:rPr lang="en-US" sz="3200" dirty="0"/>
              <a:t> </a:t>
            </a:r>
            <a:r>
              <a:rPr lang="ru-RU" sz="3200" dirty="0"/>
              <a:t>следующие проблемы</a:t>
            </a:r>
            <a:r>
              <a:rPr lang="en-US" sz="3200" dirty="0"/>
              <a:t>:</a:t>
            </a:r>
            <a:endParaRPr lang="en-RU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317D-862B-75BD-17C6-EA0842BB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866" y="2620204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/>
                </a:solidFill>
              </a:rPr>
              <a:t>Отделить сигнал экологического стохастического процесса от внутренней случайной вариации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эксперимента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/>
                </a:solidFill>
              </a:rPr>
              <a:t> Уточнить качественные зависимости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лежащие в основе экологического стохастического процесса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/>
                </a:solidFill>
              </a:rPr>
              <a:t>Определить как стохастический экологические процесс зависит от его параметров</a:t>
            </a:r>
            <a:endParaRPr lang="en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A0A5F-1A20-A586-7148-7997C09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Spatial Patterns and Spatial Moments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9803-CDF1-6DCB-A7C5-2A8418B6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ru-RU" sz="1700" dirty="0"/>
              <a:t>Рассматривается сообщество</a:t>
            </a:r>
            <a:r>
              <a:rPr lang="en-US" sz="1700" dirty="0"/>
              <a:t>, </a:t>
            </a:r>
            <a:r>
              <a:rPr lang="ru-RU" sz="1700" dirty="0"/>
              <a:t>живущее в большом двумерном пространстве</a:t>
            </a:r>
            <a:r>
              <a:rPr lang="en-US" sz="1700" dirty="0"/>
              <a:t>. </a:t>
            </a:r>
            <a:r>
              <a:rPr lang="ru-RU" sz="1700" dirty="0"/>
              <a:t>Где каждый представитель находится в точке </a:t>
            </a:r>
            <a:r>
              <a:rPr lang="en-US" sz="1700" b="1" dirty="0"/>
              <a:t>x = (x1, x2)</a:t>
            </a:r>
            <a:endParaRPr lang="ru-RU" sz="1700" b="1" dirty="0"/>
          </a:p>
          <a:p>
            <a:r>
              <a:rPr lang="ru-RU" sz="1700" dirty="0"/>
              <a:t>Окружающая среда однородна и </a:t>
            </a:r>
            <a:r>
              <a:rPr lang="ru-RU" sz="1700" dirty="0" err="1"/>
              <a:t>абиотична</a:t>
            </a:r>
            <a:r>
              <a:rPr lang="en-US" sz="1700" dirty="0"/>
              <a:t>. </a:t>
            </a:r>
            <a:r>
              <a:rPr lang="ru-RU" sz="1700" dirty="0"/>
              <a:t>Пространственное распределение зависит исключительно от самого сообщества</a:t>
            </a:r>
          </a:p>
          <a:p>
            <a:r>
              <a:rPr lang="ru-RU" sz="1700" dirty="0"/>
              <a:t>Местоположения особей вида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ru-RU" sz="1700" dirty="0"/>
              <a:t> </a:t>
            </a:r>
            <a:r>
              <a:rPr lang="en-US" sz="1700" dirty="0"/>
              <a:t> </a:t>
            </a:r>
            <a:r>
              <a:rPr lang="ru-RU" sz="1700" dirty="0"/>
              <a:t>в момент времени </a:t>
            </a:r>
            <a:r>
              <a:rPr lang="en-US" sz="1700" dirty="0"/>
              <a:t>t </a:t>
            </a:r>
            <a:r>
              <a:rPr lang="ru-RU" sz="1700" dirty="0"/>
              <a:t>задается функцией </a:t>
            </a:r>
            <a:r>
              <a:rPr lang="en-US" sz="1700" dirty="0"/>
              <a:t>pi(x). </a:t>
            </a:r>
            <a:r>
              <a:rPr lang="ru-RU" sz="1700" dirty="0"/>
              <a:t>Такие функции образуют вектор функций плотности </a:t>
            </a:r>
            <a:r>
              <a:rPr lang="en-US" sz="1700" b="1" dirty="0"/>
              <a:t>p(x) = (p1(x), p2(x), . . . ), </a:t>
            </a:r>
            <a:r>
              <a:rPr lang="en-US" sz="1700" dirty="0"/>
              <a:t> </a:t>
            </a:r>
            <a:r>
              <a:rPr lang="ru-RU" sz="1700" dirty="0"/>
              <a:t>который называется </a:t>
            </a:r>
            <a:r>
              <a:rPr lang="en-US" sz="1700" b="1" dirty="0"/>
              <a:t>spatial pattern </a:t>
            </a:r>
            <a:r>
              <a:rPr lang="ru-RU" sz="1700" b="1" dirty="0"/>
              <a:t>сообщества</a:t>
            </a:r>
            <a:r>
              <a:rPr lang="en-US" sz="1700" dirty="0"/>
              <a:t>. (</a:t>
            </a:r>
            <a:r>
              <a:rPr lang="ru-RU" sz="1700" dirty="0"/>
              <a:t>перевод?)</a:t>
            </a:r>
          </a:p>
          <a:p>
            <a:r>
              <a:rPr lang="ru-RU" sz="1700" dirty="0"/>
              <a:t>Если особи распределены не рандомно</a:t>
            </a:r>
            <a:r>
              <a:rPr lang="en-US" sz="1700" dirty="0"/>
              <a:t>, </a:t>
            </a:r>
            <a:r>
              <a:rPr lang="ru-RU" sz="1700" dirty="0"/>
              <a:t>и такое распределение не обусловлено воздействием внешней среды</a:t>
            </a:r>
            <a:r>
              <a:rPr lang="en-US" sz="1700" dirty="0"/>
              <a:t>, </a:t>
            </a:r>
            <a:r>
              <a:rPr lang="ru-RU" sz="1700" dirty="0"/>
              <a:t>то говорят</a:t>
            </a:r>
            <a:r>
              <a:rPr lang="en-US" sz="1700" dirty="0"/>
              <a:t>, </a:t>
            </a:r>
            <a:r>
              <a:rPr lang="ru-RU" sz="1700" dirty="0"/>
              <a:t>что такое сообщество имеет </a:t>
            </a:r>
            <a:r>
              <a:rPr lang="en-US" sz="1700" b="1" dirty="0"/>
              <a:t>spatial structure </a:t>
            </a:r>
            <a:r>
              <a:rPr lang="en-US" sz="1700" dirty="0"/>
              <a:t>(</a:t>
            </a:r>
            <a:r>
              <a:rPr lang="ru-RU" sz="1700" dirty="0"/>
              <a:t>перевод?)</a:t>
            </a:r>
          </a:p>
          <a:p>
            <a:endParaRPr lang="en-RU" sz="1700" b="1" dirty="0"/>
          </a:p>
        </p:txBody>
      </p:sp>
    </p:spTree>
    <p:extLst>
      <p:ext uri="{BB962C8B-B14F-4D97-AF65-F5344CB8AC3E}">
        <p14:creationId xmlns:p14="http://schemas.microsoft.com/office/powerpoint/2010/main" val="37342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807D-E15C-6278-B31B-B8CEC500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Spatial Patterns and Spatial Moments</a:t>
            </a:r>
            <a:endParaRPr lang="en-RU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1BA0-884D-41A9-13C8-2FD42BEA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Сообщество изменяется через 3 стохастических события</a:t>
            </a:r>
            <a:r>
              <a:rPr lang="en-US" sz="2000" dirty="0"/>
              <a:t>: </a:t>
            </a:r>
            <a:r>
              <a:rPr lang="ru-RU" sz="2000" dirty="0"/>
              <a:t>рождение</a:t>
            </a:r>
            <a:r>
              <a:rPr lang="en-US" sz="2000" dirty="0"/>
              <a:t>, </a:t>
            </a:r>
            <a:r>
              <a:rPr lang="ru-RU" sz="2000" dirty="0"/>
              <a:t>смерть и перемещение</a:t>
            </a:r>
            <a:r>
              <a:rPr lang="en-US" sz="2000" dirty="0"/>
              <a:t>. </a:t>
            </a:r>
            <a:endParaRPr lang="ru-RU" sz="2000" dirty="0"/>
          </a:p>
          <a:p>
            <a:r>
              <a:rPr lang="ru-RU" sz="2000" dirty="0"/>
              <a:t>Когда происходит событие</a:t>
            </a:r>
            <a:r>
              <a:rPr lang="en-US" sz="2000" dirty="0"/>
              <a:t>, </a:t>
            </a:r>
            <a:r>
              <a:rPr lang="ru-RU" sz="2000" dirty="0"/>
              <a:t>генерируется новый </a:t>
            </a:r>
            <a:r>
              <a:rPr lang="en-US" sz="2000" dirty="0"/>
              <a:t>p(x) – spatial pattern</a:t>
            </a:r>
          </a:p>
          <a:p>
            <a:r>
              <a:rPr lang="ru-RU" sz="2000" dirty="0"/>
              <a:t>Вычисление занимают много времени</a:t>
            </a:r>
            <a:r>
              <a:rPr lang="en-US" sz="2000" dirty="0"/>
              <a:t>, </a:t>
            </a:r>
            <a:r>
              <a:rPr lang="ru-RU" sz="2000" dirty="0"/>
              <a:t>поэтому используется аппроксимация методом моментов</a:t>
            </a:r>
            <a:r>
              <a:rPr lang="en-US" sz="2000" dirty="0"/>
              <a:t>. (spatial pattern </a:t>
            </a:r>
            <a:r>
              <a:rPr lang="ru-RU" sz="2000" dirty="0"/>
              <a:t>заменяется на статистики основанные на его главных признаках) </a:t>
            </a:r>
            <a:endParaRPr lang="en-RU" sz="20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D38E5-9A9B-4622-B8E5-938FF3DC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88" y="807593"/>
            <a:ext cx="598807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776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E139-09B3-C4F0-F04E-77C677E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moments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1E796-2F44-6C57-F6A7-57E745AEC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744164"/>
            <a:ext cx="3381376" cy="821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F5814-3A19-B61A-BE61-A304E544FEAC}"/>
              </a:ext>
            </a:extLst>
          </p:cNvPr>
          <p:cNvSpPr txBox="1"/>
          <p:nvPr/>
        </p:nvSpPr>
        <p:spPr>
          <a:xfrm>
            <a:off x="1423988" y="1690688"/>
            <a:ext cx="220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момент 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AD81D-4B65-6F89-F443-EF3085483819}"/>
              </a:ext>
            </a:extLst>
          </p:cNvPr>
          <p:cNvSpPr txBox="1"/>
          <p:nvPr/>
        </p:nvSpPr>
        <p:spPr>
          <a:xfrm>
            <a:off x="6096000" y="1690688"/>
            <a:ext cx="220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Второй момент 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2ADE-4E12-8300-09EE-E699BB90ED7F}"/>
              </a:ext>
            </a:extLst>
          </p:cNvPr>
          <p:cNvSpPr txBox="1"/>
          <p:nvPr/>
        </p:nvSpPr>
        <p:spPr>
          <a:xfrm>
            <a:off x="714375" y="4113836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плотность вида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рассматриваемой области пространства </a:t>
            </a:r>
            <a:r>
              <a:rPr lang="en-US" dirty="0"/>
              <a:t>A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25912-5BDF-B9C9-F54F-841569E0D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62"/>
          <a:stretch/>
        </p:blipFill>
        <p:spPr>
          <a:xfrm>
            <a:off x="5613401" y="2456878"/>
            <a:ext cx="6019522" cy="698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2AC52A-0C54-B253-EF07-021A80028448}"/>
              </a:ext>
            </a:extLst>
          </p:cNvPr>
          <p:cNvSpPr txBox="1"/>
          <p:nvPr/>
        </p:nvSpPr>
        <p:spPr>
          <a:xfrm>
            <a:off x="6548437" y="4113836"/>
            <a:ext cx="350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Среднее произведение плотностей видов </a:t>
            </a:r>
            <a:r>
              <a:rPr lang="en-US" dirty="0"/>
              <a:t>i </a:t>
            </a:r>
            <a:r>
              <a:rPr lang="ru-RU" dirty="0"/>
              <a:t>и</a:t>
            </a:r>
            <a:r>
              <a:rPr lang="en-US" dirty="0"/>
              <a:t> j </a:t>
            </a:r>
            <a:r>
              <a:rPr lang="ru-RU" dirty="0"/>
              <a:t>в области пространства </a:t>
            </a:r>
            <a:r>
              <a:rPr lang="en-US" dirty="0"/>
              <a:t>A. </a:t>
            </a:r>
            <a:r>
              <a:rPr lang="ru-RU" dirty="0"/>
              <a:t>Где особь вида </a:t>
            </a:r>
            <a:r>
              <a:rPr lang="en-US" dirty="0"/>
              <a:t>j </a:t>
            </a:r>
            <a:r>
              <a:rPr lang="ru-RU" dirty="0"/>
              <a:t>удалена от особи вида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на расстояние </a:t>
            </a:r>
            <a:r>
              <a:rPr lang="el-GR" dirty="0"/>
              <a:t>ξ</a:t>
            </a:r>
            <a:r>
              <a:rPr lang="en-US" dirty="0"/>
              <a:t>. </a:t>
            </a:r>
            <a:endParaRPr lang="en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4A286-B32E-5D38-2374-8B7A3FC0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11" y="3261513"/>
            <a:ext cx="1803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1DD148-3273-660E-A3A4-95F857C920FB}"/>
              </a:ext>
            </a:extLst>
          </p:cNvPr>
          <p:cNvSpPr txBox="1"/>
          <p:nvPr/>
        </p:nvSpPr>
        <p:spPr>
          <a:xfrm>
            <a:off x="5792511" y="6123543"/>
            <a:ext cx="532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Масштабирование</a:t>
            </a:r>
            <a:r>
              <a:rPr lang="en-US" dirty="0"/>
              <a:t>: Ci j(</a:t>
            </a:r>
            <a:r>
              <a:rPr lang="el-GR" dirty="0"/>
              <a:t>ξ, </a:t>
            </a:r>
            <a:r>
              <a:rPr lang="en-US" dirty="0"/>
              <a:t>p) /Ni*Nj. </a:t>
            </a:r>
          </a:p>
          <a:p>
            <a:r>
              <a:rPr lang="ru-RU" dirty="0"/>
              <a:t>(Значение в интервале </a:t>
            </a:r>
            <a:r>
              <a:rPr lang="en-US" dirty="0"/>
              <a:t>[0;1] 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641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F8396-590B-920D-D030-BCDB5FB9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Spatial moments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933AF-2C94-A9D8-9145-BDA479E88589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P(p) – вероятность плотности p в момент 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Для нескольких экспериментов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BB5D3-936C-83A9-474E-D08E7FC3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35" y="2421924"/>
            <a:ext cx="4241310" cy="371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2BCC7-A171-C8F3-AE8A-AE1FDBFB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386158"/>
            <a:ext cx="5167185" cy="17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72B20-F39A-1832-C9EA-C9F88DB3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en-US" sz="3700"/>
              <a:t>Extracting the Ecological Signal from Stochastic Realizations</a:t>
            </a:r>
            <a:endParaRPr lang="en-RU" sz="3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53FD-D4A9-FF82-CA3C-2786CACD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00" y="1371600"/>
            <a:ext cx="5701842" cy="4114800"/>
          </a:xfrm>
        </p:spPr>
        <p:txBody>
          <a:bodyPr anchor="ctr">
            <a:normAutofit/>
          </a:bodyPr>
          <a:lstStyle/>
          <a:p>
            <a:r>
              <a:rPr lang="ru-RU" sz="2200"/>
              <a:t>Стохастические процессы помогают формализовать идеи влияние экологических событий на особей</a:t>
            </a:r>
            <a:r>
              <a:rPr lang="en-US" sz="2200"/>
              <a:t>. </a:t>
            </a:r>
            <a:endParaRPr lang="ru-RU" sz="2200"/>
          </a:p>
          <a:p>
            <a:r>
              <a:rPr lang="ru-RU" sz="2200"/>
              <a:t>Но из одного эксперимента может быть не очевидно общее поведение процесса</a:t>
            </a:r>
            <a:r>
              <a:rPr lang="en-US" sz="2200"/>
              <a:t>.</a:t>
            </a:r>
          </a:p>
          <a:p>
            <a:r>
              <a:rPr lang="ru-RU" sz="2200"/>
              <a:t>Метод моментов может преодолеть эту проблему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921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72B20-F39A-1832-C9EA-C9F88DB3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Extracting the Ecological Signal from Stochastic Realizations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8513D-C29B-8515-003C-98C373C37CB2}"/>
              </a:ext>
            </a:extLst>
          </p:cNvPr>
          <p:cNvSpPr txBox="1"/>
          <p:nvPr/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Рассматриваются</a:t>
            </a:r>
            <a:r>
              <a:rPr lang="en-US" sz="2000" dirty="0"/>
              <a:t> 2 </a:t>
            </a:r>
            <a:r>
              <a:rPr lang="en-US" sz="2000" dirty="0" err="1"/>
              <a:t>вида</a:t>
            </a:r>
            <a:r>
              <a:rPr lang="en-US" sz="2000" dirty="0"/>
              <a:t> </a:t>
            </a:r>
            <a:r>
              <a:rPr lang="en-US" sz="2000" dirty="0" err="1"/>
              <a:t>растений</a:t>
            </a:r>
            <a:r>
              <a:rPr lang="en-US" sz="2000" dirty="0"/>
              <a:t>,  </a:t>
            </a:r>
            <a:r>
              <a:rPr lang="en-US" sz="2000" dirty="0" err="1"/>
              <a:t>которые</a:t>
            </a:r>
            <a:r>
              <a:rPr lang="en-US" sz="2000" dirty="0"/>
              <a:t> </a:t>
            </a:r>
            <a:r>
              <a:rPr lang="en-US" sz="2000" dirty="0" err="1"/>
              <a:t>расположены</a:t>
            </a:r>
            <a:r>
              <a:rPr lang="en-US" sz="2000" dirty="0"/>
              <a:t> </a:t>
            </a:r>
            <a:r>
              <a:rPr lang="en-US" sz="2000" dirty="0" err="1"/>
              <a:t>близко</a:t>
            </a:r>
            <a:r>
              <a:rPr lang="en-US" sz="2000" dirty="0"/>
              <a:t> </a:t>
            </a:r>
            <a:r>
              <a:rPr lang="en-US" sz="2000" dirty="0" err="1"/>
              <a:t>друг</a:t>
            </a:r>
            <a:r>
              <a:rPr lang="en-US" sz="2000" dirty="0"/>
              <a:t> </a:t>
            </a:r>
            <a:r>
              <a:rPr lang="en-US" sz="2000" dirty="0" err="1"/>
              <a:t>к</a:t>
            </a:r>
            <a:r>
              <a:rPr lang="en-US" sz="2000" dirty="0"/>
              <a:t> </a:t>
            </a:r>
            <a:r>
              <a:rPr lang="en-US" sz="2000" dirty="0" err="1"/>
              <a:t>другу</a:t>
            </a:r>
            <a:r>
              <a:rPr lang="en-US" sz="2000" dirty="0"/>
              <a:t> </a:t>
            </a:r>
            <a:r>
              <a:rPr lang="en-US" sz="2000" dirty="0" err="1"/>
              <a:t>и</a:t>
            </a:r>
            <a:r>
              <a:rPr lang="en-US" sz="2000" dirty="0"/>
              <a:t> </a:t>
            </a:r>
            <a:r>
              <a:rPr lang="en-US" sz="2000" dirty="0" err="1"/>
              <a:t>конкурируют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пространство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Вид</a:t>
            </a:r>
            <a:r>
              <a:rPr lang="en-US" sz="2000" dirty="0"/>
              <a:t> 1 – </a:t>
            </a:r>
            <a:r>
              <a:rPr lang="en-US" sz="2000" dirty="0" err="1"/>
              <a:t>более</a:t>
            </a:r>
            <a:r>
              <a:rPr lang="en-US" sz="2000" dirty="0"/>
              <a:t> </a:t>
            </a:r>
            <a:r>
              <a:rPr lang="en-US" sz="2000" dirty="0" err="1"/>
              <a:t>сильный</a:t>
            </a:r>
            <a:r>
              <a:rPr lang="en-US" sz="2000" dirty="0"/>
              <a:t>, </a:t>
            </a:r>
            <a:r>
              <a:rPr lang="en-US" sz="2000" dirty="0" err="1"/>
              <a:t>но</a:t>
            </a:r>
            <a:r>
              <a:rPr lang="en-US" sz="2000" dirty="0"/>
              <a:t> </a:t>
            </a:r>
            <a:r>
              <a:rPr lang="en-US" sz="2000" dirty="0" err="1"/>
              <a:t>вид</a:t>
            </a:r>
            <a:r>
              <a:rPr lang="en-US" sz="2000" dirty="0"/>
              <a:t> 2 –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отбрасывать</a:t>
            </a:r>
            <a:r>
              <a:rPr lang="en-US" sz="2000" dirty="0"/>
              <a:t> </a:t>
            </a:r>
            <a:r>
              <a:rPr lang="en-US" sz="2000" dirty="0" err="1"/>
              <a:t>семена</a:t>
            </a:r>
            <a:r>
              <a:rPr lang="en-US" sz="2000" dirty="0"/>
              <a:t> </a:t>
            </a:r>
            <a:r>
              <a:rPr lang="en-US" sz="2000" dirty="0" err="1"/>
              <a:t>дольше</a:t>
            </a: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Вопрос</a:t>
            </a:r>
            <a:r>
              <a:rPr lang="en-US" sz="2000" dirty="0"/>
              <a:t>: </a:t>
            </a:r>
            <a:r>
              <a:rPr lang="en-US" sz="2000" dirty="0" err="1"/>
              <a:t>сможет</a:t>
            </a:r>
            <a:r>
              <a:rPr lang="en-US" sz="2000" dirty="0"/>
              <a:t> </a:t>
            </a:r>
            <a:r>
              <a:rPr lang="en-US" sz="2000" dirty="0" err="1"/>
              <a:t>ли</a:t>
            </a:r>
            <a:r>
              <a:rPr lang="en-US" sz="2000" dirty="0"/>
              <a:t> </a:t>
            </a:r>
            <a:r>
              <a:rPr lang="en-US" sz="2000" dirty="0" err="1"/>
              <a:t>выжить</a:t>
            </a:r>
            <a:r>
              <a:rPr lang="en-US" sz="2000" dirty="0"/>
              <a:t> 2 </a:t>
            </a:r>
            <a:r>
              <a:rPr lang="en-US" sz="2000" dirty="0" err="1"/>
              <a:t>вид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4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87DD-641D-021F-CB87-9DB9DA0D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Ecological Signal from Stochastic Realizations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56D0B-53C4-606D-BF16-69A5748F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" y="2468766"/>
            <a:ext cx="4638260" cy="883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D7DE5-B91F-D5CF-DF53-62ED261C5660}"/>
              </a:ext>
            </a:extLst>
          </p:cNvPr>
          <p:cNvSpPr txBox="1"/>
          <p:nvPr/>
        </p:nvSpPr>
        <p:spPr>
          <a:xfrm>
            <a:off x="838200" y="1895061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Рождение</a:t>
            </a:r>
            <a:endParaRPr lang="en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D4955-4460-6CAF-26DE-7D4DC5046D3E}"/>
              </a:ext>
            </a:extLst>
          </p:cNvPr>
          <p:cNvSpPr txBox="1"/>
          <p:nvPr/>
        </p:nvSpPr>
        <p:spPr>
          <a:xfrm>
            <a:off x="7407965" y="1973710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Смерть </a:t>
            </a:r>
            <a:endParaRPr lang="en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AA87E-612B-DE65-B795-E2F09B47A0B2}"/>
              </a:ext>
            </a:extLst>
          </p:cNvPr>
          <p:cNvSpPr txBox="1"/>
          <p:nvPr/>
        </p:nvSpPr>
        <p:spPr>
          <a:xfrm>
            <a:off x="574537" y="3615028"/>
            <a:ext cx="394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за промежуток времени</a:t>
            </a:r>
            <a:r>
              <a:rPr lang="en-US" dirty="0"/>
              <a:t>, </a:t>
            </a:r>
            <a:r>
              <a:rPr lang="ru-RU" dirty="0"/>
              <a:t>что особь вида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ru-RU" dirty="0"/>
              <a:t>находящаяся в точке </a:t>
            </a:r>
            <a:r>
              <a:rPr lang="en-US" dirty="0"/>
              <a:t>x </a:t>
            </a:r>
            <a:r>
              <a:rPr lang="ru-RU" dirty="0"/>
              <a:t>породит новую особь в точке </a:t>
            </a:r>
            <a:r>
              <a:rPr lang="en-US" dirty="0"/>
              <a:t>x’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A490C-86EB-2537-A774-0DDE8CAAFBF6}"/>
              </a:ext>
            </a:extLst>
          </p:cNvPr>
          <p:cNvSpPr txBox="1"/>
          <p:nvPr/>
        </p:nvSpPr>
        <p:spPr>
          <a:xfrm>
            <a:off x="5937804" y="3691148"/>
            <a:ext cx="394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смерти за промежуток времени особи вида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точке </a:t>
            </a:r>
            <a:r>
              <a:rPr lang="en-US" dirty="0"/>
              <a:t>x.</a:t>
            </a:r>
            <a:endParaRPr lang="en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668CB5-B03B-52D4-969E-94DB386D34A9}"/>
              </a:ext>
            </a:extLst>
          </p:cNvPr>
          <p:cNvGrpSpPr/>
          <p:nvPr/>
        </p:nvGrpSpPr>
        <p:grpSpPr>
          <a:xfrm>
            <a:off x="373545" y="5569545"/>
            <a:ext cx="5722455" cy="923330"/>
            <a:chOff x="838200" y="5093066"/>
            <a:chExt cx="683342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22278-DF71-6238-73CE-DFFF495858EB}"/>
                </a:ext>
              </a:extLst>
            </p:cNvPr>
            <p:cNvSpPr txBox="1"/>
            <p:nvPr/>
          </p:nvSpPr>
          <p:spPr>
            <a:xfrm>
              <a:off x="838200" y="5093066"/>
              <a:ext cx="68334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 – </a:t>
              </a:r>
              <a:r>
                <a:rPr lang="ru-RU" dirty="0"/>
                <a:t>независимый от плотности коэффициент рождаемости</a:t>
              </a:r>
              <a:endParaRPr lang="en-US" dirty="0"/>
            </a:p>
            <a:p>
              <a:r>
                <a:rPr lang="ru-RU" dirty="0"/>
                <a:t>    </a:t>
              </a:r>
              <a:r>
                <a:rPr lang="en-US" dirty="0"/>
                <a:t> --- </a:t>
              </a:r>
              <a:r>
                <a:rPr lang="ru-RU" dirty="0"/>
                <a:t>коэффициент рассеивания (не зависит от</a:t>
              </a:r>
              <a:r>
                <a:rPr lang="en-US" dirty="0"/>
                <a:t> bi)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E56343-2B64-872D-462E-8530A66C1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02132"/>
              <a:ext cx="469900" cy="4826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E83AF8F-C6CE-FD56-BFB2-84118707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343" y="2468766"/>
            <a:ext cx="6706257" cy="10603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D0C62D8-BB25-B200-ED9D-865D96262D7A}"/>
              </a:ext>
            </a:extLst>
          </p:cNvPr>
          <p:cNvGrpSpPr/>
          <p:nvPr/>
        </p:nvGrpSpPr>
        <p:grpSpPr>
          <a:xfrm>
            <a:off x="6206712" y="4929170"/>
            <a:ext cx="5713618" cy="1754326"/>
            <a:chOff x="455268" y="3326560"/>
            <a:chExt cx="5713618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35A04E-92D0-FE8E-A528-063CA1C74118}"/>
                </a:ext>
              </a:extLst>
            </p:cNvPr>
            <p:cNvSpPr txBox="1"/>
            <p:nvPr/>
          </p:nvSpPr>
          <p:spPr>
            <a:xfrm>
              <a:off x="468520" y="3326560"/>
              <a:ext cx="57003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</a:t>
              </a:r>
              <a:r>
                <a:rPr lang="ru-RU" dirty="0"/>
                <a:t> – независимый от плотности коэффициент смертности</a:t>
              </a:r>
            </a:p>
            <a:p>
              <a:r>
                <a:rPr lang="ru-RU" dirty="0"/>
                <a:t>    </a:t>
              </a:r>
            </a:p>
            <a:p>
              <a:r>
                <a:rPr lang="ru-RU" dirty="0"/>
                <a:t>    -- коэффициент смертности</a:t>
              </a:r>
              <a:r>
                <a:rPr lang="en-US" dirty="0"/>
                <a:t>, </a:t>
              </a:r>
              <a:r>
                <a:rPr lang="ru-RU" dirty="0"/>
                <a:t>зависящий от плотности конкурирующих видов </a:t>
              </a:r>
              <a:r>
                <a:rPr lang="en-US" dirty="0"/>
                <a:t>i </a:t>
              </a:r>
              <a:r>
                <a:rPr lang="ru-RU" dirty="0"/>
                <a:t>и </a:t>
              </a:r>
              <a:r>
                <a:rPr lang="en-US" dirty="0"/>
                <a:t>j (</a:t>
              </a:r>
              <a:r>
                <a:rPr lang="ru-RU" dirty="0"/>
                <a:t>внутривидовая конкуренция при </a:t>
              </a:r>
              <a:r>
                <a:rPr lang="en-US" dirty="0" err="1"/>
                <a:t>i</a:t>
              </a:r>
              <a:r>
                <a:rPr lang="en-US" dirty="0"/>
                <a:t>=j)</a:t>
              </a:r>
              <a:endParaRPr lang="ru-RU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A2C5EC4-2C3B-CD71-E5B7-7914CD73B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268" y="4176474"/>
              <a:ext cx="330200" cy="3302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313ED-8564-AA69-C485-5E583BBBB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12" y="4513562"/>
            <a:ext cx="4826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642E5-1DD4-A055-A9F6-D3A4B8AE2EFB}"/>
              </a:ext>
            </a:extLst>
          </p:cNvPr>
          <p:cNvSpPr txBox="1"/>
          <p:nvPr/>
        </p:nvSpPr>
        <p:spPr>
          <a:xfrm>
            <a:off x="6877877" y="4513562"/>
            <a:ext cx="473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-  </a:t>
            </a:r>
            <a:r>
              <a:rPr lang="ru-RU" dirty="0"/>
              <a:t>коэффициент влияния особи </a:t>
            </a:r>
            <a:r>
              <a:rPr lang="en-US" dirty="0"/>
              <a:t>j </a:t>
            </a:r>
            <a:r>
              <a:rPr lang="ru-RU" dirty="0"/>
              <a:t>на особь </a:t>
            </a:r>
            <a:r>
              <a:rPr lang="en-US" dirty="0" err="1"/>
              <a:t>i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46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639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Аппроксимация моментами individual-based моделей</vt:lpstr>
      <vt:lpstr>Как аппроксимация может помочь решить следующие проблемы:</vt:lpstr>
      <vt:lpstr>Spatial Patterns and Spatial Moments</vt:lpstr>
      <vt:lpstr>Spatial Patterns and Spatial Moments</vt:lpstr>
      <vt:lpstr>Spatial moments</vt:lpstr>
      <vt:lpstr>Spatial moments</vt:lpstr>
      <vt:lpstr>Extracting the Ecological Signal from Stochastic Realizations</vt:lpstr>
      <vt:lpstr>Extracting the Ecological Signal from Stochastic Realizations</vt:lpstr>
      <vt:lpstr>Extracting the Ecological Signal from Stochastic Realizations</vt:lpstr>
      <vt:lpstr>PowerPoint Presentation</vt:lpstr>
      <vt:lpstr>Moment dynamics</vt:lpstr>
      <vt:lpstr>PowerPoint Presentation</vt:lpstr>
      <vt:lpstr>Qualitative Dependencies in a Spatial Logistic Equation</vt:lpstr>
      <vt:lpstr>Moment dynamics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Аппроксимация моментами individual-based моделей</dc:title>
  <dc:creator>Diana Sokolova</dc:creator>
  <cp:lastModifiedBy>Diana Sokolova</cp:lastModifiedBy>
  <cp:revision>1</cp:revision>
  <dcterms:created xsi:type="dcterms:W3CDTF">2022-11-01T21:16:46Z</dcterms:created>
  <dcterms:modified xsi:type="dcterms:W3CDTF">2022-11-05T14:03:42Z</dcterms:modified>
</cp:coreProperties>
</file>