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5" r:id="rId4"/>
    <p:sldId id="267" r:id="rId5"/>
    <p:sldId id="268" r:id="rId6"/>
    <p:sldId id="284" r:id="rId7"/>
    <p:sldId id="296" r:id="rId8"/>
    <p:sldId id="297" r:id="rId9"/>
    <p:sldId id="298" r:id="rId10"/>
    <p:sldId id="299" r:id="rId11"/>
    <p:sldId id="300" r:id="rId12"/>
    <p:sldId id="278" r:id="rId13"/>
    <p:sldId id="301" r:id="rId14"/>
    <p:sldId id="302" r:id="rId15"/>
    <p:sldId id="281" r:id="rId16"/>
    <p:sldId id="285" r:id="rId17"/>
    <p:sldId id="292" r:id="rId18"/>
    <p:sldId id="293" r:id="rId19"/>
    <p:sldId id="294" r:id="rId20"/>
    <p:sldId id="26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29" autoAdjust="0"/>
    <p:restoredTop sz="94719"/>
  </p:normalViewPr>
  <p:slideViewPr>
    <p:cSldViewPr snapToGrid="0">
      <p:cViewPr varScale="1">
        <p:scale>
          <a:sx n="202" d="100"/>
          <a:sy n="202" d="100"/>
        </p:scale>
        <p:origin x="328" y="18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AEF27-34C0-D541-87A4-4FCE8B73888A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00F68-4D84-2044-B16B-F4A2CD34055C}">
      <dgm:prSet phldrT="[Text]"/>
      <dgm:spPr/>
      <dgm:t>
        <a:bodyPr/>
        <a:lstStyle/>
        <a:p>
          <a:r>
            <a:rPr lang="ru-RU" dirty="0"/>
            <a:t>События</a:t>
          </a:r>
          <a:endParaRPr lang="en-US" dirty="0"/>
        </a:p>
      </dgm:t>
    </dgm:pt>
    <dgm:pt modelId="{C761E02F-9EC8-9444-B78A-D5C50266782A}" type="parTrans" cxnId="{CF93C14D-49BE-574B-8712-52B4D1E705B0}">
      <dgm:prSet/>
      <dgm:spPr/>
      <dgm:t>
        <a:bodyPr/>
        <a:lstStyle/>
        <a:p>
          <a:endParaRPr lang="en-US"/>
        </a:p>
      </dgm:t>
    </dgm:pt>
    <dgm:pt modelId="{FF78331F-DAD0-544F-97B5-F2574F8330E3}" type="sibTrans" cxnId="{CF93C14D-49BE-574B-8712-52B4D1E705B0}">
      <dgm:prSet/>
      <dgm:spPr/>
      <dgm:t>
        <a:bodyPr/>
        <a:lstStyle/>
        <a:p>
          <a:endParaRPr lang="en-US"/>
        </a:p>
      </dgm:t>
    </dgm:pt>
    <dgm:pt modelId="{0353BACD-358A-0149-817F-B2182AE0DDC2}">
      <dgm:prSet phldrT="[Text]"/>
      <dgm:spPr/>
      <dgm:t>
        <a:bodyPr/>
        <a:lstStyle/>
        <a:p>
          <a:r>
            <a:rPr lang="ru-RU" dirty="0"/>
            <a:t>Смерть</a:t>
          </a:r>
          <a:endParaRPr lang="en-US" dirty="0"/>
        </a:p>
      </dgm:t>
    </dgm:pt>
    <dgm:pt modelId="{8C990A51-33FB-BF40-A351-4D101555E83F}" type="parTrans" cxnId="{8B84DE66-62AC-FC47-8060-406FC96C9E4A}">
      <dgm:prSet/>
      <dgm:spPr/>
      <dgm:t>
        <a:bodyPr/>
        <a:lstStyle/>
        <a:p>
          <a:endParaRPr lang="en-US"/>
        </a:p>
      </dgm:t>
    </dgm:pt>
    <dgm:pt modelId="{8F737B70-249D-6D40-87DD-E0C5E60EA648}" type="sibTrans" cxnId="{8B84DE66-62AC-FC47-8060-406FC96C9E4A}">
      <dgm:prSet/>
      <dgm:spPr/>
      <dgm:t>
        <a:bodyPr/>
        <a:lstStyle/>
        <a:p>
          <a:endParaRPr lang="en-US"/>
        </a:p>
      </dgm:t>
    </dgm:pt>
    <dgm:pt modelId="{7465B4F5-5509-BA47-8E5C-B92A36FC91EB}">
      <dgm:prSet phldrT="[Text]"/>
      <dgm:spPr/>
      <dgm:t>
        <a:bodyPr/>
        <a:lstStyle/>
        <a:p>
          <a:r>
            <a:rPr lang="ru-RU" dirty="0"/>
            <a:t>От естественной среды</a:t>
          </a:r>
          <a:endParaRPr lang="en-US" dirty="0"/>
        </a:p>
      </dgm:t>
    </dgm:pt>
    <dgm:pt modelId="{A8AC2CE9-9A10-6B4B-A2F9-EAB34C8C374D}" type="parTrans" cxnId="{2147AB99-DAF7-3E48-9F4C-2652A926369C}">
      <dgm:prSet/>
      <dgm:spPr/>
      <dgm:t>
        <a:bodyPr/>
        <a:lstStyle/>
        <a:p>
          <a:endParaRPr lang="en-US"/>
        </a:p>
      </dgm:t>
    </dgm:pt>
    <dgm:pt modelId="{C147E623-72BF-9F42-93A4-9E699B872FC6}" type="sibTrans" cxnId="{2147AB99-DAF7-3E48-9F4C-2652A926369C}">
      <dgm:prSet/>
      <dgm:spPr/>
      <dgm:t>
        <a:bodyPr/>
        <a:lstStyle/>
        <a:p>
          <a:endParaRPr lang="en-US"/>
        </a:p>
      </dgm:t>
    </dgm:pt>
    <dgm:pt modelId="{C51EE5B9-6E6E-2D4D-9F19-B6609F9E0662}">
      <dgm:prSet phldrT="[Text]"/>
      <dgm:spPr/>
      <dgm:t>
        <a:bodyPr/>
        <a:lstStyle/>
        <a:p>
          <a:r>
            <a:rPr lang="ru-RU" dirty="0"/>
            <a:t>От конкуренции</a:t>
          </a:r>
          <a:endParaRPr lang="en-US" dirty="0"/>
        </a:p>
      </dgm:t>
    </dgm:pt>
    <dgm:pt modelId="{C90A61EA-C87D-184F-AC51-B39F098B11EC}" type="parTrans" cxnId="{41634488-10E4-404B-8D7A-B924CDCE4471}">
      <dgm:prSet/>
      <dgm:spPr/>
      <dgm:t>
        <a:bodyPr/>
        <a:lstStyle/>
        <a:p>
          <a:endParaRPr lang="en-US"/>
        </a:p>
      </dgm:t>
    </dgm:pt>
    <dgm:pt modelId="{003F676C-B5F1-9F45-9757-C596F3F825A0}" type="sibTrans" cxnId="{41634488-10E4-404B-8D7A-B924CDCE4471}">
      <dgm:prSet/>
      <dgm:spPr/>
      <dgm:t>
        <a:bodyPr/>
        <a:lstStyle/>
        <a:p>
          <a:endParaRPr lang="en-US"/>
        </a:p>
      </dgm:t>
    </dgm:pt>
    <dgm:pt modelId="{F9D0EA25-F341-0B45-B81F-2E86350D0AA5}">
      <dgm:prSet phldrT="[Text]"/>
      <dgm:spPr/>
      <dgm:t>
        <a:bodyPr/>
        <a:lstStyle/>
        <a:p>
          <a:r>
            <a:rPr lang="ru-RU" dirty="0"/>
            <a:t>Рождение</a:t>
          </a:r>
          <a:endParaRPr lang="en-US" dirty="0"/>
        </a:p>
      </dgm:t>
    </dgm:pt>
    <dgm:pt modelId="{53BD9322-E965-7D42-9CCA-3D9A46566B1A}" type="parTrans" cxnId="{85122AD3-86BE-9E4D-AD44-65DCC22CE958}">
      <dgm:prSet/>
      <dgm:spPr/>
      <dgm:t>
        <a:bodyPr/>
        <a:lstStyle/>
        <a:p>
          <a:endParaRPr lang="en-US"/>
        </a:p>
      </dgm:t>
    </dgm:pt>
    <dgm:pt modelId="{D7A18489-CE1E-2C4F-AF47-7DA8BAF60660}" type="sibTrans" cxnId="{85122AD3-86BE-9E4D-AD44-65DCC22CE958}">
      <dgm:prSet/>
      <dgm:spPr/>
      <dgm:t>
        <a:bodyPr/>
        <a:lstStyle/>
        <a:p>
          <a:endParaRPr lang="en-US"/>
        </a:p>
      </dgm:t>
    </dgm:pt>
    <dgm:pt modelId="{AE3E3A57-3638-4742-84E9-06C1EE11F839}" type="pres">
      <dgm:prSet presAssocID="{BE0AEF27-34C0-D541-87A4-4FCE8B7388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100A07-A112-DF45-9DA5-EB57A5F2AA30}" type="pres">
      <dgm:prSet presAssocID="{30500F68-4D84-2044-B16B-F4A2CD34055C}" presName="root1" presStyleCnt="0"/>
      <dgm:spPr/>
    </dgm:pt>
    <dgm:pt modelId="{C5866BB8-933A-AF4B-B4FC-53B00489CA65}" type="pres">
      <dgm:prSet presAssocID="{30500F68-4D84-2044-B16B-F4A2CD34055C}" presName="LevelOneTextNode" presStyleLbl="node0" presStyleIdx="0" presStyleCnt="1">
        <dgm:presLayoutVars>
          <dgm:chPref val="3"/>
        </dgm:presLayoutVars>
      </dgm:prSet>
      <dgm:spPr/>
    </dgm:pt>
    <dgm:pt modelId="{5ECA622A-4D0E-3A42-A5A2-D4B702DA8C66}" type="pres">
      <dgm:prSet presAssocID="{30500F68-4D84-2044-B16B-F4A2CD34055C}" presName="level2hierChild" presStyleCnt="0"/>
      <dgm:spPr/>
    </dgm:pt>
    <dgm:pt modelId="{C82463E4-6D38-5943-9AC2-3AE56FEC1824}" type="pres">
      <dgm:prSet presAssocID="{8C990A51-33FB-BF40-A351-4D101555E83F}" presName="conn2-1" presStyleLbl="parChTrans1D2" presStyleIdx="0" presStyleCnt="2"/>
      <dgm:spPr/>
    </dgm:pt>
    <dgm:pt modelId="{D9EAB2C0-A1D1-7749-892C-9EE3797D27C6}" type="pres">
      <dgm:prSet presAssocID="{8C990A51-33FB-BF40-A351-4D101555E83F}" presName="connTx" presStyleLbl="parChTrans1D2" presStyleIdx="0" presStyleCnt="2"/>
      <dgm:spPr/>
    </dgm:pt>
    <dgm:pt modelId="{875B156D-AB6D-9A41-86C0-C70FF2E0D6A6}" type="pres">
      <dgm:prSet presAssocID="{0353BACD-358A-0149-817F-B2182AE0DDC2}" presName="root2" presStyleCnt="0"/>
      <dgm:spPr/>
    </dgm:pt>
    <dgm:pt modelId="{44C56B94-E6D9-BB4D-93DC-CF7A6B21C071}" type="pres">
      <dgm:prSet presAssocID="{0353BACD-358A-0149-817F-B2182AE0DDC2}" presName="LevelTwoTextNode" presStyleLbl="node2" presStyleIdx="0" presStyleCnt="2">
        <dgm:presLayoutVars>
          <dgm:chPref val="3"/>
        </dgm:presLayoutVars>
      </dgm:prSet>
      <dgm:spPr/>
    </dgm:pt>
    <dgm:pt modelId="{FAE32BBC-AFDE-B74F-93DC-81E0FF015958}" type="pres">
      <dgm:prSet presAssocID="{0353BACD-358A-0149-817F-B2182AE0DDC2}" presName="level3hierChild" presStyleCnt="0"/>
      <dgm:spPr/>
    </dgm:pt>
    <dgm:pt modelId="{476A7F29-7E1E-F143-88C3-CA09DAE53EB2}" type="pres">
      <dgm:prSet presAssocID="{A8AC2CE9-9A10-6B4B-A2F9-EAB34C8C374D}" presName="conn2-1" presStyleLbl="parChTrans1D3" presStyleIdx="0" presStyleCnt="2"/>
      <dgm:spPr/>
    </dgm:pt>
    <dgm:pt modelId="{3D713B76-7E0C-B249-B894-CB04E1A37C3B}" type="pres">
      <dgm:prSet presAssocID="{A8AC2CE9-9A10-6B4B-A2F9-EAB34C8C374D}" presName="connTx" presStyleLbl="parChTrans1D3" presStyleIdx="0" presStyleCnt="2"/>
      <dgm:spPr/>
    </dgm:pt>
    <dgm:pt modelId="{5F5F3338-3C6D-C144-8C2A-6497D595DC3D}" type="pres">
      <dgm:prSet presAssocID="{7465B4F5-5509-BA47-8E5C-B92A36FC91EB}" presName="root2" presStyleCnt="0"/>
      <dgm:spPr/>
    </dgm:pt>
    <dgm:pt modelId="{067664A3-B9D5-D344-8DA1-AC885A24B99F}" type="pres">
      <dgm:prSet presAssocID="{7465B4F5-5509-BA47-8E5C-B92A36FC91EB}" presName="LevelTwoTextNode" presStyleLbl="node3" presStyleIdx="0" presStyleCnt="2">
        <dgm:presLayoutVars>
          <dgm:chPref val="3"/>
        </dgm:presLayoutVars>
      </dgm:prSet>
      <dgm:spPr/>
    </dgm:pt>
    <dgm:pt modelId="{8871E1AE-E014-6343-98D3-24182BCCE9D1}" type="pres">
      <dgm:prSet presAssocID="{7465B4F5-5509-BA47-8E5C-B92A36FC91EB}" presName="level3hierChild" presStyleCnt="0"/>
      <dgm:spPr/>
    </dgm:pt>
    <dgm:pt modelId="{77F62813-504C-364E-A5C9-4AF83C350519}" type="pres">
      <dgm:prSet presAssocID="{C90A61EA-C87D-184F-AC51-B39F098B11EC}" presName="conn2-1" presStyleLbl="parChTrans1D3" presStyleIdx="1" presStyleCnt="2"/>
      <dgm:spPr/>
    </dgm:pt>
    <dgm:pt modelId="{9F94C51A-B579-2F47-A662-0867827675E6}" type="pres">
      <dgm:prSet presAssocID="{C90A61EA-C87D-184F-AC51-B39F098B11EC}" presName="connTx" presStyleLbl="parChTrans1D3" presStyleIdx="1" presStyleCnt="2"/>
      <dgm:spPr/>
    </dgm:pt>
    <dgm:pt modelId="{BE1B302F-919D-FC43-A6C8-BB5FF498B325}" type="pres">
      <dgm:prSet presAssocID="{C51EE5B9-6E6E-2D4D-9F19-B6609F9E0662}" presName="root2" presStyleCnt="0"/>
      <dgm:spPr/>
    </dgm:pt>
    <dgm:pt modelId="{8668CA24-84F2-4D4F-8190-E7664CE475B6}" type="pres">
      <dgm:prSet presAssocID="{C51EE5B9-6E6E-2D4D-9F19-B6609F9E0662}" presName="LevelTwoTextNode" presStyleLbl="node3" presStyleIdx="1" presStyleCnt="2">
        <dgm:presLayoutVars>
          <dgm:chPref val="3"/>
        </dgm:presLayoutVars>
      </dgm:prSet>
      <dgm:spPr/>
    </dgm:pt>
    <dgm:pt modelId="{48C5319C-1A3F-F247-97CB-6925B720F2F4}" type="pres">
      <dgm:prSet presAssocID="{C51EE5B9-6E6E-2D4D-9F19-B6609F9E0662}" presName="level3hierChild" presStyleCnt="0"/>
      <dgm:spPr/>
    </dgm:pt>
    <dgm:pt modelId="{7BFCEB93-21CD-674B-82F7-669FD12E7F4A}" type="pres">
      <dgm:prSet presAssocID="{53BD9322-E965-7D42-9CCA-3D9A46566B1A}" presName="conn2-1" presStyleLbl="parChTrans1D2" presStyleIdx="1" presStyleCnt="2"/>
      <dgm:spPr/>
    </dgm:pt>
    <dgm:pt modelId="{EF603D09-F418-C646-AD29-12B636548BE0}" type="pres">
      <dgm:prSet presAssocID="{53BD9322-E965-7D42-9CCA-3D9A46566B1A}" presName="connTx" presStyleLbl="parChTrans1D2" presStyleIdx="1" presStyleCnt="2"/>
      <dgm:spPr/>
    </dgm:pt>
    <dgm:pt modelId="{10735433-4648-0C4F-A1A4-4E8032344BCD}" type="pres">
      <dgm:prSet presAssocID="{F9D0EA25-F341-0B45-B81F-2E86350D0AA5}" presName="root2" presStyleCnt="0"/>
      <dgm:spPr/>
    </dgm:pt>
    <dgm:pt modelId="{1C51BFC5-6DE5-C944-8D78-C47ABEC283C3}" type="pres">
      <dgm:prSet presAssocID="{F9D0EA25-F341-0B45-B81F-2E86350D0AA5}" presName="LevelTwoTextNode" presStyleLbl="node2" presStyleIdx="1" presStyleCnt="2">
        <dgm:presLayoutVars>
          <dgm:chPref val="3"/>
        </dgm:presLayoutVars>
      </dgm:prSet>
      <dgm:spPr/>
    </dgm:pt>
    <dgm:pt modelId="{5718156B-B47C-EF41-B865-B8D279519F9E}" type="pres">
      <dgm:prSet presAssocID="{F9D0EA25-F341-0B45-B81F-2E86350D0AA5}" presName="level3hierChild" presStyleCnt="0"/>
      <dgm:spPr/>
    </dgm:pt>
  </dgm:ptLst>
  <dgm:cxnLst>
    <dgm:cxn modelId="{A9CFD51C-36C2-4046-B03B-79D7CAE484DD}" type="presOf" srcId="{53BD9322-E965-7D42-9CCA-3D9A46566B1A}" destId="{EF603D09-F418-C646-AD29-12B636548BE0}" srcOrd="1" destOrd="0" presId="urn:microsoft.com/office/officeart/2005/8/layout/hierarchy2"/>
    <dgm:cxn modelId="{7C236847-21D9-9848-B039-CFD102DBEC37}" type="presOf" srcId="{F9D0EA25-F341-0B45-B81F-2E86350D0AA5}" destId="{1C51BFC5-6DE5-C944-8D78-C47ABEC283C3}" srcOrd="0" destOrd="0" presId="urn:microsoft.com/office/officeart/2005/8/layout/hierarchy2"/>
    <dgm:cxn modelId="{CF93C14D-49BE-574B-8712-52B4D1E705B0}" srcId="{BE0AEF27-34C0-D541-87A4-4FCE8B73888A}" destId="{30500F68-4D84-2044-B16B-F4A2CD34055C}" srcOrd="0" destOrd="0" parTransId="{C761E02F-9EC8-9444-B78A-D5C50266782A}" sibTransId="{FF78331F-DAD0-544F-97B5-F2574F8330E3}"/>
    <dgm:cxn modelId="{8B84DE66-62AC-FC47-8060-406FC96C9E4A}" srcId="{30500F68-4D84-2044-B16B-F4A2CD34055C}" destId="{0353BACD-358A-0149-817F-B2182AE0DDC2}" srcOrd="0" destOrd="0" parTransId="{8C990A51-33FB-BF40-A351-4D101555E83F}" sibTransId="{8F737B70-249D-6D40-87DD-E0C5E60EA648}"/>
    <dgm:cxn modelId="{85931469-AFED-EF4D-9E90-06CA52B15DE5}" type="presOf" srcId="{A8AC2CE9-9A10-6B4B-A2F9-EAB34C8C374D}" destId="{3D713B76-7E0C-B249-B894-CB04E1A37C3B}" srcOrd="1" destOrd="0" presId="urn:microsoft.com/office/officeart/2005/8/layout/hierarchy2"/>
    <dgm:cxn modelId="{F88F5869-D486-964A-B4C8-56FC38D24C2B}" type="presOf" srcId="{0353BACD-358A-0149-817F-B2182AE0DDC2}" destId="{44C56B94-E6D9-BB4D-93DC-CF7A6B21C071}" srcOrd="0" destOrd="0" presId="urn:microsoft.com/office/officeart/2005/8/layout/hierarchy2"/>
    <dgm:cxn modelId="{E64C9C76-61C7-5642-AFB3-14293D072FFD}" type="presOf" srcId="{8C990A51-33FB-BF40-A351-4D101555E83F}" destId="{D9EAB2C0-A1D1-7749-892C-9EE3797D27C6}" srcOrd="1" destOrd="0" presId="urn:microsoft.com/office/officeart/2005/8/layout/hierarchy2"/>
    <dgm:cxn modelId="{41634488-10E4-404B-8D7A-B924CDCE4471}" srcId="{0353BACD-358A-0149-817F-B2182AE0DDC2}" destId="{C51EE5B9-6E6E-2D4D-9F19-B6609F9E0662}" srcOrd="1" destOrd="0" parTransId="{C90A61EA-C87D-184F-AC51-B39F098B11EC}" sibTransId="{003F676C-B5F1-9F45-9757-C596F3F825A0}"/>
    <dgm:cxn modelId="{CA1CDF8A-7C76-7642-BB0C-55E14D78695E}" type="presOf" srcId="{C51EE5B9-6E6E-2D4D-9F19-B6609F9E0662}" destId="{8668CA24-84F2-4D4F-8190-E7664CE475B6}" srcOrd="0" destOrd="0" presId="urn:microsoft.com/office/officeart/2005/8/layout/hierarchy2"/>
    <dgm:cxn modelId="{620D828D-3DB8-E34F-ABF2-C3305E74B94F}" type="presOf" srcId="{C90A61EA-C87D-184F-AC51-B39F098B11EC}" destId="{77F62813-504C-364E-A5C9-4AF83C350519}" srcOrd="0" destOrd="0" presId="urn:microsoft.com/office/officeart/2005/8/layout/hierarchy2"/>
    <dgm:cxn modelId="{2147AB99-DAF7-3E48-9F4C-2652A926369C}" srcId="{0353BACD-358A-0149-817F-B2182AE0DDC2}" destId="{7465B4F5-5509-BA47-8E5C-B92A36FC91EB}" srcOrd="0" destOrd="0" parTransId="{A8AC2CE9-9A10-6B4B-A2F9-EAB34C8C374D}" sibTransId="{C147E623-72BF-9F42-93A4-9E699B872FC6}"/>
    <dgm:cxn modelId="{11975B9C-CD86-A944-A94C-DD6D3D57B974}" type="presOf" srcId="{7465B4F5-5509-BA47-8E5C-B92A36FC91EB}" destId="{067664A3-B9D5-D344-8DA1-AC885A24B99F}" srcOrd="0" destOrd="0" presId="urn:microsoft.com/office/officeart/2005/8/layout/hierarchy2"/>
    <dgm:cxn modelId="{0E7237A4-23E6-D44E-A3B8-7AC96347CB45}" type="presOf" srcId="{BE0AEF27-34C0-D541-87A4-4FCE8B73888A}" destId="{AE3E3A57-3638-4742-84E9-06C1EE11F839}" srcOrd="0" destOrd="0" presId="urn:microsoft.com/office/officeart/2005/8/layout/hierarchy2"/>
    <dgm:cxn modelId="{ABDA37B5-E75B-D140-9664-14B8DE31629B}" type="presOf" srcId="{8C990A51-33FB-BF40-A351-4D101555E83F}" destId="{C82463E4-6D38-5943-9AC2-3AE56FEC1824}" srcOrd="0" destOrd="0" presId="urn:microsoft.com/office/officeart/2005/8/layout/hierarchy2"/>
    <dgm:cxn modelId="{F29328C1-2D07-4742-9F94-1CA251B3F1CE}" type="presOf" srcId="{C90A61EA-C87D-184F-AC51-B39F098B11EC}" destId="{9F94C51A-B579-2F47-A662-0867827675E6}" srcOrd="1" destOrd="0" presId="urn:microsoft.com/office/officeart/2005/8/layout/hierarchy2"/>
    <dgm:cxn modelId="{85122AD3-86BE-9E4D-AD44-65DCC22CE958}" srcId="{30500F68-4D84-2044-B16B-F4A2CD34055C}" destId="{F9D0EA25-F341-0B45-B81F-2E86350D0AA5}" srcOrd="1" destOrd="0" parTransId="{53BD9322-E965-7D42-9CCA-3D9A46566B1A}" sibTransId="{D7A18489-CE1E-2C4F-AF47-7DA8BAF60660}"/>
    <dgm:cxn modelId="{C96147E7-5EB6-D44F-9DBF-36C469B04B38}" type="presOf" srcId="{A8AC2CE9-9A10-6B4B-A2F9-EAB34C8C374D}" destId="{476A7F29-7E1E-F143-88C3-CA09DAE53EB2}" srcOrd="0" destOrd="0" presId="urn:microsoft.com/office/officeart/2005/8/layout/hierarchy2"/>
    <dgm:cxn modelId="{2A67E7F0-35AE-C34E-9F81-8D2325E53755}" type="presOf" srcId="{53BD9322-E965-7D42-9CCA-3D9A46566B1A}" destId="{7BFCEB93-21CD-674B-82F7-669FD12E7F4A}" srcOrd="0" destOrd="0" presId="urn:microsoft.com/office/officeart/2005/8/layout/hierarchy2"/>
    <dgm:cxn modelId="{C6C902F3-8863-E743-8E28-5283C23591A3}" type="presOf" srcId="{30500F68-4D84-2044-B16B-F4A2CD34055C}" destId="{C5866BB8-933A-AF4B-B4FC-53B00489CA65}" srcOrd="0" destOrd="0" presId="urn:microsoft.com/office/officeart/2005/8/layout/hierarchy2"/>
    <dgm:cxn modelId="{23FD2A36-FADD-B247-9BFE-385AFD6CDDE5}" type="presParOf" srcId="{AE3E3A57-3638-4742-84E9-06C1EE11F839}" destId="{2A100A07-A112-DF45-9DA5-EB57A5F2AA30}" srcOrd="0" destOrd="0" presId="urn:microsoft.com/office/officeart/2005/8/layout/hierarchy2"/>
    <dgm:cxn modelId="{8B1DD65F-0280-1A46-B91A-78ABFA784BC4}" type="presParOf" srcId="{2A100A07-A112-DF45-9DA5-EB57A5F2AA30}" destId="{C5866BB8-933A-AF4B-B4FC-53B00489CA65}" srcOrd="0" destOrd="0" presId="urn:microsoft.com/office/officeart/2005/8/layout/hierarchy2"/>
    <dgm:cxn modelId="{2553BB71-E8F8-7946-8AAB-87C52E3D2F44}" type="presParOf" srcId="{2A100A07-A112-DF45-9DA5-EB57A5F2AA30}" destId="{5ECA622A-4D0E-3A42-A5A2-D4B702DA8C66}" srcOrd="1" destOrd="0" presId="urn:microsoft.com/office/officeart/2005/8/layout/hierarchy2"/>
    <dgm:cxn modelId="{5C52CFD3-DEE2-E241-B3EF-9F5A0DABE373}" type="presParOf" srcId="{5ECA622A-4D0E-3A42-A5A2-D4B702DA8C66}" destId="{C82463E4-6D38-5943-9AC2-3AE56FEC1824}" srcOrd="0" destOrd="0" presId="urn:microsoft.com/office/officeart/2005/8/layout/hierarchy2"/>
    <dgm:cxn modelId="{B9092414-CD71-5945-A00B-E1882AA26B2C}" type="presParOf" srcId="{C82463E4-6D38-5943-9AC2-3AE56FEC1824}" destId="{D9EAB2C0-A1D1-7749-892C-9EE3797D27C6}" srcOrd="0" destOrd="0" presId="urn:microsoft.com/office/officeart/2005/8/layout/hierarchy2"/>
    <dgm:cxn modelId="{B1532AF7-9471-4E49-9B8B-BE6650BA133F}" type="presParOf" srcId="{5ECA622A-4D0E-3A42-A5A2-D4B702DA8C66}" destId="{875B156D-AB6D-9A41-86C0-C70FF2E0D6A6}" srcOrd="1" destOrd="0" presId="urn:microsoft.com/office/officeart/2005/8/layout/hierarchy2"/>
    <dgm:cxn modelId="{5A3DD775-3378-E14F-AF6E-FDC490F1AE0C}" type="presParOf" srcId="{875B156D-AB6D-9A41-86C0-C70FF2E0D6A6}" destId="{44C56B94-E6D9-BB4D-93DC-CF7A6B21C071}" srcOrd="0" destOrd="0" presId="urn:microsoft.com/office/officeart/2005/8/layout/hierarchy2"/>
    <dgm:cxn modelId="{4B378D32-6046-9C49-ADB9-72A411B423F0}" type="presParOf" srcId="{875B156D-AB6D-9A41-86C0-C70FF2E0D6A6}" destId="{FAE32BBC-AFDE-B74F-93DC-81E0FF015958}" srcOrd="1" destOrd="0" presId="urn:microsoft.com/office/officeart/2005/8/layout/hierarchy2"/>
    <dgm:cxn modelId="{B5FE9154-D5A7-B646-82D2-B19B3BED8030}" type="presParOf" srcId="{FAE32BBC-AFDE-B74F-93DC-81E0FF015958}" destId="{476A7F29-7E1E-F143-88C3-CA09DAE53EB2}" srcOrd="0" destOrd="0" presId="urn:microsoft.com/office/officeart/2005/8/layout/hierarchy2"/>
    <dgm:cxn modelId="{C8756B1F-B043-0F4A-BABA-F510DFA6E08E}" type="presParOf" srcId="{476A7F29-7E1E-F143-88C3-CA09DAE53EB2}" destId="{3D713B76-7E0C-B249-B894-CB04E1A37C3B}" srcOrd="0" destOrd="0" presId="urn:microsoft.com/office/officeart/2005/8/layout/hierarchy2"/>
    <dgm:cxn modelId="{3E7DEEFB-E95D-2441-A091-0204F1FCECF6}" type="presParOf" srcId="{FAE32BBC-AFDE-B74F-93DC-81E0FF015958}" destId="{5F5F3338-3C6D-C144-8C2A-6497D595DC3D}" srcOrd="1" destOrd="0" presId="urn:microsoft.com/office/officeart/2005/8/layout/hierarchy2"/>
    <dgm:cxn modelId="{06BFDE1D-5164-6044-838F-C809EEEE9DC7}" type="presParOf" srcId="{5F5F3338-3C6D-C144-8C2A-6497D595DC3D}" destId="{067664A3-B9D5-D344-8DA1-AC885A24B99F}" srcOrd="0" destOrd="0" presId="urn:microsoft.com/office/officeart/2005/8/layout/hierarchy2"/>
    <dgm:cxn modelId="{1F820D4F-C2B6-A140-A231-2BB84D792A05}" type="presParOf" srcId="{5F5F3338-3C6D-C144-8C2A-6497D595DC3D}" destId="{8871E1AE-E014-6343-98D3-24182BCCE9D1}" srcOrd="1" destOrd="0" presId="urn:microsoft.com/office/officeart/2005/8/layout/hierarchy2"/>
    <dgm:cxn modelId="{621E465D-3F44-6F46-904D-9E1E01800176}" type="presParOf" srcId="{FAE32BBC-AFDE-B74F-93DC-81E0FF015958}" destId="{77F62813-504C-364E-A5C9-4AF83C350519}" srcOrd="2" destOrd="0" presId="urn:microsoft.com/office/officeart/2005/8/layout/hierarchy2"/>
    <dgm:cxn modelId="{CCFFDC9C-DB3A-2A48-9B67-CA15544F34C9}" type="presParOf" srcId="{77F62813-504C-364E-A5C9-4AF83C350519}" destId="{9F94C51A-B579-2F47-A662-0867827675E6}" srcOrd="0" destOrd="0" presId="urn:microsoft.com/office/officeart/2005/8/layout/hierarchy2"/>
    <dgm:cxn modelId="{2160A0B2-EC12-7742-894B-72F12C6303D8}" type="presParOf" srcId="{FAE32BBC-AFDE-B74F-93DC-81E0FF015958}" destId="{BE1B302F-919D-FC43-A6C8-BB5FF498B325}" srcOrd="3" destOrd="0" presId="urn:microsoft.com/office/officeart/2005/8/layout/hierarchy2"/>
    <dgm:cxn modelId="{FA322015-D78A-5D47-94E4-5FD97AA2C883}" type="presParOf" srcId="{BE1B302F-919D-FC43-A6C8-BB5FF498B325}" destId="{8668CA24-84F2-4D4F-8190-E7664CE475B6}" srcOrd="0" destOrd="0" presId="urn:microsoft.com/office/officeart/2005/8/layout/hierarchy2"/>
    <dgm:cxn modelId="{797A0790-2C26-444D-B81C-33BD67E9F1B5}" type="presParOf" srcId="{BE1B302F-919D-FC43-A6C8-BB5FF498B325}" destId="{48C5319C-1A3F-F247-97CB-6925B720F2F4}" srcOrd="1" destOrd="0" presId="urn:microsoft.com/office/officeart/2005/8/layout/hierarchy2"/>
    <dgm:cxn modelId="{D7418F10-6535-DD4C-9E48-D078E6819C08}" type="presParOf" srcId="{5ECA622A-4D0E-3A42-A5A2-D4B702DA8C66}" destId="{7BFCEB93-21CD-674B-82F7-669FD12E7F4A}" srcOrd="2" destOrd="0" presId="urn:microsoft.com/office/officeart/2005/8/layout/hierarchy2"/>
    <dgm:cxn modelId="{A7710D81-D716-2440-A6A4-21CA11AABBFB}" type="presParOf" srcId="{7BFCEB93-21CD-674B-82F7-669FD12E7F4A}" destId="{EF603D09-F418-C646-AD29-12B636548BE0}" srcOrd="0" destOrd="0" presId="urn:microsoft.com/office/officeart/2005/8/layout/hierarchy2"/>
    <dgm:cxn modelId="{6D1E9912-D32D-F249-8E65-DC7B25A6627B}" type="presParOf" srcId="{5ECA622A-4D0E-3A42-A5A2-D4B702DA8C66}" destId="{10735433-4648-0C4F-A1A4-4E8032344BCD}" srcOrd="3" destOrd="0" presId="urn:microsoft.com/office/officeart/2005/8/layout/hierarchy2"/>
    <dgm:cxn modelId="{13333152-3634-3240-8B59-9E23363C5960}" type="presParOf" srcId="{10735433-4648-0C4F-A1A4-4E8032344BCD}" destId="{1C51BFC5-6DE5-C944-8D78-C47ABEC283C3}" srcOrd="0" destOrd="0" presId="urn:microsoft.com/office/officeart/2005/8/layout/hierarchy2"/>
    <dgm:cxn modelId="{E1116FB5-3254-674B-A9FF-EAAEAAF994EE}" type="presParOf" srcId="{10735433-4648-0C4F-A1A4-4E8032344BCD}" destId="{5718156B-B47C-EF41-B865-B8D279519F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66BB8-933A-AF4B-B4FC-53B00489CA65}">
      <dsp:nvSpPr>
        <dsp:cNvPr id="0" name=""/>
        <dsp:cNvSpPr/>
      </dsp:nvSpPr>
      <dsp:spPr>
        <a:xfrm>
          <a:off x="1587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События</a:t>
          </a:r>
          <a:endParaRPr lang="en-US" sz="1800" kern="1200" dirty="0"/>
        </a:p>
      </dsp:txBody>
      <dsp:txXfrm>
        <a:off x="25068" y="1885122"/>
        <a:ext cx="1556412" cy="754725"/>
      </dsp:txXfrm>
    </dsp:sp>
    <dsp:sp modelId="{C82463E4-6D38-5943-9AC2-3AE56FEC1824}">
      <dsp:nvSpPr>
        <dsp:cNvPr id="0" name=""/>
        <dsp:cNvSpPr/>
      </dsp:nvSpPr>
      <dsp:spPr>
        <a:xfrm rot="19457599">
          <a:off x="1530725" y="201424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5891" y="2012254"/>
        <a:ext cx="39491" cy="39491"/>
      </dsp:txXfrm>
    </dsp:sp>
    <dsp:sp modelId="{44C56B94-E6D9-BB4D-93DC-CF7A6B21C071}">
      <dsp:nvSpPr>
        <dsp:cNvPr id="0" name=""/>
        <dsp:cNvSpPr/>
      </dsp:nvSpPr>
      <dsp:spPr>
        <a:xfrm>
          <a:off x="2246312" y="140067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Смерть</a:t>
          </a:r>
          <a:endParaRPr lang="en-US" sz="1800" kern="1200" dirty="0"/>
        </a:p>
      </dsp:txBody>
      <dsp:txXfrm>
        <a:off x="2269793" y="1424152"/>
        <a:ext cx="1556412" cy="754725"/>
      </dsp:txXfrm>
    </dsp:sp>
    <dsp:sp modelId="{476A7F29-7E1E-F143-88C3-CA09DAE53EB2}">
      <dsp:nvSpPr>
        <dsp:cNvPr id="0" name=""/>
        <dsp:cNvSpPr/>
      </dsp:nvSpPr>
      <dsp:spPr>
        <a:xfrm rot="19457599">
          <a:off x="3775450" y="1553275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1551284"/>
        <a:ext cx="39491" cy="39491"/>
      </dsp:txXfrm>
    </dsp:sp>
    <dsp:sp modelId="{067664A3-B9D5-D344-8DA1-AC885A24B99F}">
      <dsp:nvSpPr>
        <dsp:cNvPr id="0" name=""/>
        <dsp:cNvSpPr/>
      </dsp:nvSpPr>
      <dsp:spPr>
        <a:xfrm>
          <a:off x="4491037" y="939700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От естественной среды</a:t>
          </a:r>
          <a:endParaRPr lang="en-US" sz="1800" kern="1200" dirty="0"/>
        </a:p>
      </dsp:txBody>
      <dsp:txXfrm>
        <a:off x="4514518" y="963181"/>
        <a:ext cx="1556412" cy="754725"/>
      </dsp:txXfrm>
    </dsp:sp>
    <dsp:sp modelId="{77F62813-504C-364E-A5C9-4AF83C350519}">
      <dsp:nvSpPr>
        <dsp:cNvPr id="0" name=""/>
        <dsp:cNvSpPr/>
      </dsp:nvSpPr>
      <dsp:spPr>
        <a:xfrm rot="2142401">
          <a:off x="3775450" y="201424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0616" y="2012254"/>
        <a:ext cx="39491" cy="39491"/>
      </dsp:txXfrm>
    </dsp:sp>
    <dsp:sp modelId="{8668CA24-84F2-4D4F-8190-E7664CE475B6}">
      <dsp:nvSpPr>
        <dsp:cNvPr id="0" name=""/>
        <dsp:cNvSpPr/>
      </dsp:nvSpPr>
      <dsp:spPr>
        <a:xfrm>
          <a:off x="4491037" y="186164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От конкуренции</a:t>
          </a:r>
          <a:endParaRPr lang="en-US" sz="1800" kern="1200" dirty="0"/>
        </a:p>
      </dsp:txBody>
      <dsp:txXfrm>
        <a:off x="4514518" y="1885122"/>
        <a:ext cx="1556412" cy="754725"/>
      </dsp:txXfrm>
    </dsp:sp>
    <dsp:sp modelId="{7BFCEB93-21CD-674B-82F7-669FD12E7F4A}">
      <dsp:nvSpPr>
        <dsp:cNvPr id="0" name=""/>
        <dsp:cNvSpPr/>
      </dsp:nvSpPr>
      <dsp:spPr>
        <a:xfrm rot="2142401">
          <a:off x="1530725" y="2475216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5891" y="2473224"/>
        <a:ext cx="39491" cy="39491"/>
      </dsp:txXfrm>
    </dsp:sp>
    <dsp:sp modelId="{1C51BFC5-6DE5-C944-8D78-C47ABEC283C3}">
      <dsp:nvSpPr>
        <dsp:cNvPr id="0" name=""/>
        <dsp:cNvSpPr/>
      </dsp:nvSpPr>
      <dsp:spPr>
        <a:xfrm>
          <a:off x="2246312" y="2322611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Рождение</a:t>
          </a:r>
          <a:endParaRPr lang="en-US" sz="1800" kern="1200" dirty="0"/>
        </a:p>
      </dsp:txBody>
      <dsp:txXfrm>
        <a:off x="2269793" y="2346092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DD7A40-45E7-E855-875F-29A41C0FE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CAD631-3FF1-6E16-63EA-67F95E4B8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B7F20-ECF2-4DE7-BE6C-429422DEA486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ED28FC-65FB-AEEE-4FA9-1AFB91D8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0550DC-E866-E971-B719-5C4EF20971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A24DC-C8FE-4043-A4D9-8DF25B848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1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71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24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57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1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402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597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283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999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783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6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0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09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97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08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92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Микросервисная архитектура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8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258" y="352565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7784B2-4BD8-EF4E-992E-301FDE2C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3" y="-912709"/>
            <a:ext cx="2965760" cy="2965760"/>
          </a:xfrm>
          <a:prstGeom prst="rect">
            <a:avLst/>
          </a:prstGeom>
        </p:spPr>
      </p:pic>
      <p:sp>
        <p:nvSpPr>
          <p:cNvPr id="10" name="Google Shape;71;p15">
            <a:extLst>
              <a:ext uri="{FF2B5EF4-FFF2-40B4-BE49-F238E27FC236}">
                <a16:creationId xmlns:a16="http://schemas.microsoft.com/office/drawing/2014/main" id="{66B34F94-6AAB-EF84-4959-FE76C0FA935F}"/>
              </a:ext>
            </a:extLst>
          </p:cNvPr>
          <p:cNvSpPr txBox="1"/>
          <p:nvPr/>
        </p:nvSpPr>
        <p:spPr>
          <a:xfrm>
            <a:off x="511522" y="1550571"/>
            <a:ext cx="8345908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Стохастические симуляции биологической модели стационарных сообществ</a:t>
            </a:r>
          </a:p>
          <a:p>
            <a:pPr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Stochastic stimulations of the biological model of stationary communities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69D88D1A-0F9F-FADD-59F6-D2D2D338E68F}"/>
              </a:ext>
            </a:extLst>
          </p:cNvPr>
          <p:cNvCxnSpPr/>
          <p:nvPr/>
        </p:nvCxnSpPr>
        <p:spPr>
          <a:xfrm>
            <a:off x="0" y="94137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40C7F02B-2256-8203-96E3-37B73B164381}"/>
              </a:ext>
            </a:extLst>
          </p:cNvPr>
          <p:cNvSpPr/>
          <p:nvPr/>
        </p:nvSpPr>
        <p:spPr>
          <a:xfrm>
            <a:off x="6878043" y="804420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FFBB9C-5557-7966-40BC-7CE2F26AD82A}"/>
              </a:ext>
            </a:extLst>
          </p:cNvPr>
          <p:cNvSpPr/>
          <p:nvPr/>
        </p:nvSpPr>
        <p:spPr>
          <a:xfrm>
            <a:off x="1735800" y="1136798"/>
            <a:ext cx="535961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/>
              <a:t>Индивидуальный исследовательский проект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4E8373-36EF-5CF4-A513-A4CE2FA78AF6}"/>
              </a:ext>
            </a:extLst>
          </p:cNvPr>
          <p:cNvSpPr/>
          <p:nvPr/>
        </p:nvSpPr>
        <p:spPr>
          <a:xfrm>
            <a:off x="382114" y="3529648"/>
            <a:ext cx="40334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Соколова Диана Олеговна (БПИ202)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FEBFD-F67E-1DEA-A0AA-5BA67F9C6DF8}"/>
              </a:ext>
            </a:extLst>
          </p:cNvPr>
          <p:cNvSpPr txBox="1"/>
          <p:nvPr/>
        </p:nvSpPr>
        <p:spPr>
          <a:xfrm>
            <a:off x="4813610" y="3529648"/>
            <a:ext cx="3435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общей математики МГУ им. М. В. Ломоносова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Алексей Антонович Никитин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B89A9-7727-E71F-9C9B-9EB73F5FCAD8}"/>
              </a:ext>
            </a:extLst>
          </p:cNvPr>
          <p:cNvSpPr txBox="1"/>
          <p:nvPr/>
        </p:nvSpPr>
        <p:spPr>
          <a:xfrm>
            <a:off x="3813717" y="4676078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79ADF-006D-1B46-1905-D685E2A65918}"/>
              </a:ext>
            </a:extLst>
          </p:cNvPr>
          <p:cNvSpPr txBox="1"/>
          <p:nvPr/>
        </p:nvSpPr>
        <p:spPr>
          <a:xfrm>
            <a:off x="8779726" y="4807664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Сглаживание графиков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3E36E1-732F-2DB3-B109-25656957DFB7}"/>
              </a:ext>
            </a:extLst>
          </p:cNvPr>
          <p:cNvGrpSpPr/>
          <p:nvPr/>
        </p:nvGrpSpPr>
        <p:grpSpPr>
          <a:xfrm>
            <a:off x="492133" y="949087"/>
            <a:ext cx="5642072" cy="646331"/>
            <a:chOff x="1097009" y="1591363"/>
            <a:chExt cx="5133091" cy="4279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EE3ABF-FC03-3670-3E2A-B610560FBE61}"/>
                </a:ext>
              </a:extLst>
            </p:cNvPr>
            <p:cNvSpPr txBox="1"/>
            <p:nvPr/>
          </p:nvSpPr>
          <p:spPr>
            <a:xfrm>
              <a:off x="1625732" y="1591363"/>
              <a:ext cx="4604368" cy="427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Метод последовательного экспоненциального сглаживания (</a:t>
              </a:r>
              <a:r>
                <a:rPr lang="en-US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a=0.25)</a:t>
              </a:r>
              <a:endParaRPr lang="en-RU" sz="18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Google Shape;88;p16">
              <a:extLst>
                <a:ext uri="{FF2B5EF4-FFF2-40B4-BE49-F238E27FC236}">
                  <a16:creationId xmlns:a16="http://schemas.microsoft.com/office/drawing/2014/main" id="{E2DB1988-4C06-33CF-29C7-5CFF358FC008}"/>
                </a:ext>
              </a:extLst>
            </p:cNvPr>
            <p:cNvCxnSpPr/>
            <p:nvPr/>
          </p:nvCxnSpPr>
          <p:spPr>
            <a:xfrm flipH="1">
              <a:off x="1097009" y="176276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53189-444A-3DC3-9567-9AC844350F69}"/>
                  </a:ext>
                </a:extLst>
              </p:cNvPr>
              <p:cNvSpPr txBox="1"/>
              <p:nvPr/>
            </p:nvSpPr>
            <p:spPr>
              <a:xfrm>
                <a:off x="5141536" y="903838"/>
                <a:ext cx="4602480" cy="1028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b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𝒂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,             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=1 </m:t>
                                  </m:r>
                                </m:e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𝒂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,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53189-444A-3DC3-9567-9AC84435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36" y="903838"/>
                <a:ext cx="4602480" cy="1028615"/>
              </a:xfrm>
              <a:prstGeom prst="rect">
                <a:avLst/>
              </a:prstGeom>
              <a:blipFill>
                <a:blip r:embed="rId4"/>
                <a:stretch>
                  <a:fillRect l="-9066" t="-96341" b="-16463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shoji, window, building&#10;&#10;Description automatically generated">
            <a:extLst>
              <a:ext uri="{FF2B5EF4-FFF2-40B4-BE49-F238E27FC236}">
                <a16:creationId xmlns:a16="http://schemas.microsoft.com/office/drawing/2014/main" id="{4E684007-DC2F-8928-FF4D-C48EE2A58D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1"/>
          <a:stretch/>
        </p:blipFill>
        <p:spPr bwMode="auto">
          <a:xfrm>
            <a:off x="225817" y="1948331"/>
            <a:ext cx="4150730" cy="312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shoji, window, building&#10;&#10;Description automatically generated">
            <a:extLst>
              <a:ext uri="{FF2B5EF4-FFF2-40B4-BE49-F238E27FC236}">
                <a16:creationId xmlns:a16="http://schemas.microsoft.com/office/drawing/2014/main" id="{2FDB4B39-25C7-2E62-813E-FC9D07B5E0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0"/>
          <a:stretch/>
        </p:blipFill>
        <p:spPr bwMode="auto">
          <a:xfrm>
            <a:off x="4660584" y="1951896"/>
            <a:ext cx="4257599" cy="319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4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Сглаживание графиков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3E36E1-732F-2DB3-B109-25656957DFB7}"/>
              </a:ext>
            </a:extLst>
          </p:cNvPr>
          <p:cNvGrpSpPr/>
          <p:nvPr/>
        </p:nvGrpSpPr>
        <p:grpSpPr>
          <a:xfrm>
            <a:off x="492133" y="949087"/>
            <a:ext cx="5642072" cy="646331"/>
            <a:chOff x="1097009" y="1591363"/>
            <a:chExt cx="5133091" cy="4279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EE3ABF-FC03-3670-3E2A-B610560FBE61}"/>
                </a:ext>
              </a:extLst>
            </p:cNvPr>
            <p:cNvSpPr txBox="1"/>
            <p:nvPr/>
          </p:nvSpPr>
          <p:spPr>
            <a:xfrm>
              <a:off x="1625732" y="1591363"/>
              <a:ext cx="4604368" cy="427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Метод последовательного экспоненциального сглаживания (</a:t>
              </a:r>
              <a:r>
                <a:rPr lang="en-US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a=0.25)</a:t>
              </a:r>
              <a:endParaRPr lang="en-RU" sz="18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Google Shape;88;p16">
              <a:extLst>
                <a:ext uri="{FF2B5EF4-FFF2-40B4-BE49-F238E27FC236}">
                  <a16:creationId xmlns:a16="http://schemas.microsoft.com/office/drawing/2014/main" id="{E2DB1988-4C06-33CF-29C7-5CFF358FC008}"/>
                </a:ext>
              </a:extLst>
            </p:cNvPr>
            <p:cNvCxnSpPr/>
            <p:nvPr/>
          </p:nvCxnSpPr>
          <p:spPr>
            <a:xfrm flipH="1">
              <a:off x="1097009" y="176276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53189-444A-3DC3-9567-9AC844350F69}"/>
                  </a:ext>
                </a:extLst>
              </p:cNvPr>
              <p:cNvSpPr txBox="1"/>
              <p:nvPr/>
            </p:nvSpPr>
            <p:spPr>
              <a:xfrm>
                <a:off x="5141536" y="903838"/>
                <a:ext cx="4602480" cy="1028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br>
                  <a: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bSup>
                      <m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𝒂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,             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=1 </m:t>
                                  </m:r>
                                </m:e>
                                <m:e>
                                  <m:r>
                                    <a:rPr lang="en-US" sz="14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𝒂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Sup>
                                    <m:sSubSupPr>
                                      <m:ctrlPr>
                                        <a:rPr lang="en-RU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RU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, 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753189-444A-3DC3-9567-9AC844350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36" y="903838"/>
                <a:ext cx="4602480" cy="1028615"/>
              </a:xfrm>
              <a:prstGeom prst="rect">
                <a:avLst/>
              </a:prstGeom>
              <a:blipFill>
                <a:blip r:embed="rId4"/>
                <a:stretch>
                  <a:fillRect l="-9066" t="-96341" b="-16463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000CCCB6-B696-DA7C-0DBE-F00C648E2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97" y="1680067"/>
            <a:ext cx="3461755" cy="3372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6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32510" y="11957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 err="1"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ru-RU" sz="3000" b="1" dirty="0" err="1">
                <a:latin typeface="Roboto"/>
                <a:ea typeface="Roboto"/>
                <a:cs typeface="Roboto"/>
                <a:sym typeface="Roboto"/>
              </a:rPr>
              <a:t>лгоритм</a:t>
            </a: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 поиска выхода на плато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3B5A-78F6-2A39-7FF7-42DBFC5EA88D}"/>
              </a:ext>
            </a:extLst>
          </p:cNvPr>
          <p:cNvSpPr txBox="1"/>
          <p:nvPr/>
        </p:nvSpPr>
        <p:spPr>
          <a:xfrm>
            <a:off x="233100" y="830949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Основание</a:t>
            </a:r>
            <a:r>
              <a:rPr lang="en-US" b="1" dirty="0"/>
              <a:t>:</a:t>
            </a:r>
            <a:endParaRPr lang="en-R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4A842-A9E8-13AA-C313-F53639D15EDE}"/>
              </a:ext>
            </a:extLst>
          </p:cNvPr>
          <p:cNvGrpSpPr/>
          <p:nvPr/>
        </p:nvGrpSpPr>
        <p:grpSpPr>
          <a:xfrm>
            <a:off x="303816" y="1337230"/>
            <a:ext cx="5931780" cy="1415772"/>
            <a:chOff x="303816" y="1638259"/>
            <a:chExt cx="5931780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CA123-4833-70D7-5B06-B01EEB466CAF}"/>
                </a:ext>
              </a:extLst>
            </p:cNvPr>
            <p:cNvSpPr txBox="1"/>
            <p:nvPr/>
          </p:nvSpPr>
          <p:spPr>
            <a:xfrm>
              <a:off x="782724" y="1638259"/>
              <a:ext cx="5452872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Дисперсия на этапе роста имеет максимальное значение</a:t>
              </a:r>
            </a:p>
            <a:p>
              <a:r>
                <a:rPr lang="ru-RU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Дисперсия на этапе плато имеет минимальное значение</a:t>
              </a:r>
            </a:p>
            <a:p>
              <a:endParaRPr lang="ru-RU" dirty="0"/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A0C10882-9B3C-0E53-7BE0-3B603393EBF9}"/>
                </a:ext>
              </a:extLst>
            </p:cNvPr>
            <p:cNvCxnSpPr/>
            <p:nvPr/>
          </p:nvCxnSpPr>
          <p:spPr>
            <a:xfrm flipH="1">
              <a:off x="303816" y="1863292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88;p16">
              <a:extLst>
                <a:ext uri="{FF2B5EF4-FFF2-40B4-BE49-F238E27FC236}">
                  <a16:creationId xmlns:a16="http://schemas.microsoft.com/office/drawing/2014/main" id="{E4062EEC-5759-A7F6-AD8E-831D52CB1687}"/>
                </a:ext>
              </a:extLst>
            </p:cNvPr>
            <p:cNvCxnSpPr/>
            <p:nvPr/>
          </p:nvCxnSpPr>
          <p:spPr>
            <a:xfrm flipH="1">
              <a:off x="327312" y="2358147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47CD40-12E6-08D8-1237-31E227DAE0E1}"/>
              </a:ext>
            </a:extLst>
          </p:cNvPr>
          <p:cNvSpPr txBox="1"/>
          <p:nvPr/>
        </p:nvSpPr>
        <p:spPr>
          <a:xfrm>
            <a:off x="233100" y="2582174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b="1" dirty="0"/>
              <a:t>А</a:t>
            </a:r>
            <a:r>
              <a:rPr lang="ru-RU" b="1" dirty="0" err="1"/>
              <a:t>лгоритм</a:t>
            </a:r>
            <a:r>
              <a:rPr lang="en-RU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8240E-BB06-07A9-1AEA-360811E23A43}"/>
              </a:ext>
            </a:extLst>
          </p:cNvPr>
          <p:cNvSpPr txBox="1"/>
          <p:nvPr/>
        </p:nvSpPr>
        <p:spPr>
          <a:xfrm>
            <a:off x="655416" y="2814542"/>
            <a:ext cx="7501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Нахождение пары соседних временных отрезков фиксированной длины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а которых дисперсия сглаженных рядов будет иметь отношение большее,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ч</a:t>
            </a:r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ем заданный порог выхода на плато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EBB68-4D1F-D8A5-E386-986EFA40C120}"/>
              </a:ext>
            </a:extLst>
          </p:cNvPr>
          <p:cNvSpPr txBox="1"/>
          <p:nvPr/>
        </p:nvSpPr>
        <p:spPr>
          <a:xfrm>
            <a:off x="233100" y="3799412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Параметры</a:t>
            </a:r>
            <a:endParaRPr lang="en-RU" b="1" dirty="0"/>
          </a:p>
        </p:txBody>
      </p:sp>
      <p:cxnSp>
        <p:nvCxnSpPr>
          <p:cNvPr id="17" name="Google Shape;88;p16">
            <a:extLst>
              <a:ext uri="{FF2B5EF4-FFF2-40B4-BE49-F238E27FC236}">
                <a16:creationId xmlns:a16="http://schemas.microsoft.com/office/drawing/2014/main" id="{756C70A2-FDD9-043E-8447-49E912AC0D94}"/>
              </a:ext>
            </a:extLst>
          </p:cNvPr>
          <p:cNvCxnSpPr/>
          <p:nvPr/>
        </p:nvCxnSpPr>
        <p:spPr>
          <a:xfrm flipH="1">
            <a:off x="996531" y="428022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4E4553-C306-A07F-AE25-9FB7C19AF7AE}"/>
              </a:ext>
            </a:extLst>
          </p:cNvPr>
          <p:cNvSpPr txBox="1"/>
          <p:nvPr/>
        </p:nvSpPr>
        <p:spPr>
          <a:xfrm>
            <a:off x="1432938" y="4124786"/>
            <a:ext cx="5452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Размеры окон</a:t>
            </a:r>
          </a:p>
          <a:p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Порог выхода на плато</a:t>
            </a:r>
          </a:p>
          <a:p>
            <a:r>
              <a:rPr lang="ru-RU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Способ сглаживания</a:t>
            </a:r>
          </a:p>
        </p:txBody>
      </p:sp>
      <p:cxnSp>
        <p:nvCxnSpPr>
          <p:cNvPr id="19" name="Google Shape;88;p16">
            <a:extLst>
              <a:ext uri="{FF2B5EF4-FFF2-40B4-BE49-F238E27FC236}">
                <a16:creationId xmlns:a16="http://schemas.microsoft.com/office/drawing/2014/main" id="{25906EA9-C5C9-4E68-B158-64AAE4B31340}"/>
              </a:ext>
            </a:extLst>
          </p:cNvPr>
          <p:cNvCxnSpPr/>
          <p:nvPr/>
        </p:nvCxnSpPr>
        <p:spPr>
          <a:xfrm flipH="1">
            <a:off x="996531" y="456764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8;p16">
            <a:extLst>
              <a:ext uri="{FF2B5EF4-FFF2-40B4-BE49-F238E27FC236}">
                <a16:creationId xmlns:a16="http://schemas.microsoft.com/office/drawing/2014/main" id="{B5BDC100-CA45-3184-8AF7-86DF8D8B21D0}"/>
              </a:ext>
            </a:extLst>
          </p:cNvPr>
          <p:cNvCxnSpPr/>
          <p:nvPr/>
        </p:nvCxnSpPr>
        <p:spPr>
          <a:xfrm flipH="1">
            <a:off x="996531" y="4847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820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32510" y="11957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 err="1"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ru-RU" sz="3000" b="1" dirty="0" err="1">
                <a:latin typeface="Roboto"/>
                <a:ea typeface="Roboto"/>
                <a:cs typeface="Roboto"/>
                <a:sym typeface="Roboto"/>
              </a:rPr>
              <a:t>лгоритм</a:t>
            </a: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 поиска выхода на плато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23B5A-78F6-2A39-7FF7-42DBFC5EA88D}"/>
              </a:ext>
            </a:extLst>
          </p:cNvPr>
          <p:cNvSpPr txBox="1"/>
          <p:nvPr/>
        </p:nvSpPr>
        <p:spPr>
          <a:xfrm>
            <a:off x="233100" y="830949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Размеры окон</a:t>
            </a:r>
            <a:r>
              <a:rPr lang="en-US" b="1" dirty="0"/>
              <a:t>:</a:t>
            </a:r>
            <a:endParaRPr lang="en-RU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F4A842-A9E8-13AA-C313-F53639D15EDE}"/>
              </a:ext>
            </a:extLst>
          </p:cNvPr>
          <p:cNvGrpSpPr/>
          <p:nvPr/>
        </p:nvGrpSpPr>
        <p:grpSpPr>
          <a:xfrm>
            <a:off x="728568" y="1139493"/>
            <a:ext cx="5580180" cy="586960"/>
            <a:chOff x="655416" y="1699813"/>
            <a:chExt cx="5580180" cy="586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CA123-4833-70D7-5B06-B01EEB466CAF}"/>
                </a:ext>
              </a:extLst>
            </p:cNvPr>
            <p:cNvSpPr txBox="1"/>
            <p:nvPr/>
          </p:nvSpPr>
          <p:spPr>
            <a:xfrm>
              <a:off x="782724" y="1699813"/>
              <a:ext cx="54528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ru-RU" dirty="0"/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A0C10882-9B3C-0E53-7BE0-3B603393EBF9}"/>
                </a:ext>
              </a:extLst>
            </p:cNvPr>
            <p:cNvCxnSpPr/>
            <p:nvPr/>
          </p:nvCxnSpPr>
          <p:spPr>
            <a:xfrm flipH="1">
              <a:off x="655416" y="1958055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88;p16">
              <a:extLst>
                <a:ext uri="{FF2B5EF4-FFF2-40B4-BE49-F238E27FC236}">
                  <a16:creationId xmlns:a16="http://schemas.microsoft.com/office/drawing/2014/main" id="{E4062EEC-5759-A7F6-AD8E-831D52CB1687}"/>
                </a:ext>
              </a:extLst>
            </p:cNvPr>
            <p:cNvCxnSpPr/>
            <p:nvPr/>
          </p:nvCxnSpPr>
          <p:spPr>
            <a:xfrm flipH="1">
              <a:off x="655416" y="228647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B31B2F-07A7-68F6-09CC-1475C8A5393A}"/>
                  </a:ext>
                </a:extLst>
              </p:cNvPr>
              <p:cNvSpPr txBox="1"/>
              <p:nvPr/>
            </p:nvSpPr>
            <p:spPr>
              <a:xfrm>
                <a:off x="596355" y="1225130"/>
                <a:ext cx="4602480" cy="775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      </m:t>
                      </m:r>
                      <m:r>
                        <a:rPr lang="ru-RU" sz="1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𝑖𝑧𝑒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1=</m:t>
                      </m:r>
                      <m:func>
                        <m:func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𝑐𝑜𝑢𝑛</m:t>
                              </m:r>
                              <m:sSub>
                                <m:sSubPr>
                                  <m:ctrlPr>
                                    <a:rPr lang="en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𝑒𝑝𝑜𝑐h𝑠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𝑑𝑖𝑣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5; 1000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14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450215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𝑖𝑧𝑒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2=</m:t>
                      </m:r>
                      <m:func>
                        <m:func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𝑐𝑜𝑢𝑛</m:t>
                              </m:r>
                              <m:sSub>
                                <m:sSubPr>
                                  <m:ctrlPr>
                                    <a:rPr lang="en-RU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𝑒𝑝𝑜𝑐h𝑠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𝑑𝑖𝑣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10; 500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B31B2F-07A7-68F6-09CC-1475C8A5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5" y="1225130"/>
                <a:ext cx="4602480" cy="775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EB3CC7-93D2-7CBD-1FA1-B6A441B34EEB}"/>
              </a:ext>
            </a:extLst>
          </p:cNvPr>
          <p:cNvSpPr txBox="1"/>
          <p:nvPr/>
        </p:nvSpPr>
        <p:spPr>
          <a:xfrm>
            <a:off x="132510" y="2086492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Порог выхода на плато</a:t>
            </a:r>
            <a:endParaRPr lang="en-RU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8DD98F-9BD4-867B-DF93-97432856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9156"/>
              </p:ext>
            </p:extLst>
          </p:nvPr>
        </p:nvGraphicFramePr>
        <p:xfrm>
          <a:off x="245460" y="2971162"/>
          <a:ext cx="4291584" cy="1866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5327">
                  <a:extLst>
                    <a:ext uri="{9D8B030D-6E8A-4147-A177-3AD203B41FA5}">
                      <a16:colId xmlns:a16="http://schemas.microsoft.com/office/drawing/2014/main" val="1015383686"/>
                    </a:ext>
                  </a:extLst>
                </a:gridCol>
                <a:gridCol w="1706257">
                  <a:extLst>
                    <a:ext uri="{9D8B030D-6E8A-4147-A177-3AD203B41FA5}">
                      <a16:colId xmlns:a16="http://schemas.microsoft.com/office/drawing/2014/main" val="2948290265"/>
                    </a:ext>
                  </a:extLst>
                </a:gridCol>
              </a:tblGrid>
              <a:tr h="21606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Количество симуляций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470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587635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mean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460.89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308387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std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1653.76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06299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min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1.03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13567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25%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2.62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313074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106.02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57974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360.42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89026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max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22294.09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65724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21712E3-8694-C0F9-B012-BA3B1DB2B0A1}"/>
              </a:ext>
            </a:extLst>
          </p:cNvPr>
          <p:cNvSpPr txBox="1"/>
          <p:nvPr/>
        </p:nvSpPr>
        <p:spPr>
          <a:xfrm>
            <a:off x="1845660" y="2571750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</a:t>
            </a:r>
            <a:endParaRPr lang="en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3354B4-F5AC-0C2F-CCAF-DCD7EADA135A}"/>
              </a:ext>
            </a:extLst>
          </p:cNvPr>
          <p:cNvSpPr txBox="1"/>
          <p:nvPr/>
        </p:nvSpPr>
        <p:spPr>
          <a:xfrm>
            <a:off x="6324325" y="2583164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 </a:t>
            </a:r>
            <a:r>
              <a:rPr lang="ru-RU" dirty="0" err="1"/>
              <a:t>m</a:t>
            </a:r>
            <a:r>
              <a:rPr lang="en-US" dirty="0"/>
              <a:t>ax</a:t>
            </a:r>
            <a:endParaRPr lang="en-RU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63C5401-B5BD-3F68-5436-EFD913012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3525"/>
              </p:ext>
            </p:extLst>
          </p:nvPr>
        </p:nvGraphicFramePr>
        <p:xfrm>
          <a:off x="4739355" y="3005594"/>
          <a:ext cx="4159185" cy="1825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7877">
                  <a:extLst>
                    <a:ext uri="{9D8B030D-6E8A-4147-A177-3AD203B41FA5}">
                      <a16:colId xmlns:a16="http://schemas.microsoft.com/office/drawing/2014/main" val="2901421640"/>
                    </a:ext>
                  </a:extLst>
                </a:gridCol>
                <a:gridCol w="1951308">
                  <a:extLst>
                    <a:ext uri="{9D8B030D-6E8A-4147-A177-3AD203B41FA5}">
                      <a16:colId xmlns:a16="http://schemas.microsoft.com/office/drawing/2014/main" val="2448231533"/>
                    </a:ext>
                  </a:extLst>
                </a:gridCol>
              </a:tblGrid>
              <a:tr h="21138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Количество симуляций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111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1566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mean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1.89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031799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std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2.53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844033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min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1.01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835536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1.09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66374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1.26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797949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1.73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297836"/>
                  </a:ext>
                </a:extLst>
              </a:tr>
              <a:tr h="23059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effectLst/>
                        </a:rPr>
                        <a:t>max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18.81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82287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7786BF5-F4D9-7180-EF5F-74339BD91F1E}"/>
              </a:ext>
            </a:extLst>
          </p:cNvPr>
          <p:cNvSpPr txBox="1"/>
          <p:nvPr/>
        </p:nvSpPr>
        <p:spPr>
          <a:xfrm>
            <a:off x="2642953" y="2040325"/>
            <a:ext cx="4602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dirty="0"/>
              <a:t>18.81 </a:t>
            </a:r>
            <a:r>
              <a:rPr lang="ru-RU" dirty="0"/>
              <a:t>&lt;</a:t>
            </a:r>
            <a:r>
              <a:rPr lang="en-US" dirty="0"/>
              <a:t> </a:t>
            </a:r>
            <a:r>
              <a:rPr lang="en-RU" sz="2000" b="1" dirty="0"/>
              <a:t>20</a:t>
            </a:r>
            <a:r>
              <a:rPr lang="en-RU" dirty="0"/>
              <a:t> &lt; 106.02</a:t>
            </a:r>
          </a:p>
        </p:txBody>
      </p:sp>
    </p:spTree>
    <p:extLst>
      <p:ext uri="{BB962C8B-B14F-4D97-AF65-F5344CB8AC3E}">
        <p14:creationId xmlns:p14="http://schemas.microsoft.com/office/powerpoint/2010/main" val="181152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32510" y="11957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b="1" dirty="0" err="1"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sz="3000" b="1" dirty="0" err="1">
                <a:latin typeface="Roboto"/>
                <a:ea typeface="Roboto"/>
                <a:cs typeface="Roboto"/>
                <a:sym typeface="Roboto"/>
              </a:rPr>
              <a:t>езультаты</a:t>
            </a: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 применения алгоритма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14</a:t>
            </a:fld>
            <a:endParaRPr lang="ru-RU" dirty="0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6E82CBE7-4AFF-0703-30BA-75651CD3F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2" y="2864970"/>
            <a:ext cx="6241392" cy="22558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40D164-589F-AC32-3432-C7100546F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60623"/>
              </p:ext>
            </p:extLst>
          </p:nvPr>
        </p:nvGraphicFramePr>
        <p:xfrm>
          <a:off x="2506640" y="1124059"/>
          <a:ext cx="4516120" cy="144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530">
                  <a:extLst>
                    <a:ext uri="{9D8B030D-6E8A-4147-A177-3AD203B41FA5}">
                      <a16:colId xmlns:a16="http://schemas.microsoft.com/office/drawing/2014/main" val="3239230013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3682345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Количество пар симуляций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96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866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mean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1.00025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23805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std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0.0053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45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min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0.987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442927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0.996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4216219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0.999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531083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75%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1.003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928157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max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1.0147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324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1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158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Генерация датасета 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C8C4238-5323-A4A2-51DE-EAD145E1D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240727"/>
              </p:ext>
            </p:extLst>
          </p:nvPr>
        </p:nvGraphicFramePr>
        <p:xfrm>
          <a:off x="-24090" y="1482781"/>
          <a:ext cx="5943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943600" imgH="3149600" progId="Word.Document.12">
                  <p:embed/>
                </p:oleObj>
              </mc:Choice>
              <mc:Fallback>
                <p:oleObj name="Document" r:id="rId4" imgW="59436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090" y="1482781"/>
                        <a:ext cx="594360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9CF806-B1F4-A8D7-5A25-9D9AEAF75F3F}"/>
              </a:ext>
            </a:extLst>
          </p:cNvPr>
          <p:cNvSpPr txBox="1"/>
          <p:nvPr/>
        </p:nvSpPr>
        <p:spPr>
          <a:xfrm>
            <a:off x="111180" y="960162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Распределение параметров</a:t>
            </a:r>
            <a:endParaRPr lang="en-RU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F8769F-E644-F605-3183-D672E0FC4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83831"/>
              </p:ext>
            </p:extLst>
          </p:nvPr>
        </p:nvGraphicFramePr>
        <p:xfrm>
          <a:off x="6071616" y="1964091"/>
          <a:ext cx="3072384" cy="159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096">
                  <a:extLst>
                    <a:ext uri="{9D8B030D-6E8A-4147-A177-3AD203B41FA5}">
                      <a16:colId xmlns:a16="http://schemas.microsoft.com/office/drawing/2014/main" val="1363513630"/>
                    </a:ext>
                  </a:extLst>
                </a:gridCol>
                <a:gridCol w="1656288">
                  <a:extLst>
                    <a:ext uri="{9D8B030D-6E8A-4147-A177-3AD203B41FA5}">
                      <a16:colId xmlns:a16="http://schemas.microsoft.com/office/drawing/2014/main" val="2825436533"/>
                    </a:ext>
                  </a:extLst>
                </a:gridCol>
              </a:tblGrid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mean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134.51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109621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std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757.02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18136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min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0.00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2730727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25%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0.00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126827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50%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0.00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031859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75%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0.00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431915"/>
                  </a:ext>
                </a:extLst>
              </a:tr>
              <a:tr h="227180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max</a:t>
                      </a:r>
                      <a:endParaRPr lang="en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34,227.56</a:t>
                      </a:r>
                      <a:endParaRPr lang="en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6507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A7F282-2D4C-3A84-923B-E4894985CB48}"/>
              </a:ext>
            </a:extLst>
          </p:cNvPr>
          <p:cNvSpPr txBox="1"/>
          <p:nvPr/>
        </p:nvSpPr>
        <p:spPr>
          <a:xfrm>
            <a:off x="6071616" y="1015561"/>
            <a:ext cx="32796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Распределение целевой переменной (численности популяции на плато)</a:t>
            </a:r>
            <a:endParaRPr lang="en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0493B-73F1-7D0B-7DF0-B155E0511E11}"/>
              </a:ext>
            </a:extLst>
          </p:cNvPr>
          <p:cNvSpPr txBox="1"/>
          <p:nvPr/>
        </p:nvSpPr>
        <p:spPr>
          <a:xfrm>
            <a:off x="-2534484" y="4628363"/>
            <a:ext cx="7501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 err="1">
                <a:effectLst/>
              </a:rPr>
              <a:t>area_length_x</a:t>
            </a:r>
            <a:r>
              <a:rPr lang="ru-RU" sz="1800" dirty="0">
                <a:effectLst/>
              </a:rPr>
              <a:t> = 100</a:t>
            </a:r>
            <a:endParaRPr lang="en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94D4CC-C82C-38BD-89EA-2554124B973F}"/>
              </a:ext>
            </a:extLst>
          </p:cNvPr>
          <p:cNvSpPr txBox="1"/>
          <p:nvPr/>
        </p:nvSpPr>
        <p:spPr>
          <a:xfrm>
            <a:off x="3200400" y="4689918"/>
            <a:ext cx="594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Всего 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290525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симуляций;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обучения отобрано 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221711</a:t>
            </a:r>
            <a:r>
              <a:rPr lang="en-RU" dirty="0">
                <a:effectLst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550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11746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Обучение моделей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4C9BE-56E5-2C71-A6AE-8A9BD02EE685}"/>
              </a:ext>
            </a:extLst>
          </p:cNvPr>
          <p:cNvSpPr txBox="1"/>
          <p:nvPr/>
        </p:nvSpPr>
        <p:spPr>
          <a:xfrm>
            <a:off x="207264" y="1129322"/>
            <a:ext cx="594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Выборки</a:t>
            </a:r>
            <a:r>
              <a:rPr lang="en-US" b="1" dirty="0"/>
              <a:t>:</a:t>
            </a:r>
          </a:p>
          <a:p>
            <a:r>
              <a:rPr lang="ru-RU" dirty="0"/>
              <a:t>Обучающая – 70</a:t>
            </a:r>
            <a:r>
              <a:rPr lang="en-US" dirty="0"/>
              <a:t>%;</a:t>
            </a:r>
          </a:p>
          <a:p>
            <a:r>
              <a:rPr lang="en-US" dirty="0" err="1"/>
              <a:t>Т</a:t>
            </a:r>
            <a:r>
              <a:rPr lang="ru-RU" dirty="0" err="1"/>
              <a:t>естовая</a:t>
            </a:r>
            <a:r>
              <a:rPr lang="ru-RU" dirty="0"/>
              <a:t> – </a:t>
            </a:r>
            <a:r>
              <a:rPr lang="en-US" dirty="0"/>
              <a:t>18%;</a:t>
            </a:r>
          </a:p>
          <a:p>
            <a:r>
              <a:rPr lang="ru-RU" dirty="0" err="1"/>
              <a:t>Валидационная</a:t>
            </a:r>
            <a:r>
              <a:rPr lang="ru-RU" dirty="0"/>
              <a:t> – 12%</a:t>
            </a:r>
            <a:r>
              <a:rPr lang="en-US" dirty="0"/>
              <a:t>.</a:t>
            </a:r>
            <a:endParaRPr lang="en-R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9E223-5D7A-5E42-0F84-24EE51347CD5}"/>
              </a:ext>
            </a:extLst>
          </p:cNvPr>
          <p:cNvGrpSpPr/>
          <p:nvPr/>
        </p:nvGrpSpPr>
        <p:grpSpPr>
          <a:xfrm>
            <a:off x="207264" y="2253470"/>
            <a:ext cx="4602480" cy="1159780"/>
            <a:chOff x="256032" y="2417860"/>
            <a:chExt cx="4602480" cy="11597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CB85D2-A961-FFD1-BF04-C4ED336BE353}"/>
                </a:ext>
              </a:extLst>
            </p:cNvPr>
            <p:cNvSpPr txBox="1"/>
            <p:nvPr/>
          </p:nvSpPr>
          <p:spPr>
            <a:xfrm>
              <a:off x="347472" y="2777421"/>
              <a:ext cx="3358896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+ Нормализация параметров и целевой переменной</a:t>
              </a:r>
            </a:p>
            <a:p>
              <a:r>
                <a:rPr lang="ru-RU" dirty="0" err="1"/>
                <a:t>M</a:t>
              </a:r>
              <a:r>
                <a:rPr lang="en-US" dirty="0"/>
                <a:t>SE = </a:t>
              </a:r>
              <a:r>
                <a: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520263</a:t>
              </a:r>
              <a:r>
                <a:rPr lang="en-RU" dirty="0">
                  <a:effectLst/>
                </a:rPr>
                <a:t> </a:t>
              </a:r>
              <a:endParaRPr lang="en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A3C77B-C1AF-F336-AB19-AD47602566A4}"/>
                </a:ext>
              </a:extLst>
            </p:cNvPr>
            <p:cNvSpPr txBox="1"/>
            <p:nvPr/>
          </p:nvSpPr>
          <p:spPr>
            <a:xfrm>
              <a:off x="256032" y="2417860"/>
              <a:ext cx="4602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/>
                <a:t>Линейная регрессия</a:t>
              </a:r>
              <a:r>
                <a:rPr lang="en-US" b="1" dirty="0"/>
                <a:t>:</a:t>
              </a:r>
              <a:endParaRPr lang="en-RU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C7F47-861D-EF2A-DC9D-ED97A984ED53}"/>
              </a:ext>
            </a:extLst>
          </p:cNvPr>
          <p:cNvGrpSpPr/>
          <p:nvPr/>
        </p:nvGrpSpPr>
        <p:grpSpPr>
          <a:xfrm>
            <a:off x="207264" y="3558471"/>
            <a:ext cx="4602480" cy="1585029"/>
            <a:chOff x="5626608" y="2417861"/>
            <a:chExt cx="4602480" cy="15850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282E8-BF3E-57D4-E213-CF3361CB970F}"/>
                </a:ext>
              </a:extLst>
            </p:cNvPr>
            <p:cNvSpPr txBox="1"/>
            <p:nvPr/>
          </p:nvSpPr>
          <p:spPr>
            <a:xfrm>
              <a:off x="5626608" y="2417861"/>
              <a:ext cx="46024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U" b="1" dirty="0"/>
                <a:t>Random Forest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CB1797-56ED-9084-74BF-8BCAAEB6A8E0}"/>
                </a:ext>
              </a:extLst>
            </p:cNvPr>
            <p:cNvSpPr txBox="1"/>
            <p:nvPr/>
          </p:nvSpPr>
          <p:spPr>
            <a:xfrm>
              <a:off x="5718048" y="2833339"/>
              <a:ext cx="398678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+</a:t>
              </a:r>
              <a:r>
                <a:rPr lang="en-US" dirty="0"/>
                <a:t> </a:t>
              </a:r>
              <a:r>
                <a:rPr lang="ru-RU" dirty="0"/>
                <a:t>минимальным количеством целевых переменных обучающей выборки в одном листе</a:t>
              </a:r>
              <a:r>
                <a:rPr lang="en-RU" dirty="0"/>
                <a:t> </a:t>
              </a:r>
              <a:r>
                <a:rPr lang="ru-RU" dirty="0"/>
                <a:t>3</a:t>
              </a:r>
            </a:p>
            <a:p>
              <a:r>
                <a:rPr lang="ru-RU" dirty="0"/>
                <a:t>+</a:t>
              </a:r>
              <a:r>
                <a:rPr lang="en-US" dirty="0"/>
                <a:t> </a:t>
              </a:r>
              <a:r>
                <a:rPr lang="ru-RU" dirty="0"/>
                <a:t>максимальная глубина 3</a:t>
              </a:r>
              <a:endParaRPr lang="en-RU" dirty="0"/>
            </a:p>
            <a:p>
              <a:r>
                <a:rPr lang="en-US" dirty="0"/>
                <a:t>MSE = 42105 </a:t>
              </a:r>
              <a:endParaRPr lang="en-RU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369B44-BF0D-545F-D3F1-579499EE7882}"/>
              </a:ext>
            </a:extLst>
          </p:cNvPr>
          <p:cNvSpPr txBox="1"/>
          <p:nvPr/>
        </p:nvSpPr>
        <p:spPr>
          <a:xfrm>
            <a:off x="4303776" y="2213448"/>
            <a:ext cx="460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Н</a:t>
            </a:r>
            <a:r>
              <a:rPr lang="ru-RU" b="1" dirty="0" err="1"/>
              <a:t>ейронная</a:t>
            </a:r>
            <a:r>
              <a:rPr lang="ru-RU" b="1" dirty="0"/>
              <a:t> сеть</a:t>
            </a:r>
            <a:r>
              <a:rPr lang="en-US" b="1" dirty="0"/>
              <a:t>:</a:t>
            </a:r>
            <a:endParaRPr lang="en-RU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D6EE37-002C-87AB-FB0B-87846DA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57" y="2820350"/>
            <a:ext cx="5454061" cy="944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738A4-A091-EEE5-0743-DEFC1109A7B8}"/>
              </a:ext>
            </a:extLst>
          </p:cNvPr>
          <p:cNvSpPr txBox="1"/>
          <p:nvPr/>
        </p:nvSpPr>
        <p:spPr>
          <a:xfrm>
            <a:off x="6437376" y="2196508"/>
            <a:ext cx="4937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 </a:t>
            </a:r>
            <a:r>
              <a:rPr lang="ru-R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34621</a:t>
            </a:r>
            <a:r>
              <a:rPr lang="en-RU" b="1" dirty="0">
                <a:effectLst/>
              </a:rPr>
              <a:t> 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353869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69957" y="156315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Результаты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cxnSpLocks/>
          </p:cNvCxnSpPr>
          <p:nvPr/>
        </p:nvCxnSpPr>
        <p:spPr>
          <a:xfrm>
            <a:off x="0" y="842365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909900" y="705414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17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61A04-E29F-D1AF-0FA5-4D87238F06F9}"/>
              </a:ext>
            </a:extLst>
          </p:cNvPr>
          <p:cNvSpPr txBox="1"/>
          <p:nvPr/>
        </p:nvSpPr>
        <p:spPr>
          <a:xfrm>
            <a:off x="569957" y="1334120"/>
            <a:ext cx="7342651" cy="1853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изучена предметная область исследования;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 разработан и реализован алгоритм остановки симуляций на плато;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симуляции, результаты которых были собраны в датасет;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показана возможность применения методов машинного и глубинного обучения для предсказания численности популяции на плато.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A7486-4E20-A93C-3A63-7304D458CC9F}"/>
              </a:ext>
            </a:extLst>
          </p:cNvPr>
          <p:cNvSpPr txBox="1"/>
          <p:nvPr/>
        </p:nvSpPr>
        <p:spPr>
          <a:xfrm>
            <a:off x="2395728" y="3996509"/>
            <a:ext cx="6004560" cy="30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0215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sokanaid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/CourseProject2022BiologicalMath</a:t>
            </a:r>
            <a:endParaRPr lang="en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0572-DD31-FC55-564D-04F2FBCDD08C}"/>
              </a:ext>
            </a:extLst>
          </p:cNvPr>
          <p:cNvSpPr txBox="1"/>
          <p:nvPr/>
        </p:nvSpPr>
        <p:spPr>
          <a:xfrm>
            <a:off x="826008" y="39795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Репозиторий проекта</a:t>
            </a:r>
            <a:r>
              <a:rPr lang="en-US" b="1" dirty="0"/>
              <a:t>: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28295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97935" y="163629"/>
            <a:ext cx="5933345" cy="6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93725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19408" y="784435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358" y="11114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9D9308CE-4AB8-3CDF-FC63-7F919F85AC5B}"/>
              </a:ext>
            </a:extLst>
          </p:cNvPr>
          <p:cNvSpPr txBox="1"/>
          <p:nvPr/>
        </p:nvSpPr>
        <p:spPr>
          <a:xfrm>
            <a:off x="156600" y="20378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Направления дальнейшей работы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8D81C-9A77-24ED-BD25-21D2CC69888C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18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3FE31-73DF-F881-D2D9-6D6AA4808242}"/>
              </a:ext>
            </a:extLst>
          </p:cNvPr>
          <p:cNvSpPr txBox="1"/>
          <p:nvPr/>
        </p:nvSpPr>
        <p:spPr>
          <a:xfrm>
            <a:off x="497935" y="1422811"/>
            <a:ext cx="7342651" cy="143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Расширение датасета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Дополнительные эксперименты с обработкой датасета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Дополнительные эксперименты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со структурой моделей и параметрами обучения</a:t>
            </a:r>
            <a:endParaRPr lang="en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4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497935" y="163629"/>
            <a:ext cx="5933345" cy="6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>
            <a:cxnSpLocks/>
          </p:cNvCxnSpPr>
          <p:nvPr/>
        </p:nvCxnSpPr>
        <p:spPr>
          <a:xfrm>
            <a:off x="0" y="606510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/>
          <p:nvPr/>
        </p:nvSpPr>
        <p:spPr>
          <a:xfrm>
            <a:off x="6919408" y="537506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358" y="24761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9D9308CE-4AB8-3CDF-FC63-7F919F85AC5B}"/>
              </a:ext>
            </a:extLst>
          </p:cNvPr>
          <p:cNvSpPr txBox="1"/>
          <p:nvPr/>
        </p:nvSpPr>
        <p:spPr>
          <a:xfrm>
            <a:off x="303058" y="1607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Список источников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CA277-E61E-92F2-32EA-3A0281D86020}"/>
              </a:ext>
            </a:extLst>
          </p:cNvPr>
          <p:cNvSpPr txBox="1"/>
          <p:nvPr/>
        </p:nvSpPr>
        <p:spPr>
          <a:xfrm>
            <a:off x="125602" y="905569"/>
            <a:ext cx="8435340" cy="412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Richard Law David J.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Murrella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Ulf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Dieckmannb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On moment closures for population dynamics in continuous space. Journal of Theoretical Biology 229, pages 421–432, 2004.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Poisson point process simulation of spatial population dynamics [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Электронный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ресурс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] / GitHub. 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Режим доступа: 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YegorGalkin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RcppSim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свободный (дата обращения 4.04.2023).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U., Law R. Moment approximations of individual-based models // The Geometry of Ecological Interactions: Simplifying Spatial Complexity / Ed. by U.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R. Law, J. Metz. Cambridge University Press, 2000.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U., Law R. Relaxation projections and the method of moments // The Geometry of Ecological Interactions: Simplifying Spatial Complexity / Ed. by U.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R. Law, J. Metz. Cambridge University Press, 2000.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Murrell D. J.,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U. On moment closures for population dynamics in continuous space // J.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Theor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Biology. 229. 2004.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Dieckmann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R. Law. Relaxation Projections and the Method of Moments // Cambridge University Press, 2000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Николаев М. В., Никитин А. А. Исследование интегрального уравнения равновесия с ядрами-</a:t>
            </a:r>
            <a:r>
              <a:rPr lang="ru-RU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куртозианами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в пространствах различных размерностей // Вестник Московского университета.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Сер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15: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Вычисл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матем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киберн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3, 2018.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Николаев М. В., </a:t>
            </a:r>
            <a:r>
              <a:rPr lang="ru-RU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Дикман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У., Никитин А. А. Применение специальных функциональных пространств к исследованию нелинейных интегральных уравнений, возникающих в равновесной пространственной логистической динамике. // Доклады Академии Наук (в печати), 2021.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rabicParenR"/>
            </a:pPr>
            <a:r>
              <a:rPr lang="ru-RU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Аббасов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М.Э. Методы оптимизации: Учебное пособие. — СПб.: Издательство “ВВМ”, 2014.</a:t>
            </a:r>
            <a:endParaRPr lang="en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Куркин М. Л. Оптимизация параметров численного метода для модели экологических сообществ // Выпускная квалификационная работа, 2021.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Режим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доступа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закрытый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Куркин М. Л. Оптимизация параметров численного метода для модели экологических сообществ // Выпускная квалификационная работа, 2021. Режим доступа: закрытый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Михайлова К. Д. Исследование стационарной модели биологических сообществ// Курсовая работа, 2022. Режим доступа: закрытый</a:t>
            </a:r>
            <a:endParaRPr lang="en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ABDD6-72AC-29BD-D9A5-356733A74F86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9233" y="617426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</a:rPr>
              <a:t>M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одель</a:t>
            </a:r>
            <a:r>
              <a:rPr lang="ru-RU" sz="3000" b="1" dirty="0">
                <a:latin typeface="Roboto"/>
                <a:ea typeface="Roboto"/>
                <a:cs typeface="Roboto"/>
              </a:rPr>
              <a:t> 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3000" b="1" dirty="0">
                <a:latin typeface="Roboto"/>
                <a:ea typeface="Roboto"/>
                <a:cs typeface="Roboto"/>
              </a:rPr>
              <a:t> 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Дикманна</a:t>
            </a:r>
            <a:r>
              <a:rPr lang="en-RU" sz="3000" b="1" dirty="0">
                <a:latin typeface="Roboto"/>
                <a:ea typeface="Roboto"/>
                <a:cs typeface="Roboto"/>
              </a:rPr>
              <a:t> 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</a:t>
            </a:fld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6F8654-5522-315B-6FEC-5C27F9C1A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170704"/>
              </p:ext>
            </p:extLst>
          </p:nvPr>
        </p:nvGraphicFramePr>
        <p:xfrm>
          <a:off x="1434988" y="17627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C0848FA-FEA8-63DC-9C30-739BF247AADD}"/>
              </a:ext>
            </a:extLst>
          </p:cNvPr>
          <p:cNvGrpSpPr/>
          <p:nvPr/>
        </p:nvGrpSpPr>
        <p:grpSpPr>
          <a:xfrm>
            <a:off x="265878" y="1550259"/>
            <a:ext cx="5411244" cy="1152751"/>
            <a:chOff x="248437" y="1400706"/>
            <a:chExt cx="5411244" cy="1152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BE5C5-7443-9FA6-7E43-41674E79D74F}"/>
                    </a:ext>
                  </a:extLst>
                </p:cNvPr>
                <p:cNvSpPr txBox="1"/>
                <p:nvPr/>
              </p:nvSpPr>
              <p:spPr>
                <a:xfrm>
                  <a:off x="747956" y="1400706"/>
                  <a:ext cx="4911725" cy="11527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07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ru-RU" sz="14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Организмы обитают в конечной области</a:t>
                  </a:r>
                  <a:r>
                    <a:rPr lang="ru-RU" sz="14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  <m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⊂</m:t>
                      </m:r>
                      <m:sSup>
                        <m:sSupPr>
                          <m:ctrlPr>
                            <a:rPr lang="en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ru-RU" sz="14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n</m:t>
                      </m:r>
                      <m:r>
                        <a:rPr lang="ru-RU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ru-RU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2, 3</m:t>
                      </m:r>
                    </m:oMath>
                  </a14:m>
                  <a:r>
                    <a:rPr lang="ru-RU" sz="14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;</a:t>
                  </a:r>
                  <a:endParaRPr lang="en-RU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lvl="0" algn="just">
                    <a:lnSpc>
                      <a:spcPct val="107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ru-RU" sz="14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Каждый организм рассматривается как материальная точка (единственным отличием между двумя организмами является их положение в пространстве).</a:t>
                  </a:r>
                  <a:endParaRPr lang="en-US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DBE5C5-7443-9FA6-7E43-41674E79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56" y="1400706"/>
                  <a:ext cx="4911725" cy="1152751"/>
                </a:xfrm>
                <a:prstGeom prst="rect">
                  <a:avLst/>
                </a:prstGeom>
                <a:blipFill>
                  <a:blip r:embed="rId9"/>
                  <a:stretch>
                    <a:fillRect l="-517" t="-1087" r="-517" b="-4348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Google Shape;88;p16">
              <a:extLst>
                <a:ext uri="{FF2B5EF4-FFF2-40B4-BE49-F238E27FC236}">
                  <a16:creationId xmlns:a16="http://schemas.microsoft.com/office/drawing/2014/main" id="{3DC55B34-D1AD-FF40-D7DE-3D579CB84B2F}"/>
                </a:ext>
              </a:extLst>
            </p:cNvPr>
            <p:cNvCxnSpPr/>
            <p:nvPr/>
          </p:nvCxnSpPr>
          <p:spPr>
            <a:xfrm flipH="1">
              <a:off x="250824" y="1555600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C99E0CC0-6CE4-521B-76CB-5E36C6FC5B52}"/>
                </a:ext>
              </a:extLst>
            </p:cNvPr>
            <p:cNvCxnSpPr/>
            <p:nvPr/>
          </p:nvCxnSpPr>
          <p:spPr>
            <a:xfrm flipH="1">
              <a:off x="248437" y="191839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46805"/>
            <a:ext cx="9144000" cy="685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2592510" y="4145701"/>
            <a:ext cx="40809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dosokolova</a:t>
            </a:r>
            <a:r>
              <a:rPr lang="ru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US" sz="1800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edu</a:t>
            </a:r>
            <a:r>
              <a:rPr lang="en-US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ru" sz="18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hse.ru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@sokanaid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4" descr="Раздел Telegram, Продавец Renk_gamer, продажа 1000 ✅ Telegram подписчики об...">
            <a:extLst>
              <a:ext uri="{FF2B5EF4-FFF2-40B4-BE49-F238E27FC236}">
                <a16:creationId xmlns:a16="http://schemas.microsoft.com/office/drawing/2014/main" id="{EE42427F-FA9B-FDAE-373B-8EAEA0F3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91" y="4513831"/>
            <a:ext cx="319489" cy="3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343630-01C3-1BB1-AA8E-749BAD14A958}"/>
              </a:ext>
            </a:extLst>
          </p:cNvPr>
          <p:cNvSpPr txBox="1"/>
          <p:nvPr/>
        </p:nvSpPr>
        <p:spPr>
          <a:xfrm>
            <a:off x="8660780" y="4818527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Предметная область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9233" y="617426"/>
            <a:ext cx="6492300" cy="65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</a:rPr>
              <a:t>M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одель</a:t>
            </a:r>
            <a:r>
              <a:rPr lang="ru-RU" sz="3000" b="1" dirty="0">
                <a:latin typeface="Roboto"/>
                <a:ea typeface="Roboto"/>
                <a:cs typeface="Roboto"/>
              </a:rPr>
              <a:t> 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Ульфа</a:t>
            </a:r>
            <a:r>
              <a:rPr lang="ru-RU" sz="3000" b="1" dirty="0">
                <a:latin typeface="Roboto"/>
                <a:ea typeface="Roboto"/>
                <a:cs typeface="Roboto"/>
              </a:rPr>
              <a:t> </a:t>
            </a:r>
            <a:r>
              <a:rPr lang="ru-RU" sz="3000" b="1" dirty="0" err="1">
                <a:latin typeface="Roboto"/>
                <a:ea typeface="Roboto"/>
                <a:cs typeface="Roboto"/>
              </a:rPr>
              <a:t>Дикманна</a:t>
            </a:r>
            <a:r>
              <a:rPr lang="en-RU" sz="3000" b="1" dirty="0">
                <a:latin typeface="Roboto"/>
                <a:ea typeface="Roboto"/>
                <a:cs typeface="Roboto"/>
              </a:rPr>
              <a:t> 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3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6D50D0D-862C-EAD2-343D-E5FBB831DB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121354"/>
                  </p:ext>
                </p:extLst>
              </p:nvPr>
            </p:nvGraphicFramePr>
            <p:xfrm>
              <a:off x="1325850" y="1438348"/>
              <a:ext cx="6492299" cy="34935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1866">
                      <a:extLst>
                        <a:ext uri="{9D8B030D-6E8A-4147-A177-3AD203B41FA5}">
                          <a16:colId xmlns:a16="http://schemas.microsoft.com/office/drawing/2014/main" val="1594294344"/>
                        </a:ext>
                      </a:extLst>
                    </a:gridCol>
                    <a:gridCol w="4510433">
                      <a:extLst>
                        <a:ext uri="{9D8B030D-6E8A-4147-A177-3AD203B41FA5}">
                          <a16:colId xmlns:a16="http://schemas.microsoft.com/office/drawing/2014/main" val="2147399296"/>
                        </a:ext>
                      </a:extLst>
                    </a:gridCol>
                  </a:tblGrid>
                  <a:tr h="140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>
                              <a:effectLst/>
                            </a:rPr>
                            <a:t>Биологический параметр</a:t>
                          </a:r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>
                              <a:effectLst/>
                            </a:rPr>
                            <a:t>Описание</a:t>
                          </a:r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3576968711"/>
                      </a:ext>
                    </a:extLst>
                  </a:tr>
                  <a:tr h="1032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Ядро рождаемости, плотность вероятности возникновения нового потомка в точке </a:t>
                          </a:r>
                          <a:r>
                            <a:rPr lang="ru-RU" sz="1100" dirty="0" err="1">
                              <a:effectLst/>
                            </a:rPr>
                            <a:t>x</a:t>
                          </a:r>
                          <a:r>
                            <a:rPr lang="ru-RU" sz="1100" dirty="0">
                              <a:effectLst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 при условии, что родитель находится в точке </a:t>
                          </a:r>
                          <a:r>
                            <a:rPr lang="ru-RU" sz="1100" dirty="0" err="1">
                              <a:effectLst/>
                            </a:rPr>
                            <a:t>x</a:t>
                          </a:r>
                          <a:endParaRPr lang="en-RU" sz="1100" dirty="0">
                            <a:effectLst/>
                          </a:endParaRPr>
                        </a:p>
                        <a:p>
                          <a:pPr marL="408940" algn="ctr"/>
                          <a14:m>
                            <m:oMath xmlns:m="http://schemas.openxmlformats.org/officeDocument/2006/math"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  </m:t>
                              </m:r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d>
                                <m:dPr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d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≥0:</m:t>
                              </m:r>
                              <m:nary>
                                <m:naryPr>
                                  <m:supHide m:val="on"/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ξ</m:t>
                                      </m:r>
                                    </m:e>
                                  </m:d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 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ru-RU" sz="1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→+</m:t>
                                      </m:r>
                                      <m:r>
                                        <a:rPr lang="ru-RU" sz="1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𝑖𝑛𝑓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1000">
                                  <a:effectLst/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oMath>
                          </a14:m>
                          <a:endParaRPr lang="en-RU" sz="1100" dirty="0">
                            <a:effectLst/>
                          </a:endParaRPr>
                        </a:p>
                        <a:p>
                          <a:pPr marL="408940" algn="ctr"/>
                          <a14:m>
                            <m:oMath xmlns:m="http://schemas.openxmlformats.org/officeDocument/2006/math">
                              <m:r>
                                <a:rPr lang="en-RU" sz="1100">
                                  <a:effectLst/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 x, y </a:t>
                          </a:r>
                          <a14:m>
                            <m:oMath xmlns:m="http://schemas.openxmlformats.org/officeDocument/2006/math">
                              <m:r>
                                <a:rPr lang="en-RU" sz="10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RU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ru-RU" sz="10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||x|| = ||y|| =&gt;||m(x)|| = ||m(y)||</a:t>
                          </a:r>
                          <a:endParaRPr lang="en-RU" sz="11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RU" sz="1100" dirty="0">
                              <a:effectLst/>
                            </a:rPr>
                            <a:t> </a:t>
                          </a:r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2012547606"/>
                      </a:ext>
                    </a:extLst>
                  </a:tr>
                  <a:tr h="13689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Ядро конкуренции,</a:t>
                          </a:r>
                          <a:br>
                            <a:rPr lang="ru-RU" sz="1100" dirty="0">
                              <a:effectLst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  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d>
                                  <m:dPr>
                                    <m:ctrlPr>
                                      <a:rPr lang="en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d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≥0: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</m:d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 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nary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=1;</m:t>
                                </m:r>
                              </m:oMath>
                            </m:oMathPara>
                          </a14:m>
                          <a:endParaRPr lang="en-RU" sz="1100" dirty="0">
                            <a:effectLst/>
                          </a:endParaRPr>
                        </a:p>
                        <a:p>
                          <a:pPr marL="40894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ru-RU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→+</m:t>
                                        </m:r>
                                        <m:r>
                                          <a:rPr lang="ru-RU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𝑖𝑛𝑓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ru-RU" sz="1000">
                                    <a:effectLst/>
                                    <a:latin typeface="Cambria Math" panose="02040503050406030204" pitchFamily="18" charset="0"/>
                                  </a:rPr>
                                  <m:t>=0;</m:t>
                                </m:r>
                              </m:oMath>
                            </m:oMathPara>
                          </a14:m>
                          <a:endParaRPr lang="en-RU" sz="1100" dirty="0">
                            <a:effectLst/>
                          </a:endParaRPr>
                        </a:p>
                        <a:p>
                          <a:pPr marL="408940" algn="ctr"/>
                          <a14:m>
                            <m:oMath xmlns:m="http://schemas.openxmlformats.org/officeDocument/2006/math">
                              <m:r>
                                <a:rPr lang="en-RU" sz="1100">
                                  <a:effectLst/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 x, y </a:t>
                          </a:r>
                          <a14:m>
                            <m:oMath xmlns:m="http://schemas.openxmlformats.org/officeDocument/2006/math">
                              <m:r>
                                <a:rPr lang="en-RU" sz="10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RU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RU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ru-RU" sz="10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||x|| = ||y|| =&gt;||</a:t>
                          </a:r>
                          <a14:m>
                            <m:oMath xmlns:m="http://schemas.openxmlformats.org/officeDocument/2006/math">
                              <m:r>
                                <a:rPr lang="en-RU" sz="1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(x)|| = ||</a:t>
                          </a:r>
                          <a14:m>
                            <m:oMath xmlns:m="http://schemas.openxmlformats.org/officeDocument/2006/math">
                              <m:r>
                                <a:rPr lang="en-RU" sz="11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RU" sz="1000" dirty="0">
                              <a:effectLst/>
                            </a:rPr>
                            <a:t>(y)||</a:t>
                          </a:r>
                          <a:endParaRPr lang="en-RU" sz="1100" dirty="0">
                            <a:effectLst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RU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∈ </m:t>
                                  </m:r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ru-RU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RU" sz="11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1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RU" sz="1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1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ru-RU" sz="1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 — плотность вероятности смерти в результате конкуренции организма в точке </a:t>
                          </a:r>
                          <a:r>
                            <a:rPr lang="en-US" sz="1100" dirty="0">
                              <a:effectLst/>
                            </a:rPr>
                            <a:t>x</a:t>
                          </a:r>
                          <a:r>
                            <a:rPr lang="ru-RU" sz="1100" dirty="0">
                              <a:effectLst/>
                            </a:rPr>
                            <a:t> от других организмов, </a:t>
                          </a:r>
                          <a:endParaRPr lang="en-RU" sz="1100" dirty="0">
                            <a:effectLst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</a:t>
                          </a:r>
                          <a:r>
                            <a:rPr lang="ru-RU" sz="1100" dirty="0">
                              <a:effectLst/>
                            </a:rPr>
                            <a:t>— множество точек всех организмов в пространстве</a:t>
                          </a:r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801617640"/>
                      </a:ext>
                    </a:extLst>
                  </a:tr>
                  <a:tr h="3235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Темп рождаемости, характеризует вероятность рождения индивида в любой точке пространства, </a:t>
                          </a:r>
                          <a:r>
                            <a:rPr lang="en-US" sz="1100" dirty="0">
                              <a:effectLst/>
                            </a:rPr>
                            <a:t>b </a:t>
                          </a:r>
                          <a:r>
                            <a:rPr lang="ru-RU" sz="1100" dirty="0">
                              <a:effectLst/>
                            </a:rPr>
                            <a:t>&gt; 0</a:t>
                          </a:r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3555954927"/>
                      </a:ext>
                    </a:extLst>
                  </a:tr>
                  <a:tr h="3235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Темп смертности, характеризует вероятность смертности от естественной среды,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1452239561"/>
                      </a:ext>
                    </a:extLst>
                  </a:tr>
                  <a:tr h="1617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Сила конкуренции индивидов,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’≥</m:t>
                              </m:r>
                              <m:r>
                                <a:rPr lang="ru-RU" sz="11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ru-RU" sz="1100" dirty="0">
                              <a:effectLst/>
                            </a:rPr>
                            <a:t>;</a:t>
                          </a:r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39089969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6D50D0D-862C-EAD2-343D-E5FBB831DB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121354"/>
                  </p:ext>
                </p:extLst>
              </p:nvPr>
            </p:nvGraphicFramePr>
            <p:xfrm>
              <a:off x="1325850" y="1438348"/>
              <a:ext cx="6492299" cy="34935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81866">
                      <a:extLst>
                        <a:ext uri="{9D8B030D-6E8A-4147-A177-3AD203B41FA5}">
                          <a16:colId xmlns:a16="http://schemas.microsoft.com/office/drawing/2014/main" val="1594294344"/>
                        </a:ext>
                      </a:extLst>
                    </a:gridCol>
                    <a:gridCol w="4510433">
                      <a:extLst>
                        <a:ext uri="{9D8B030D-6E8A-4147-A177-3AD203B41FA5}">
                          <a16:colId xmlns:a16="http://schemas.microsoft.com/office/drawing/2014/main" val="2147399296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>
                              <a:effectLst/>
                            </a:rPr>
                            <a:t>Биологический параметр</a:t>
                          </a:r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>
                              <a:effectLst/>
                            </a:rPr>
                            <a:t>Описание</a:t>
                          </a:r>
                          <a:endParaRPr lang="en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3576968711"/>
                      </a:ext>
                    </a:extLst>
                  </a:tr>
                  <a:tr h="1069594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641" t="-21176" r="-229487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44101" t="-21176" r="-562" b="-2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47606"/>
                      </a:ext>
                    </a:extLst>
                  </a:tr>
                  <a:tr h="1418082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641" t="-91964" r="-229487" b="-65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44101" t="-91964" r="-562" b="-65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6176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641" t="-826923" r="-229487" b="-1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effectLst/>
                            </a:rPr>
                            <a:t>Темп рождаемости, характеризует вероятность рождения индивида в любой точке пространства, </a:t>
                          </a:r>
                          <a:r>
                            <a:rPr lang="en-US" sz="1100" dirty="0">
                              <a:effectLst/>
                            </a:rPr>
                            <a:t>b </a:t>
                          </a:r>
                          <a:r>
                            <a:rPr lang="ru-RU" sz="1100" dirty="0">
                              <a:effectLst/>
                            </a:rPr>
                            <a:t>&gt; 0</a:t>
                          </a:r>
                          <a:endParaRPr lang="en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0663" marR="60663" marT="0" marB="0" anchor="ctr"/>
                    </a:tc>
                    <a:extLst>
                      <a:ext uri="{0D108BD9-81ED-4DB2-BD59-A6C34878D82A}">
                        <a16:rowId xmlns:a16="http://schemas.microsoft.com/office/drawing/2014/main" val="35559549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641" t="-892593" r="-229487" b="-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44101" t="-892593" r="-562" b="-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239561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641" t="-2061538" r="-229487" b="-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0663" marR="60663" marT="0" marB="0" anchor="ctr">
                        <a:blipFill>
                          <a:blip r:embed="rId4"/>
                          <a:stretch>
                            <a:fillRect l="-44101" t="-2061538" r="-562" b="-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89969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65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работы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8F645-9436-5907-378A-4759CB343BC4}"/>
              </a:ext>
            </a:extLst>
          </p:cNvPr>
          <p:cNvSpPr txBox="1"/>
          <p:nvPr/>
        </p:nvSpPr>
        <p:spPr>
          <a:xfrm>
            <a:off x="551266" y="1070565"/>
            <a:ext cx="5611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Причины проведения симуляций</a:t>
            </a:r>
            <a:endParaRPr lang="en-RU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77A789-D219-F662-1593-9A59066E99BA}"/>
              </a:ext>
            </a:extLst>
          </p:cNvPr>
          <p:cNvGrpSpPr/>
          <p:nvPr/>
        </p:nvGrpSpPr>
        <p:grpSpPr>
          <a:xfrm>
            <a:off x="1030001" y="1879252"/>
            <a:ext cx="5133091" cy="1384995"/>
            <a:chOff x="1097009" y="1591363"/>
            <a:chExt cx="5133091" cy="1384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42742B-962F-6254-058C-E78D148C190B}"/>
                </a:ext>
              </a:extLst>
            </p:cNvPr>
            <p:cNvSpPr txBox="1"/>
            <p:nvPr/>
          </p:nvSpPr>
          <p:spPr>
            <a:xfrm>
              <a:off x="1625732" y="1591363"/>
              <a:ext cx="460436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dirty="0"/>
                <a:t>Исследование сообществ растений с различными биологическими параметрами без больших затрат в отличие от реальных экспериментов</a:t>
              </a:r>
              <a:endParaRPr lang="en-US" dirty="0"/>
            </a:p>
            <a:p>
              <a:endParaRPr lang="ru-RU" dirty="0"/>
            </a:p>
            <a:p>
              <a:r>
                <a:rPr lang="ru-RU" dirty="0"/>
                <a:t>Сбор данных для оптимизации математических методов научной группы</a:t>
              </a:r>
              <a:endParaRPr lang="en-RU" dirty="0"/>
            </a:p>
          </p:txBody>
        </p:sp>
        <p:cxnSp>
          <p:nvCxnSpPr>
            <p:cNvPr id="7" name="Google Shape;88;p16">
              <a:extLst>
                <a:ext uri="{FF2B5EF4-FFF2-40B4-BE49-F238E27FC236}">
                  <a16:creationId xmlns:a16="http://schemas.microsoft.com/office/drawing/2014/main" id="{9092E378-E824-0F98-7009-4B503CE02D7C}"/>
                </a:ext>
              </a:extLst>
            </p:cNvPr>
            <p:cNvCxnSpPr/>
            <p:nvPr/>
          </p:nvCxnSpPr>
          <p:spPr>
            <a:xfrm flipH="1">
              <a:off x="1097009" y="176276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86C18BD-7E1C-3B1F-2FCE-C75DB0147C32}"/>
                </a:ext>
              </a:extLst>
            </p:cNvPr>
            <p:cNvCxnSpPr/>
            <p:nvPr/>
          </p:nvCxnSpPr>
          <p:spPr>
            <a:xfrm flipH="1">
              <a:off x="1097009" y="2571750"/>
              <a:ext cx="351600" cy="321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666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Цель и задачи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2;p14">
            <a:extLst>
              <a:ext uri="{FF2B5EF4-FFF2-40B4-BE49-F238E27FC236}">
                <a16:creationId xmlns:a16="http://schemas.microsoft.com/office/drawing/2014/main" id="{5C7A0DEE-712E-7B0D-89DB-C97373E451C3}"/>
              </a:ext>
            </a:extLst>
          </p:cNvPr>
          <p:cNvSpPr txBox="1"/>
          <p:nvPr/>
        </p:nvSpPr>
        <p:spPr>
          <a:xfrm>
            <a:off x="269460" y="951986"/>
            <a:ext cx="758676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Цель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исследование данных симуляций о численности популяции биологических сообществ на плато.</a:t>
            </a:r>
            <a:endParaRPr lang="en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5</a:t>
            </a:fld>
            <a:endParaRPr lang="ru-RU" dirty="0"/>
          </a:p>
        </p:txBody>
      </p:sp>
      <p:sp>
        <p:nvSpPr>
          <p:cNvPr id="2" name="Google Shape;62;p14">
            <a:extLst>
              <a:ext uri="{FF2B5EF4-FFF2-40B4-BE49-F238E27FC236}">
                <a16:creationId xmlns:a16="http://schemas.microsoft.com/office/drawing/2014/main" id="{77D72657-332D-5D5F-5EDB-A4A4F0CE3378}"/>
              </a:ext>
            </a:extLst>
          </p:cNvPr>
          <p:cNvSpPr txBox="1"/>
          <p:nvPr/>
        </p:nvSpPr>
        <p:spPr>
          <a:xfrm>
            <a:off x="269460" y="1793322"/>
            <a:ext cx="758676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Задачи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предметная область исследования;</a:t>
            </a:r>
            <a:endParaRPr lang="en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реализовать алгоритм остановки симуляций на плато;</a:t>
            </a:r>
            <a:endParaRPr lang="en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симуляции, результаты которых собрать в датасет;</a:t>
            </a:r>
            <a:endParaRPr lang="en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Продемонстрировать возможность применения методов машинного и глубинного обучения для предсказания численности популяции на плато.</a:t>
            </a:r>
            <a:endParaRPr lang="en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299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ru-RU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6</a:t>
            </a:fld>
            <a:endParaRPr lang="ru-RU" dirty="0"/>
          </a:p>
        </p:txBody>
      </p:sp>
      <p:sp>
        <p:nvSpPr>
          <p:cNvPr id="6" name="Google Shape;62;p14">
            <a:extLst>
              <a:ext uri="{FF2B5EF4-FFF2-40B4-BE49-F238E27FC236}">
                <a16:creationId xmlns:a16="http://schemas.microsoft.com/office/drawing/2014/main" id="{0A2EF866-6D24-1D7A-0D4E-693F1ABDB281}"/>
              </a:ext>
            </a:extLst>
          </p:cNvPr>
          <p:cNvSpPr txBox="1"/>
          <p:nvPr/>
        </p:nvSpPr>
        <p:spPr>
          <a:xfrm>
            <a:off x="551266" y="110650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Симуляции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361BA27-FE02-FA6A-A467-9C28F532E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744798"/>
                  </p:ext>
                </p:extLst>
              </p:nvPr>
            </p:nvGraphicFramePr>
            <p:xfrm>
              <a:off x="226237" y="1357947"/>
              <a:ext cx="4587875" cy="24276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77390">
                      <a:extLst>
                        <a:ext uri="{9D8B030D-6E8A-4147-A177-3AD203B41FA5}">
                          <a16:colId xmlns:a16="http://schemas.microsoft.com/office/drawing/2014/main" val="3233966872"/>
                        </a:ext>
                      </a:extLst>
                    </a:gridCol>
                    <a:gridCol w="2610485">
                      <a:extLst>
                        <a:ext uri="{9D8B030D-6E8A-4147-A177-3AD203B41FA5}">
                          <a16:colId xmlns:a16="http://schemas.microsoft.com/office/drawing/2014/main" val="1514361109"/>
                        </a:ext>
                      </a:extLst>
                    </a:gridCol>
                  </a:tblGrid>
                  <a:tr h="233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Параметр симуляции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Определение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3573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sd_b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408940" algn="ctr"/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d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N(0, sd_b); Стандартное отклонение ядра рождаемости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86185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sd_d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d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N(0, sd_d); Стандартное отклонение ядра конкуренции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85198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Темп рождаемости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438037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2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Темп смертности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64888"/>
                      </a:ext>
                    </a:extLst>
                  </a:tr>
                  <a:tr h="125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dd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’ 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Сила конкуренции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108690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death_r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Радиус взаимодействия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4269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err="1">
                              <a:effectLst/>
                            </a:rPr>
                            <a:t>area_length_x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Длина пространства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495100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err="1">
                              <a:effectLst/>
                            </a:rPr>
                            <a:t>initial_pop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</a:rPr>
                            <a:t>Изначальная численность популяции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1691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361BA27-FE02-FA6A-A467-9C28F532EC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744798"/>
                  </p:ext>
                </p:extLst>
              </p:nvPr>
            </p:nvGraphicFramePr>
            <p:xfrm>
              <a:off x="226237" y="1357947"/>
              <a:ext cx="4587875" cy="24276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77390">
                      <a:extLst>
                        <a:ext uri="{9D8B030D-6E8A-4147-A177-3AD203B41FA5}">
                          <a16:colId xmlns:a16="http://schemas.microsoft.com/office/drawing/2014/main" val="3233966872"/>
                        </a:ext>
                      </a:extLst>
                    </a:gridCol>
                    <a:gridCol w="2610485">
                      <a:extLst>
                        <a:ext uri="{9D8B030D-6E8A-4147-A177-3AD203B41FA5}">
                          <a16:colId xmlns:a16="http://schemas.microsoft.com/office/drawing/2014/main" val="1514361109"/>
                        </a:ext>
                      </a:extLst>
                    </a:gridCol>
                  </a:tblGrid>
                  <a:tr h="2330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Параметр симуляции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Определение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357320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sd_b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5362" t="-48837" r="-966" b="-32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6185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sd_d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5362" t="-220690" r="-966" b="-3758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1983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620000" r="-1339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Темп рождаемости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438037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771429" r="-133974" b="-5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Темп смертности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1664888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dd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75362" t="-813333" r="-966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909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death_r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Радиус взаимодействия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5426983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err="1">
                              <a:effectLst/>
                            </a:rPr>
                            <a:t>area_length_x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>
                              <a:effectLst/>
                            </a:rPr>
                            <a:t>Длина пространства</a:t>
                          </a:r>
                          <a:endParaRPr lang="en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49510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err="1">
                              <a:effectLst/>
                            </a:rPr>
                            <a:t>initial_pop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>
                              <a:effectLst/>
                            </a:rPr>
                            <a:t>Изначальная численность популяции</a:t>
                          </a:r>
                          <a:endParaRPr lang="en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9169146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AAE0905-9251-79F8-41D5-3D6F68ADB32F}"/>
              </a:ext>
            </a:extLst>
          </p:cNvPr>
          <p:cNvGrpSpPr/>
          <p:nvPr/>
        </p:nvGrpSpPr>
        <p:grpSpPr>
          <a:xfrm>
            <a:off x="5418459" y="1357948"/>
            <a:ext cx="3208602" cy="2427604"/>
            <a:chOff x="0" y="0"/>
            <a:chExt cx="5828307" cy="5843712"/>
          </a:xfrm>
        </p:grpSpPr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0868CC19-63DE-0627-157E-37E84AC04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" t="3419" r="1873" b="1108"/>
            <a:stretch/>
          </p:blipFill>
          <p:spPr bwMode="auto">
            <a:xfrm>
              <a:off x="79513" y="71562"/>
              <a:ext cx="5711825" cy="57721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2C5BCC-4AA2-7624-027D-274FA61FD590}"/>
                </a:ext>
              </a:extLst>
            </p:cNvPr>
            <p:cNvSpPr/>
            <p:nvPr/>
          </p:nvSpPr>
          <p:spPr>
            <a:xfrm>
              <a:off x="0" y="5621572"/>
              <a:ext cx="683812" cy="22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A97FC0-21D8-720B-172A-5BBF884CE2D1}"/>
                </a:ext>
              </a:extLst>
            </p:cNvPr>
            <p:cNvSpPr/>
            <p:nvPr/>
          </p:nvSpPr>
          <p:spPr>
            <a:xfrm>
              <a:off x="572494" y="5709037"/>
              <a:ext cx="2496710" cy="13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1A245-9573-A63D-E422-C45F9FD0BA8F}"/>
                </a:ext>
              </a:extLst>
            </p:cNvPr>
            <p:cNvSpPr/>
            <p:nvPr/>
          </p:nvSpPr>
          <p:spPr>
            <a:xfrm>
              <a:off x="3331597" y="5709037"/>
              <a:ext cx="2496710" cy="134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F87CF-8AEC-900B-17A8-BB44618C8012}"/>
                </a:ext>
              </a:extLst>
            </p:cNvPr>
            <p:cNvSpPr/>
            <p:nvPr/>
          </p:nvSpPr>
          <p:spPr>
            <a:xfrm>
              <a:off x="0" y="0"/>
              <a:ext cx="5827782" cy="71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Сглаживание графиков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28A5C9-24C8-F001-20A2-73BBC9D4689D}"/>
              </a:ext>
            </a:extLst>
          </p:cNvPr>
          <p:cNvGrpSpPr/>
          <p:nvPr/>
        </p:nvGrpSpPr>
        <p:grpSpPr>
          <a:xfrm>
            <a:off x="492133" y="1565412"/>
            <a:ext cx="7164443" cy="2140956"/>
            <a:chOff x="641583" y="1186755"/>
            <a:chExt cx="6518127" cy="141749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3E36E1-732F-2DB3-B109-25656957DFB7}"/>
                </a:ext>
              </a:extLst>
            </p:cNvPr>
            <p:cNvGrpSpPr/>
            <p:nvPr/>
          </p:nvGrpSpPr>
          <p:grpSpPr>
            <a:xfrm>
              <a:off x="641583" y="1186755"/>
              <a:ext cx="5133091" cy="369332"/>
              <a:chOff x="1097009" y="1591363"/>
              <a:chExt cx="5133091" cy="3693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EE3ABF-FC03-3670-3E2A-B610560FBE61}"/>
                  </a:ext>
                </a:extLst>
              </p:cNvPr>
              <p:cNvSpPr txBox="1"/>
              <p:nvPr/>
            </p:nvSpPr>
            <p:spPr>
              <a:xfrm>
                <a:off x="1625732" y="1591363"/>
                <a:ext cx="4604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Метод скользящего среднего</a:t>
                </a:r>
                <a:r>
                  <a:rPr lang="en-RU" dirty="0">
                    <a:effectLst/>
                  </a:rPr>
                  <a:t> </a:t>
                </a:r>
                <a:endParaRPr lang="en-RU" dirty="0"/>
              </a:p>
            </p:txBody>
          </p:sp>
          <p:cxnSp>
            <p:nvCxnSpPr>
              <p:cNvPr id="4" name="Google Shape;88;p16">
                <a:extLst>
                  <a:ext uri="{FF2B5EF4-FFF2-40B4-BE49-F238E27FC236}">
                    <a16:creationId xmlns:a16="http://schemas.microsoft.com/office/drawing/2014/main" id="{E2DB1988-4C06-33CF-29C7-5CFF358FC008}"/>
                  </a:ext>
                </a:extLst>
              </p:cNvPr>
              <p:cNvCxnSpPr/>
              <p:nvPr/>
            </p:nvCxnSpPr>
            <p:spPr>
              <a:xfrm flipH="1">
                <a:off x="1097009" y="1762763"/>
                <a:ext cx="351600" cy="3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FFD74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A5B243-B038-2957-3259-116ED83A3DAF}"/>
                </a:ext>
              </a:extLst>
            </p:cNvPr>
            <p:cNvSpPr txBox="1"/>
            <p:nvPr/>
          </p:nvSpPr>
          <p:spPr>
            <a:xfrm>
              <a:off x="1170306" y="1556087"/>
              <a:ext cx="5145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Метод</a:t>
              </a:r>
              <a:r>
                <a: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простого экспоненциального сглаживания</a:t>
              </a:r>
              <a:endParaRPr lang="en-RU" dirty="0"/>
            </a:p>
          </p:txBody>
        </p:sp>
        <p:cxnSp>
          <p:nvCxnSpPr>
            <p:cNvPr id="7" name="Google Shape;88;p16">
              <a:extLst>
                <a:ext uri="{FF2B5EF4-FFF2-40B4-BE49-F238E27FC236}">
                  <a16:creationId xmlns:a16="http://schemas.microsoft.com/office/drawing/2014/main" id="{F87FA3FB-8B60-A145-A0A4-F488030A8385}"/>
                </a:ext>
              </a:extLst>
            </p:cNvPr>
            <p:cNvCxnSpPr/>
            <p:nvPr/>
          </p:nvCxnSpPr>
          <p:spPr>
            <a:xfrm flipH="1">
              <a:off x="641583" y="1727487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BAC901-83E5-D00E-15D2-A0B076BEB434}"/>
                </a:ext>
              </a:extLst>
            </p:cNvPr>
            <p:cNvSpPr txBox="1"/>
            <p:nvPr/>
          </p:nvSpPr>
          <p:spPr>
            <a:xfrm>
              <a:off x="1170306" y="1957918"/>
              <a:ext cx="59894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Метод последовательного экспоненциального сглаживания</a:t>
              </a:r>
              <a:endParaRPr lang="en-RU" sz="18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Google Shape;88;p16">
              <a:extLst>
                <a:ext uri="{FF2B5EF4-FFF2-40B4-BE49-F238E27FC236}">
                  <a16:creationId xmlns:a16="http://schemas.microsoft.com/office/drawing/2014/main" id="{E978C8CF-6403-600F-E602-F2A48AA36B00}"/>
                </a:ext>
              </a:extLst>
            </p:cNvPr>
            <p:cNvCxnSpPr/>
            <p:nvPr/>
          </p:nvCxnSpPr>
          <p:spPr>
            <a:xfrm flipH="1">
              <a:off x="641583" y="2129318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5448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Сглаживание графиков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3E36E1-732F-2DB3-B109-25656957DFB7}"/>
              </a:ext>
            </a:extLst>
          </p:cNvPr>
          <p:cNvGrpSpPr/>
          <p:nvPr/>
        </p:nvGrpSpPr>
        <p:grpSpPr>
          <a:xfrm>
            <a:off x="492133" y="949088"/>
            <a:ext cx="5642072" cy="557832"/>
            <a:chOff x="1097009" y="1591363"/>
            <a:chExt cx="5133091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EE3ABF-FC03-3670-3E2A-B610560FBE61}"/>
                </a:ext>
              </a:extLst>
            </p:cNvPr>
            <p:cNvSpPr txBox="1"/>
            <p:nvPr/>
          </p:nvSpPr>
          <p:spPr>
            <a:xfrm>
              <a:off x="1625732" y="1591363"/>
              <a:ext cx="46043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Метод скользящего среднего</a:t>
              </a:r>
              <a:r>
                <a:rPr lang="en-RU" dirty="0">
                  <a:effectLst/>
                </a:rPr>
                <a:t> </a:t>
              </a:r>
              <a:endParaRPr lang="en-RU" dirty="0"/>
            </a:p>
          </p:txBody>
        </p:sp>
        <p:cxnSp>
          <p:nvCxnSpPr>
            <p:cNvPr id="4" name="Google Shape;88;p16">
              <a:extLst>
                <a:ext uri="{FF2B5EF4-FFF2-40B4-BE49-F238E27FC236}">
                  <a16:creationId xmlns:a16="http://schemas.microsoft.com/office/drawing/2014/main" id="{E2DB1988-4C06-33CF-29C7-5CFF358FC008}"/>
                </a:ext>
              </a:extLst>
            </p:cNvPr>
            <p:cNvCxnSpPr/>
            <p:nvPr/>
          </p:nvCxnSpPr>
          <p:spPr>
            <a:xfrm flipH="1">
              <a:off x="1097009" y="176276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E7D32A-EE38-7430-CB65-2C85FEB82EFE}"/>
                  </a:ext>
                </a:extLst>
              </p:cNvPr>
              <p:cNvSpPr txBox="1"/>
              <p:nvPr/>
            </p:nvSpPr>
            <p:spPr>
              <a:xfrm>
                <a:off x="3118104" y="936899"/>
                <a:ext cx="460248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U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RU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RU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RU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U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RU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RU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RU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RU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RU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RU" b="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RU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RU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RU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U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RU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U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RU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E7D32A-EE38-7430-CB65-2C85FEB82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04" y="936899"/>
                <a:ext cx="4602480" cy="542136"/>
              </a:xfrm>
              <a:prstGeom prst="rect">
                <a:avLst/>
              </a:prstGeom>
              <a:blipFill>
                <a:blip r:embed="rId4"/>
                <a:stretch>
                  <a:fillRect t="-129545" b="-20227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D31E9ED-055E-E786-E72D-8C3638AE3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90" y="1932375"/>
            <a:ext cx="2876456" cy="280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4AC149-BE74-83E6-F35B-CAE852973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40" y="1932375"/>
            <a:ext cx="2876456" cy="280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3FD9CF-5D4A-ED0D-0143-3B7835E04C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39" y="1932233"/>
            <a:ext cx="2876456" cy="2802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12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92133" y="6991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3000" b="1" dirty="0">
                <a:latin typeface="Roboto"/>
                <a:ea typeface="Roboto"/>
                <a:cs typeface="Roboto"/>
                <a:sym typeface="Roboto"/>
              </a:rPr>
              <a:t>Сглаживание графиков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433" y="171084"/>
            <a:ext cx="1779621" cy="534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21F5CE-14B8-E1DF-EE96-E1D73923D421}"/>
              </a:ext>
            </a:extLst>
          </p:cNvPr>
          <p:cNvSpPr txBox="1"/>
          <p:nvPr/>
        </p:nvSpPr>
        <p:spPr>
          <a:xfrm>
            <a:off x="8700098" y="4813029"/>
            <a:ext cx="48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4906BE-DD03-4072-AA27-83415E25D60D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3E36E1-732F-2DB3-B109-25656957DFB7}"/>
              </a:ext>
            </a:extLst>
          </p:cNvPr>
          <p:cNvGrpSpPr/>
          <p:nvPr/>
        </p:nvGrpSpPr>
        <p:grpSpPr>
          <a:xfrm>
            <a:off x="492133" y="949088"/>
            <a:ext cx="5642072" cy="369332"/>
            <a:chOff x="1097009" y="1591363"/>
            <a:chExt cx="5133091" cy="2445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EE3ABF-FC03-3670-3E2A-B610560FBE61}"/>
                </a:ext>
              </a:extLst>
            </p:cNvPr>
            <p:cNvSpPr txBox="1"/>
            <p:nvPr/>
          </p:nvSpPr>
          <p:spPr>
            <a:xfrm>
              <a:off x="1625732" y="1591363"/>
              <a:ext cx="4604368" cy="244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Метод</a:t>
              </a:r>
              <a:r>
                <a: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простого экспоненциального сглаживания</a:t>
              </a:r>
              <a:endParaRPr lang="en-RU" sz="1800" dirty="0"/>
            </a:p>
          </p:txBody>
        </p:sp>
        <p:cxnSp>
          <p:nvCxnSpPr>
            <p:cNvPr id="4" name="Google Shape;88;p16">
              <a:extLst>
                <a:ext uri="{FF2B5EF4-FFF2-40B4-BE49-F238E27FC236}">
                  <a16:creationId xmlns:a16="http://schemas.microsoft.com/office/drawing/2014/main" id="{E2DB1988-4C06-33CF-29C7-5CFF358FC008}"/>
                </a:ext>
              </a:extLst>
            </p:cNvPr>
            <p:cNvCxnSpPr/>
            <p:nvPr/>
          </p:nvCxnSpPr>
          <p:spPr>
            <a:xfrm flipH="1">
              <a:off x="1097009" y="1762763"/>
              <a:ext cx="351600" cy="300"/>
            </a:xfrm>
            <a:prstGeom prst="straightConnector1">
              <a:avLst/>
            </a:prstGeom>
            <a:noFill/>
            <a:ln w="76200" cap="flat" cmpd="sng">
              <a:solidFill>
                <a:srgbClr val="FFD7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C7FDA9-2E55-3458-0A28-B567ED6E54E9}"/>
                  </a:ext>
                </a:extLst>
              </p:cNvPr>
              <p:cNvSpPr txBox="1"/>
              <p:nvPr/>
            </p:nvSpPr>
            <p:spPr>
              <a:xfrm>
                <a:off x="5249327" y="770886"/>
                <a:ext cx="460248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br>
                  <a:rPr lang="ru-RU" sz="14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U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RU" sz="14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RU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𝒂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RU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𝒂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RU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RU" sz="14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𝒕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C7FDA9-2E55-3458-0A28-B567ED6E5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7" y="770886"/>
                <a:ext cx="4602480" cy="630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032ACC7-992C-F140-238C-E31F1C537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" y="2096144"/>
            <a:ext cx="2946491" cy="287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F3D3FB8-C1AC-5200-EDA4-F8D266A0D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92" y="2096144"/>
            <a:ext cx="2946565" cy="287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4F4A264-CC72-82E3-A4E8-46BB2B48F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321" y="2096050"/>
            <a:ext cx="2946491" cy="287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773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1253</Words>
  <Application>Microsoft Macintosh PowerPoint</Application>
  <PresentationFormat>On-screen Show (16:9)</PresentationFormat>
  <Paragraphs>240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Roboto</vt:lpstr>
      <vt:lpstr>Cambria Math</vt:lpstr>
      <vt:lpstr>Calibri</vt:lpstr>
      <vt:lpstr>Symbol</vt:lpstr>
      <vt:lpstr>Arial</vt:lpstr>
      <vt:lpstr>Simple Light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Diana Sokolova</cp:lastModifiedBy>
  <cp:revision>9</cp:revision>
  <dcterms:modified xsi:type="dcterms:W3CDTF">2023-04-25T13:05:16Z</dcterms:modified>
</cp:coreProperties>
</file>