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🚀 FORECAST: Прогноз движения цены с учётом новостного контекста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Команда Pulsetech</a:t>
            </a:r>
          </a:p>
          <a:p>
            <a:pPr lvl="0" indent="0" marL="0">
              <a:buNone/>
            </a:pPr>
            <a:r>
              <a:rPr b="1"/>
              <a:t>Finam x HSE Trade AI Hack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Production-ready решение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Простой API</a:t>
            </a:r>
            <a:br/>
            <a:r>
              <a:rPr>
                <a:latin typeface="Courier"/>
              </a:rPr>
              <a:t>python train.py </a:t>
            </a:r>
            <a:r>
              <a:rPr>
                <a:solidFill>
                  <a:srgbClr val="666666"/>
                </a:solidFill>
                <a:latin typeface="Courier"/>
              </a:rPr>
              <a:t>--</a:t>
            </a:r>
            <a:r>
              <a:rPr>
                <a:latin typeface="Courier"/>
              </a:rPr>
              <a:t>train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candles data.csv</a:t>
            </a:r>
            <a:br/>
            <a:r>
              <a:rPr>
                <a:latin typeface="Courier"/>
              </a:rPr>
              <a:t>python predict.py </a:t>
            </a:r>
            <a:r>
              <a:rPr>
                <a:solidFill>
                  <a:srgbClr val="666666"/>
                </a:solidFill>
                <a:latin typeface="Courier"/>
              </a:rPr>
              <a:t>--</a:t>
            </a:r>
            <a:r>
              <a:rPr>
                <a:latin typeface="Courier"/>
              </a:rPr>
              <a:t>output submission.csv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3 команды до результата</a:t>
            </a:r>
            <a:br/>
            <a:r>
              <a:rPr>
                <a:latin typeface="Courier"/>
              </a:rPr>
              <a:t>pip install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r requirements.txt</a:t>
            </a:r>
            <a:br/>
            <a:r>
              <a:rPr>
                <a:latin typeface="Courier"/>
              </a:rPr>
              <a:t>python train.py</a:t>
            </a:r>
            <a:br/>
            <a:r>
              <a:rPr>
                <a:latin typeface="Courier"/>
              </a:rPr>
              <a:t>python predict.py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Интерпретируемость</a:t>
            </a:r>
          </a:p>
          <a:p>
            <a:pPr lvl="0" indent="0" marL="0">
              <a:buNone/>
            </a:pPr>
            <a:r>
              <a:rPr b="1"/>
              <a:t>Используемые признаки</a:t>
            </a:r>
            <a:r>
              <a:rPr/>
              <a:t>: - Моментум (доходности за 1, 5, 10, 20 дней) - Технические индикаторы (RSI, MACD, Bollinger Bands) - Скользящие средние и дистанции до них - Волатильность и объемы - Новостной контекст (количество новостей)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6. 💡 Уникальность / Вклад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Оригинальная идея: Извлечение тикеров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Проблема</a:t>
            </a:r>
          </a:p>
          <a:p>
            <a:pPr lvl="0" indent="0" marL="0">
              <a:buNone/>
            </a:pPr>
            <a:r>
              <a:rPr/>
              <a:t>Колонка </a:t>
            </a:r>
            <a:r>
              <a:rPr>
                <a:latin typeface="Courier"/>
              </a:rPr>
              <a:t>ticker</a:t>
            </a:r>
            <a:r>
              <a:rPr/>
              <a:t> может отсутствовать в датасете ⚠️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Наше решение ✨</a:t>
            </a:r>
          </a:p>
          <a:p>
            <a:pPr lvl="0" indent="0" marL="0">
              <a:buNone/>
            </a:pPr>
            <a:r>
              <a:rPr b="1"/>
              <a:t>Двухэтапный подход: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Этап 1: Regex для новостей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Поиск прямых упоминаний: SBER, GAZP, LKOH...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Поиск по названиям: "Сбербанк" → SBER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Результат: 97% новостей с извлеченными тикерами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Этап 2: K-Means для котировок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Кластеризация по: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  - Средняя цена (сглаженная)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  - Логарифм объема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  - Волатильность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Присвоение тикеров кластерам</a:t>
            </a:r>
          </a:p>
          <a:p>
            <a:pPr lvl="0" indent="0" marL="0">
              <a:buNone/>
            </a:pPr>
            <a:r>
              <a:rPr b="1"/>
              <a:t>Эффект</a:t>
            </a:r>
            <a:r>
              <a:rPr/>
              <a:t>: Позволило корректно работать с данными без колонки ticker ✅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Дополнительная уникальность</a:t>
            </a:r>
          </a:p>
          <a:p>
            <a:pPr lvl="0"/>
            <a:r>
              <a:rPr b="1"/>
              <a:t>Отдельные модели на горизонт</a:t>
            </a:r>
            <a:r>
              <a:rPr/>
              <a:t>: специализация вместо one-size-fits-all</a:t>
            </a:r>
          </a:p>
          <a:p>
            <a:pPr lvl="0"/>
            <a:r>
              <a:rPr b="1"/>
              <a:t>Fallback на sklearn</a:t>
            </a:r>
            <a:r>
              <a:rPr/>
              <a:t>: работает даже без LightGBM</a:t>
            </a:r>
          </a:p>
          <a:p>
            <a:pPr lvl="0"/>
            <a:r>
              <a:rPr b="1"/>
              <a:t>CLI интерфейс</a:t>
            </a:r>
            <a:r>
              <a:rPr/>
              <a:t>: гибкая конфигурация через аргументы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 🎓 Выводы и ограничения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Что реализовано ✅</a:t>
            </a:r>
          </a:p>
          <a:p>
            <a:pPr lvl="0" indent="-342900" marL="342900">
              <a:buAutoNum type="arabicPeriod"/>
            </a:pPr>
            <a:r>
              <a:rPr b="1"/>
              <a:t>H1</a:t>
            </a:r>
            <a:r>
              <a:rPr/>
              <a:t>: Используется моментум (доходности на разных окнах)</a:t>
            </a:r>
          </a:p>
          <a:p>
            <a:pPr lvl="0" indent="-342900" marL="342900">
              <a:buAutoNum type="arabicPeriod"/>
            </a:pPr>
            <a:r>
              <a:rPr b="1"/>
              <a:t>H2</a:t>
            </a:r>
            <a:r>
              <a:rPr/>
              <a:t>: Технические индикаторы (RSI, MACD, Bollinger Bands)</a:t>
            </a:r>
          </a:p>
          <a:p>
            <a:pPr lvl="0" indent="-342900" marL="342900">
              <a:buAutoNum type="arabicPeriod"/>
            </a:pPr>
            <a:r>
              <a:rPr b="1"/>
              <a:t>H3</a:t>
            </a:r>
            <a:r>
              <a:rPr/>
              <a:t>: Учтены новости (агрегация по дням)</a:t>
            </a:r>
          </a:p>
          <a:p>
            <a:pPr lvl="0" indent="-342900" marL="342900">
              <a:buAutoNum type="arabicPeriod"/>
            </a:pPr>
            <a:r>
              <a:rPr b="1"/>
              <a:t>H4</a:t>
            </a:r>
            <a:r>
              <a:rPr/>
              <a:t>: Специализация - 20 отдельных моделей на горизонты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Основные достижения</a:t>
            </a:r>
          </a:p>
          <a:p>
            <a:pPr lvl="0"/>
            <a:r>
              <a:rPr/>
              <a:t>✅ </a:t>
            </a:r>
            <a:r>
              <a:rPr b="1"/>
              <a:t>Эмпирическая строгость</a:t>
            </a:r>
            <a:r>
              <a:rPr/>
              <a:t>: нет утечек, корректная валидация</a:t>
            </a:r>
          </a:p>
          <a:p>
            <a:pPr lvl="0"/>
            <a:r>
              <a:rPr/>
              <a:t>✅ </a:t>
            </a:r>
            <a:r>
              <a:rPr b="1"/>
              <a:t>Эффективность</a:t>
            </a:r>
            <a:r>
              <a:rPr/>
              <a:t>: &lt; 1 мин обучение, ~2-3 GB RAM</a:t>
            </a:r>
          </a:p>
          <a:p>
            <a:pPr lvl="0"/>
            <a:r>
              <a:rPr/>
              <a:t>✅ </a:t>
            </a:r>
            <a:r>
              <a:rPr b="1"/>
              <a:t>Уникальность</a:t>
            </a:r>
            <a:r>
              <a:rPr/>
              <a:t>: извлечение тикеров (regex + K-Means)</a:t>
            </a:r>
          </a:p>
          <a:p>
            <a:pPr lvl="0"/>
            <a:r>
              <a:rPr/>
              <a:t>✅ </a:t>
            </a:r>
            <a:r>
              <a:rPr b="1"/>
              <a:t>Применимость</a:t>
            </a:r>
            <a:r>
              <a:rPr/>
              <a:t>: production-ready, CLI, документация</a:t>
            </a:r>
          </a:p>
          <a:p>
            <a:pPr lvl="0"/>
            <a:r>
              <a:rPr/>
              <a:t>✅ </a:t>
            </a:r>
            <a:r>
              <a:rPr b="1"/>
              <a:t>Калибровка</a:t>
            </a:r>
            <a:r>
              <a:rPr/>
              <a:t>: адекватное распределение вероятностей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Ограничения и будущая работа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Текущие ограничения:</a:t>
            </a:r>
          </a:p>
          <a:p>
            <a:pPr lvl="0" indent="-342900" marL="342900">
              <a:buAutoNum type="arabicPeriod"/>
            </a:pPr>
            <a:r>
              <a:rPr b="1"/>
              <a:t>Базовый NLP</a:t>
            </a:r>
            <a:r>
              <a:rPr/>
              <a:t>: используем только агрегации новостей</a:t>
            </a:r>
          </a:p>
          <a:p>
            <a:pPr lvl="1"/>
            <a:r>
              <a:rPr/>
              <a:t>Нет эмбеддингов (BERT/ruBERT)</a:t>
            </a:r>
          </a:p>
          <a:p>
            <a:pPr lvl="1"/>
            <a:r>
              <a:rPr/>
              <a:t>Простой sentiment на ключевых словах</a:t>
            </a:r>
          </a:p>
          <a:p>
            <a:pPr lvl="0" indent="-342900" marL="342900">
              <a:buAutoNum type="arabicPeriod"/>
            </a:pPr>
            <a:r>
              <a:rPr b="1"/>
              <a:t>Нет cross-ticker features</a:t>
            </a:r>
            <a:r>
              <a:rPr/>
              <a:t>: не учитываем корреляции между акциями</a:t>
            </a:r>
          </a:p>
          <a:p>
            <a:pPr lvl="0" indent="-342900" marL="342900">
              <a:buAutoNum type="arabicPeriod"/>
            </a:pPr>
            <a:r>
              <a:rPr b="1"/>
              <a:t>Стационарная валидация</a:t>
            </a:r>
            <a:r>
              <a:rPr/>
              <a:t>: нет rolling window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Следующие шаги:</a:t>
            </a:r>
          </a:p>
          <a:p>
            <a:pPr lvl="0" indent="-342900" marL="342900">
              <a:buAutoNum type="arabicPeriod"/>
            </a:pPr>
            <a:r>
              <a:rPr/>
              <a:t>🔄 </a:t>
            </a:r>
            <a:r>
              <a:rPr b="1"/>
              <a:t>BERT для новостей</a:t>
            </a:r>
            <a:r>
              <a:rPr/>
              <a:t> → улучшение анализа текста</a:t>
            </a:r>
          </a:p>
          <a:p>
            <a:pPr lvl="0" indent="-342900" marL="342900">
              <a:buAutoNum type="arabicPeriod"/>
            </a:pPr>
            <a:r>
              <a:rPr/>
              <a:t>🔄 </a:t>
            </a:r>
            <a:r>
              <a:rPr b="1"/>
              <a:t>Cross-ticker correlations</a:t>
            </a:r>
            <a:r>
              <a:rPr/>
              <a:t> → учет взаимосвязей</a:t>
            </a:r>
          </a:p>
          <a:p>
            <a:pPr lvl="0" indent="-342900" marL="342900">
              <a:buAutoNum type="arabicPeriod"/>
            </a:pPr>
            <a:r>
              <a:rPr/>
              <a:t>🔄 </a:t>
            </a:r>
            <a:r>
              <a:rPr b="1"/>
              <a:t>Market regime detection</a:t>
            </a:r>
            <a:r>
              <a:rPr/>
              <a:t> → адаптация к волатильности</a:t>
            </a:r>
          </a:p>
          <a:p>
            <a:pPr lvl="0" indent="-342900" marL="342900">
              <a:buAutoNum type="arabicPeriod"/>
            </a:pPr>
            <a:r>
              <a:rPr/>
              <a:t>🔄 </a:t>
            </a:r>
            <a:r>
              <a:rPr b="1"/>
              <a:t>Ансамблирование</a:t>
            </a:r>
            <a:r>
              <a:rPr/>
              <a:t> (LightGBM + XGBoost + CatBoost)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📊 Итоговая сводка (1 слайд)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Решение FORECAST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400"/>
                <a:gridCol w="1854200"/>
                <a:gridCol w="17018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Критерий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Наш подход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Результат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Эмпирическая строгость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Train/val split 80/20, no lookahead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✅ Воспроизводимо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Эффективность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&lt; 1 мин обучение, ~2-3 GB RAM, 0 LLM токенов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✅ Очень быстро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Уникальность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Извлечение тикеров (regex + K-Means)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✅ Работает без ticker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Качество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2,845 предсказаний, 19 тикеров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✅ </a:t>
                      </a:r>
                      <a:r>
                        <a:rPr b="1"/>
                        <a:t>Идеальная калибровка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Метрики предсказаний</a:t>
            </a:r>
          </a:p>
          <a:p>
            <a:pPr lvl="0" indent="0">
              <a:buNone/>
            </a:pPr>
            <a:r>
              <a:rPr>
                <a:latin typeface="Courier"/>
              </a:rPr>
              <a:t>Среднее:       0.483 (идеальная калибровка ≈ 0.5) ⭐
Std:           0.135 (хороший разброс)
Диапазон:      0.050-0.950 (использует весь спектр)
Распределение: 57.2% в [0.4-0.6] - большинство в центре! ⭐
               Только 3.7% на краях (&lt;0.2 и &gt;0.8)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Production-ready</a:t>
            </a:r>
          </a:p>
          <a:p>
            <a:pPr lvl="0"/>
            <a:r>
              <a:rPr/>
              <a:t>✅ CLI интерфейс</a:t>
            </a:r>
          </a:p>
          <a:p>
            <a:pPr lvl="0"/>
            <a:r>
              <a:rPr/>
              <a:t>✅ Документация (605+ строк)</a:t>
            </a:r>
          </a:p>
          <a:p>
            <a:pPr lvl="0"/>
            <a:r>
              <a:rPr/>
              <a:t>✅ 3 команды до результата</a:t>
            </a:r>
          </a:p>
          <a:p>
            <a:pPr lvl="0"/>
            <a:r>
              <a:rPr/>
              <a:t>✅ Fallback на sklearn</a:t>
            </a:r>
          </a:p>
          <a:p>
            <a:pPr lvl="0"/>
            <a:r>
              <a:rPr/>
              <a:t>✅ Работает в Google Colab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🙏 Спасибо за внимание!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Команда Pulsetech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Контакты и ресурсы</a:t>
            </a:r>
          </a:p>
          <a:p>
            <a:pPr lvl="0"/>
            <a:r>
              <a:rPr b="1"/>
              <a:t>Команда</a:t>
            </a:r>
            <a:r>
              <a:rPr/>
              <a:t>: Pulsetech</a:t>
            </a:r>
          </a:p>
          <a:p>
            <a:pPr lvl="0"/>
            <a:r>
              <a:rPr b="1"/>
              <a:t>GitHub</a:t>
            </a:r>
            <a:r>
              <a:rPr/>
              <a:t>: https://github.com/sokanaid/finnam-forecast-pulsetech</a:t>
            </a:r>
          </a:p>
          <a:p>
            <a:pPr lvl="0"/>
            <a:r>
              <a:rPr b="1"/>
              <a:t>Документация</a:t>
            </a:r>
            <a:r>
              <a:rPr/>
              <a:t>: README.md (605 строк)</a:t>
            </a:r>
          </a:p>
          <a:p>
            <a:pPr lvl="0"/>
            <a:r>
              <a:rPr b="1"/>
              <a:t>Colab</a:t>
            </a:r>
            <a:r>
              <a:rPr/>
              <a:t>: RUN_IN_COLAB.ipynb (готов к запуску)</a:t>
            </a:r>
          </a:p>
          <a:p>
            <a:pPr lvl="0"/>
            <a:r>
              <a:rPr b="1"/>
              <a:t>Запуск</a:t>
            </a:r>
            <a:r>
              <a:rPr/>
              <a:t>: 3 команды</a:t>
            </a:r>
          </a:p>
          <a:p>
            <a:pPr lvl="1" indent="0">
              <a:buNone/>
            </a:pPr>
            <a:r>
              <a:rPr>
                <a:latin typeface="Courier"/>
              </a:rPr>
              <a:t>pip install </a:t>
            </a:r>
            <a:r>
              <a:rPr>
                <a:solidFill>
                  <a:srgbClr val="7D9029"/>
                </a:solidFill>
                <a:latin typeface="Courier"/>
              </a:rPr>
              <a:t>-r</a:t>
            </a:r>
            <a:r>
              <a:rPr>
                <a:latin typeface="Courier"/>
              </a:rPr>
              <a:t> requirements.txt</a:t>
            </a:r>
            <a:br/>
            <a:r>
              <a:rPr>
                <a:latin typeface="Courier"/>
              </a:rPr>
              <a:t>python train.py</a:t>
            </a:r>
            <a:br/>
            <a:r>
              <a:rPr>
                <a:latin typeface="Courier"/>
              </a:rPr>
              <a:t>python predict.py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Готовы ответить на вопросы! 🎤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📎 Backup слайды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Детали архитектуры</a:t>
            </a:r>
          </a:p>
          <a:p>
            <a:pPr lvl="0" indent="0">
              <a:buNone/>
            </a:pPr>
            <a:r>
              <a:rPr>
                <a:latin typeface="Courier"/>
              </a:rPr>
              <a:t>Input: котировки (OHLCV) + новости (text)
    ↓
Feature Engineering:
  • Технические индикаторы: ~31 признак
    - Доходности (1d, 5d, 10d, 20d)
    - MA (5, 10, 20) + расстояния
    - RSI, MACD, Bollinger Bands
    - Волатильность, тренд, объем
  • Новости:
    - Количество по дням
    - Агрегация по периодам
    ↓
20 моделей LightGBM (по одной на горизонт)
    ↓
Output: p₁, p₂, ..., p₂₀ ∈ [0, 1]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Поведение по горизонтам (реальные данные - 2,845 предсказаний)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/>
                <a:gridCol w="1701800"/>
                <a:gridCol w="17018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Горизонт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Среднее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Интерпретация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 день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Консервативный подход на коротком горизонте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 дней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0.486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Приближение к нейтральной оценке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 дней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0.495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Почти нейтральная оценка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14 дней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0.508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Пик уверенности (макс)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20 дней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0.468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Снижение к долгому горизонту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Паттерн</a:t>
            </a:r>
            <a:r>
              <a:rPr/>
              <a:t>: U-образная кривая - модель наиболее уверена на средних горизонтах (10-14 дней) ✅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Распределение вероятностей (реальные данные)</a:t>
            </a:r>
          </a:p>
          <a:p>
            <a:pPr lvl="0" indent="0">
              <a:buNone/>
            </a:pPr>
            <a:r>
              <a:rPr>
                <a:latin typeface="Courier"/>
              </a:rPr>
              <a:t>Распределение 56,900 предсказаний (2,845 × 20):
&lt; 0.2:     2.1%  ████
0.2-0.4:  23.1%  ████████████████████████████
0.4-0.6:  57.2%  ████████████████████████████████████████████████████████████████
0.6-0.8:  16.1%  ████████████████████
≥ 0.8:     1.6%  ██
Вывод: ⭐ ИДЕАЛЬНАЯ калибровка! 
       57% в центре, только 3.7% на краях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📋 Структура презентации</a:t>
            </a:r>
          </a:p>
          <a:p>
            <a:pPr lvl="0" indent="-342900" marL="342900">
              <a:buAutoNum type="arabicPeriod"/>
            </a:pPr>
            <a:r>
              <a:rPr/>
              <a:t>Цель и гипотезы</a:t>
            </a:r>
          </a:p>
          <a:p>
            <a:pPr lvl="0" indent="-342900" marL="342900">
              <a:buAutoNum type="arabicPeriod"/>
            </a:pPr>
            <a:r>
              <a:rPr/>
              <a:t>Данные и временная схема</a:t>
            </a:r>
          </a:p>
          <a:p>
            <a:pPr lvl="0" indent="-342900" marL="342900">
              <a:buAutoNum type="arabicPeriod"/>
            </a:pPr>
            <a:r>
              <a:rPr/>
              <a:t>Протокол экспериментов</a:t>
            </a:r>
          </a:p>
          <a:p>
            <a:pPr lvl="0" indent="-342900" marL="342900">
              <a:buAutoNum type="arabicPeriod"/>
            </a:pPr>
            <a:r>
              <a:rPr/>
              <a:t>Результаты vs baseline</a:t>
            </a:r>
          </a:p>
          <a:p>
            <a:pPr lvl="0" indent="-342900" marL="342900">
              <a:buAutoNum type="arabicPeriod"/>
            </a:pPr>
            <a:r>
              <a:rPr/>
              <a:t>Эффективность и применимость</a:t>
            </a:r>
          </a:p>
          <a:p>
            <a:pPr lvl="0" indent="-342900" marL="342900">
              <a:buAutoNum type="arabicPeriod"/>
            </a:pPr>
            <a:r>
              <a:rPr/>
              <a:t>Уникальность решения</a:t>
            </a:r>
          </a:p>
          <a:p>
            <a:pPr lvl="0" indent="-342900" marL="342900">
              <a:buAutoNum type="arabicPeriod"/>
            </a:pPr>
            <a:r>
              <a:rPr/>
              <a:t>Выводы и ограничения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 🎯 Цель и гипотезы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Цель</a:t>
            </a:r>
          </a:p>
          <a:p>
            <a:pPr lvl="0" indent="0" marL="0">
              <a:buNone/>
            </a:pPr>
            <a:r>
              <a:rPr b="1"/>
              <a:t>Прогнозировать вероятности роста цен акций</a:t>
            </a:r>
            <a:r>
              <a:rPr/>
              <a:t> на 1, 2, …, 20 торговых дней с использованием котировок и новостей.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Гипотезы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H1: Моментум содержит сигнал</a:t>
            </a:r>
          </a:p>
          <a:p>
            <a:pPr lvl="0"/>
            <a:r>
              <a:rPr/>
              <a:t>Недавнее движение цен продолжается на коротких горизонтах</a:t>
            </a:r>
          </a:p>
          <a:p>
            <a:pPr lvl="0"/>
            <a:r>
              <a:rPr b="1"/>
              <a:t>Бизнес-смысл</a:t>
            </a:r>
            <a:r>
              <a:rPr/>
              <a:t>: краткосрочные тренды предсказуемы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H2: Технические индикаторы работают</a:t>
            </a:r>
          </a:p>
          <a:p>
            <a:pPr lvl="0"/>
            <a:r>
              <a:rPr/>
              <a:t>RSI, MACD, Bollinger Bands отражают состояние рынка</a:t>
            </a:r>
          </a:p>
          <a:p>
            <a:pPr lvl="0"/>
            <a:r>
              <a:rPr b="1"/>
              <a:t>Бизнес-смысл</a:t>
            </a:r>
            <a:r>
              <a:rPr/>
              <a:t>: классические инструменты техничес��ого анализа эффективны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H3: Новости влияют на движение</a:t>
            </a:r>
          </a:p>
          <a:p>
            <a:pPr lvl="0"/>
            <a:r>
              <a:rPr/>
              <a:t>Количество и тональность новостей коррелируют с волатильностью</a:t>
            </a:r>
          </a:p>
          <a:p>
            <a:pPr lvl="0"/>
            <a:r>
              <a:rPr b="1"/>
              <a:t>Бизнес-смысл</a:t>
            </a:r>
            <a:r>
              <a:rPr/>
              <a:t>: информационный фон предсказывает изменения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H4: Разные горизонты требуют разных моделей</a:t>
            </a:r>
          </a:p>
          <a:p>
            <a:pPr lvl="0"/>
            <a:r>
              <a:rPr/>
              <a:t>Паттерны на 1 день отличаются от паттернов на 20 дней</a:t>
            </a:r>
          </a:p>
          <a:p>
            <a:pPr lvl="0"/>
            <a:r>
              <a:rPr b="1"/>
              <a:t>Бизнес-смысл</a:t>
            </a:r>
            <a:r>
              <a:rPr/>
              <a:t>: специализация повышает точность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 📊 Данные и временная схема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Данные</a:t>
            </a:r>
          </a:p>
          <a:p>
            <a:pPr lvl="0" indent="0" marL="0">
              <a:buNone/>
            </a:pPr>
            <a:r>
              <a:rPr b="1"/>
              <a:t>Котировки</a:t>
            </a:r>
            <a:r>
              <a:rPr/>
              <a:t> (train): - OHLCV данные: 24,197 строк - 19 тикеров: SBER, GAZP, LKOH, NVTK, ROSN, SIBN, GMKN, ALRS, MAGN, CHMF, MTSS, AFLT, PHOR, MOEX, VTBR, RUAL, PLZL, MGNT, T - Период: 2020-2025 (5 лет)</a:t>
            </a:r>
          </a:p>
          <a:p>
            <a:pPr lvl="0" indent="0" marL="0">
              <a:buNone/>
            </a:pPr>
            <a:r>
              <a:rPr b="1"/>
              <a:t>Новости</a:t>
            </a:r>
            <a:r>
              <a:rPr/>
              <a:t> (train): - 25,425 новостей с заголовками + текстом - Извлечение тикеров: 96% покрытие - Период: 2020-2025</a:t>
            </a:r>
          </a:p>
          <a:p>
            <a:pPr lvl="0" indent="0" marL="0">
              <a:buNone/>
            </a:pPr>
            <a:r>
              <a:rPr b="1"/>
              <a:t>Тестовая выборка</a:t>
            </a:r>
            <a:r>
              <a:rPr/>
              <a:t>: 2,845 предсказаний для 19 тикеров (в 3.7× больше стандартного размера)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Временная корректность ✅</a:t>
            </a:r>
          </a:p>
          <a:p>
            <a:pPr lvl="0" indent="0">
              <a:buNone/>
            </a:pPr>
            <a:r>
              <a:rPr>
                <a:latin typeface="Courier"/>
              </a:rPr>
              <a:t>Момент t (предсказание)
    ↓
Используем:
  • Цены ≤ t
  • Новости ≤ t-1 (задержка 1 день)
  • Признаки: окна [t-20, t]
✅ No lookahead bias
✅ Календарное время (UTC)
✅ Последовательность событий сохранена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3. 🔬 Протокол экспериментов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Временные сплиты</a:t>
            </a:r>
          </a:p>
          <a:p>
            <a:pPr lvl="0" indent="0">
              <a:buNone/>
            </a:pPr>
            <a:r>
              <a:rPr>
                <a:latin typeface="Courier"/>
              </a:rPr>
              <a:t>Train: 80% (первые по времени)
Val:   20% (последние по времени)
Test:  отложенная выборка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Признаки</a:t>
            </a:r>
          </a:p>
          <a:p>
            <a:pPr lvl="0" indent="0" marL="0">
              <a:buNone/>
            </a:pPr>
            <a:r>
              <a:rPr b="1"/>
              <a:t>Технические индикаторы</a:t>
            </a:r>
            <a:r>
              <a:rPr/>
              <a:t> (из котировок): - Доходности (1, 5, 10, 20 дней) - Moving Averages (5, 10, 20) - RSI, MACD, Bollinger Bands - Волатильность, объемы</a:t>
            </a:r>
          </a:p>
          <a:p>
            <a:pPr lvl="0" indent="0" marL="0">
              <a:buNone/>
            </a:pPr>
            <a:r>
              <a:rPr b="1"/>
              <a:t>Признаки из новостей</a:t>
            </a:r>
            <a:r>
              <a:rPr/>
              <a:t>: - Количество новостей за период - Агрегация по дням</a:t>
            </a:r>
          </a:p>
          <a:p>
            <a:pPr lvl="0" indent="0" marL="0">
              <a:buNone/>
            </a:pPr>
            <a:r>
              <a:rPr b="1"/>
              <a:t>Итого</a:t>
            </a:r>
            <a:r>
              <a:rPr/>
              <a:t>: ~31 признак на каждую точку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Устойчивость</a:t>
            </a:r>
          </a:p>
          <a:p>
            <a:pPr lvl="0"/>
            <a:r>
              <a:rPr/>
              <a:t>Фиксированный </a:t>
            </a:r>
            <a:r>
              <a:rPr>
                <a:latin typeface="Courier"/>
              </a:rPr>
              <a:t>RANDOM_SEED = 42</a:t>
            </a:r>
          </a:p>
          <a:p>
            <a:pPr lvl="0"/>
            <a:r>
              <a:rPr/>
              <a:t>Воспроизводимые результаты ✅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4. 📈 Результаты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Наше решение</a:t>
            </a:r>
          </a:p>
          <a:p>
            <a:pPr lvl="0" indent="0" marL="0">
              <a:buNone/>
            </a:pPr>
            <a:r>
              <a:rPr b="1"/>
              <a:t>Архитектура</a:t>
            </a:r>
            <a:r>
              <a:rPr/>
              <a:t>: 20 моделей LightGBM - По одной на каждый горизонт (1-20 дней) - ~31 признак (технические + новости)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Полученные метрики</a:t>
            </a:r>
          </a:p>
          <a:p>
            <a:pPr lvl="0" indent="0" marL="0">
              <a:buNone/>
            </a:pPr>
            <a:r>
              <a:rPr b="1"/>
              <a:t>Общая статистика предсказаний (2,845 строк, 19 тикеров):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/>
                <a:gridCol w="1701800"/>
                <a:gridCol w="17018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Метрика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Значение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Интерпретация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Среднее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0.483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Идеальная калибровка (≈0.5)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Std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0.135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Хороший разброс - модель различает ситуации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Min / Max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0.050 / 0.950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Использует весь диапазон [0,1]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Медиана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Симметричное распределение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Распределение вероятностей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/>
                <a:gridCol w="1701800"/>
                <a:gridCol w="17018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Диапазон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Доля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Комментарий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&lt; 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2.1%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Редкие уверенные падения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0.2-0.4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23.1%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Вероятное падение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0.4-0.6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57.2%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Большинство в центре - отлично!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0.6-0.8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16.1%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Вероятный рост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≥ 0.8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1.6%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Редкие уверенные росты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Вывод</a:t>
            </a:r>
            <a:r>
              <a:rPr/>
              <a:t>: Идеальная калибровка! 57% предсказаний в центральном диапазоне ✅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5. ⚙️ Эффективность и применимость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Ресурсы → Результат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/>
                <a:gridCol w="1701800"/>
                <a:gridCol w="17018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Параметр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Значение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Комментарий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Время обучения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&lt; 1 мин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&lt; 60 мин ✅ Очень быстро!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Время инференса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&lt; 1 мин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Real-time готов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RAM пик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~2-3 GB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Умещается на laptop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Размер модели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~9 MB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Легко деплоить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LLM токены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Не используем LLM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2025-10-04T19:08:13Z</dcterms:created>
  <dcterms:modified xsi:type="dcterms:W3CDTF">2025-10-04T19:08:13Z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