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696" r:id="rId2"/>
  </p:sldMasterIdLst>
  <p:notesMasterIdLst>
    <p:notesMasterId r:id="rId21"/>
  </p:notesMasterIdLst>
  <p:sldIdLst>
    <p:sldId id="256" r:id="rId3"/>
    <p:sldId id="257" r:id="rId4"/>
    <p:sldId id="262" r:id="rId5"/>
    <p:sldId id="258" r:id="rId6"/>
    <p:sldId id="259" r:id="rId7"/>
    <p:sldId id="260" r:id="rId8"/>
    <p:sldId id="265" r:id="rId9"/>
    <p:sldId id="267" r:id="rId10"/>
    <p:sldId id="266" r:id="rId11"/>
    <p:sldId id="268" r:id="rId12"/>
    <p:sldId id="274" r:id="rId13"/>
    <p:sldId id="271" r:id="rId14"/>
    <p:sldId id="275" r:id="rId15"/>
    <p:sldId id="261" r:id="rId16"/>
    <p:sldId id="263" r:id="rId17"/>
    <p:sldId id="270" r:id="rId18"/>
    <p:sldId id="27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05B11-7E83-73C8-FFC4-886E2CA5E182}" v="8" dt="2024-12-09T02:57:45.539"/>
    <p1510:client id="{38E2E6C2-8DAC-B7DA-7690-D75A00173E7A}" v="96" dt="2024-12-08T20:53:10.197"/>
    <p1510:client id="{4F45B910-2FEF-CD2B-47DD-FD4770277FC4}" v="28" dt="2024-12-09T02:46:28.128"/>
    <p1510:client id="{600F020D-260D-B689-4AEB-8720714D8825}" v="1398" dt="2024-12-09T01:23:55.388"/>
    <p1510:client id="{8329469D-5022-C390-B6F0-3265D66F7548}" v="2294" dt="2024-12-09T02:13:15.645"/>
    <p1510:client id="{954033C4-8D31-D2F6-D51C-81E9EEC49A5A}" v="1635" dt="2024-12-08T20:36:12.316"/>
    <p1510:client id="{C481AF5C-4075-9039-6EB4-A373D20ADDBF}" v="1025" dt="2024-12-08T23:05:26.965"/>
    <p1510:client id="{EB65F49C-5C6A-8DBB-F574-D969A571432A}" v="54" dt="2024-12-09T02:10:35.670"/>
    <p1510:client id="{FEC8583C-78E8-EB5A-3BCF-BB16EA9DDE4D}" v="675" dt="2024-12-09T02:55:55.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BD589-1719-4D2C-ABDE-051D3F8287D7}"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D0E68A76-C418-4290-9AC9-FCA2FAFAD920}">
      <dgm:prSet/>
      <dgm:spPr/>
      <dgm:t>
        <a:bodyPr/>
        <a:lstStyle/>
        <a:p>
          <a:pPr rtl="0"/>
          <a:r>
            <a:rPr lang="en-US">
              <a:latin typeface="Avenir Next LT Pro"/>
            </a:rPr>
            <a:t>Old Model Wait Time: </a:t>
          </a:r>
          <a:r>
            <a:rPr lang="en-US" b="1">
              <a:latin typeface="Avenir Next LT Pro"/>
            </a:rPr>
            <a:t>7.7s</a:t>
          </a:r>
          <a:r>
            <a:rPr lang="en-US">
              <a:latin typeface="Avenir Next LT Pro"/>
            </a:rPr>
            <a:t>, New Model Wait Time: </a:t>
          </a:r>
          <a:r>
            <a:rPr lang="en-US" b="1">
              <a:latin typeface="Avenir Next LT Pro"/>
            </a:rPr>
            <a:t>7.3s</a:t>
          </a:r>
        </a:p>
      </dgm:t>
    </dgm:pt>
    <dgm:pt modelId="{F66300B0-22D4-4964-96DE-362D3D1F8F96}" type="parTrans" cxnId="{FC419E95-4DA4-4832-B50D-9B6150A21DE6}">
      <dgm:prSet/>
      <dgm:spPr/>
      <dgm:t>
        <a:bodyPr/>
        <a:lstStyle/>
        <a:p>
          <a:endParaRPr lang="en-US"/>
        </a:p>
      </dgm:t>
    </dgm:pt>
    <dgm:pt modelId="{FCDB7BF3-F221-4A5A-9B38-A2DDDD27BD42}" type="sibTrans" cxnId="{FC419E95-4DA4-4832-B50D-9B6150A21DE6}">
      <dgm:prSet/>
      <dgm:spPr/>
      <dgm:t>
        <a:bodyPr/>
        <a:lstStyle/>
        <a:p>
          <a:endParaRPr lang="en-US"/>
        </a:p>
      </dgm:t>
    </dgm:pt>
    <dgm:pt modelId="{9D88DF7E-D28A-4C7C-84C4-66D2BDBC32AA}">
      <dgm:prSet/>
      <dgm:spPr/>
      <dgm:t>
        <a:bodyPr/>
        <a:lstStyle/>
        <a:p>
          <a:pPr rtl="0"/>
          <a:r>
            <a:rPr lang="en-US">
              <a:latin typeface="Avenir Next LT Pro"/>
            </a:rPr>
            <a:t>This is a decrease of </a:t>
          </a:r>
          <a:r>
            <a:rPr lang="en-US" b="1">
              <a:latin typeface="Avenir Next LT Pro"/>
            </a:rPr>
            <a:t>0.4</a:t>
          </a:r>
          <a:r>
            <a:rPr lang="en-US">
              <a:latin typeface="Avenir Next LT Pro"/>
            </a:rPr>
            <a:t> seconds from the previous model, or a </a:t>
          </a:r>
          <a:r>
            <a:rPr lang="en-US" b="1">
              <a:latin typeface="Avenir Next LT Pro"/>
            </a:rPr>
            <a:t>5.2% </a:t>
          </a:r>
          <a:r>
            <a:rPr lang="en-US">
              <a:latin typeface="Avenir Next LT Pro"/>
            </a:rPr>
            <a:t>decrease</a:t>
          </a:r>
          <a:r>
            <a:rPr lang="en-US" b="0">
              <a:latin typeface="Avenir Next LT Pro"/>
            </a:rPr>
            <a:t> overall</a:t>
          </a:r>
          <a:r>
            <a:rPr lang="en-US" b="1">
              <a:latin typeface="Avenir Next LT Pro"/>
            </a:rPr>
            <a:t> </a:t>
          </a:r>
          <a:endParaRPr lang="en-US" b="0">
            <a:latin typeface="Avenir Next LT Pro"/>
          </a:endParaRPr>
        </a:p>
      </dgm:t>
    </dgm:pt>
    <dgm:pt modelId="{6BF0D6E6-4C87-4B6A-815C-B695CF35CE61}" type="parTrans" cxnId="{4198A183-2310-4374-A85E-CE889748A45C}">
      <dgm:prSet/>
      <dgm:spPr/>
      <dgm:t>
        <a:bodyPr/>
        <a:lstStyle/>
        <a:p>
          <a:endParaRPr lang="en-US"/>
        </a:p>
      </dgm:t>
    </dgm:pt>
    <dgm:pt modelId="{9E0B5C4E-ACFB-4D95-9721-916FB62EB869}" type="sibTrans" cxnId="{4198A183-2310-4374-A85E-CE889748A45C}">
      <dgm:prSet/>
      <dgm:spPr/>
      <dgm:t>
        <a:bodyPr/>
        <a:lstStyle/>
        <a:p>
          <a:endParaRPr lang="en-US"/>
        </a:p>
      </dgm:t>
    </dgm:pt>
    <dgm:pt modelId="{03E2FAC5-47B1-48F6-8874-F509FF69B03B}">
      <dgm:prSet/>
      <dgm:spPr/>
      <dgm:t>
        <a:bodyPr/>
        <a:lstStyle/>
        <a:p>
          <a:pPr rtl="0"/>
          <a:r>
            <a:rPr lang="en-US" b="0">
              <a:latin typeface="Avenir Next LT Pro"/>
            </a:rPr>
            <a:t>While not a huge decrease, the data supports that our model can serve as an upgrade over the original, </a:t>
          </a:r>
          <a:r>
            <a:rPr lang="en-US" b="1">
              <a:latin typeface="Avenir Next LT Pro"/>
            </a:rPr>
            <a:t>reducing wait times by over 5%</a:t>
          </a:r>
          <a:r>
            <a:rPr lang="en-US" b="0">
              <a:latin typeface="Avenir Next LT Pro"/>
            </a:rPr>
            <a:t>. We recommend that the Light signal timings at Burnett and Oak be changed to match our new models.</a:t>
          </a:r>
        </a:p>
      </dgm:t>
    </dgm:pt>
    <dgm:pt modelId="{2F094B28-7755-42C8-BE2A-6A88E5479AB7}" type="parTrans" cxnId="{93382901-9921-4763-AED8-C5F955DC5A33}">
      <dgm:prSet/>
      <dgm:spPr/>
      <dgm:t>
        <a:bodyPr/>
        <a:lstStyle/>
        <a:p>
          <a:endParaRPr lang="en-US"/>
        </a:p>
      </dgm:t>
    </dgm:pt>
    <dgm:pt modelId="{07CF7D3E-81B4-4B23-A79F-B893B9FE7E93}" type="sibTrans" cxnId="{93382901-9921-4763-AED8-C5F955DC5A33}">
      <dgm:prSet/>
      <dgm:spPr/>
      <dgm:t>
        <a:bodyPr/>
        <a:lstStyle/>
        <a:p>
          <a:endParaRPr lang="en-US"/>
        </a:p>
      </dgm:t>
    </dgm:pt>
    <dgm:pt modelId="{62FB1EF2-8309-4FA9-B3FE-5860D444077C}" type="pres">
      <dgm:prSet presAssocID="{5C9BD589-1719-4D2C-ABDE-051D3F8287D7}" presName="Name0" presStyleCnt="0">
        <dgm:presLayoutVars>
          <dgm:dir/>
          <dgm:animLvl val="lvl"/>
          <dgm:resizeHandles val="exact"/>
        </dgm:presLayoutVars>
      </dgm:prSet>
      <dgm:spPr/>
    </dgm:pt>
    <dgm:pt modelId="{51D3D8AC-2F98-4B49-8971-A6D7BBA3C529}" type="pres">
      <dgm:prSet presAssocID="{03E2FAC5-47B1-48F6-8874-F509FF69B03B}" presName="boxAndChildren" presStyleCnt="0"/>
      <dgm:spPr/>
    </dgm:pt>
    <dgm:pt modelId="{D579EBF4-E72E-47BB-A88E-6B90A074F51C}" type="pres">
      <dgm:prSet presAssocID="{03E2FAC5-47B1-48F6-8874-F509FF69B03B}" presName="parentTextBox" presStyleLbl="node1" presStyleIdx="0" presStyleCnt="3"/>
      <dgm:spPr/>
    </dgm:pt>
    <dgm:pt modelId="{6FD2A631-6D00-42E4-83FB-02E41A531C02}" type="pres">
      <dgm:prSet presAssocID="{9E0B5C4E-ACFB-4D95-9721-916FB62EB869}" presName="sp" presStyleCnt="0"/>
      <dgm:spPr/>
    </dgm:pt>
    <dgm:pt modelId="{6C08D4BC-08E2-4B66-B2F9-794256EC2CC5}" type="pres">
      <dgm:prSet presAssocID="{9D88DF7E-D28A-4C7C-84C4-66D2BDBC32AA}" presName="arrowAndChildren" presStyleCnt="0"/>
      <dgm:spPr/>
    </dgm:pt>
    <dgm:pt modelId="{77AFA889-B402-4967-9209-88ED216969B6}" type="pres">
      <dgm:prSet presAssocID="{9D88DF7E-D28A-4C7C-84C4-66D2BDBC32AA}" presName="parentTextArrow" presStyleLbl="node1" presStyleIdx="1" presStyleCnt="3"/>
      <dgm:spPr/>
    </dgm:pt>
    <dgm:pt modelId="{FC74E842-31FE-4B56-9AAE-A611AE40C068}" type="pres">
      <dgm:prSet presAssocID="{FCDB7BF3-F221-4A5A-9B38-A2DDDD27BD42}" presName="sp" presStyleCnt="0"/>
      <dgm:spPr/>
    </dgm:pt>
    <dgm:pt modelId="{7AF10750-B484-47B9-B3F9-DC7311987B86}" type="pres">
      <dgm:prSet presAssocID="{D0E68A76-C418-4290-9AC9-FCA2FAFAD920}" presName="arrowAndChildren" presStyleCnt="0"/>
      <dgm:spPr/>
    </dgm:pt>
    <dgm:pt modelId="{F7B0C0E2-5A25-4339-81CD-85512451FDA8}" type="pres">
      <dgm:prSet presAssocID="{D0E68A76-C418-4290-9AC9-FCA2FAFAD920}" presName="parentTextArrow" presStyleLbl="node1" presStyleIdx="2" presStyleCnt="3"/>
      <dgm:spPr/>
    </dgm:pt>
  </dgm:ptLst>
  <dgm:cxnLst>
    <dgm:cxn modelId="{93382901-9921-4763-AED8-C5F955DC5A33}" srcId="{5C9BD589-1719-4D2C-ABDE-051D3F8287D7}" destId="{03E2FAC5-47B1-48F6-8874-F509FF69B03B}" srcOrd="2" destOrd="0" parTransId="{2F094B28-7755-42C8-BE2A-6A88E5479AB7}" sibTransId="{07CF7D3E-81B4-4B23-A79F-B893B9FE7E93}"/>
    <dgm:cxn modelId="{08918407-F95E-4CEC-B29D-84AC607899E0}" type="presOf" srcId="{9D88DF7E-D28A-4C7C-84C4-66D2BDBC32AA}" destId="{77AFA889-B402-4967-9209-88ED216969B6}" srcOrd="0" destOrd="0" presId="urn:microsoft.com/office/officeart/2005/8/layout/process4"/>
    <dgm:cxn modelId="{2E1CEE31-A094-405E-95F3-F1BE9933AFD5}" type="presOf" srcId="{5C9BD589-1719-4D2C-ABDE-051D3F8287D7}" destId="{62FB1EF2-8309-4FA9-B3FE-5860D444077C}" srcOrd="0" destOrd="0" presId="urn:microsoft.com/office/officeart/2005/8/layout/process4"/>
    <dgm:cxn modelId="{D808E251-1DF2-4333-A87F-B81B3519EA52}" type="presOf" srcId="{03E2FAC5-47B1-48F6-8874-F509FF69B03B}" destId="{D579EBF4-E72E-47BB-A88E-6B90A074F51C}" srcOrd="0" destOrd="0" presId="urn:microsoft.com/office/officeart/2005/8/layout/process4"/>
    <dgm:cxn modelId="{4198A183-2310-4374-A85E-CE889748A45C}" srcId="{5C9BD589-1719-4D2C-ABDE-051D3F8287D7}" destId="{9D88DF7E-D28A-4C7C-84C4-66D2BDBC32AA}" srcOrd="1" destOrd="0" parTransId="{6BF0D6E6-4C87-4B6A-815C-B695CF35CE61}" sibTransId="{9E0B5C4E-ACFB-4D95-9721-916FB62EB869}"/>
    <dgm:cxn modelId="{FC419E95-4DA4-4832-B50D-9B6150A21DE6}" srcId="{5C9BD589-1719-4D2C-ABDE-051D3F8287D7}" destId="{D0E68A76-C418-4290-9AC9-FCA2FAFAD920}" srcOrd="0" destOrd="0" parTransId="{F66300B0-22D4-4964-96DE-362D3D1F8F96}" sibTransId="{FCDB7BF3-F221-4A5A-9B38-A2DDDD27BD42}"/>
    <dgm:cxn modelId="{13ADC6BD-56C4-4393-B5F1-657096D156D1}" type="presOf" srcId="{D0E68A76-C418-4290-9AC9-FCA2FAFAD920}" destId="{F7B0C0E2-5A25-4339-81CD-85512451FDA8}" srcOrd="0" destOrd="0" presId="urn:microsoft.com/office/officeart/2005/8/layout/process4"/>
    <dgm:cxn modelId="{3CE51BEA-43A1-40D7-AA82-A40F0C43BF8A}" type="presParOf" srcId="{62FB1EF2-8309-4FA9-B3FE-5860D444077C}" destId="{51D3D8AC-2F98-4B49-8971-A6D7BBA3C529}" srcOrd="0" destOrd="0" presId="urn:microsoft.com/office/officeart/2005/8/layout/process4"/>
    <dgm:cxn modelId="{B6A961F5-1750-4ABD-A0A3-0EDA949470A7}" type="presParOf" srcId="{51D3D8AC-2F98-4B49-8971-A6D7BBA3C529}" destId="{D579EBF4-E72E-47BB-A88E-6B90A074F51C}" srcOrd="0" destOrd="0" presId="urn:microsoft.com/office/officeart/2005/8/layout/process4"/>
    <dgm:cxn modelId="{7902B53D-0757-4BEF-95F9-1C13A88BB418}" type="presParOf" srcId="{62FB1EF2-8309-4FA9-B3FE-5860D444077C}" destId="{6FD2A631-6D00-42E4-83FB-02E41A531C02}" srcOrd="1" destOrd="0" presId="urn:microsoft.com/office/officeart/2005/8/layout/process4"/>
    <dgm:cxn modelId="{8AE586B5-ADB2-40F6-918D-DEC5A5956652}" type="presParOf" srcId="{62FB1EF2-8309-4FA9-B3FE-5860D444077C}" destId="{6C08D4BC-08E2-4B66-B2F9-794256EC2CC5}" srcOrd="2" destOrd="0" presId="urn:microsoft.com/office/officeart/2005/8/layout/process4"/>
    <dgm:cxn modelId="{C7CBB7BD-ED91-4889-8081-53FB33ACB93A}" type="presParOf" srcId="{6C08D4BC-08E2-4B66-B2F9-794256EC2CC5}" destId="{77AFA889-B402-4967-9209-88ED216969B6}" srcOrd="0" destOrd="0" presId="urn:microsoft.com/office/officeart/2005/8/layout/process4"/>
    <dgm:cxn modelId="{38A97CB7-E107-42BD-B4F3-47376FD7B16F}" type="presParOf" srcId="{62FB1EF2-8309-4FA9-B3FE-5860D444077C}" destId="{FC74E842-31FE-4B56-9AAE-A611AE40C068}" srcOrd="3" destOrd="0" presId="urn:microsoft.com/office/officeart/2005/8/layout/process4"/>
    <dgm:cxn modelId="{9C644F3C-FACA-4CA9-B1B1-75D81DA77090}" type="presParOf" srcId="{62FB1EF2-8309-4FA9-B3FE-5860D444077C}" destId="{7AF10750-B484-47B9-B3F9-DC7311987B86}" srcOrd="4" destOrd="0" presId="urn:microsoft.com/office/officeart/2005/8/layout/process4"/>
    <dgm:cxn modelId="{A4563478-4BF0-431D-85A9-5F26ADD916AD}" type="presParOf" srcId="{7AF10750-B484-47B9-B3F9-DC7311987B86}" destId="{F7B0C0E2-5A25-4339-81CD-85512451FDA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9EBF4-E72E-47BB-A88E-6B90A074F51C}">
      <dsp:nvSpPr>
        <dsp:cNvPr id="0" name=""/>
        <dsp:cNvSpPr/>
      </dsp:nvSpPr>
      <dsp:spPr>
        <a:xfrm>
          <a:off x="0" y="4296305"/>
          <a:ext cx="6151830" cy="14101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0" kern="1200">
              <a:latin typeface="Avenir Next LT Pro"/>
            </a:rPr>
            <a:t>While not a huge decrease, the data supports that our model can serve as an upgrade over the original, </a:t>
          </a:r>
          <a:r>
            <a:rPr lang="en-US" sz="1600" b="1" kern="1200">
              <a:latin typeface="Avenir Next LT Pro"/>
            </a:rPr>
            <a:t>reducing wait times by over 5%</a:t>
          </a:r>
          <a:r>
            <a:rPr lang="en-US" sz="1600" b="0" kern="1200">
              <a:latin typeface="Avenir Next LT Pro"/>
            </a:rPr>
            <a:t>. We recommend that the Light signal timings at Burnett and Oak be changed to match our new models.</a:t>
          </a:r>
        </a:p>
      </dsp:txBody>
      <dsp:txXfrm>
        <a:off x="0" y="4296305"/>
        <a:ext cx="6151830" cy="1410143"/>
      </dsp:txXfrm>
    </dsp:sp>
    <dsp:sp modelId="{77AFA889-B402-4967-9209-88ED216969B6}">
      <dsp:nvSpPr>
        <dsp:cNvPr id="0" name=""/>
        <dsp:cNvSpPr/>
      </dsp:nvSpPr>
      <dsp:spPr>
        <a:xfrm rot="10800000">
          <a:off x="0" y="2148657"/>
          <a:ext cx="6151830" cy="216880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venir Next LT Pro"/>
            </a:rPr>
            <a:t>This is a decrease of </a:t>
          </a:r>
          <a:r>
            <a:rPr lang="en-US" sz="1600" b="1" kern="1200">
              <a:latin typeface="Avenir Next LT Pro"/>
            </a:rPr>
            <a:t>0.4</a:t>
          </a:r>
          <a:r>
            <a:rPr lang="en-US" sz="1600" kern="1200">
              <a:latin typeface="Avenir Next LT Pro"/>
            </a:rPr>
            <a:t> seconds from the previous model, or a </a:t>
          </a:r>
          <a:r>
            <a:rPr lang="en-US" sz="1600" b="1" kern="1200">
              <a:latin typeface="Avenir Next LT Pro"/>
            </a:rPr>
            <a:t>5.2% </a:t>
          </a:r>
          <a:r>
            <a:rPr lang="en-US" sz="1600" kern="1200">
              <a:latin typeface="Avenir Next LT Pro"/>
            </a:rPr>
            <a:t>decrease</a:t>
          </a:r>
          <a:r>
            <a:rPr lang="en-US" sz="1600" b="0" kern="1200">
              <a:latin typeface="Avenir Next LT Pro"/>
            </a:rPr>
            <a:t> overall</a:t>
          </a:r>
          <a:r>
            <a:rPr lang="en-US" sz="1600" b="1" kern="1200">
              <a:latin typeface="Avenir Next LT Pro"/>
            </a:rPr>
            <a:t> </a:t>
          </a:r>
          <a:endParaRPr lang="en-US" sz="1600" b="0" kern="1200">
            <a:latin typeface="Avenir Next LT Pro"/>
          </a:endParaRPr>
        </a:p>
      </dsp:txBody>
      <dsp:txXfrm rot="10800000">
        <a:off x="0" y="2148657"/>
        <a:ext cx="6151830" cy="1409221"/>
      </dsp:txXfrm>
    </dsp:sp>
    <dsp:sp modelId="{F7B0C0E2-5A25-4339-81CD-85512451FDA8}">
      <dsp:nvSpPr>
        <dsp:cNvPr id="0" name=""/>
        <dsp:cNvSpPr/>
      </dsp:nvSpPr>
      <dsp:spPr>
        <a:xfrm rot="10800000">
          <a:off x="0" y="1008"/>
          <a:ext cx="6151830" cy="2168800"/>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venir Next LT Pro"/>
            </a:rPr>
            <a:t>Old Model Wait Time: </a:t>
          </a:r>
          <a:r>
            <a:rPr lang="en-US" sz="1600" b="1" kern="1200">
              <a:latin typeface="Avenir Next LT Pro"/>
            </a:rPr>
            <a:t>7.7s</a:t>
          </a:r>
          <a:r>
            <a:rPr lang="en-US" sz="1600" kern="1200">
              <a:latin typeface="Avenir Next LT Pro"/>
            </a:rPr>
            <a:t>, New Model Wait Time: </a:t>
          </a:r>
          <a:r>
            <a:rPr lang="en-US" sz="1600" b="1" kern="1200">
              <a:latin typeface="Avenir Next LT Pro"/>
            </a:rPr>
            <a:t>7.3s</a:t>
          </a:r>
        </a:p>
      </dsp:txBody>
      <dsp:txXfrm rot="10800000">
        <a:off x="0" y="1008"/>
        <a:ext cx="6151830" cy="1409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B7F31-C366-47B8-8799-47FC8A0A355B}" type="datetimeFigureOut">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A522A-5303-4028-B8AB-FA55365B180C}" type="slidenum">
              <a:t>‹#›</a:t>
            </a:fld>
            <a:endParaRPr lang="en-US"/>
          </a:p>
        </p:txBody>
      </p:sp>
    </p:spTree>
    <p:extLst>
      <p:ext uri="{BB962C8B-B14F-4D97-AF65-F5344CB8AC3E}">
        <p14:creationId xmlns:p14="http://schemas.microsoft.com/office/powerpoint/2010/main" val="330855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specific intersection is on the route home for one of our group members. It is an often occurrence that one is stuck waiting in the intersection when there are no other cars around. This suggests there is room for improvement in the signal timing for the traffic lights. </a:t>
            </a:r>
          </a:p>
        </p:txBody>
      </p:sp>
      <p:sp>
        <p:nvSpPr>
          <p:cNvPr id="4" name="Slide Number Placeholder 3"/>
          <p:cNvSpPr>
            <a:spLocks noGrp="1"/>
          </p:cNvSpPr>
          <p:nvPr>
            <p:ph type="sldNum" sz="quarter" idx="5"/>
          </p:nvPr>
        </p:nvSpPr>
        <p:spPr/>
        <p:txBody>
          <a:bodyPr/>
          <a:lstStyle/>
          <a:p>
            <a:fld id="{052A522A-5303-4028-B8AB-FA55365B180C}" type="slidenum">
              <a:t>3</a:t>
            </a:fld>
            <a:endParaRPr lang="en-US"/>
          </a:p>
        </p:txBody>
      </p:sp>
    </p:spTree>
    <p:extLst>
      <p:ext uri="{BB962C8B-B14F-4D97-AF65-F5344CB8AC3E}">
        <p14:creationId xmlns:p14="http://schemas.microsoft.com/office/powerpoint/2010/main" val="228414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wait time makes sense intuitively because if the north-south traffic signal is green, cars arriving east-west could conceivably wait up to 46 seconds for the light to change. Conversely, east-west cars could wait up to 23 seconds for the light to change. This, plus time waiting to be able to make a left turn or time waiting for the car ahead of you in queue to start moving would also add to the wait time.</a:t>
            </a:r>
          </a:p>
        </p:txBody>
      </p:sp>
      <p:sp>
        <p:nvSpPr>
          <p:cNvPr id="4" name="Slide Number Placeholder 3"/>
          <p:cNvSpPr>
            <a:spLocks noGrp="1"/>
          </p:cNvSpPr>
          <p:nvPr>
            <p:ph type="sldNum" sz="quarter" idx="5"/>
          </p:nvPr>
        </p:nvSpPr>
        <p:spPr/>
        <p:txBody>
          <a:bodyPr/>
          <a:lstStyle/>
          <a:p>
            <a:fld id="{052A522A-5303-4028-B8AB-FA55365B180C}" type="slidenum">
              <a:t>15</a:t>
            </a:fld>
            <a:endParaRPr lang="en-US"/>
          </a:p>
        </p:txBody>
      </p:sp>
    </p:spTree>
    <p:extLst>
      <p:ext uri="{BB962C8B-B14F-4D97-AF65-F5344CB8AC3E}">
        <p14:creationId xmlns:p14="http://schemas.microsoft.com/office/powerpoint/2010/main" val="372940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12/8/2024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74334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12/8/2024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36275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12/8/2024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09366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76528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4257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73667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3773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5663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5553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5274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52550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12/8/2024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87031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5684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4796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8985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9292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12/8/2024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2447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12/8/2024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25788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12/8/2024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19256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12/8/2024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22494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12/8/2024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28449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12/8/2024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68958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12/8/2024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68123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12/8/2024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1740479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22" r:id="rId5"/>
    <p:sldLayoutId id="2147483723" r:id="rId6"/>
    <p:sldLayoutId id="2147483724" r:id="rId7"/>
    <p:sldLayoutId id="2147483725" r:id="rId8"/>
    <p:sldLayoutId id="2147483726" r:id="rId9"/>
    <p:sldLayoutId id="2147483727" r:id="rId10"/>
    <p:sldLayoutId id="2147483728"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12/8/2024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432277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4" r:id="rId6"/>
    <p:sldLayoutId id="2147483689" r:id="rId7"/>
    <p:sldLayoutId id="2147483685" r:id="rId8"/>
    <p:sldLayoutId id="2147483686" r:id="rId9"/>
    <p:sldLayoutId id="2147483687" r:id="rId10"/>
    <p:sldLayoutId id="2147483688" r:id="rId11"/>
    <p:sldLayoutId id="2147483690"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530352" y="589788"/>
            <a:ext cx="4884481" cy="2510921"/>
          </a:xfrm>
        </p:spPr>
        <p:txBody>
          <a:bodyPr>
            <a:normAutofit/>
          </a:bodyPr>
          <a:lstStyle/>
          <a:p>
            <a:r>
              <a:rPr lang="en-US"/>
              <a:t>Modeling a 4-Way Intersection During Rush Hour</a:t>
            </a:r>
          </a:p>
        </p:txBody>
      </p:sp>
      <p:sp>
        <p:nvSpPr>
          <p:cNvPr id="3" name="Subtitle 2"/>
          <p:cNvSpPr>
            <a:spLocks noGrp="1"/>
          </p:cNvSpPr>
          <p:nvPr>
            <p:ph type="subTitle" idx="1"/>
          </p:nvPr>
        </p:nvSpPr>
        <p:spPr>
          <a:xfrm>
            <a:off x="530352" y="3509963"/>
            <a:ext cx="4884481" cy="2058352"/>
          </a:xfrm>
        </p:spPr>
        <p:txBody>
          <a:bodyPr vert="horz" lIns="91440" tIns="45720" rIns="91440" bIns="45720" rtlCol="0" anchor="t">
            <a:normAutofit fontScale="92500" lnSpcReduction="10000"/>
          </a:bodyPr>
          <a:lstStyle/>
          <a:p>
            <a:r>
              <a:rPr lang="en-US" b="1"/>
              <a:t>Group 9</a:t>
            </a:r>
          </a:p>
          <a:p>
            <a:pPr marL="342900" indent="-342900">
              <a:buChar char="•"/>
            </a:pPr>
            <a:r>
              <a:rPr lang="en-US"/>
              <a:t>Aidan Calderhead</a:t>
            </a:r>
          </a:p>
          <a:p>
            <a:pPr marL="342900" indent="-342900">
              <a:buChar char="•"/>
            </a:pPr>
            <a:r>
              <a:rPr lang="en-US"/>
              <a:t>Enrique Rosen</a:t>
            </a:r>
          </a:p>
          <a:p>
            <a:pPr marL="342900" indent="-342900">
              <a:buChar char="•"/>
            </a:pPr>
            <a:r>
              <a:rPr lang="en-US"/>
              <a:t>Peter Salem</a:t>
            </a:r>
          </a:p>
          <a:p>
            <a:pPr marL="342900" indent="-342900">
              <a:buChar char="•"/>
            </a:pPr>
            <a:r>
              <a:rPr lang="en-US" err="1"/>
              <a:t>Aedhan</a:t>
            </a:r>
            <a:r>
              <a:rPr lang="en-US">
                <a:ea typeface="+mn-lt"/>
                <a:cs typeface="+mn-lt"/>
              </a:rPr>
              <a:t> Scott</a:t>
            </a:r>
            <a:endParaRPr lang="en-US"/>
          </a:p>
        </p:txBody>
      </p:sp>
      <p:grpSp>
        <p:nvGrpSpPr>
          <p:cNvPr id="1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7" name="Freeform: Shape 26">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traffic light with red yellow and green lights&#10;&#10;Description automatically generated">
            <a:extLst>
              <a:ext uri="{FF2B5EF4-FFF2-40B4-BE49-F238E27FC236}">
                <a16:creationId xmlns:a16="http://schemas.microsoft.com/office/drawing/2014/main" id="{10076B67-2A16-F396-DD37-82E1F6607E4F}"/>
              </a:ext>
            </a:extLst>
          </p:cNvPr>
          <p:cNvPicPr>
            <a:picLocks noChangeAspect="1"/>
          </p:cNvPicPr>
          <p:nvPr/>
        </p:nvPicPr>
        <p:blipFill>
          <a:blip r:embed="rId2"/>
          <a:stretch>
            <a:fillRect/>
          </a:stretch>
        </p:blipFill>
        <p:spPr>
          <a:xfrm>
            <a:off x="6942402" y="589788"/>
            <a:ext cx="3722029" cy="5678424"/>
          </a:xfrm>
          <a:prstGeom prst="rect">
            <a:avLst/>
          </a:prstGeom>
        </p:spPr>
      </p:pic>
      <p:sp>
        <p:nvSpPr>
          <p:cNvPr id="29" name="Freeform: Shape 28">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oup 30">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32" name="Freeform: Shape 31">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6B4D4021-FECC-9DF9-824C-E3973A621E66}"/>
              </a:ext>
            </a:extLst>
          </p:cNvPr>
          <p:cNvSpPr>
            <a:spLocks noGrp="1"/>
          </p:cNvSpPr>
          <p:nvPr>
            <p:ph type="title"/>
          </p:nvPr>
        </p:nvSpPr>
        <p:spPr>
          <a:xfrm>
            <a:off x="525718" y="775403"/>
            <a:ext cx="5512288" cy="1835608"/>
          </a:xfrm>
        </p:spPr>
        <p:txBody>
          <a:bodyPr anchor="t">
            <a:normAutofit/>
          </a:bodyPr>
          <a:lstStyle/>
          <a:p>
            <a:r>
              <a:rPr lang="en-US"/>
              <a:t>Car Arrivals: North and South</a:t>
            </a:r>
          </a:p>
        </p:txBody>
      </p:sp>
      <p:grpSp>
        <p:nvGrpSpPr>
          <p:cNvPr id="1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41D098F-3DFB-1441-AE31-47CBC641720B}"/>
              </a:ext>
            </a:extLst>
          </p:cNvPr>
          <p:cNvSpPr>
            <a:spLocks noGrp="1"/>
          </p:cNvSpPr>
          <p:nvPr>
            <p:ph idx="1"/>
          </p:nvPr>
        </p:nvSpPr>
        <p:spPr>
          <a:xfrm>
            <a:off x="6536716" y="960232"/>
            <a:ext cx="4447557" cy="1221185"/>
          </a:xfrm>
        </p:spPr>
        <p:txBody>
          <a:bodyPr vert="horz" lIns="91440" tIns="45720" rIns="91440" bIns="45720" rtlCol="0" anchor="t">
            <a:normAutofit/>
          </a:bodyPr>
          <a:lstStyle/>
          <a:p>
            <a:pPr marL="342900" indent="-342900">
              <a:buChar char="•"/>
            </a:pPr>
            <a:r>
              <a:rPr lang="en-US"/>
              <a:t>Arrivals from the north and south each had highly similar distributions </a:t>
            </a:r>
          </a:p>
        </p:txBody>
      </p:sp>
      <p:sp>
        <p:nvSpPr>
          <p:cNvPr id="19" name="Freeform: Shape 1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2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2" name="Freeform: Shape 2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D1C4B97-80D5-CDA4-0EA0-18F5824FB3B4}"/>
              </a:ext>
            </a:extLst>
          </p:cNvPr>
          <p:cNvSpPr txBox="1"/>
          <p:nvPr/>
        </p:nvSpPr>
        <p:spPr>
          <a:xfrm>
            <a:off x="1390496" y="6322888"/>
            <a:ext cx="37932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(Distribution Type: </a:t>
            </a:r>
            <a:r>
              <a:rPr lang="en-US" sz="1400" b="1" u="sng"/>
              <a:t>BETA</a:t>
            </a:r>
            <a:r>
              <a:rPr lang="en-US" sz="1400" b="1"/>
              <a:t>/LOGNORMAL)</a:t>
            </a:r>
            <a:endParaRPr lang="en-US" sz="1400"/>
          </a:p>
        </p:txBody>
      </p:sp>
      <p:sp>
        <p:nvSpPr>
          <p:cNvPr id="20" name="TextBox 19">
            <a:extLst>
              <a:ext uri="{FF2B5EF4-FFF2-40B4-BE49-F238E27FC236}">
                <a16:creationId xmlns:a16="http://schemas.microsoft.com/office/drawing/2014/main" id="{02934FEA-17BB-638E-7A95-A4478566E43D}"/>
              </a:ext>
            </a:extLst>
          </p:cNvPr>
          <p:cNvSpPr txBox="1"/>
          <p:nvPr/>
        </p:nvSpPr>
        <p:spPr>
          <a:xfrm>
            <a:off x="7048753" y="6320240"/>
            <a:ext cx="37221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(Distribution Type: </a:t>
            </a:r>
            <a:r>
              <a:rPr lang="en-US" sz="1400" b="1" u="sng"/>
              <a:t>BETA</a:t>
            </a:r>
            <a:r>
              <a:rPr lang="en-US" sz="1400" b="1"/>
              <a:t>/LOGNORMAL)</a:t>
            </a:r>
          </a:p>
        </p:txBody>
      </p:sp>
      <p:pic>
        <p:nvPicPr>
          <p:cNvPr id="29" name="Picture 28" descr="A graph of time duration&#10;&#10;Description automatically generated">
            <a:extLst>
              <a:ext uri="{FF2B5EF4-FFF2-40B4-BE49-F238E27FC236}">
                <a16:creationId xmlns:a16="http://schemas.microsoft.com/office/drawing/2014/main" id="{822D1A13-C8FB-6811-C940-89CFCEBC3AB8}"/>
              </a:ext>
            </a:extLst>
          </p:cNvPr>
          <p:cNvPicPr>
            <a:picLocks noChangeAspect="1"/>
          </p:cNvPicPr>
          <p:nvPr/>
        </p:nvPicPr>
        <p:blipFill>
          <a:blip r:embed="rId2"/>
          <a:stretch>
            <a:fillRect/>
          </a:stretch>
        </p:blipFill>
        <p:spPr>
          <a:xfrm>
            <a:off x="902171" y="2451142"/>
            <a:ext cx="4765332" cy="3747445"/>
          </a:xfrm>
          <a:prstGeom prst="rect">
            <a:avLst/>
          </a:prstGeom>
        </p:spPr>
      </p:pic>
      <p:pic>
        <p:nvPicPr>
          <p:cNvPr id="30" name="Picture 29" descr="A graph of time duration&#10;&#10;Description automatically generated">
            <a:extLst>
              <a:ext uri="{FF2B5EF4-FFF2-40B4-BE49-F238E27FC236}">
                <a16:creationId xmlns:a16="http://schemas.microsoft.com/office/drawing/2014/main" id="{CE5C000D-7F05-E050-1ECE-81975BF431E5}"/>
              </a:ext>
            </a:extLst>
          </p:cNvPr>
          <p:cNvPicPr>
            <a:picLocks noChangeAspect="1"/>
          </p:cNvPicPr>
          <p:nvPr/>
        </p:nvPicPr>
        <p:blipFill>
          <a:blip r:embed="rId3"/>
          <a:stretch>
            <a:fillRect/>
          </a:stretch>
        </p:blipFill>
        <p:spPr>
          <a:xfrm>
            <a:off x="6215449" y="2446380"/>
            <a:ext cx="5105400" cy="3756970"/>
          </a:xfrm>
          <a:prstGeom prst="rect">
            <a:avLst/>
          </a:prstGeom>
        </p:spPr>
      </p:pic>
    </p:spTree>
    <p:extLst>
      <p:ext uri="{BB962C8B-B14F-4D97-AF65-F5344CB8AC3E}">
        <p14:creationId xmlns:p14="http://schemas.microsoft.com/office/powerpoint/2010/main" val="3647344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6B4D4021-FECC-9DF9-824C-E3973A621E66}"/>
              </a:ext>
            </a:extLst>
          </p:cNvPr>
          <p:cNvSpPr>
            <a:spLocks noGrp="1"/>
          </p:cNvSpPr>
          <p:nvPr>
            <p:ph type="title"/>
          </p:nvPr>
        </p:nvSpPr>
        <p:spPr>
          <a:xfrm>
            <a:off x="525718" y="775403"/>
            <a:ext cx="5512288" cy="1835608"/>
          </a:xfrm>
        </p:spPr>
        <p:txBody>
          <a:bodyPr anchor="t">
            <a:normAutofit/>
          </a:bodyPr>
          <a:lstStyle/>
          <a:p>
            <a:r>
              <a:rPr lang="en-US"/>
              <a:t>Car Arrivals: East and West</a:t>
            </a:r>
          </a:p>
        </p:txBody>
      </p:sp>
      <p:grpSp>
        <p:nvGrpSpPr>
          <p:cNvPr id="1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41D098F-3DFB-1441-AE31-47CBC641720B}"/>
              </a:ext>
            </a:extLst>
          </p:cNvPr>
          <p:cNvSpPr>
            <a:spLocks noGrp="1"/>
          </p:cNvSpPr>
          <p:nvPr>
            <p:ph idx="1"/>
          </p:nvPr>
        </p:nvSpPr>
        <p:spPr>
          <a:xfrm>
            <a:off x="6526419" y="960232"/>
            <a:ext cx="4653502" cy="1221185"/>
          </a:xfrm>
        </p:spPr>
        <p:txBody>
          <a:bodyPr vert="horz" lIns="91440" tIns="45720" rIns="91440" bIns="45720" rtlCol="0" anchor="t">
            <a:normAutofit fontScale="92500" lnSpcReduction="20000"/>
          </a:bodyPr>
          <a:lstStyle/>
          <a:p>
            <a:pPr marL="342900" indent="-342900">
              <a:buChar char="•"/>
            </a:pPr>
            <a:r>
              <a:rPr lang="en-US"/>
              <a:t>Arrivals from the east and west each had highly similar distributions as well, but much longer arrival times on average vs north/south</a:t>
            </a:r>
          </a:p>
        </p:txBody>
      </p:sp>
      <p:sp>
        <p:nvSpPr>
          <p:cNvPr id="19" name="Freeform: Shape 1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2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2" name="Freeform: Shape 2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D1C4B97-80D5-CDA4-0EA0-18F5824FB3B4}"/>
              </a:ext>
            </a:extLst>
          </p:cNvPr>
          <p:cNvSpPr txBox="1"/>
          <p:nvPr/>
        </p:nvSpPr>
        <p:spPr>
          <a:xfrm>
            <a:off x="1288896" y="6322888"/>
            <a:ext cx="398633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(Distribution Type: </a:t>
            </a:r>
            <a:r>
              <a:rPr lang="en-US" sz="1400" b="1" u="sng"/>
              <a:t>EXPONENTIAL</a:t>
            </a:r>
            <a:r>
              <a:rPr lang="en-US" sz="1400" b="1"/>
              <a:t>/GAMMA)</a:t>
            </a:r>
          </a:p>
        </p:txBody>
      </p:sp>
      <p:pic>
        <p:nvPicPr>
          <p:cNvPr id="4" name="Picture 3" descr="A graph of a number of blue bars&#10;&#10;Description automatically generated">
            <a:extLst>
              <a:ext uri="{FF2B5EF4-FFF2-40B4-BE49-F238E27FC236}">
                <a16:creationId xmlns:a16="http://schemas.microsoft.com/office/drawing/2014/main" id="{3A17EC14-4469-8BC1-CCE5-18DFEC3E5DF4}"/>
              </a:ext>
            </a:extLst>
          </p:cNvPr>
          <p:cNvPicPr>
            <a:picLocks noChangeAspect="1"/>
          </p:cNvPicPr>
          <p:nvPr/>
        </p:nvPicPr>
        <p:blipFill>
          <a:blip r:embed="rId2"/>
          <a:stretch>
            <a:fillRect/>
          </a:stretch>
        </p:blipFill>
        <p:spPr>
          <a:xfrm>
            <a:off x="1040928" y="2589641"/>
            <a:ext cx="4467225" cy="3552825"/>
          </a:xfrm>
          <a:prstGeom prst="rect">
            <a:avLst/>
          </a:prstGeom>
        </p:spPr>
      </p:pic>
      <p:pic>
        <p:nvPicPr>
          <p:cNvPr id="6" name="Picture 5">
            <a:extLst>
              <a:ext uri="{FF2B5EF4-FFF2-40B4-BE49-F238E27FC236}">
                <a16:creationId xmlns:a16="http://schemas.microsoft.com/office/drawing/2014/main" id="{43E3ECF5-A33A-2FB1-BED8-CD478A5F97E6}"/>
              </a:ext>
            </a:extLst>
          </p:cNvPr>
          <p:cNvPicPr>
            <a:picLocks noChangeAspect="1"/>
          </p:cNvPicPr>
          <p:nvPr/>
        </p:nvPicPr>
        <p:blipFill>
          <a:blip r:embed="rId3"/>
          <a:stretch>
            <a:fillRect/>
          </a:stretch>
        </p:blipFill>
        <p:spPr>
          <a:xfrm>
            <a:off x="6581519" y="2611135"/>
            <a:ext cx="4414450" cy="3489240"/>
          </a:xfrm>
          <a:prstGeom prst="rect">
            <a:avLst/>
          </a:prstGeom>
        </p:spPr>
      </p:pic>
      <p:sp>
        <p:nvSpPr>
          <p:cNvPr id="8" name="TextBox 7">
            <a:extLst>
              <a:ext uri="{FF2B5EF4-FFF2-40B4-BE49-F238E27FC236}">
                <a16:creationId xmlns:a16="http://schemas.microsoft.com/office/drawing/2014/main" id="{72AAB293-C272-EC8F-DB8E-99237C404456}"/>
              </a:ext>
            </a:extLst>
          </p:cNvPr>
          <p:cNvSpPr txBox="1"/>
          <p:nvPr/>
        </p:nvSpPr>
        <p:spPr>
          <a:xfrm>
            <a:off x="6866735" y="6322888"/>
            <a:ext cx="398633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(Distribution Type: </a:t>
            </a:r>
            <a:r>
              <a:rPr lang="en-US" sz="1400" b="1" u="sng"/>
              <a:t>EXPONENTIAL</a:t>
            </a:r>
            <a:r>
              <a:rPr lang="en-US" sz="1400" b="1"/>
              <a:t>/GAMMA)</a:t>
            </a:r>
          </a:p>
        </p:txBody>
      </p:sp>
    </p:spTree>
    <p:extLst>
      <p:ext uri="{BB962C8B-B14F-4D97-AF65-F5344CB8AC3E}">
        <p14:creationId xmlns:p14="http://schemas.microsoft.com/office/powerpoint/2010/main" val="296418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B58E-716B-E7CF-304F-4EDF0C405A10}"/>
              </a:ext>
            </a:extLst>
          </p:cNvPr>
          <p:cNvSpPr>
            <a:spLocks noGrp="1"/>
          </p:cNvSpPr>
          <p:nvPr>
            <p:ph type="title"/>
          </p:nvPr>
        </p:nvSpPr>
        <p:spPr>
          <a:xfrm>
            <a:off x="220917" y="-269572"/>
            <a:ext cx="10077557" cy="1325563"/>
          </a:xfrm>
        </p:spPr>
        <p:txBody>
          <a:bodyPr/>
          <a:lstStyle/>
          <a:p>
            <a:r>
              <a:rPr lang="en-US"/>
              <a:t>Modeling the Intersection</a:t>
            </a:r>
          </a:p>
        </p:txBody>
      </p:sp>
      <p:pic>
        <p:nvPicPr>
          <p:cNvPr id="11" name="Picture 10" descr="A map of a city&#10;&#10;Description automatically generated">
            <a:extLst>
              <a:ext uri="{FF2B5EF4-FFF2-40B4-BE49-F238E27FC236}">
                <a16:creationId xmlns:a16="http://schemas.microsoft.com/office/drawing/2014/main" id="{3A654A97-87AA-B337-2709-701E29ED5445}"/>
              </a:ext>
            </a:extLst>
          </p:cNvPr>
          <p:cNvPicPr>
            <a:picLocks noChangeAspect="1"/>
          </p:cNvPicPr>
          <p:nvPr/>
        </p:nvPicPr>
        <p:blipFill>
          <a:blip r:embed="rId2"/>
          <a:stretch>
            <a:fillRect/>
          </a:stretch>
        </p:blipFill>
        <p:spPr>
          <a:xfrm>
            <a:off x="220022" y="1058168"/>
            <a:ext cx="5654663" cy="5075060"/>
          </a:xfrm>
          <a:prstGeom prst="rect">
            <a:avLst/>
          </a:prstGeom>
        </p:spPr>
      </p:pic>
      <p:sp>
        <p:nvSpPr>
          <p:cNvPr id="8" name="Content Placeholder 2">
            <a:extLst>
              <a:ext uri="{FF2B5EF4-FFF2-40B4-BE49-F238E27FC236}">
                <a16:creationId xmlns:a16="http://schemas.microsoft.com/office/drawing/2014/main" id="{33F3A8B5-4998-D2E3-9F89-5CF0F8D68A85}"/>
              </a:ext>
            </a:extLst>
          </p:cNvPr>
          <p:cNvSpPr txBox="1">
            <a:spLocks/>
          </p:cNvSpPr>
          <p:nvPr/>
        </p:nvSpPr>
        <p:spPr>
          <a:xfrm>
            <a:off x="6099836" y="3002392"/>
            <a:ext cx="4610117" cy="855425"/>
          </a:xfrm>
          <a:prstGeom prst="rect">
            <a:avLst/>
          </a:prstGeom>
        </p:spPr>
        <p:txBody>
          <a:bodyPr vert="horz" lIns="91440" tIns="45720" rIns="91440" bIns="45720" rtlCol="0" anchor="t">
            <a:normAutofit/>
          </a:bodyPr>
          <a:lstStyle>
            <a:defPPr>
              <a:defRPr lang="en-US"/>
            </a:defPPr>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Quadrants are the key to a driver's path through the intersection!</a:t>
            </a:r>
          </a:p>
        </p:txBody>
      </p:sp>
      <p:grpSp>
        <p:nvGrpSpPr>
          <p:cNvPr id="21" name="Group 20">
            <a:extLst>
              <a:ext uri="{FF2B5EF4-FFF2-40B4-BE49-F238E27FC236}">
                <a16:creationId xmlns:a16="http://schemas.microsoft.com/office/drawing/2014/main" id="{BB845FAE-E9E3-F140-0452-61F600A5C3BE}"/>
              </a:ext>
            </a:extLst>
          </p:cNvPr>
          <p:cNvGrpSpPr/>
          <p:nvPr/>
        </p:nvGrpSpPr>
        <p:grpSpPr>
          <a:xfrm rot="300000">
            <a:off x="2600062" y="3452161"/>
            <a:ext cx="629920" cy="668020"/>
            <a:chOff x="6694542" y="4122721"/>
            <a:chExt cx="629920" cy="668020"/>
          </a:xfrm>
        </p:grpSpPr>
        <p:sp>
          <p:nvSpPr>
            <p:cNvPr id="15" name="Rectangle 14">
              <a:extLst>
                <a:ext uri="{FF2B5EF4-FFF2-40B4-BE49-F238E27FC236}">
                  <a16:creationId xmlns:a16="http://schemas.microsoft.com/office/drawing/2014/main" id="{A0DAB803-3947-C0F0-A17B-CC671D6A466C}"/>
                </a:ext>
              </a:extLst>
            </p:cNvPr>
            <p:cNvSpPr/>
            <p:nvPr/>
          </p:nvSpPr>
          <p:spPr>
            <a:xfrm>
              <a:off x="6694543" y="4122721"/>
              <a:ext cx="314960" cy="332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2A6707-FE8D-54D8-341B-28BC1B29164A}"/>
                </a:ext>
              </a:extLst>
            </p:cNvPr>
            <p:cNvSpPr/>
            <p:nvPr/>
          </p:nvSpPr>
          <p:spPr>
            <a:xfrm>
              <a:off x="7009502" y="4122721"/>
              <a:ext cx="314960" cy="332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95827D-DD1D-1B98-3C31-3436CFE27A10}"/>
                </a:ext>
              </a:extLst>
            </p:cNvPr>
            <p:cNvSpPr/>
            <p:nvPr/>
          </p:nvSpPr>
          <p:spPr>
            <a:xfrm>
              <a:off x="6694542" y="4458001"/>
              <a:ext cx="314960" cy="332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BAA18A-DCCE-6063-6BFE-BA43237F3451}"/>
                </a:ext>
              </a:extLst>
            </p:cNvPr>
            <p:cNvSpPr/>
            <p:nvPr/>
          </p:nvSpPr>
          <p:spPr>
            <a:xfrm>
              <a:off x="7009502" y="4458001"/>
              <a:ext cx="314960" cy="332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Content Placeholder 9">
            <a:extLst>
              <a:ext uri="{FF2B5EF4-FFF2-40B4-BE49-F238E27FC236}">
                <a16:creationId xmlns:a16="http://schemas.microsoft.com/office/drawing/2014/main" id="{45C9D58D-F809-7440-7AF8-8F58E63080B3}"/>
              </a:ext>
            </a:extLst>
          </p:cNvPr>
          <p:cNvSpPr txBox="1">
            <a:spLocks/>
          </p:cNvSpPr>
          <p:nvPr/>
        </p:nvSpPr>
        <p:spPr>
          <a:xfrm>
            <a:off x="3068031" y="564636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N</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24" name="Content Placeholder 9">
            <a:extLst>
              <a:ext uri="{FF2B5EF4-FFF2-40B4-BE49-F238E27FC236}">
                <a16:creationId xmlns:a16="http://schemas.microsoft.com/office/drawing/2014/main" id="{E39CED5E-FBC7-655F-7115-D494D621758F}"/>
              </a:ext>
            </a:extLst>
          </p:cNvPr>
          <p:cNvSpPr txBox="1">
            <a:spLocks/>
          </p:cNvSpPr>
          <p:nvPr/>
        </p:nvSpPr>
        <p:spPr>
          <a:xfrm>
            <a:off x="2387311" y="110484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S</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25" name="Content Placeholder 9">
            <a:extLst>
              <a:ext uri="{FF2B5EF4-FFF2-40B4-BE49-F238E27FC236}">
                <a16:creationId xmlns:a16="http://schemas.microsoft.com/office/drawing/2014/main" id="{58743618-45FB-A77F-14DF-F0D529E3C9CA}"/>
              </a:ext>
            </a:extLst>
          </p:cNvPr>
          <p:cNvSpPr txBox="1">
            <a:spLocks/>
          </p:cNvSpPr>
          <p:nvPr/>
        </p:nvSpPr>
        <p:spPr>
          <a:xfrm>
            <a:off x="334991" y="398012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E</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26" name="Content Placeholder 9">
            <a:extLst>
              <a:ext uri="{FF2B5EF4-FFF2-40B4-BE49-F238E27FC236}">
                <a16:creationId xmlns:a16="http://schemas.microsoft.com/office/drawing/2014/main" id="{63988412-4A15-3A30-A35A-390DB4F01C17}"/>
              </a:ext>
            </a:extLst>
          </p:cNvPr>
          <p:cNvSpPr txBox="1">
            <a:spLocks/>
          </p:cNvSpPr>
          <p:nvPr/>
        </p:nvSpPr>
        <p:spPr>
          <a:xfrm>
            <a:off x="5262591" y="359404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W</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3619027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B58E-716B-E7CF-304F-4EDF0C405A10}"/>
              </a:ext>
            </a:extLst>
          </p:cNvPr>
          <p:cNvSpPr>
            <a:spLocks noGrp="1"/>
          </p:cNvSpPr>
          <p:nvPr>
            <p:ph type="title"/>
          </p:nvPr>
        </p:nvSpPr>
        <p:spPr>
          <a:xfrm>
            <a:off x="220917" y="-269572"/>
            <a:ext cx="10077557" cy="1325563"/>
          </a:xfrm>
        </p:spPr>
        <p:txBody>
          <a:bodyPr/>
          <a:lstStyle/>
          <a:p>
            <a:r>
              <a:rPr lang="en-US"/>
              <a:t>The Model: Northside Arrivals</a:t>
            </a:r>
            <a:endParaRPr lang="en-US" i="0"/>
          </a:p>
        </p:txBody>
      </p:sp>
      <p:sp>
        <p:nvSpPr>
          <p:cNvPr id="8" name="Content Placeholder 2">
            <a:extLst>
              <a:ext uri="{FF2B5EF4-FFF2-40B4-BE49-F238E27FC236}">
                <a16:creationId xmlns:a16="http://schemas.microsoft.com/office/drawing/2014/main" id="{33F3A8B5-4998-D2E3-9F89-5CF0F8D68A85}"/>
              </a:ext>
            </a:extLst>
          </p:cNvPr>
          <p:cNvSpPr txBox="1">
            <a:spLocks/>
          </p:cNvSpPr>
          <p:nvPr/>
        </p:nvSpPr>
        <p:spPr>
          <a:xfrm>
            <a:off x="4923132" y="3030967"/>
            <a:ext cx="2352692" cy="855425"/>
          </a:xfrm>
          <a:prstGeom prst="rect">
            <a:avLst/>
          </a:prstGeom>
        </p:spPr>
        <p:txBody>
          <a:bodyPr vert="horz" lIns="91440" tIns="45720" rIns="91440" bIns="45720" rtlCol="0" anchor="t">
            <a:normAutofit/>
          </a:bodyPr>
          <a:lstStyle>
            <a:defPPr>
              <a:defRPr lang="en-US"/>
            </a:defPPr>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Cars wait for the right-of-way.</a:t>
            </a:r>
          </a:p>
          <a:p>
            <a:endParaRPr lang="en-US"/>
          </a:p>
        </p:txBody>
      </p:sp>
      <p:pic>
        <p:nvPicPr>
          <p:cNvPr id="4" name="Content Placeholder 3" descr="A diagram of a flowchart&#10;&#10;Description automatically generated">
            <a:extLst>
              <a:ext uri="{FF2B5EF4-FFF2-40B4-BE49-F238E27FC236}">
                <a16:creationId xmlns:a16="http://schemas.microsoft.com/office/drawing/2014/main" id="{5DF12D2C-A986-4CF6-A88F-D4A60677FB3D}"/>
              </a:ext>
            </a:extLst>
          </p:cNvPr>
          <p:cNvPicPr>
            <a:picLocks noGrp="1" noChangeAspect="1"/>
          </p:cNvPicPr>
          <p:nvPr>
            <p:ph idx="1"/>
          </p:nvPr>
        </p:nvPicPr>
        <p:blipFill>
          <a:blip r:embed="rId2"/>
          <a:stretch>
            <a:fillRect/>
          </a:stretch>
        </p:blipFill>
        <p:spPr>
          <a:xfrm>
            <a:off x="337567" y="1248550"/>
            <a:ext cx="11176000" cy="1676114"/>
          </a:xfrm>
        </p:spPr>
      </p:pic>
      <p:sp>
        <p:nvSpPr>
          <p:cNvPr id="6" name="Content Placeholder 2">
            <a:extLst>
              <a:ext uri="{FF2B5EF4-FFF2-40B4-BE49-F238E27FC236}">
                <a16:creationId xmlns:a16="http://schemas.microsoft.com/office/drawing/2014/main" id="{1AE745F4-28D3-99BD-4F94-C5A24C3673C2}"/>
              </a:ext>
            </a:extLst>
          </p:cNvPr>
          <p:cNvSpPr txBox="1">
            <a:spLocks/>
          </p:cNvSpPr>
          <p:nvPr/>
        </p:nvSpPr>
        <p:spPr>
          <a:xfrm>
            <a:off x="393814" y="3030967"/>
            <a:ext cx="4210067" cy="798275"/>
          </a:xfrm>
          <a:prstGeom prst="rect">
            <a:avLst/>
          </a:prstGeom>
        </p:spPr>
        <p:txBody>
          <a:bodyPr vert="horz" lIns="91440" tIns="45720" rIns="91440" bIns="45720" rtlCol="0" anchor="t">
            <a:normAutofit/>
          </a:bodyPr>
          <a:lstStyle>
            <a:defPPr>
              <a:defRPr lang="en-US"/>
            </a:defPPr>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Cars arrive from the north, and their intended path is determined.</a:t>
            </a:r>
          </a:p>
        </p:txBody>
      </p:sp>
      <p:sp>
        <p:nvSpPr>
          <p:cNvPr id="9" name="Content Placeholder 2">
            <a:extLst>
              <a:ext uri="{FF2B5EF4-FFF2-40B4-BE49-F238E27FC236}">
                <a16:creationId xmlns:a16="http://schemas.microsoft.com/office/drawing/2014/main" id="{2762691A-7D35-DD60-BA74-732F41300FE4}"/>
              </a:ext>
            </a:extLst>
          </p:cNvPr>
          <p:cNvSpPr txBox="1">
            <a:spLocks/>
          </p:cNvSpPr>
          <p:nvPr/>
        </p:nvSpPr>
        <p:spPr>
          <a:xfrm>
            <a:off x="7277712" y="3032872"/>
            <a:ext cx="4213877" cy="1221185"/>
          </a:xfrm>
          <a:prstGeom prst="rect">
            <a:avLst/>
          </a:prstGeom>
        </p:spPr>
        <p:txBody>
          <a:bodyPr vert="horz" lIns="91440" tIns="45720" rIns="91440" bIns="45720" rtlCol="0" anchor="t">
            <a:normAutofit/>
          </a:bodyPr>
          <a:lstStyle>
            <a:defPPr>
              <a:defRPr lang="en-US"/>
            </a:defPPr>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Once they have the right-of-way, the proceed through their path in the intersection.</a:t>
            </a:r>
          </a:p>
        </p:txBody>
      </p:sp>
    </p:spTree>
    <p:extLst>
      <p:ext uri="{BB962C8B-B14F-4D97-AF65-F5344CB8AC3E}">
        <p14:creationId xmlns:p14="http://schemas.microsoft.com/office/powerpoint/2010/main" val="3203660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work flow">
            <a:extLst>
              <a:ext uri="{FF2B5EF4-FFF2-40B4-BE49-F238E27FC236}">
                <a16:creationId xmlns:a16="http://schemas.microsoft.com/office/drawing/2014/main" id="{CBF6AB69-ADEB-2B50-8B0F-A25D138E4031}"/>
              </a:ext>
            </a:extLst>
          </p:cNvPr>
          <p:cNvPicPr>
            <a:picLocks noChangeAspect="1"/>
          </p:cNvPicPr>
          <p:nvPr/>
        </p:nvPicPr>
        <p:blipFill>
          <a:blip r:embed="rId2"/>
          <a:stretch>
            <a:fillRect/>
          </a:stretch>
        </p:blipFill>
        <p:spPr>
          <a:xfrm>
            <a:off x="1633945" y="878884"/>
            <a:ext cx="8643257" cy="5760266"/>
          </a:xfrm>
          <a:prstGeom prst="rect">
            <a:avLst/>
          </a:prstGeom>
        </p:spPr>
      </p:pic>
      <p:sp>
        <p:nvSpPr>
          <p:cNvPr id="8" name="Title 1">
            <a:extLst>
              <a:ext uri="{FF2B5EF4-FFF2-40B4-BE49-F238E27FC236}">
                <a16:creationId xmlns:a16="http://schemas.microsoft.com/office/drawing/2014/main" id="{142FBF81-EF3D-B088-3FDB-45A7C88F4A1E}"/>
              </a:ext>
            </a:extLst>
          </p:cNvPr>
          <p:cNvSpPr txBox="1">
            <a:spLocks/>
          </p:cNvSpPr>
          <p:nvPr/>
        </p:nvSpPr>
        <p:spPr>
          <a:xfrm>
            <a:off x="200597" y="228268"/>
            <a:ext cx="10077557" cy="644843"/>
          </a:xfrm>
          <a:prstGeom prst="rect">
            <a:avLst/>
          </a:prstGeom>
        </p:spPr>
        <p:txBody>
          <a:bodyPr lIns="91440" tIns="45720" rIns="91440" bIns="45720" anchor="t"/>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a:t>The Model: Completed</a:t>
            </a:r>
          </a:p>
        </p:txBody>
      </p:sp>
    </p:spTree>
    <p:extLst>
      <p:ext uri="{BB962C8B-B14F-4D97-AF65-F5344CB8AC3E}">
        <p14:creationId xmlns:p14="http://schemas.microsoft.com/office/powerpoint/2010/main" val="1817493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8589-05C5-7CB2-CD11-DE44899DA38B}"/>
              </a:ext>
            </a:extLst>
          </p:cNvPr>
          <p:cNvSpPr>
            <a:spLocks noGrp="1"/>
          </p:cNvSpPr>
          <p:nvPr>
            <p:ph type="title"/>
          </p:nvPr>
        </p:nvSpPr>
        <p:spPr/>
        <p:txBody>
          <a:bodyPr/>
          <a:lstStyle/>
          <a:p>
            <a:r>
              <a:rPr lang="en-US"/>
              <a:t>Model Results:</a:t>
            </a:r>
          </a:p>
        </p:txBody>
      </p:sp>
      <p:sp>
        <p:nvSpPr>
          <p:cNvPr id="3" name="Content Placeholder 2">
            <a:extLst>
              <a:ext uri="{FF2B5EF4-FFF2-40B4-BE49-F238E27FC236}">
                <a16:creationId xmlns:a16="http://schemas.microsoft.com/office/drawing/2014/main" id="{8398F277-FB57-8C3D-DA1A-EBD505AE4565}"/>
              </a:ext>
            </a:extLst>
          </p:cNvPr>
          <p:cNvSpPr>
            <a:spLocks noGrp="1"/>
          </p:cNvSpPr>
          <p:nvPr>
            <p:ph idx="1"/>
          </p:nvPr>
        </p:nvSpPr>
        <p:spPr/>
        <p:txBody>
          <a:bodyPr vert="horz" lIns="91440" tIns="45720" rIns="91440" bIns="45720" rtlCol="0" anchor="t">
            <a:normAutofit/>
          </a:bodyPr>
          <a:lstStyle/>
          <a:p>
            <a:pPr marL="342900" indent="-342900">
              <a:buChar char="•"/>
            </a:pPr>
            <a:r>
              <a:rPr lang="en-US"/>
              <a:t>Across </a:t>
            </a:r>
            <a:r>
              <a:rPr lang="en-US" b="1"/>
              <a:t>100</a:t>
            </a:r>
            <a:r>
              <a:rPr lang="en-US"/>
              <a:t> replications and a run length of </a:t>
            </a:r>
            <a:r>
              <a:rPr lang="en-US" b="1"/>
              <a:t>1</a:t>
            </a:r>
            <a:r>
              <a:rPr lang="en-US"/>
              <a:t> hour, an average of </a:t>
            </a:r>
            <a:r>
              <a:rPr lang="en-US" b="1"/>
              <a:t>649</a:t>
            </a:r>
            <a:r>
              <a:rPr lang="en-US"/>
              <a:t> vehicles passing through the intersection, and the average waiting time of all cars at this intersection was found to be </a:t>
            </a:r>
            <a:r>
              <a:rPr lang="en-US" b="1"/>
              <a:t>7.7</a:t>
            </a:r>
            <a:r>
              <a:rPr lang="en-US"/>
              <a:t> seconds.</a:t>
            </a:r>
          </a:p>
          <a:p>
            <a:pPr marL="342900" indent="-342900">
              <a:buChar char="•"/>
            </a:pPr>
            <a:r>
              <a:rPr lang="en-US">
                <a:solidFill>
                  <a:srgbClr val="000000"/>
                </a:solidFill>
              </a:rPr>
              <a:t>Or, </a:t>
            </a:r>
            <a:r>
              <a:rPr lang="en-US" b="1">
                <a:solidFill>
                  <a:srgbClr val="000000"/>
                </a:solidFill>
              </a:rPr>
              <a:t>4.8</a:t>
            </a:r>
            <a:r>
              <a:rPr lang="en-US">
                <a:solidFill>
                  <a:srgbClr val="000000"/>
                </a:solidFill>
              </a:rPr>
              <a:t> seconds for North-South cars and </a:t>
            </a:r>
            <a:r>
              <a:rPr lang="en-US" b="1">
                <a:solidFill>
                  <a:srgbClr val="000000"/>
                </a:solidFill>
              </a:rPr>
              <a:t>15.8</a:t>
            </a:r>
            <a:r>
              <a:rPr lang="en-US">
                <a:solidFill>
                  <a:srgbClr val="000000"/>
                </a:solidFill>
              </a:rPr>
              <a:t> seconds for East-West cars</a:t>
            </a:r>
          </a:p>
          <a:p>
            <a:pPr marL="342900" indent="-342900">
              <a:buChar char="•"/>
            </a:pPr>
            <a:endParaRPr lang="en-US">
              <a:solidFill>
                <a:srgbClr val="000000"/>
              </a:solidFill>
            </a:endParaRPr>
          </a:p>
          <a:p>
            <a:pPr marL="342900" indent="-342900">
              <a:buChar char="•"/>
            </a:pPr>
            <a:endParaRPr lang="en-US">
              <a:solidFill>
                <a:srgbClr val="000000"/>
              </a:solidFill>
            </a:endParaRPr>
          </a:p>
        </p:txBody>
      </p:sp>
    </p:spTree>
    <p:extLst>
      <p:ext uri="{BB962C8B-B14F-4D97-AF65-F5344CB8AC3E}">
        <p14:creationId xmlns:p14="http://schemas.microsoft.com/office/powerpoint/2010/main" val="2529104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0FEC-2498-31F4-CFD8-1A83DDB62174}"/>
              </a:ext>
            </a:extLst>
          </p:cNvPr>
          <p:cNvSpPr>
            <a:spLocks noGrp="1"/>
          </p:cNvSpPr>
          <p:nvPr>
            <p:ph type="title"/>
          </p:nvPr>
        </p:nvSpPr>
        <p:spPr/>
        <p:txBody>
          <a:bodyPr/>
          <a:lstStyle/>
          <a:p>
            <a:r>
              <a:rPr lang="en-US"/>
              <a:t>Changing The Light Timings:</a:t>
            </a:r>
          </a:p>
        </p:txBody>
      </p:sp>
      <p:sp>
        <p:nvSpPr>
          <p:cNvPr id="3" name="Content Placeholder 2">
            <a:extLst>
              <a:ext uri="{FF2B5EF4-FFF2-40B4-BE49-F238E27FC236}">
                <a16:creationId xmlns:a16="http://schemas.microsoft.com/office/drawing/2014/main" id="{1FE98FEE-C27E-0262-FE76-58841F1DC611}"/>
              </a:ext>
            </a:extLst>
          </p:cNvPr>
          <p:cNvSpPr>
            <a:spLocks noGrp="1"/>
          </p:cNvSpPr>
          <p:nvPr>
            <p:ph idx="1"/>
          </p:nvPr>
        </p:nvSpPr>
        <p:spPr/>
        <p:txBody>
          <a:bodyPr vert="horz" lIns="91440" tIns="45720" rIns="91440" bIns="45720" rtlCol="0" anchor="t">
            <a:normAutofit/>
          </a:bodyPr>
          <a:lstStyle/>
          <a:p>
            <a:pPr marL="342900" indent="-342900">
              <a:buFont typeface="Arial,Sans-Serif"/>
              <a:buChar char="•"/>
            </a:pPr>
            <a:r>
              <a:rPr lang="en-US"/>
              <a:t>From our data, we found that </a:t>
            </a:r>
            <a:r>
              <a:rPr lang="en-US" b="1"/>
              <a:t>621</a:t>
            </a:r>
            <a:r>
              <a:rPr lang="en-US"/>
              <a:t> cars arrived from the north and south during rush hour, but only </a:t>
            </a:r>
            <a:r>
              <a:rPr lang="en-US" b="1"/>
              <a:t>180</a:t>
            </a:r>
            <a:r>
              <a:rPr lang="en-US"/>
              <a:t> arrived from the east and west for a ratio of </a:t>
            </a:r>
            <a:r>
              <a:rPr lang="en-US" b="1"/>
              <a:t>3.45:1</a:t>
            </a:r>
            <a:r>
              <a:rPr lang="en-US"/>
              <a:t>.</a:t>
            </a:r>
          </a:p>
          <a:p>
            <a:pPr marL="342900" indent="-342900">
              <a:buFont typeface="Arial,Sans-Serif"/>
              <a:buChar char="•"/>
            </a:pPr>
            <a:r>
              <a:rPr lang="en-US"/>
              <a:t>The current traffic signal timings are </a:t>
            </a:r>
            <a:r>
              <a:rPr lang="en-US" b="1"/>
              <a:t>2:1</a:t>
            </a:r>
            <a:r>
              <a:rPr lang="en-US"/>
              <a:t> (North-South : East-West) over the course of a 69 second traffic cycle.</a:t>
            </a:r>
          </a:p>
          <a:p>
            <a:pPr marL="342900" indent="-342900">
              <a:buFont typeface="Arial,Sans-Serif"/>
              <a:buChar char="•"/>
            </a:pPr>
            <a:r>
              <a:rPr lang="en-US"/>
              <a:t>We tried changing the traffic cycle timings to mirror those of the proportion of car arrivals, resulting in </a:t>
            </a:r>
            <a:r>
              <a:rPr lang="en-US" b="1"/>
              <a:t>53.5</a:t>
            </a:r>
            <a:r>
              <a:rPr lang="en-US"/>
              <a:t> seconds for north-south and </a:t>
            </a:r>
            <a:r>
              <a:rPr lang="en-US" b="1"/>
              <a:t>15.5</a:t>
            </a:r>
            <a:r>
              <a:rPr lang="en-US"/>
              <a:t> seconds for east-west.</a:t>
            </a:r>
          </a:p>
          <a:p>
            <a:pPr marL="342900" indent="-342900">
              <a:buFont typeface="Arial,Sans-Serif"/>
              <a:buChar char="•"/>
            </a:pPr>
            <a:endParaRPr lang="en-US"/>
          </a:p>
          <a:p>
            <a:endParaRPr lang="en-US"/>
          </a:p>
        </p:txBody>
      </p:sp>
    </p:spTree>
    <p:extLst>
      <p:ext uri="{BB962C8B-B14F-4D97-AF65-F5344CB8AC3E}">
        <p14:creationId xmlns:p14="http://schemas.microsoft.com/office/powerpoint/2010/main" val="1218144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2125-7772-726E-922E-23FFA14D31F7}"/>
              </a:ext>
            </a:extLst>
          </p:cNvPr>
          <p:cNvSpPr>
            <a:spLocks noGrp="1"/>
          </p:cNvSpPr>
          <p:nvPr>
            <p:ph type="title"/>
          </p:nvPr>
        </p:nvSpPr>
        <p:spPr/>
        <p:txBody>
          <a:bodyPr/>
          <a:lstStyle/>
          <a:p>
            <a:r>
              <a:rPr lang="en-US"/>
              <a:t>Updated Model Results:</a:t>
            </a:r>
          </a:p>
        </p:txBody>
      </p:sp>
      <p:sp>
        <p:nvSpPr>
          <p:cNvPr id="3" name="Content Placeholder 2">
            <a:extLst>
              <a:ext uri="{FF2B5EF4-FFF2-40B4-BE49-F238E27FC236}">
                <a16:creationId xmlns:a16="http://schemas.microsoft.com/office/drawing/2014/main" id="{94D0E1BA-6C11-208D-8C03-F1F1DC7687ED}"/>
              </a:ext>
            </a:extLst>
          </p:cNvPr>
          <p:cNvSpPr>
            <a:spLocks noGrp="1"/>
          </p:cNvSpPr>
          <p:nvPr>
            <p:ph idx="1"/>
          </p:nvPr>
        </p:nvSpPr>
        <p:spPr/>
        <p:txBody>
          <a:bodyPr vert="horz" lIns="91440" tIns="45720" rIns="91440" bIns="45720" rtlCol="0" anchor="t">
            <a:normAutofit/>
          </a:bodyPr>
          <a:lstStyle/>
          <a:p>
            <a:pPr marL="342900" indent="-342900">
              <a:buFont typeface="Arial"/>
              <a:buChar char="•"/>
            </a:pPr>
            <a:r>
              <a:rPr lang="en-US"/>
              <a:t>Recall: we changed the light timings to be </a:t>
            </a:r>
            <a:r>
              <a:rPr lang="en-US" b="1"/>
              <a:t>53.5s</a:t>
            </a:r>
            <a:r>
              <a:rPr lang="en-US"/>
              <a:t> and </a:t>
            </a:r>
            <a:r>
              <a:rPr lang="en-US" b="1"/>
              <a:t>15.5s</a:t>
            </a:r>
            <a:r>
              <a:rPr lang="en-US"/>
              <a:t> for north-south and east-west, respectively.</a:t>
            </a:r>
          </a:p>
          <a:p>
            <a:pPr marL="342900" indent="-342900">
              <a:buFont typeface="Arial"/>
              <a:buChar char="•"/>
            </a:pPr>
            <a:r>
              <a:rPr lang="en-US"/>
              <a:t>Running the updated model with the same simulation parameters of </a:t>
            </a:r>
            <a:r>
              <a:rPr lang="en-US" b="1"/>
              <a:t>100</a:t>
            </a:r>
            <a:r>
              <a:rPr lang="en-US"/>
              <a:t> replications with a run length of </a:t>
            </a:r>
            <a:r>
              <a:rPr lang="en-US" b="1"/>
              <a:t>1</a:t>
            </a:r>
            <a:r>
              <a:rPr lang="en-US"/>
              <a:t> hour, waiting time for cars in queue decreased to </a:t>
            </a:r>
            <a:r>
              <a:rPr lang="en-US" b="1"/>
              <a:t>7.3</a:t>
            </a:r>
            <a:r>
              <a:rPr lang="en-US"/>
              <a:t> seconds (a </a:t>
            </a:r>
            <a:r>
              <a:rPr lang="en-US" b="1"/>
              <a:t>0.4</a:t>
            </a:r>
            <a:r>
              <a:rPr lang="en-US"/>
              <a:t> second decrease (</a:t>
            </a:r>
            <a:r>
              <a:rPr lang="en-US" b="1"/>
              <a:t>5.2</a:t>
            </a:r>
            <a:r>
              <a:rPr lang="en-US"/>
              <a:t>% change)).</a:t>
            </a:r>
            <a:endParaRPr lang="en-US">
              <a:solidFill>
                <a:srgbClr val="000000"/>
              </a:solidFill>
            </a:endParaRPr>
          </a:p>
          <a:p>
            <a:pPr marL="342900" indent="-342900">
              <a:buFont typeface="Arial"/>
              <a:buChar char="•"/>
            </a:pPr>
            <a:r>
              <a:rPr lang="en-US"/>
              <a:t>Or, </a:t>
            </a:r>
            <a:r>
              <a:rPr lang="en-US" b="1"/>
              <a:t>2.4</a:t>
            </a:r>
            <a:r>
              <a:rPr lang="en-US"/>
              <a:t> seconds waiting for North-South cars, and </a:t>
            </a:r>
            <a:r>
              <a:rPr lang="en-US" b="1"/>
              <a:t>20.8</a:t>
            </a:r>
            <a:r>
              <a:rPr lang="en-US"/>
              <a:t> seconds for East-West cars. We find that the average waiting time for North-South cars decreased by </a:t>
            </a:r>
            <a:r>
              <a:rPr lang="en-US" b="1"/>
              <a:t>2.6</a:t>
            </a:r>
            <a:r>
              <a:rPr lang="en-US"/>
              <a:t> seconds white it increased by </a:t>
            </a:r>
            <a:r>
              <a:rPr lang="en-US" b="1"/>
              <a:t>5</a:t>
            </a:r>
            <a:r>
              <a:rPr lang="en-US"/>
              <a:t> seconds for East-West cars.</a:t>
            </a:r>
          </a:p>
          <a:p>
            <a:pPr marL="342900" indent="-342900">
              <a:buChar char="•"/>
            </a:pPr>
            <a:endParaRPr lang="en-US">
              <a:solidFill>
                <a:srgbClr val="FF0000"/>
              </a:solidFill>
            </a:endParaRPr>
          </a:p>
        </p:txBody>
      </p:sp>
    </p:spTree>
    <p:extLst>
      <p:ext uri="{BB962C8B-B14F-4D97-AF65-F5344CB8AC3E}">
        <p14:creationId xmlns:p14="http://schemas.microsoft.com/office/powerpoint/2010/main" val="1187285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4153204B-2D55-A56D-8E80-CF0B2D0C9B56}"/>
              </a:ext>
            </a:extLst>
          </p:cNvPr>
          <p:cNvSpPr>
            <a:spLocks noGrp="1"/>
          </p:cNvSpPr>
          <p:nvPr>
            <p:ph type="title"/>
          </p:nvPr>
        </p:nvSpPr>
        <p:spPr>
          <a:xfrm>
            <a:off x="530352" y="638176"/>
            <a:ext cx="4266544" cy="2861770"/>
          </a:xfrm>
        </p:spPr>
        <p:txBody>
          <a:bodyPr anchor="b">
            <a:normAutofit/>
          </a:bodyPr>
          <a:lstStyle/>
          <a:p>
            <a:r>
              <a:rPr lang="en-US" sz="3300"/>
              <a:t>Recommendations:</a:t>
            </a:r>
          </a:p>
        </p:txBody>
      </p:sp>
      <p:grpSp>
        <p:nvGrpSpPr>
          <p:cNvPr id="15"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16"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8" name="Content Placeholder 2">
            <a:extLst>
              <a:ext uri="{FF2B5EF4-FFF2-40B4-BE49-F238E27FC236}">
                <a16:creationId xmlns:a16="http://schemas.microsoft.com/office/drawing/2014/main" id="{2CA6A645-322D-D097-4A8B-314DC8FE8FF7}"/>
              </a:ext>
            </a:extLst>
          </p:cNvPr>
          <p:cNvGraphicFramePr>
            <a:graphicFrameLocks noGrp="1"/>
          </p:cNvGraphicFramePr>
          <p:nvPr>
            <p:ph idx="1"/>
            <p:extLst>
              <p:ext uri="{D42A27DB-BD31-4B8C-83A1-F6EECF244321}">
                <p14:modId xmlns:p14="http://schemas.microsoft.com/office/powerpoint/2010/main" val="1033207417"/>
              </p:ext>
            </p:extLst>
          </p:nvPr>
        </p:nvGraphicFramePr>
        <p:xfrm>
          <a:off x="5402620" y="497732"/>
          <a:ext cx="6151831" cy="570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060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24884-52F8-9412-73C7-326DB73BCBE1}"/>
              </a:ext>
            </a:extLst>
          </p:cNvPr>
          <p:cNvSpPr>
            <a:spLocks noGrp="1"/>
          </p:cNvSpPr>
          <p:nvPr>
            <p:ph type="title"/>
          </p:nvPr>
        </p:nvSpPr>
        <p:spPr>
          <a:xfrm>
            <a:off x="517871" y="976160"/>
            <a:ext cx="4767930" cy="1848734"/>
          </a:xfrm>
        </p:spPr>
        <p:txBody>
          <a:bodyPr vert="horz" lIns="91440" tIns="45720" rIns="91440" bIns="45720" rtlCol="0">
            <a:normAutofit/>
          </a:bodyPr>
          <a:lstStyle/>
          <a:p>
            <a:r>
              <a:rPr lang="en-US"/>
              <a:t>Our Model:</a:t>
            </a:r>
          </a:p>
        </p:txBody>
      </p:sp>
      <p:sp>
        <p:nvSpPr>
          <p:cNvPr id="65" name="Freeform: Shape 64">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68"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0" name="Content Placeholder 9">
            <a:extLst>
              <a:ext uri="{FF2B5EF4-FFF2-40B4-BE49-F238E27FC236}">
                <a16:creationId xmlns:a16="http://schemas.microsoft.com/office/drawing/2014/main" id="{2DB194E3-3398-D3DD-552F-21340F71B7E9}"/>
              </a:ext>
            </a:extLst>
          </p:cNvPr>
          <p:cNvSpPr>
            <a:spLocks noGrp="1"/>
          </p:cNvSpPr>
          <p:nvPr>
            <p:ph idx="1"/>
          </p:nvPr>
        </p:nvSpPr>
        <p:spPr>
          <a:xfrm>
            <a:off x="568671" y="3299404"/>
            <a:ext cx="4717130" cy="2075190"/>
          </a:xfrm>
        </p:spPr>
        <p:txBody>
          <a:bodyPr vert="horz" lIns="91440" tIns="45720" rIns="91440" bIns="45720" rtlCol="0" anchor="t">
            <a:normAutofit/>
          </a:bodyPr>
          <a:lstStyle/>
          <a:p>
            <a:pPr marL="342900" indent="-342900">
              <a:buChar char="•"/>
            </a:pPr>
            <a:r>
              <a:rPr lang="en-US"/>
              <a:t>Goal: Obtain and use traffic arrival data to decrease waiting times for cars at this intersection.</a:t>
            </a:r>
          </a:p>
          <a:p>
            <a:pPr marL="342900" indent="-228600">
              <a:buFont typeface="Arial" panose="020B0604020202020204" pitchFamily="34" charset="0"/>
              <a:buChar char="•"/>
            </a:pPr>
            <a:r>
              <a:rPr lang="en-US"/>
              <a:t>System: 4-Way Intersection at Oak &amp; Burnett off I-71S exit 3A</a:t>
            </a:r>
          </a:p>
          <a:p>
            <a:endParaRPr lang="en-US"/>
          </a:p>
          <a:p>
            <a:pPr marL="342900" indent="-342900">
              <a:buChar char="•"/>
            </a:pPr>
            <a:endParaRPr lang="en-US"/>
          </a:p>
          <a:p>
            <a:pPr marL="342900" indent="-342900">
              <a:buChar char="•"/>
            </a:pPr>
            <a:endParaRPr lang="en-US"/>
          </a:p>
          <a:p>
            <a:endParaRPr lang="en-US"/>
          </a:p>
          <a:p>
            <a:pPr marL="342900" indent="-342900">
              <a:buChar char="•"/>
            </a:pPr>
            <a:endParaRPr lang="en-US"/>
          </a:p>
          <a:p>
            <a:pPr marL="342900" indent="-342900">
              <a:buChar char="•"/>
            </a:pPr>
            <a:endParaRPr lang="en-US"/>
          </a:p>
        </p:txBody>
      </p:sp>
      <p:pic>
        <p:nvPicPr>
          <p:cNvPr id="12" name="Picture 11" descr="A map of a city&#10;&#10;Description automatically generated">
            <a:extLst>
              <a:ext uri="{FF2B5EF4-FFF2-40B4-BE49-F238E27FC236}">
                <a16:creationId xmlns:a16="http://schemas.microsoft.com/office/drawing/2014/main" id="{C735F920-FADF-F8D5-DC96-52B1E8F4B18B}"/>
              </a:ext>
            </a:extLst>
          </p:cNvPr>
          <p:cNvPicPr>
            <a:picLocks noChangeAspect="1"/>
          </p:cNvPicPr>
          <p:nvPr/>
        </p:nvPicPr>
        <p:blipFill>
          <a:blip r:embed="rId2"/>
          <a:stretch>
            <a:fillRect/>
          </a:stretch>
        </p:blipFill>
        <p:spPr>
          <a:xfrm>
            <a:off x="5980742" y="854968"/>
            <a:ext cx="5654663" cy="5075060"/>
          </a:xfrm>
          <a:prstGeom prst="rect">
            <a:avLst/>
          </a:prstGeom>
        </p:spPr>
      </p:pic>
      <p:sp>
        <p:nvSpPr>
          <p:cNvPr id="75" name="Freeform: Shape 74">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7" name="Group 76">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78" name="Freeform: Shape 77">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9" name="Freeform: Shape 78">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79">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9">
            <a:extLst>
              <a:ext uri="{FF2B5EF4-FFF2-40B4-BE49-F238E27FC236}">
                <a16:creationId xmlns:a16="http://schemas.microsoft.com/office/drawing/2014/main" id="{9859B426-B05D-B93C-EE5B-21F5C946BEC5}"/>
              </a:ext>
            </a:extLst>
          </p:cNvPr>
          <p:cNvSpPr txBox="1">
            <a:spLocks/>
          </p:cNvSpPr>
          <p:nvPr/>
        </p:nvSpPr>
        <p:spPr>
          <a:xfrm>
            <a:off x="8808431" y="535172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N</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5" name="Content Placeholder 9">
            <a:extLst>
              <a:ext uri="{FF2B5EF4-FFF2-40B4-BE49-F238E27FC236}">
                <a16:creationId xmlns:a16="http://schemas.microsoft.com/office/drawing/2014/main" id="{DB0E1657-491C-2E89-0D91-90C71C77CA7A}"/>
              </a:ext>
            </a:extLst>
          </p:cNvPr>
          <p:cNvSpPr txBox="1">
            <a:spLocks/>
          </p:cNvSpPr>
          <p:nvPr/>
        </p:nvSpPr>
        <p:spPr>
          <a:xfrm>
            <a:off x="8198831" y="97276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S</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6" name="Content Placeholder 9">
            <a:extLst>
              <a:ext uri="{FF2B5EF4-FFF2-40B4-BE49-F238E27FC236}">
                <a16:creationId xmlns:a16="http://schemas.microsoft.com/office/drawing/2014/main" id="{222C0C16-8EF9-E959-658A-5340138DF4B4}"/>
              </a:ext>
            </a:extLst>
          </p:cNvPr>
          <p:cNvSpPr txBox="1">
            <a:spLocks/>
          </p:cNvSpPr>
          <p:nvPr/>
        </p:nvSpPr>
        <p:spPr>
          <a:xfrm>
            <a:off x="6095711" y="376676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E</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7" name="Content Placeholder 9">
            <a:extLst>
              <a:ext uri="{FF2B5EF4-FFF2-40B4-BE49-F238E27FC236}">
                <a16:creationId xmlns:a16="http://schemas.microsoft.com/office/drawing/2014/main" id="{7D03454F-D3D1-D460-048B-AAF1148F3610}"/>
              </a:ext>
            </a:extLst>
          </p:cNvPr>
          <p:cNvSpPr txBox="1">
            <a:spLocks/>
          </p:cNvSpPr>
          <p:nvPr/>
        </p:nvSpPr>
        <p:spPr>
          <a:xfrm>
            <a:off x="11145231" y="3380684"/>
            <a:ext cx="378810" cy="38863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W</a:t>
            </a:r>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3788832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4E156-3B92-9449-3DF7-C2ACD857634C}"/>
              </a:ext>
            </a:extLst>
          </p:cNvPr>
          <p:cNvSpPr>
            <a:spLocks noGrp="1"/>
          </p:cNvSpPr>
          <p:nvPr>
            <p:ph type="title"/>
          </p:nvPr>
        </p:nvSpPr>
        <p:spPr>
          <a:xfrm>
            <a:off x="517871" y="976160"/>
            <a:ext cx="4767930" cy="1848734"/>
          </a:xfrm>
        </p:spPr>
        <p:txBody>
          <a:bodyPr>
            <a:normAutofit/>
          </a:bodyPr>
          <a:lstStyle/>
          <a:p>
            <a:r>
              <a:rPr lang="en-US"/>
              <a:t>Why We Chose This Intersection:</a:t>
            </a:r>
          </a:p>
        </p:txBody>
      </p:sp>
      <p:sp>
        <p:nvSpPr>
          <p:cNvPr id="37" name="Freeform: Shape 3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2"/>
            <a:ext cx="1020166" cy="45718"/>
            <a:chOff x="4886325" y="3371754"/>
            <a:chExt cx="2418492" cy="113728"/>
          </a:xfrm>
          <a:solidFill>
            <a:schemeClr val="accent1"/>
          </a:solidFill>
        </p:grpSpPr>
        <p:sp>
          <p:nvSpPr>
            <p:cNvPr id="4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D208A8E-E28D-2AA8-EB04-78AAFAC82FD9}"/>
              </a:ext>
            </a:extLst>
          </p:cNvPr>
          <p:cNvSpPr>
            <a:spLocks noGrp="1"/>
          </p:cNvSpPr>
          <p:nvPr>
            <p:ph idx="1"/>
          </p:nvPr>
        </p:nvSpPr>
        <p:spPr>
          <a:xfrm>
            <a:off x="517871" y="3299404"/>
            <a:ext cx="4767930" cy="2745750"/>
          </a:xfrm>
        </p:spPr>
        <p:txBody>
          <a:bodyPr vert="horz" lIns="91440" tIns="45720" rIns="91440" bIns="45720" rtlCol="0">
            <a:normAutofit/>
          </a:bodyPr>
          <a:lstStyle/>
          <a:p>
            <a:pPr marL="342900" indent="-342900">
              <a:buChar char="•"/>
            </a:pPr>
            <a:r>
              <a:rPr lang="en-US"/>
              <a:t>This intersection is part of the route home for one of our group members</a:t>
            </a:r>
          </a:p>
          <a:p>
            <a:pPr marL="342900" indent="-342900">
              <a:buChar char="•"/>
            </a:pPr>
            <a:r>
              <a:rPr lang="en-US"/>
              <a:t>They are often stuck waiting for the light to change when no other cars are even around</a:t>
            </a:r>
          </a:p>
        </p:txBody>
      </p:sp>
      <p:pic>
        <p:nvPicPr>
          <p:cNvPr id="4" name="Picture 3" descr="A cartoon of a person driving a car&#10;&#10;Description automatically generated">
            <a:extLst>
              <a:ext uri="{FF2B5EF4-FFF2-40B4-BE49-F238E27FC236}">
                <a16:creationId xmlns:a16="http://schemas.microsoft.com/office/drawing/2014/main" id="{016075F0-6AB8-4367-FF19-67A372C5BBEA}"/>
              </a:ext>
            </a:extLst>
          </p:cNvPr>
          <p:cNvPicPr>
            <a:picLocks noChangeAspect="1"/>
          </p:cNvPicPr>
          <p:nvPr/>
        </p:nvPicPr>
        <p:blipFill>
          <a:blip r:embed="rId3"/>
          <a:srcRect b="7398"/>
          <a:stretch/>
        </p:blipFill>
        <p:spPr>
          <a:xfrm>
            <a:off x="5980742" y="1483420"/>
            <a:ext cx="5654663" cy="3818157"/>
          </a:xfrm>
          <a:prstGeom prst="rect">
            <a:avLst/>
          </a:prstGeom>
        </p:spPr>
      </p:pic>
      <p:sp>
        <p:nvSpPr>
          <p:cNvPr id="47" name="Freeform: Shape 4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50" name="Freeform: Shape 4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8662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1EE29-336A-AC75-50B6-A617852C4917}"/>
              </a:ext>
            </a:extLst>
          </p:cNvPr>
          <p:cNvSpPr>
            <a:spLocks noGrp="1"/>
          </p:cNvSpPr>
          <p:nvPr>
            <p:ph type="title"/>
          </p:nvPr>
        </p:nvSpPr>
        <p:spPr>
          <a:xfrm>
            <a:off x="578831" y="1016800"/>
            <a:ext cx="4767930" cy="1848734"/>
          </a:xfrm>
        </p:spPr>
        <p:txBody>
          <a:bodyPr vert="horz" lIns="91440" tIns="45720" rIns="91440" bIns="45720" rtlCol="0" anchor="b">
            <a:normAutofit/>
          </a:bodyPr>
          <a:lstStyle/>
          <a:p>
            <a:r>
              <a:rPr lang="en-US"/>
              <a:t>Data Collection:</a:t>
            </a:r>
          </a:p>
        </p:txBody>
      </p:sp>
      <p:sp>
        <p:nvSpPr>
          <p:cNvPr id="49" name="Freeform: Shape 48">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8"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 name="TextBox 4">
            <a:extLst>
              <a:ext uri="{FF2B5EF4-FFF2-40B4-BE49-F238E27FC236}">
                <a16:creationId xmlns:a16="http://schemas.microsoft.com/office/drawing/2014/main" id="{37562D72-C03E-78FA-221A-7C58A8B15AAE}"/>
              </a:ext>
            </a:extLst>
          </p:cNvPr>
          <p:cNvSpPr txBox="1"/>
          <p:nvPr/>
        </p:nvSpPr>
        <p:spPr>
          <a:xfrm>
            <a:off x="578831" y="3147004"/>
            <a:ext cx="4717130" cy="37109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2000"/>
              <a:t>The intersection was recorded from 6 – 7 PM on a Monday evening.</a:t>
            </a:r>
          </a:p>
          <a:p>
            <a:pPr marL="285750" indent="-285750">
              <a:spcAft>
                <a:spcPts val="600"/>
              </a:spcAft>
              <a:buFont typeface="Arial" panose="020B0604020202020204" pitchFamily="34" charset="0"/>
              <a:buChar char="•"/>
            </a:pPr>
            <a:endParaRPr lang="en-US" sz="2000"/>
          </a:p>
          <a:p>
            <a:pPr marL="285750" indent="-285750">
              <a:spcAft>
                <a:spcPts val="600"/>
              </a:spcAft>
              <a:buFont typeface="Arial" panose="020B0604020202020204" pitchFamily="34" charset="0"/>
              <a:buChar char="•"/>
            </a:pPr>
            <a:r>
              <a:rPr lang="en-US" sz="2000"/>
              <a:t>801 cars were recorded driving through the intersection during this time.</a:t>
            </a:r>
          </a:p>
          <a:p>
            <a:pPr lvl="1">
              <a:spcAft>
                <a:spcPts val="600"/>
              </a:spcAft>
            </a:pPr>
            <a:r>
              <a:rPr lang="en-US" sz="2000"/>
              <a:t>-292 from the north</a:t>
            </a:r>
            <a:endParaRPr lang="en-US"/>
          </a:p>
          <a:p>
            <a:pPr lvl="1">
              <a:spcAft>
                <a:spcPts val="600"/>
              </a:spcAft>
            </a:pPr>
            <a:r>
              <a:rPr lang="en-US" sz="2000"/>
              <a:t>-86 from the west</a:t>
            </a:r>
          </a:p>
          <a:p>
            <a:pPr lvl="1">
              <a:spcAft>
                <a:spcPts val="600"/>
              </a:spcAft>
            </a:pPr>
            <a:r>
              <a:rPr lang="en-US" sz="2000"/>
              <a:t>-329 from the south</a:t>
            </a:r>
          </a:p>
          <a:p>
            <a:pPr lvl="1">
              <a:spcAft>
                <a:spcPts val="600"/>
              </a:spcAft>
            </a:pPr>
            <a:r>
              <a:rPr lang="en-US" sz="2000"/>
              <a:t>-94 from the east</a:t>
            </a:r>
          </a:p>
          <a:p>
            <a:pPr>
              <a:spcAft>
                <a:spcPts val="600"/>
              </a:spcAft>
              <a:buFont typeface="Arial" panose="020B0604020202020204" pitchFamily="34" charset="0"/>
            </a:pPr>
            <a:endParaRPr lang="en-US" sz="2000"/>
          </a:p>
        </p:txBody>
      </p:sp>
      <p:sp>
        <p:nvSpPr>
          <p:cNvPr id="51" name="Freeform: Shape 5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2" name="Group 51">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8" name="Freeform: Shape 27">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F5EBD4C0-2F3D-5D3D-FE9F-A5F276D0B315}"/>
              </a:ext>
            </a:extLst>
          </p:cNvPr>
          <p:cNvGrpSpPr/>
          <p:nvPr/>
        </p:nvGrpSpPr>
        <p:grpSpPr>
          <a:xfrm>
            <a:off x="5340662" y="1681113"/>
            <a:ext cx="6660503" cy="2924931"/>
            <a:chOff x="514662" y="3743593"/>
            <a:chExt cx="5654663" cy="2498211"/>
          </a:xfrm>
        </p:grpSpPr>
        <p:pic>
          <p:nvPicPr>
            <p:cNvPr id="8" name="Picture 7" descr="A street with cars and buildings at night&#10;&#10;Description automatically generated">
              <a:extLst>
                <a:ext uri="{FF2B5EF4-FFF2-40B4-BE49-F238E27FC236}">
                  <a16:creationId xmlns:a16="http://schemas.microsoft.com/office/drawing/2014/main" id="{DAB48E46-B1B5-A1FF-B8FB-97FB79867AE9}"/>
                </a:ext>
              </a:extLst>
            </p:cNvPr>
            <p:cNvPicPr>
              <a:picLocks noChangeAspect="1"/>
            </p:cNvPicPr>
            <p:nvPr/>
          </p:nvPicPr>
          <p:blipFill>
            <a:blip r:embed="rId2"/>
            <a:stretch>
              <a:fillRect/>
            </a:stretch>
          </p:blipFill>
          <p:spPr>
            <a:xfrm>
              <a:off x="514662" y="3743593"/>
              <a:ext cx="5654663" cy="2488051"/>
            </a:xfrm>
            <a:prstGeom prst="rect">
              <a:avLst/>
            </a:prstGeom>
          </p:spPr>
        </p:pic>
        <p:sp>
          <p:nvSpPr>
            <p:cNvPr id="6" name="TextBox 5">
              <a:extLst>
                <a:ext uri="{FF2B5EF4-FFF2-40B4-BE49-F238E27FC236}">
                  <a16:creationId xmlns:a16="http://schemas.microsoft.com/office/drawing/2014/main" id="{08BBFFA4-F36E-DF8F-16A5-E05DE3F188CE}"/>
                </a:ext>
              </a:extLst>
            </p:cNvPr>
            <p:cNvSpPr txBox="1"/>
            <p:nvPr/>
          </p:nvSpPr>
          <p:spPr>
            <a:xfrm>
              <a:off x="514662" y="5992999"/>
              <a:ext cx="5654663" cy="248805"/>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Oak &amp; Burnett at 6PM</a:t>
              </a:r>
            </a:p>
          </p:txBody>
        </p:sp>
      </p:grpSp>
    </p:spTree>
    <p:extLst>
      <p:ext uri="{BB962C8B-B14F-4D97-AF65-F5344CB8AC3E}">
        <p14:creationId xmlns:p14="http://schemas.microsoft.com/office/powerpoint/2010/main" val="2337391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496D-1E66-BDB7-AEA2-B1E3CF8E995A}"/>
              </a:ext>
            </a:extLst>
          </p:cNvPr>
          <p:cNvSpPr>
            <a:spLocks noGrp="1"/>
          </p:cNvSpPr>
          <p:nvPr>
            <p:ph type="title"/>
          </p:nvPr>
        </p:nvSpPr>
        <p:spPr/>
        <p:txBody>
          <a:bodyPr/>
          <a:lstStyle/>
          <a:p>
            <a:r>
              <a:rPr lang="en-US"/>
              <a:t>Data Entry / Cleaning:</a:t>
            </a:r>
          </a:p>
        </p:txBody>
      </p:sp>
      <p:sp>
        <p:nvSpPr>
          <p:cNvPr id="3" name="Content Placeholder 2">
            <a:extLst>
              <a:ext uri="{FF2B5EF4-FFF2-40B4-BE49-F238E27FC236}">
                <a16:creationId xmlns:a16="http://schemas.microsoft.com/office/drawing/2014/main" id="{340EB7AC-B10D-0ABF-98D8-62BB8F836019}"/>
              </a:ext>
            </a:extLst>
          </p:cNvPr>
          <p:cNvSpPr>
            <a:spLocks noGrp="1"/>
          </p:cNvSpPr>
          <p:nvPr>
            <p:ph idx="1"/>
          </p:nvPr>
        </p:nvSpPr>
        <p:spPr>
          <a:xfrm>
            <a:off x="525717" y="4328913"/>
            <a:ext cx="10077557" cy="1742017"/>
          </a:xfrm>
        </p:spPr>
        <p:txBody>
          <a:bodyPr vert="horz" lIns="91440" tIns="45720" rIns="91440" bIns="45720" rtlCol="0" anchor="t">
            <a:noAutofit/>
          </a:bodyPr>
          <a:lstStyle/>
          <a:p>
            <a:pPr marL="342900" indent="-342900">
              <a:buChar char="•"/>
            </a:pPr>
            <a:r>
              <a:rPr lang="en-US" sz="1800"/>
              <a:t>Arrival Time: When the car arrived at the intersection</a:t>
            </a:r>
          </a:p>
          <a:p>
            <a:pPr marL="342900" indent="-342900">
              <a:buChar char="•"/>
            </a:pPr>
            <a:r>
              <a:rPr lang="en-US" sz="1800"/>
              <a:t>Time in Queue: How long the car waited before it could continue (blank is 0)</a:t>
            </a:r>
          </a:p>
          <a:p>
            <a:pPr marL="342900" indent="-342900">
              <a:buChar char="•"/>
            </a:pPr>
            <a:r>
              <a:rPr lang="en-US" sz="1800"/>
              <a:t>Light Change: The time when the green light changes</a:t>
            </a:r>
          </a:p>
          <a:p>
            <a:pPr marL="342900" indent="-342900">
              <a:buChar char="•"/>
            </a:pPr>
            <a:r>
              <a:rPr lang="en-US" sz="1800"/>
              <a:t>Which direction the car enters the intersection from</a:t>
            </a:r>
          </a:p>
          <a:p>
            <a:pPr marL="342900" indent="-342900">
              <a:buChar char="•"/>
            </a:pPr>
            <a:r>
              <a:rPr lang="en-US" sz="1800"/>
              <a:t>Which direction the car goes in the intersection (turns left, right, or continues straight)</a:t>
            </a:r>
          </a:p>
        </p:txBody>
      </p:sp>
      <p:pic>
        <p:nvPicPr>
          <p:cNvPr id="4" name="Picture 3" descr="A white rectangular box with black text&#10;&#10;Description automatically generated">
            <a:extLst>
              <a:ext uri="{FF2B5EF4-FFF2-40B4-BE49-F238E27FC236}">
                <a16:creationId xmlns:a16="http://schemas.microsoft.com/office/drawing/2014/main" id="{4DF1F98E-6817-0A91-3DBB-167BAD457E1E}"/>
              </a:ext>
            </a:extLst>
          </p:cNvPr>
          <p:cNvPicPr>
            <a:picLocks noChangeAspect="1"/>
          </p:cNvPicPr>
          <p:nvPr/>
        </p:nvPicPr>
        <p:blipFill>
          <a:blip r:embed="rId2"/>
          <a:stretch>
            <a:fillRect/>
          </a:stretch>
        </p:blipFill>
        <p:spPr>
          <a:xfrm>
            <a:off x="357188" y="2676525"/>
            <a:ext cx="11477625" cy="1504950"/>
          </a:xfrm>
          <a:prstGeom prst="rect">
            <a:avLst/>
          </a:prstGeom>
        </p:spPr>
      </p:pic>
    </p:spTree>
    <p:extLst>
      <p:ext uri="{BB962C8B-B14F-4D97-AF65-F5344CB8AC3E}">
        <p14:creationId xmlns:p14="http://schemas.microsoft.com/office/powerpoint/2010/main" val="2180522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FE93BF55-6FFB-2F74-8352-B895CFF00F6E}"/>
              </a:ext>
            </a:extLst>
          </p:cNvPr>
          <p:cNvSpPr>
            <a:spLocks noGrp="1"/>
          </p:cNvSpPr>
          <p:nvPr>
            <p:ph type="title"/>
          </p:nvPr>
        </p:nvSpPr>
        <p:spPr>
          <a:xfrm>
            <a:off x="525717" y="787068"/>
            <a:ext cx="4663649" cy="1455091"/>
          </a:xfrm>
        </p:spPr>
        <p:txBody>
          <a:bodyPr>
            <a:normAutofit/>
          </a:bodyPr>
          <a:lstStyle/>
          <a:p>
            <a:r>
              <a:rPr lang="en-US"/>
              <a:t>Modeling Relevant Distributions: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2"/>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A4DBEB6B-FF4D-7ED3-406C-CFB41CF35316}"/>
              </a:ext>
            </a:extLst>
          </p:cNvPr>
          <p:cNvSpPr>
            <a:spLocks noGrp="1"/>
          </p:cNvSpPr>
          <p:nvPr>
            <p:ph idx="1"/>
          </p:nvPr>
        </p:nvSpPr>
        <p:spPr>
          <a:xfrm>
            <a:off x="525717" y="2796427"/>
            <a:ext cx="4663649" cy="3274503"/>
          </a:xfrm>
        </p:spPr>
        <p:txBody>
          <a:bodyPr vert="horz" lIns="91440" tIns="45720" rIns="91440" bIns="45720" rtlCol="0">
            <a:normAutofit/>
          </a:bodyPr>
          <a:lstStyle/>
          <a:p>
            <a:pPr marL="342900" indent="-342900">
              <a:buChar char="•"/>
            </a:pPr>
            <a:r>
              <a:rPr lang="en-US"/>
              <a:t>North-south light time</a:t>
            </a:r>
          </a:p>
          <a:p>
            <a:pPr marL="342900" indent="-342900">
              <a:buChar char="•"/>
            </a:pPr>
            <a:r>
              <a:rPr lang="en-US"/>
              <a:t>East-west light time</a:t>
            </a:r>
          </a:p>
          <a:p>
            <a:pPr marL="342900" indent="-342900">
              <a:buChar char="•"/>
            </a:pPr>
            <a:r>
              <a:rPr lang="en-US"/>
              <a:t>Car arrivals from the west</a:t>
            </a:r>
          </a:p>
          <a:p>
            <a:pPr marL="342900" indent="-342900">
              <a:buChar char="•"/>
            </a:pPr>
            <a:r>
              <a:rPr lang="en-US"/>
              <a:t>Car arrivals from the east</a:t>
            </a:r>
          </a:p>
          <a:p>
            <a:pPr marL="342900" indent="-342900">
              <a:buChar char="•"/>
            </a:pPr>
            <a:r>
              <a:rPr lang="en-US"/>
              <a:t>Car arrivals from the north</a:t>
            </a:r>
          </a:p>
          <a:p>
            <a:pPr marL="342900" indent="-342900">
              <a:buChar char="•"/>
            </a:pPr>
            <a:r>
              <a:rPr lang="en-US"/>
              <a:t>Car arrivals from the south</a:t>
            </a:r>
          </a:p>
        </p:txBody>
      </p:sp>
      <p:pic>
        <p:nvPicPr>
          <p:cNvPr id="7" name="Graphic 6" descr="Car">
            <a:extLst>
              <a:ext uri="{FF2B5EF4-FFF2-40B4-BE49-F238E27FC236}">
                <a16:creationId xmlns:a16="http://schemas.microsoft.com/office/drawing/2014/main" id="{B2AD1F3C-96EB-C2E0-CF8D-AD9A230439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3780" y="553415"/>
            <a:ext cx="5660211" cy="5660211"/>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1352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D9ED5119-AA22-5550-9FC6-E38B00442C6D}"/>
              </a:ext>
            </a:extLst>
          </p:cNvPr>
          <p:cNvSpPr>
            <a:spLocks noGrp="1"/>
          </p:cNvSpPr>
          <p:nvPr>
            <p:ph type="title"/>
          </p:nvPr>
        </p:nvSpPr>
        <p:spPr>
          <a:xfrm>
            <a:off x="525717" y="787068"/>
            <a:ext cx="4663649" cy="1455091"/>
          </a:xfrm>
        </p:spPr>
        <p:txBody>
          <a:bodyPr>
            <a:normAutofit/>
          </a:bodyPr>
          <a:lstStyle/>
          <a:p>
            <a:r>
              <a:rPr lang="en-US"/>
              <a:t>North-South Light Time</a:t>
            </a:r>
          </a:p>
        </p:txBody>
      </p:sp>
      <p:sp>
        <p:nvSpPr>
          <p:cNvPr id="43" name="Freeform: Shape 4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CB76234-44C2-5BB0-8B78-1CA9863DAD3E}"/>
              </a:ext>
            </a:extLst>
          </p:cNvPr>
          <p:cNvSpPr>
            <a:spLocks noGrp="1"/>
          </p:cNvSpPr>
          <p:nvPr>
            <p:ph idx="1"/>
          </p:nvPr>
        </p:nvSpPr>
        <p:spPr>
          <a:xfrm>
            <a:off x="525717" y="2908187"/>
            <a:ext cx="4663649" cy="3274503"/>
          </a:xfrm>
        </p:spPr>
        <p:txBody>
          <a:bodyPr vert="horz" lIns="91440" tIns="45720" rIns="91440" bIns="45720" rtlCol="0" anchor="t">
            <a:normAutofit/>
          </a:bodyPr>
          <a:lstStyle/>
          <a:p>
            <a:pPr marL="342900" indent="-342900" algn="just">
              <a:buChar char="•"/>
            </a:pPr>
            <a:r>
              <a:rPr lang="en-US"/>
              <a:t>Found to be essentially constant, at 46 seconds for a green light going north to south</a:t>
            </a:r>
          </a:p>
          <a:p>
            <a:pPr marL="342900" indent="-342900" algn="just">
              <a:buChar char="•"/>
            </a:pPr>
            <a:r>
              <a:rPr lang="en-US"/>
              <a:t>Any variation was found to be minor, or explainable by potential unknowns that we were not able to account for, such as traffic sensors or custom timings</a:t>
            </a:r>
          </a:p>
        </p:txBody>
      </p:sp>
      <p:sp>
        <p:nvSpPr>
          <p:cNvPr id="53" name="Freeform: Shape 5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oup 5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6" name="Freeform: Shape 5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Freeform: Shape 5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A screenshot of a graph&#10;&#10;Description automatically generated">
            <a:extLst>
              <a:ext uri="{FF2B5EF4-FFF2-40B4-BE49-F238E27FC236}">
                <a16:creationId xmlns:a16="http://schemas.microsoft.com/office/drawing/2014/main" id="{C7BC3A08-15E3-3F0E-CCD3-803EC074544B}"/>
              </a:ext>
            </a:extLst>
          </p:cNvPr>
          <p:cNvPicPr>
            <a:picLocks noChangeAspect="1"/>
          </p:cNvPicPr>
          <p:nvPr/>
        </p:nvPicPr>
        <p:blipFill>
          <a:blip r:embed="rId2"/>
          <a:stretch>
            <a:fillRect/>
          </a:stretch>
        </p:blipFill>
        <p:spPr>
          <a:xfrm>
            <a:off x="10181987" y="1658637"/>
            <a:ext cx="1909082" cy="3546021"/>
          </a:xfrm>
          <a:prstGeom prst="rect">
            <a:avLst/>
          </a:prstGeom>
        </p:spPr>
      </p:pic>
      <p:pic>
        <p:nvPicPr>
          <p:cNvPr id="12" name="Picture 11" descr="A graph with blue bars&#10;&#10;Description automatically generated">
            <a:extLst>
              <a:ext uri="{FF2B5EF4-FFF2-40B4-BE49-F238E27FC236}">
                <a16:creationId xmlns:a16="http://schemas.microsoft.com/office/drawing/2014/main" id="{7B7C429F-2D06-A412-08CD-805A162D6149}"/>
              </a:ext>
            </a:extLst>
          </p:cNvPr>
          <p:cNvPicPr>
            <a:picLocks noChangeAspect="1"/>
          </p:cNvPicPr>
          <p:nvPr/>
        </p:nvPicPr>
        <p:blipFill>
          <a:blip r:embed="rId3"/>
          <a:stretch>
            <a:fillRect/>
          </a:stretch>
        </p:blipFill>
        <p:spPr>
          <a:xfrm>
            <a:off x="5291284" y="1661450"/>
            <a:ext cx="4897507" cy="3537159"/>
          </a:xfrm>
          <a:prstGeom prst="rect">
            <a:avLst/>
          </a:prstGeom>
        </p:spPr>
      </p:pic>
    </p:spTree>
    <p:extLst>
      <p:ext uri="{BB962C8B-B14F-4D97-AF65-F5344CB8AC3E}">
        <p14:creationId xmlns:p14="http://schemas.microsoft.com/office/powerpoint/2010/main" val="874064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D9ED5119-AA22-5550-9FC6-E38B00442C6D}"/>
              </a:ext>
            </a:extLst>
          </p:cNvPr>
          <p:cNvSpPr>
            <a:spLocks noGrp="1"/>
          </p:cNvSpPr>
          <p:nvPr>
            <p:ph type="title"/>
          </p:nvPr>
        </p:nvSpPr>
        <p:spPr>
          <a:xfrm>
            <a:off x="525717" y="787068"/>
            <a:ext cx="4663649" cy="1455091"/>
          </a:xfrm>
        </p:spPr>
        <p:txBody>
          <a:bodyPr>
            <a:normAutofit/>
          </a:bodyPr>
          <a:lstStyle/>
          <a:p>
            <a:r>
              <a:rPr lang="en-US"/>
              <a:t>East-West Light Time</a:t>
            </a:r>
          </a:p>
        </p:txBody>
      </p:sp>
      <p:sp>
        <p:nvSpPr>
          <p:cNvPr id="43" name="Freeform: Shape 4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CB76234-44C2-5BB0-8B78-1CA9863DAD3E}"/>
              </a:ext>
            </a:extLst>
          </p:cNvPr>
          <p:cNvSpPr>
            <a:spLocks noGrp="1"/>
          </p:cNvSpPr>
          <p:nvPr>
            <p:ph idx="1"/>
          </p:nvPr>
        </p:nvSpPr>
        <p:spPr>
          <a:xfrm>
            <a:off x="525717" y="2796427"/>
            <a:ext cx="4663649" cy="3274503"/>
          </a:xfrm>
        </p:spPr>
        <p:txBody>
          <a:bodyPr vert="horz" lIns="91440" tIns="45720" rIns="91440" bIns="45720" rtlCol="0" anchor="t">
            <a:normAutofit/>
          </a:bodyPr>
          <a:lstStyle/>
          <a:p>
            <a:pPr marL="342900" indent="-342900" algn="just">
              <a:buChar char="•"/>
            </a:pPr>
            <a:r>
              <a:rPr lang="en-US"/>
              <a:t>Found to be essentially constant, at 23 seconds for a green light going east-west.</a:t>
            </a:r>
          </a:p>
          <a:p>
            <a:pPr marL="342900" indent="-342900" algn="just">
              <a:buChar char="•"/>
            </a:pPr>
            <a:r>
              <a:rPr lang="en-US"/>
              <a:t>Similarly to North-South, variation was minor or could be explained by potential unknowns that cannot be accounted for, such as traffic sensors or hardcoded timings.</a:t>
            </a:r>
          </a:p>
          <a:p>
            <a:pPr algn="just"/>
            <a:endParaRPr lang="en-US"/>
          </a:p>
        </p:txBody>
      </p:sp>
      <p:sp>
        <p:nvSpPr>
          <p:cNvPr id="53" name="Freeform: Shape 5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oup 5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6" name="Freeform: Shape 5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Freeform: Shape 5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DAC2585-FE87-424E-801B-F508D2940875}"/>
              </a:ext>
            </a:extLst>
          </p:cNvPr>
          <p:cNvPicPr>
            <a:picLocks noChangeAspect="1"/>
          </p:cNvPicPr>
          <p:nvPr/>
        </p:nvPicPr>
        <p:blipFill>
          <a:blip r:embed="rId2"/>
          <a:stretch>
            <a:fillRect/>
          </a:stretch>
        </p:blipFill>
        <p:spPr>
          <a:xfrm>
            <a:off x="5601032" y="1518351"/>
            <a:ext cx="4684750" cy="3546623"/>
          </a:xfrm>
          <a:prstGeom prst="rect">
            <a:avLst/>
          </a:prstGeom>
        </p:spPr>
      </p:pic>
      <p:pic>
        <p:nvPicPr>
          <p:cNvPr id="5" name="Picture 4" descr="A screenshot of a phone&#10;&#10;Description automatically generated">
            <a:extLst>
              <a:ext uri="{FF2B5EF4-FFF2-40B4-BE49-F238E27FC236}">
                <a16:creationId xmlns:a16="http://schemas.microsoft.com/office/drawing/2014/main" id="{DE66D834-6A00-A463-2079-E727862BDCBB}"/>
              </a:ext>
            </a:extLst>
          </p:cNvPr>
          <p:cNvPicPr>
            <a:picLocks noChangeAspect="1"/>
          </p:cNvPicPr>
          <p:nvPr/>
        </p:nvPicPr>
        <p:blipFill>
          <a:blip r:embed="rId3"/>
          <a:stretch>
            <a:fillRect/>
          </a:stretch>
        </p:blipFill>
        <p:spPr>
          <a:xfrm>
            <a:off x="10173919" y="1518462"/>
            <a:ext cx="1918512" cy="3546401"/>
          </a:xfrm>
          <a:prstGeom prst="rect">
            <a:avLst/>
          </a:prstGeom>
        </p:spPr>
      </p:pic>
    </p:spTree>
    <p:extLst>
      <p:ext uri="{BB962C8B-B14F-4D97-AF65-F5344CB8AC3E}">
        <p14:creationId xmlns:p14="http://schemas.microsoft.com/office/powerpoint/2010/main" val="2782165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5119-AA22-5550-9FC6-E38B00442C6D}"/>
              </a:ext>
            </a:extLst>
          </p:cNvPr>
          <p:cNvSpPr>
            <a:spLocks noGrp="1"/>
          </p:cNvSpPr>
          <p:nvPr>
            <p:ph type="title"/>
          </p:nvPr>
        </p:nvSpPr>
        <p:spPr/>
        <p:txBody>
          <a:bodyPr/>
          <a:lstStyle/>
          <a:p>
            <a:r>
              <a:rPr lang="en-US"/>
              <a:t>Light Cycle Time</a:t>
            </a:r>
          </a:p>
        </p:txBody>
      </p:sp>
      <p:sp>
        <p:nvSpPr>
          <p:cNvPr id="3" name="Content Placeholder 2">
            <a:extLst>
              <a:ext uri="{FF2B5EF4-FFF2-40B4-BE49-F238E27FC236}">
                <a16:creationId xmlns:a16="http://schemas.microsoft.com/office/drawing/2014/main" id="{DCB76234-44C2-5BB0-8B78-1CA9863DAD3E}"/>
              </a:ext>
            </a:extLst>
          </p:cNvPr>
          <p:cNvSpPr>
            <a:spLocks noGrp="1"/>
          </p:cNvSpPr>
          <p:nvPr>
            <p:ph idx="1"/>
          </p:nvPr>
        </p:nvSpPr>
        <p:spPr>
          <a:xfrm>
            <a:off x="525717" y="2521885"/>
            <a:ext cx="11185115" cy="3549045"/>
          </a:xfrm>
        </p:spPr>
        <p:txBody>
          <a:bodyPr vert="horz" lIns="91440" tIns="45720" rIns="91440" bIns="45720" rtlCol="0" anchor="t">
            <a:normAutofit/>
          </a:bodyPr>
          <a:lstStyle/>
          <a:p>
            <a:pPr marL="571500" lvl="1" indent="-457200"/>
            <a:r>
              <a:rPr lang="en-US" sz="3200"/>
              <a:t>Defined as the time for a complete traffic light cycle</a:t>
            </a:r>
          </a:p>
          <a:p>
            <a:pPr marL="914400" lvl="2" indent="-457200">
              <a:buChar char="•"/>
            </a:pPr>
            <a:r>
              <a:rPr lang="en-US" sz="3200"/>
              <a:t>= (North-South Light Time) + (East West Light Time)</a:t>
            </a:r>
          </a:p>
          <a:p>
            <a:pPr marL="914400" lvl="2" indent="-457200">
              <a:buChar char="•"/>
            </a:pPr>
            <a:r>
              <a:rPr lang="en-US" sz="3200"/>
              <a:t>= Constant(46) + Constant(23) = Constant(69) seconds</a:t>
            </a:r>
          </a:p>
          <a:p>
            <a:pPr marL="457200" lvl="1">
              <a:buChar char="•"/>
            </a:pPr>
            <a:r>
              <a:rPr lang="en-US" sz="3200"/>
              <a:t>(North South Light Time) per (East West Light Time) was found to be a ratio of 2:1</a:t>
            </a:r>
          </a:p>
          <a:p>
            <a:pPr marL="114300" lvl="1" indent="0">
              <a:buNone/>
            </a:pPr>
            <a:endParaRPr lang="en-US" sz="3200"/>
          </a:p>
        </p:txBody>
      </p:sp>
    </p:spTree>
    <p:extLst>
      <p:ext uri="{BB962C8B-B14F-4D97-AF65-F5344CB8AC3E}">
        <p14:creationId xmlns:p14="http://schemas.microsoft.com/office/powerpoint/2010/main" val="1395286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2</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RocaVTI</vt:lpstr>
      <vt:lpstr>BrushVTI</vt:lpstr>
      <vt:lpstr>Modeling a 4-Way Intersection During Rush Hour</vt:lpstr>
      <vt:lpstr>Our Model:</vt:lpstr>
      <vt:lpstr>Why We Chose This Intersection:</vt:lpstr>
      <vt:lpstr>Data Collection:</vt:lpstr>
      <vt:lpstr>Data Entry / Cleaning:</vt:lpstr>
      <vt:lpstr>Modeling Relevant Distributions:</vt:lpstr>
      <vt:lpstr>North-South Light Time</vt:lpstr>
      <vt:lpstr>East-West Light Time</vt:lpstr>
      <vt:lpstr>Light Cycle Time</vt:lpstr>
      <vt:lpstr>Car Arrivals: North and South</vt:lpstr>
      <vt:lpstr>Car Arrivals: East and West</vt:lpstr>
      <vt:lpstr>Modeling the Intersection</vt:lpstr>
      <vt:lpstr>The Model: Northside Arrivals</vt:lpstr>
      <vt:lpstr>PowerPoint Presentation</vt:lpstr>
      <vt:lpstr>Model Results:</vt:lpstr>
      <vt:lpstr>Changing The Light Timings:</vt:lpstr>
      <vt:lpstr>Updated Model Results: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2024-12-08T19:47:20Z</dcterms:created>
  <dcterms:modified xsi:type="dcterms:W3CDTF">2024-12-09T03:29:04Z</dcterms:modified>
</cp:coreProperties>
</file>