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4" d="100"/>
          <a:sy n="84" d="100"/>
        </p:scale>
        <p:origin x="186"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447098"/>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&lt;G2M Insight for Cab Investment Firm&gt;</a:t>
            </a:r>
          </a:p>
          <a:p>
            <a:endParaRPr lang="en-US" sz="2800" b="1" dirty="0"/>
          </a:p>
          <a:p>
            <a:r>
              <a:rPr lang="en-US" sz="2800" b="1" dirty="0"/>
              <a:t>&lt;September 21, 2022&gt;</a:t>
            </a:r>
          </a:p>
          <a:p>
            <a:endParaRPr lang="en-US" sz="2800" b="1" dirty="0"/>
          </a:p>
          <a:p>
            <a:r>
              <a:rPr lang="en-US" sz="2800" b="1" dirty="0"/>
              <a:t>Sok </a:t>
            </a:r>
            <a:r>
              <a:rPr lang="en-US" sz="2800" b="1" dirty="0" err="1"/>
              <a:t>Leng</a:t>
            </a:r>
            <a:r>
              <a:rPr lang="en-US" sz="2800" b="1" dirty="0"/>
              <a:t> Chan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6B9F-A591-F841-99AB-A67CE8714B62}"/>
              </a:ext>
            </a:extLst>
          </p:cNvPr>
          <p:cNvSpPr>
            <a:spLocks noGrp="1"/>
          </p:cNvSpPr>
          <p:nvPr>
            <p:ph type="title"/>
          </p:nvPr>
        </p:nvSpPr>
        <p:spPr>
          <a:xfrm>
            <a:off x="838200" y="386390"/>
            <a:ext cx="10515600" cy="1325563"/>
          </a:xfrm>
        </p:spPr>
        <p:txBody>
          <a:bodyPr/>
          <a:lstStyle/>
          <a:p>
            <a:r>
              <a:rPr lang="en-US" b="1" dirty="0"/>
              <a:t>Which income class contribute more profit?</a:t>
            </a:r>
          </a:p>
        </p:txBody>
      </p:sp>
      <p:sp>
        <p:nvSpPr>
          <p:cNvPr id="3" name="Content Placeholder 2">
            <a:extLst>
              <a:ext uri="{FF2B5EF4-FFF2-40B4-BE49-F238E27FC236}">
                <a16:creationId xmlns:a16="http://schemas.microsoft.com/office/drawing/2014/main" id="{9CFE30D4-CC30-7F90-5826-E878EBB81585}"/>
              </a:ext>
            </a:extLst>
          </p:cNvPr>
          <p:cNvSpPr>
            <a:spLocks noGrp="1"/>
          </p:cNvSpPr>
          <p:nvPr>
            <p:ph idx="1"/>
          </p:nvPr>
        </p:nvSpPr>
        <p:spPr>
          <a:xfrm>
            <a:off x="8702749" y="1594884"/>
            <a:ext cx="3264195" cy="4380614"/>
          </a:xfrm>
        </p:spPr>
        <p:txBody>
          <a:bodyPr/>
          <a:lstStyle/>
          <a:p>
            <a:r>
              <a:rPr lang="en-US" dirty="0"/>
              <a:t>As we see, the middle class and higher class are the majority group to take the yellow cab and pink cab. Thus, the yellow has much more profit than pink cab. </a:t>
            </a:r>
          </a:p>
        </p:txBody>
      </p:sp>
      <p:pic>
        <p:nvPicPr>
          <p:cNvPr id="5" name="Picture 4">
            <a:extLst>
              <a:ext uri="{FF2B5EF4-FFF2-40B4-BE49-F238E27FC236}">
                <a16:creationId xmlns:a16="http://schemas.microsoft.com/office/drawing/2014/main" id="{730E3B66-CFB0-E183-2736-28AA9693E02D}"/>
              </a:ext>
            </a:extLst>
          </p:cNvPr>
          <p:cNvPicPr>
            <a:picLocks noChangeAspect="1"/>
          </p:cNvPicPr>
          <p:nvPr/>
        </p:nvPicPr>
        <p:blipFill>
          <a:blip r:embed="rId2"/>
          <a:stretch>
            <a:fillRect/>
          </a:stretch>
        </p:blipFill>
        <p:spPr>
          <a:xfrm>
            <a:off x="542261" y="1503729"/>
            <a:ext cx="8102010" cy="4913020"/>
          </a:xfrm>
          <a:prstGeom prst="rect">
            <a:avLst/>
          </a:prstGeom>
        </p:spPr>
      </p:pic>
    </p:spTree>
    <p:extLst>
      <p:ext uri="{BB962C8B-B14F-4D97-AF65-F5344CB8AC3E}">
        <p14:creationId xmlns:p14="http://schemas.microsoft.com/office/powerpoint/2010/main" val="264552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678BD-C7A7-1121-8919-657204253780}"/>
              </a:ext>
            </a:extLst>
          </p:cNvPr>
          <p:cNvSpPr>
            <a:spLocks noGrp="1"/>
          </p:cNvSpPr>
          <p:nvPr>
            <p:ph type="title"/>
          </p:nvPr>
        </p:nvSpPr>
        <p:spPr>
          <a:xfrm>
            <a:off x="630936" y="639520"/>
            <a:ext cx="3429000" cy="1719072"/>
          </a:xfrm>
        </p:spPr>
        <p:txBody>
          <a:bodyPr anchor="b">
            <a:normAutofit/>
          </a:bodyPr>
          <a:lstStyle/>
          <a:p>
            <a:r>
              <a:rPr lang="en-US" sz="3800" b="1"/>
              <a:t>Which city has more customers?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0C4FA8-0D5F-643A-D027-B5D47A106B32}"/>
              </a:ext>
            </a:extLst>
          </p:cNvPr>
          <p:cNvSpPr>
            <a:spLocks noGrp="1"/>
          </p:cNvSpPr>
          <p:nvPr>
            <p:ph idx="1"/>
          </p:nvPr>
        </p:nvSpPr>
        <p:spPr>
          <a:xfrm>
            <a:off x="630936" y="2807208"/>
            <a:ext cx="3429000" cy="3410712"/>
          </a:xfrm>
        </p:spPr>
        <p:txBody>
          <a:bodyPr anchor="t">
            <a:normAutofit/>
          </a:bodyPr>
          <a:lstStyle/>
          <a:p>
            <a:r>
              <a:rPr lang="en-US" sz="2200" dirty="0"/>
              <a:t>We can see that Yellow cab is the most users to ride and top 5 city which user take the ride as below: New York, Chicago, Washington DC, Loas Angels, Boston. </a:t>
            </a:r>
          </a:p>
          <a:p>
            <a:r>
              <a:rPr lang="en-US" sz="2200" dirty="0"/>
              <a:t>For Pink Cab, Top 3 cities for ride are Los Angles, New York, San Diego</a:t>
            </a:r>
          </a:p>
        </p:txBody>
      </p:sp>
      <p:pic>
        <p:nvPicPr>
          <p:cNvPr id="6" name="Picture 5" descr="Table&#10;&#10;Description automatically generated">
            <a:extLst>
              <a:ext uri="{FF2B5EF4-FFF2-40B4-BE49-F238E27FC236}">
                <a16:creationId xmlns:a16="http://schemas.microsoft.com/office/drawing/2014/main" id="{5BE22D6C-7C6F-87FB-9F10-833565B1D30C}"/>
              </a:ext>
            </a:extLst>
          </p:cNvPr>
          <p:cNvPicPr>
            <a:picLocks noChangeAspect="1"/>
          </p:cNvPicPr>
          <p:nvPr/>
        </p:nvPicPr>
        <p:blipFill>
          <a:blip r:embed="rId2"/>
          <a:stretch>
            <a:fillRect/>
          </a:stretch>
        </p:blipFill>
        <p:spPr>
          <a:xfrm>
            <a:off x="5519433" y="640080"/>
            <a:ext cx="5173445" cy="5577840"/>
          </a:xfrm>
          <a:prstGeom prst="rect">
            <a:avLst/>
          </a:prstGeom>
        </p:spPr>
      </p:pic>
    </p:spTree>
    <p:extLst>
      <p:ext uri="{BB962C8B-B14F-4D97-AF65-F5344CB8AC3E}">
        <p14:creationId xmlns:p14="http://schemas.microsoft.com/office/powerpoint/2010/main" val="107034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69FE7-75F2-8C99-FB77-2DC834086DE7}"/>
              </a:ext>
            </a:extLst>
          </p:cNvPr>
          <p:cNvSpPr>
            <a:spLocks noGrp="1"/>
          </p:cNvSpPr>
          <p:nvPr>
            <p:ph type="title"/>
          </p:nvPr>
        </p:nvSpPr>
        <p:spPr>
          <a:xfrm>
            <a:off x="630936" y="639520"/>
            <a:ext cx="3429000" cy="1719072"/>
          </a:xfrm>
        </p:spPr>
        <p:txBody>
          <a:bodyPr anchor="b">
            <a:normAutofit/>
          </a:bodyPr>
          <a:lstStyle/>
          <a:p>
            <a:r>
              <a:rPr lang="en-US" sz="3600" b="1" dirty="0"/>
              <a:t>Which city has more customer?</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2E33C40-CC32-BD9A-35E1-6296A1E235AD}"/>
              </a:ext>
            </a:extLst>
          </p:cNvPr>
          <p:cNvSpPr>
            <a:spLocks noGrp="1"/>
          </p:cNvSpPr>
          <p:nvPr>
            <p:ph idx="1"/>
          </p:nvPr>
        </p:nvSpPr>
        <p:spPr>
          <a:xfrm>
            <a:off x="630936" y="2807208"/>
            <a:ext cx="3429000" cy="3410712"/>
          </a:xfrm>
        </p:spPr>
        <p:txBody>
          <a:bodyPr anchor="t">
            <a:normAutofit/>
          </a:bodyPr>
          <a:lstStyle/>
          <a:p>
            <a:r>
              <a:rPr lang="en-US" sz="2200" dirty="0"/>
              <a:t>We can see the most customer to ride yellow cab in New York city and pink cab in Los Angeles. Although yellow cab is not the first choice for Los Angeles users, but it is still in the top 5 cities.</a:t>
            </a:r>
          </a:p>
        </p:txBody>
      </p:sp>
      <p:pic>
        <p:nvPicPr>
          <p:cNvPr id="5" name="Content Placeholder 4" descr="Chart, bar chart&#10;&#10;Description automatically generated">
            <a:extLst>
              <a:ext uri="{FF2B5EF4-FFF2-40B4-BE49-F238E27FC236}">
                <a16:creationId xmlns:a16="http://schemas.microsoft.com/office/drawing/2014/main" id="{0A66FE40-BBA5-28E2-02F3-1D0CF553CDF7}"/>
              </a:ext>
            </a:extLst>
          </p:cNvPr>
          <p:cNvPicPr>
            <a:picLocks noChangeAspect="1"/>
          </p:cNvPicPr>
          <p:nvPr/>
        </p:nvPicPr>
        <p:blipFill>
          <a:blip r:embed="rId2"/>
          <a:stretch>
            <a:fillRect/>
          </a:stretch>
        </p:blipFill>
        <p:spPr>
          <a:xfrm>
            <a:off x="4284920" y="549704"/>
            <a:ext cx="7448108" cy="5947528"/>
          </a:xfrm>
          <a:prstGeom prst="rect">
            <a:avLst/>
          </a:prstGeom>
        </p:spPr>
      </p:pic>
    </p:spTree>
    <p:extLst>
      <p:ext uri="{BB962C8B-B14F-4D97-AF65-F5344CB8AC3E}">
        <p14:creationId xmlns:p14="http://schemas.microsoft.com/office/powerpoint/2010/main" val="148865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B86F-E847-80B3-C9EE-46E38756BE14}"/>
              </a:ext>
            </a:extLst>
          </p:cNvPr>
          <p:cNvSpPr>
            <a:spLocks noGrp="1"/>
          </p:cNvSpPr>
          <p:nvPr>
            <p:ph type="title"/>
          </p:nvPr>
        </p:nvSpPr>
        <p:spPr>
          <a:xfrm>
            <a:off x="838200" y="487400"/>
            <a:ext cx="10515600" cy="841670"/>
          </a:xfrm>
        </p:spPr>
        <p:txBody>
          <a:bodyPr>
            <a:normAutofit fontScale="90000"/>
          </a:bodyPr>
          <a:lstStyle/>
          <a:p>
            <a:r>
              <a:rPr lang="en-US" sz="4400" dirty="0">
                <a:solidFill>
                  <a:srgbClr val="FF6600"/>
                </a:solidFill>
              </a:rPr>
              <a:t>EDA summary:</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9FF51161-3310-6183-3E78-6056D425A21E}"/>
              </a:ext>
            </a:extLst>
          </p:cNvPr>
          <p:cNvSpPr>
            <a:spLocks noGrp="1"/>
          </p:cNvSpPr>
          <p:nvPr>
            <p:ph idx="1"/>
          </p:nvPr>
        </p:nvSpPr>
        <p:spPr>
          <a:xfrm>
            <a:off x="838200" y="1253330"/>
            <a:ext cx="10515600" cy="4610525"/>
          </a:xfrm>
        </p:spPr>
        <p:txBody>
          <a:bodyPr>
            <a:normAutofit fontScale="85000" lnSpcReduction="20000"/>
          </a:bodyPr>
          <a:lstStyle/>
          <a:p>
            <a:pPr algn="l"/>
            <a:r>
              <a:rPr lang="en-US" b="0" i="0" dirty="0">
                <a:solidFill>
                  <a:srgbClr val="000000"/>
                </a:solidFill>
                <a:effectLst/>
                <a:latin typeface="Helvetica Neue"/>
              </a:rPr>
              <a:t>For exploration, I find out Yellow cab should be invested since it has more profit and more customers.</a:t>
            </a:r>
          </a:p>
          <a:p>
            <a:pPr algn="l"/>
            <a:r>
              <a:rPr lang="en-US" b="0" i="0" dirty="0">
                <a:solidFill>
                  <a:srgbClr val="000000"/>
                </a:solidFill>
                <a:effectLst/>
                <a:latin typeface="Helvetica Neue"/>
              </a:rPr>
              <a:t>After did analysis, we gained the below result:</a:t>
            </a:r>
          </a:p>
          <a:p>
            <a:pPr algn="l"/>
            <a:r>
              <a:rPr lang="en-US" b="0" i="0" dirty="0">
                <a:solidFill>
                  <a:srgbClr val="000000"/>
                </a:solidFill>
                <a:effectLst/>
                <a:latin typeface="Helvetica Neue"/>
              </a:rPr>
              <a:t>-Yellow cab generate greater profit than pink cab over the years.</a:t>
            </a:r>
          </a:p>
          <a:p>
            <a:pPr algn="l"/>
            <a:r>
              <a:rPr lang="en-US" b="0" i="0" dirty="0">
                <a:solidFill>
                  <a:srgbClr val="000000"/>
                </a:solidFill>
                <a:effectLst/>
                <a:latin typeface="Helvetica Neue"/>
              </a:rPr>
              <a:t>-Yellow cab generate more profit per year than pink cab</a:t>
            </a:r>
          </a:p>
          <a:p>
            <a:pPr algn="l"/>
            <a:r>
              <a:rPr lang="en-US" b="0" i="0" dirty="0">
                <a:solidFill>
                  <a:srgbClr val="000000"/>
                </a:solidFill>
                <a:effectLst/>
                <a:latin typeface="Helvetica Neue"/>
              </a:rPr>
              <a:t>-Yellow cab has more customers than pink cab.</a:t>
            </a:r>
          </a:p>
          <a:p>
            <a:pPr algn="l"/>
            <a:r>
              <a:rPr lang="en-US" b="0" i="0" dirty="0">
                <a:solidFill>
                  <a:srgbClr val="000000"/>
                </a:solidFill>
                <a:effectLst/>
                <a:latin typeface="Helvetica Neue"/>
              </a:rPr>
              <a:t>In additional, I also found which city should be invested more in the future.</a:t>
            </a:r>
          </a:p>
          <a:p>
            <a:pPr algn="l"/>
            <a:r>
              <a:rPr lang="en-US" b="0" i="0" dirty="0">
                <a:solidFill>
                  <a:srgbClr val="000000"/>
                </a:solidFill>
                <a:effectLst/>
                <a:latin typeface="Helvetica Neue"/>
              </a:rPr>
              <a:t>After analyzed, New York City has more ride and more profit.</a:t>
            </a:r>
          </a:p>
          <a:p>
            <a:pPr algn="l"/>
            <a:r>
              <a:rPr lang="en-US" b="0" i="0" dirty="0">
                <a:solidFill>
                  <a:srgbClr val="000000"/>
                </a:solidFill>
                <a:effectLst/>
                <a:latin typeface="Helvetica Neue"/>
              </a:rPr>
              <a:t>-Top 5 city which has more customer are New York, Chicago, Washington , Los Angeles and Boston.</a:t>
            </a:r>
          </a:p>
          <a:p>
            <a:pPr algn="l"/>
            <a:r>
              <a:rPr lang="en-US" b="0" i="0" dirty="0">
                <a:solidFill>
                  <a:srgbClr val="000000"/>
                </a:solidFill>
                <a:effectLst/>
                <a:latin typeface="Helvetica Neue"/>
              </a:rPr>
              <a:t>-The age of customers are between 21 and 40 , they often take the ride no matter which company is.</a:t>
            </a:r>
          </a:p>
          <a:p>
            <a:pPr algn="l"/>
            <a:r>
              <a:rPr lang="en-US" b="0" i="0" dirty="0">
                <a:solidFill>
                  <a:srgbClr val="000000"/>
                </a:solidFill>
                <a:effectLst/>
                <a:latin typeface="Helvetica Neue"/>
              </a:rPr>
              <a:t>-Middle class and higher class are willing to spend money to take the cab.</a:t>
            </a:r>
          </a:p>
          <a:p>
            <a:endParaRPr lang="en-US" dirty="0"/>
          </a:p>
        </p:txBody>
      </p:sp>
    </p:spTree>
    <p:extLst>
      <p:ext uri="{BB962C8B-B14F-4D97-AF65-F5344CB8AC3E}">
        <p14:creationId xmlns:p14="http://schemas.microsoft.com/office/powerpoint/2010/main" val="407059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52D5-D14B-854A-8B63-A71154E174F2}"/>
              </a:ext>
            </a:extLst>
          </p:cNvPr>
          <p:cNvSpPr>
            <a:spLocks noGrp="1"/>
          </p:cNvSpPr>
          <p:nvPr>
            <p:ph type="title"/>
          </p:nvPr>
        </p:nvSpPr>
        <p:spPr/>
        <p:txBody>
          <a:bodyPr/>
          <a:lstStyle/>
          <a:p>
            <a:r>
              <a:rPr lang="en-US" sz="4400" dirty="0">
                <a:solidFill>
                  <a:srgbClr val="FF6600"/>
                </a:solidFill>
              </a:rPr>
              <a:t>Recommendations</a:t>
            </a:r>
            <a:endParaRPr lang="en-US" dirty="0"/>
          </a:p>
        </p:txBody>
      </p:sp>
      <p:sp>
        <p:nvSpPr>
          <p:cNvPr id="3" name="Content Placeholder 2">
            <a:extLst>
              <a:ext uri="{FF2B5EF4-FFF2-40B4-BE49-F238E27FC236}">
                <a16:creationId xmlns:a16="http://schemas.microsoft.com/office/drawing/2014/main" id="{8AD8FD9A-41C3-F736-335D-411608497DB1}"/>
              </a:ext>
            </a:extLst>
          </p:cNvPr>
          <p:cNvSpPr>
            <a:spLocks noGrp="1"/>
          </p:cNvSpPr>
          <p:nvPr>
            <p:ph idx="1"/>
          </p:nvPr>
        </p:nvSpPr>
        <p:spPr/>
        <p:txBody>
          <a:bodyPr/>
          <a:lstStyle/>
          <a:p>
            <a:r>
              <a:rPr lang="en-US" dirty="0"/>
              <a:t>From EDA analysis, it seems that yellow cab has higher performance, and we can see all distributions of yellow cab is much higher than pink cab. </a:t>
            </a:r>
          </a:p>
          <a:p>
            <a:r>
              <a:rPr lang="en-US" dirty="0"/>
              <a:t>For city coverages, it is obvious the yellow cab occupies very high percentage of coverage in cities. The most popular cities are New York, Chicago, Los Angles, so I will suggest to increase more service in these regions and will have more profit in the future. </a:t>
            </a:r>
          </a:p>
          <a:p>
            <a:endParaRPr lang="en-US" dirty="0"/>
          </a:p>
        </p:txBody>
      </p:sp>
    </p:spTree>
    <p:extLst>
      <p:ext uri="{BB962C8B-B14F-4D97-AF65-F5344CB8AC3E}">
        <p14:creationId xmlns:p14="http://schemas.microsoft.com/office/powerpoint/2010/main" val="284156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US" sz="2800" b="1" dirty="0">
                <a:solidFill>
                  <a:srgbClr val="FF6600"/>
                </a:solidFill>
              </a:rPr>
              <a:t>G2M Insight for cab investment firm</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18F3-666B-4EC5-5B37-80EC2839D6A6}"/>
              </a:ext>
            </a:extLst>
          </p:cNvPr>
          <p:cNvSpPr>
            <a:spLocks noGrp="1"/>
          </p:cNvSpPr>
          <p:nvPr>
            <p:ph type="title"/>
          </p:nvPr>
        </p:nvSpPr>
        <p:spPr/>
        <p:txBody>
          <a:bodyPr/>
          <a:lstStyle/>
          <a:p>
            <a:r>
              <a:rPr lang="en-US" dirty="0"/>
              <a:t>Executive Summary	</a:t>
            </a:r>
          </a:p>
        </p:txBody>
      </p:sp>
      <p:sp>
        <p:nvSpPr>
          <p:cNvPr id="3" name="Content Placeholder 2">
            <a:extLst>
              <a:ext uri="{FF2B5EF4-FFF2-40B4-BE49-F238E27FC236}">
                <a16:creationId xmlns:a16="http://schemas.microsoft.com/office/drawing/2014/main" id="{C62B398C-0C24-E4CC-A3DE-0DBBAED8F1CA}"/>
              </a:ext>
            </a:extLst>
          </p:cNvPr>
          <p:cNvSpPr>
            <a:spLocks noGrp="1"/>
          </p:cNvSpPr>
          <p:nvPr>
            <p:ph idx="1"/>
          </p:nvPr>
        </p:nvSpPr>
        <p:spPr/>
        <p:txBody>
          <a:bodyPr/>
          <a:lstStyle/>
          <a:p>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XYZ is interested in using actionable insights to help them identify the right company to make their investment.</a:t>
            </a:r>
            <a:endParaRPr lang="en-US" dirty="0"/>
          </a:p>
        </p:txBody>
      </p:sp>
    </p:spTree>
    <p:extLst>
      <p:ext uri="{BB962C8B-B14F-4D97-AF65-F5344CB8AC3E}">
        <p14:creationId xmlns:p14="http://schemas.microsoft.com/office/powerpoint/2010/main" val="371094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9A2-367C-75A1-6767-F222F79FD04D}"/>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EAB254AC-0626-E029-3B37-3375ED45D242}"/>
              </a:ext>
            </a:extLst>
          </p:cNvPr>
          <p:cNvSpPr>
            <a:spLocks noGrp="1"/>
          </p:cNvSpPr>
          <p:nvPr>
            <p:ph idx="1"/>
          </p:nvPr>
        </p:nvSpPr>
        <p:spPr>
          <a:xfrm>
            <a:off x="838200" y="1825625"/>
            <a:ext cx="10515600" cy="769738"/>
          </a:xfrm>
        </p:spPr>
        <p:txBody>
          <a:bodyPr>
            <a:normAutofit fontScale="92500" lnSpcReduction="10000"/>
          </a:bodyPr>
          <a:lstStyle/>
          <a:p>
            <a:r>
              <a:rPr lang="en-US" dirty="0"/>
              <a:t>There are two cab company in the cab industry. After analyzed, we need to decide which cab is valued to invest.  </a:t>
            </a:r>
          </a:p>
        </p:txBody>
      </p:sp>
      <p:sp>
        <p:nvSpPr>
          <p:cNvPr id="4" name="Title 1">
            <a:extLst>
              <a:ext uri="{FF2B5EF4-FFF2-40B4-BE49-F238E27FC236}">
                <a16:creationId xmlns:a16="http://schemas.microsoft.com/office/drawing/2014/main" id="{675674CB-54E3-5C54-F12F-98DC7F17B630}"/>
              </a:ext>
            </a:extLst>
          </p:cNvPr>
          <p:cNvSpPr txBox="1">
            <a:spLocks/>
          </p:cNvSpPr>
          <p:nvPr/>
        </p:nvSpPr>
        <p:spPr>
          <a:xfrm>
            <a:off x="919419" y="2595363"/>
            <a:ext cx="10515600" cy="11524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Approach:	</a:t>
            </a:r>
          </a:p>
        </p:txBody>
      </p:sp>
      <p:sp>
        <p:nvSpPr>
          <p:cNvPr id="6" name="TextBox 5">
            <a:extLst>
              <a:ext uri="{FF2B5EF4-FFF2-40B4-BE49-F238E27FC236}">
                <a16:creationId xmlns:a16="http://schemas.microsoft.com/office/drawing/2014/main" id="{8C5932EA-5BFB-EFEB-01F9-D4F2E9B9BD95}"/>
              </a:ext>
            </a:extLst>
          </p:cNvPr>
          <p:cNvSpPr txBox="1"/>
          <p:nvPr/>
        </p:nvSpPr>
        <p:spPr>
          <a:xfrm>
            <a:off x="408834" y="3755263"/>
            <a:ext cx="10944966" cy="1477328"/>
          </a:xfrm>
          <a:prstGeom prst="rect">
            <a:avLst/>
          </a:prstGeom>
          <a:noFill/>
        </p:spPr>
        <p:txBody>
          <a:bodyPr wrap="square">
            <a:spAutoFit/>
          </a:bodyPr>
          <a:lstStyle/>
          <a:p>
            <a:pPr marL="742950" marR="0" lvl="1" indent="-285750">
              <a:spcBef>
                <a:spcPts val="0"/>
              </a:spcBef>
              <a:spcAft>
                <a:spcPts val="0"/>
              </a:spcAft>
              <a:buFont typeface="Courier New" panose="02070309020205020404" pitchFamily="49" charset="0"/>
              <a:buChar char="o"/>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Check the structure of the data and clean up the dirty data</a:t>
            </a:r>
          </a:p>
          <a:p>
            <a:pPr marL="742950" marR="0" lvl="1" indent="-285750">
              <a:spcBef>
                <a:spcPts val="0"/>
              </a:spcBef>
              <a:spcAft>
                <a:spcPts val="0"/>
              </a:spcAft>
              <a:buFont typeface="Courier New" panose="02070309020205020404" pitchFamily="49" charset="0"/>
              <a:buChar char="o"/>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Check for missing value and duplicated value</a:t>
            </a:r>
          </a:p>
          <a:p>
            <a:pPr marL="742950" marR="0" lvl="1" indent="-285750">
              <a:spcBef>
                <a:spcPts val="0"/>
              </a:spcBef>
              <a:spcAft>
                <a:spcPts val="0"/>
              </a:spcAft>
              <a:buFont typeface="Courier New" panose="02070309020205020404" pitchFamily="49" charset="0"/>
              <a:buChar char="o"/>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Check for the outliers</a:t>
            </a:r>
          </a:p>
          <a:p>
            <a:endParaRPr lang="en-US" dirty="0"/>
          </a:p>
        </p:txBody>
      </p:sp>
    </p:spTree>
    <p:extLst>
      <p:ext uri="{BB962C8B-B14F-4D97-AF65-F5344CB8AC3E}">
        <p14:creationId xmlns:p14="http://schemas.microsoft.com/office/powerpoint/2010/main" val="4137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53A4D-C6C6-8403-066A-51E037DA5576}"/>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EDA (Data exploration Analysis)</a:t>
            </a:r>
          </a:p>
        </p:txBody>
      </p:sp>
      <p:pic>
        <p:nvPicPr>
          <p:cNvPr id="5" name="Content Placeholder 4">
            <a:extLst>
              <a:ext uri="{FF2B5EF4-FFF2-40B4-BE49-F238E27FC236}">
                <a16:creationId xmlns:a16="http://schemas.microsoft.com/office/drawing/2014/main" id="{B2ADD7E3-93BF-E588-2098-A2F3DF3EC5A6}"/>
              </a:ext>
            </a:extLst>
          </p:cNvPr>
          <p:cNvPicPr>
            <a:picLocks noChangeAspect="1"/>
          </p:cNvPicPr>
          <p:nvPr/>
        </p:nvPicPr>
        <p:blipFill rotWithShape="1">
          <a:blip r:embed="rId2"/>
          <a:srcRect t="1770" r="3" b="3"/>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FA66DE2E-7BA9-3FC0-D27D-135D99996259}"/>
              </a:ext>
            </a:extLst>
          </p:cNvPr>
          <p:cNvSpPr>
            <a:spLocks noGrp="1"/>
          </p:cNvSpPr>
          <p:nvPr>
            <p:ph idx="1"/>
          </p:nvPr>
        </p:nvSpPr>
        <p:spPr>
          <a:xfrm>
            <a:off x="6920968" y="2496310"/>
            <a:ext cx="4429784" cy="3660185"/>
          </a:xfrm>
        </p:spPr>
        <p:txBody>
          <a:bodyPr anchor="ctr">
            <a:normAutofit/>
          </a:bodyPr>
          <a:lstStyle/>
          <a:p>
            <a:pPr marL="0" indent="0">
              <a:buNone/>
            </a:pPr>
            <a:r>
              <a:rPr lang="en-US" sz="2200" dirty="0"/>
              <a:t>I found outlier for the variables price charge, cost of trip and profit.</a:t>
            </a:r>
          </a:p>
        </p:txBody>
      </p:sp>
    </p:spTree>
    <p:extLst>
      <p:ext uri="{BB962C8B-B14F-4D97-AF65-F5344CB8AC3E}">
        <p14:creationId xmlns:p14="http://schemas.microsoft.com/office/powerpoint/2010/main" val="88528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23F07-BF55-4946-08C6-74FCA8E0B330}"/>
              </a:ext>
            </a:extLst>
          </p:cNvPr>
          <p:cNvSpPr>
            <a:spLocks noGrp="1"/>
          </p:cNvSpPr>
          <p:nvPr>
            <p:ph type="title"/>
          </p:nvPr>
        </p:nvSpPr>
        <p:spPr>
          <a:xfrm>
            <a:off x="190956" y="154893"/>
            <a:ext cx="4972393" cy="1192067"/>
          </a:xfrm>
          <a:noFill/>
        </p:spPr>
        <p:txBody>
          <a:bodyPr vert="horz" lIns="91440" tIns="45720" rIns="91440" bIns="45720" rtlCol="0" anchor="ctr">
            <a:normAutofit/>
          </a:bodyPr>
          <a:lstStyle/>
          <a:p>
            <a:pPr algn="ctr"/>
            <a:r>
              <a:rPr lang="en-US" sz="3300" b="1" kern="1200" dirty="0">
                <a:latin typeface="+mj-lt"/>
                <a:ea typeface="+mj-ea"/>
                <a:cs typeface="+mj-cs"/>
              </a:rPr>
              <a:t>Which Company has more profit over the years?</a:t>
            </a:r>
          </a:p>
        </p:txBody>
      </p:sp>
      <p:pic>
        <p:nvPicPr>
          <p:cNvPr id="5" name="Content Placeholder 4" descr="Chart, bar chart&#10;&#10;Description automatically generated">
            <a:extLst>
              <a:ext uri="{FF2B5EF4-FFF2-40B4-BE49-F238E27FC236}">
                <a16:creationId xmlns:a16="http://schemas.microsoft.com/office/drawing/2014/main" id="{76B0A44C-6606-E756-6D94-2610B605EA0F}"/>
              </a:ext>
            </a:extLst>
          </p:cNvPr>
          <p:cNvPicPr>
            <a:picLocks noGrp="1" noChangeAspect="1"/>
          </p:cNvPicPr>
          <p:nvPr>
            <p:ph idx="1"/>
          </p:nvPr>
        </p:nvPicPr>
        <p:blipFill>
          <a:blip r:embed="rId2"/>
          <a:stretch>
            <a:fillRect/>
          </a:stretch>
        </p:blipFill>
        <p:spPr>
          <a:xfrm>
            <a:off x="5205571" y="643466"/>
            <a:ext cx="5924190" cy="5568739"/>
          </a:xfrm>
          <a:prstGeom prst="rect">
            <a:avLst/>
          </a:prstGeom>
        </p:spPr>
      </p:pic>
      <p:sp>
        <p:nvSpPr>
          <p:cNvPr id="7" name="TextBox 6">
            <a:extLst>
              <a:ext uri="{FF2B5EF4-FFF2-40B4-BE49-F238E27FC236}">
                <a16:creationId xmlns:a16="http://schemas.microsoft.com/office/drawing/2014/main" id="{BC58E539-95D1-5974-2390-1324D8B297D2}"/>
              </a:ext>
            </a:extLst>
          </p:cNvPr>
          <p:cNvSpPr txBox="1"/>
          <p:nvPr/>
        </p:nvSpPr>
        <p:spPr>
          <a:xfrm>
            <a:off x="925033" y="2121195"/>
            <a:ext cx="2695353" cy="2031325"/>
          </a:xfrm>
          <a:prstGeom prst="rect">
            <a:avLst/>
          </a:prstGeom>
          <a:noFill/>
        </p:spPr>
        <p:txBody>
          <a:bodyPr wrap="square" rtlCol="0">
            <a:spAutoFit/>
          </a:bodyPr>
          <a:lstStyle/>
          <a:p>
            <a:r>
              <a:rPr lang="en-US" dirty="0">
                <a:solidFill>
                  <a:schemeClr val="bg1"/>
                </a:solidFill>
              </a:rPr>
              <a:t>I found Yellow cab has more profit over the years.</a:t>
            </a:r>
          </a:p>
          <a:p>
            <a:r>
              <a:rPr lang="en-US" dirty="0">
                <a:solidFill>
                  <a:schemeClr val="bg1"/>
                </a:solidFill>
              </a:rPr>
              <a:t>There is clear difference between yellow cab and pink cab. The profit of yellow cab is far more than that of pink cab. </a:t>
            </a:r>
          </a:p>
        </p:txBody>
      </p:sp>
    </p:spTree>
    <p:extLst>
      <p:ext uri="{BB962C8B-B14F-4D97-AF65-F5344CB8AC3E}">
        <p14:creationId xmlns:p14="http://schemas.microsoft.com/office/powerpoint/2010/main" val="373852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6C4-884C-737E-57C9-0FB1D98A2EDF}"/>
              </a:ext>
            </a:extLst>
          </p:cNvPr>
          <p:cNvSpPr>
            <a:spLocks noGrp="1"/>
          </p:cNvSpPr>
          <p:nvPr>
            <p:ph type="title"/>
          </p:nvPr>
        </p:nvSpPr>
        <p:spPr>
          <a:xfrm>
            <a:off x="191085" y="112580"/>
            <a:ext cx="10515600" cy="1325563"/>
          </a:xfrm>
        </p:spPr>
        <p:txBody>
          <a:bodyPr/>
          <a:lstStyle/>
          <a:p>
            <a:r>
              <a:rPr lang="en-US" b="1" dirty="0"/>
              <a:t>Which City earn more profit?</a:t>
            </a:r>
          </a:p>
        </p:txBody>
      </p:sp>
      <p:sp>
        <p:nvSpPr>
          <p:cNvPr id="3" name="Content Placeholder 2">
            <a:extLst>
              <a:ext uri="{FF2B5EF4-FFF2-40B4-BE49-F238E27FC236}">
                <a16:creationId xmlns:a16="http://schemas.microsoft.com/office/drawing/2014/main" id="{55250BF2-0C9D-38EB-0C0B-76B9DC34A477}"/>
              </a:ext>
            </a:extLst>
          </p:cNvPr>
          <p:cNvSpPr>
            <a:spLocks noGrp="1"/>
          </p:cNvSpPr>
          <p:nvPr>
            <p:ph idx="1"/>
          </p:nvPr>
        </p:nvSpPr>
        <p:spPr>
          <a:xfrm>
            <a:off x="74069" y="2943297"/>
            <a:ext cx="3056646" cy="3462879"/>
          </a:xfrm>
        </p:spPr>
        <p:txBody>
          <a:bodyPr/>
          <a:lstStyle/>
          <a:p>
            <a:r>
              <a:rPr lang="en-US" sz="1800" dirty="0"/>
              <a:t>New York City has higher profit for Yellow cab and Pink cab.</a:t>
            </a:r>
          </a:p>
          <a:p>
            <a:r>
              <a:rPr lang="en-US" sz="1800" dirty="0"/>
              <a:t>Top 3 profit for the city as below: </a:t>
            </a:r>
          </a:p>
          <a:p>
            <a:r>
              <a:rPr lang="en-US" sz="1800" dirty="0"/>
              <a:t>New York, Washington Dc, Los Angeles.</a:t>
            </a:r>
          </a:p>
          <a:p>
            <a:r>
              <a:rPr lang="en-US" sz="1800" dirty="0"/>
              <a:t>Data reflected the most profit earn in New York, so it is best to increase the cab service in this region.  </a:t>
            </a:r>
          </a:p>
        </p:txBody>
      </p:sp>
      <p:pic>
        <p:nvPicPr>
          <p:cNvPr id="5" name="Picture 4">
            <a:extLst>
              <a:ext uri="{FF2B5EF4-FFF2-40B4-BE49-F238E27FC236}">
                <a16:creationId xmlns:a16="http://schemas.microsoft.com/office/drawing/2014/main" id="{2BE4A14C-E9F6-0981-E729-E736DA9A33BC}"/>
              </a:ext>
            </a:extLst>
          </p:cNvPr>
          <p:cNvPicPr>
            <a:picLocks noChangeAspect="1"/>
          </p:cNvPicPr>
          <p:nvPr/>
        </p:nvPicPr>
        <p:blipFill>
          <a:blip r:embed="rId2"/>
          <a:stretch>
            <a:fillRect/>
          </a:stretch>
        </p:blipFill>
        <p:spPr>
          <a:xfrm>
            <a:off x="234076" y="1241027"/>
            <a:ext cx="3002728" cy="1566641"/>
          </a:xfrm>
          <a:prstGeom prst="rect">
            <a:avLst/>
          </a:prstGeom>
        </p:spPr>
      </p:pic>
      <p:pic>
        <p:nvPicPr>
          <p:cNvPr id="7" name="Picture 6">
            <a:extLst>
              <a:ext uri="{FF2B5EF4-FFF2-40B4-BE49-F238E27FC236}">
                <a16:creationId xmlns:a16="http://schemas.microsoft.com/office/drawing/2014/main" id="{9857243A-64B2-97FB-9391-0AC30F6EBE0C}"/>
              </a:ext>
            </a:extLst>
          </p:cNvPr>
          <p:cNvPicPr>
            <a:picLocks noChangeAspect="1"/>
          </p:cNvPicPr>
          <p:nvPr/>
        </p:nvPicPr>
        <p:blipFill>
          <a:blip r:embed="rId3"/>
          <a:stretch>
            <a:fillRect/>
          </a:stretch>
        </p:blipFill>
        <p:spPr>
          <a:xfrm>
            <a:off x="3130715" y="1286279"/>
            <a:ext cx="9061285" cy="4862651"/>
          </a:xfrm>
          <a:prstGeom prst="rect">
            <a:avLst/>
          </a:prstGeom>
        </p:spPr>
      </p:pic>
    </p:spTree>
    <p:extLst>
      <p:ext uri="{BB962C8B-B14F-4D97-AF65-F5344CB8AC3E}">
        <p14:creationId xmlns:p14="http://schemas.microsoft.com/office/powerpoint/2010/main" val="200461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7AAD-A2BF-EC9B-4E14-EA751A181485}"/>
              </a:ext>
            </a:extLst>
          </p:cNvPr>
          <p:cNvSpPr>
            <a:spLocks noGrp="1"/>
          </p:cNvSpPr>
          <p:nvPr>
            <p:ph type="title"/>
          </p:nvPr>
        </p:nvSpPr>
        <p:spPr>
          <a:xfrm>
            <a:off x="654584" y="0"/>
            <a:ext cx="10515600" cy="1325563"/>
          </a:xfrm>
        </p:spPr>
        <p:txBody>
          <a:bodyPr/>
          <a:lstStyle/>
          <a:p>
            <a:r>
              <a:rPr lang="en-US" b="1"/>
              <a:t>Which age group often take the ride?</a:t>
            </a:r>
            <a:endParaRPr lang="en-US" b="1" dirty="0"/>
          </a:p>
        </p:txBody>
      </p:sp>
      <p:sp>
        <p:nvSpPr>
          <p:cNvPr id="3" name="Content Placeholder 2">
            <a:extLst>
              <a:ext uri="{FF2B5EF4-FFF2-40B4-BE49-F238E27FC236}">
                <a16:creationId xmlns:a16="http://schemas.microsoft.com/office/drawing/2014/main" id="{5573138D-89FD-88A7-2769-B9E5902549DB}"/>
              </a:ext>
            </a:extLst>
          </p:cNvPr>
          <p:cNvSpPr>
            <a:spLocks noGrp="1"/>
          </p:cNvSpPr>
          <p:nvPr>
            <p:ph idx="1"/>
          </p:nvPr>
        </p:nvSpPr>
        <p:spPr>
          <a:xfrm>
            <a:off x="838200" y="5642599"/>
            <a:ext cx="10515599" cy="540678"/>
          </a:xfrm>
        </p:spPr>
        <p:txBody>
          <a:bodyPr>
            <a:noAutofit/>
          </a:bodyPr>
          <a:lstStyle/>
          <a:p>
            <a:pPr marL="0" indent="0">
              <a:buNone/>
            </a:pPr>
            <a:r>
              <a:rPr lang="en-US" sz="2000" dirty="0"/>
              <a:t>The users who most use both companies are in the age ranges between 21 and 40 years. </a:t>
            </a:r>
          </a:p>
          <a:p>
            <a:pPr marL="0" indent="0">
              <a:buNone/>
            </a:pPr>
            <a:r>
              <a:rPr lang="en-US" sz="2000" dirty="0"/>
              <a:t>It reflect this age range often take the rides by cab and the majority age group for the service. </a:t>
            </a:r>
          </a:p>
        </p:txBody>
      </p:sp>
      <p:pic>
        <p:nvPicPr>
          <p:cNvPr id="5" name="Picture 4">
            <a:extLst>
              <a:ext uri="{FF2B5EF4-FFF2-40B4-BE49-F238E27FC236}">
                <a16:creationId xmlns:a16="http://schemas.microsoft.com/office/drawing/2014/main" id="{AFFFCE9C-5908-1C73-B74C-091ED75212B4}"/>
              </a:ext>
            </a:extLst>
          </p:cNvPr>
          <p:cNvPicPr>
            <a:picLocks noChangeAspect="1"/>
          </p:cNvPicPr>
          <p:nvPr/>
        </p:nvPicPr>
        <p:blipFill>
          <a:blip r:embed="rId2"/>
          <a:stretch>
            <a:fillRect/>
          </a:stretch>
        </p:blipFill>
        <p:spPr>
          <a:xfrm>
            <a:off x="706700" y="1725433"/>
            <a:ext cx="2672054" cy="3517295"/>
          </a:xfrm>
          <a:prstGeom prst="rect">
            <a:avLst/>
          </a:prstGeom>
        </p:spPr>
      </p:pic>
      <p:pic>
        <p:nvPicPr>
          <p:cNvPr id="9" name="Picture 8">
            <a:extLst>
              <a:ext uri="{FF2B5EF4-FFF2-40B4-BE49-F238E27FC236}">
                <a16:creationId xmlns:a16="http://schemas.microsoft.com/office/drawing/2014/main" id="{BB68AA26-8AD0-BAE6-437E-59DBF4265AA9}"/>
              </a:ext>
            </a:extLst>
          </p:cNvPr>
          <p:cNvPicPr>
            <a:picLocks noChangeAspect="1"/>
          </p:cNvPicPr>
          <p:nvPr/>
        </p:nvPicPr>
        <p:blipFill>
          <a:blip r:embed="rId3"/>
          <a:stretch>
            <a:fillRect/>
          </a:stretch>
        </p:blipFill>
        <p:spPr>
          <a:xfrm>
            <a:off x="3430870" y="1022308"/>
            <a:ext cx="8628386" cy="4442827"/>
          </a:xfrm>
          <a:prstGeom prst="rect">
            <a:avLst/>
          </a:prstGeom>
        </p:spPr>
      </p:pic>
    </p:spTree>
    <p:extLst>
      <p:ext uri="{BB962C8B-B14F-4D97-AF65-F5344CB8AC3E}">
        <p14:creationId xmlns:p14="http://schemas.microsoft.com/office/powerpoint/2010/main" val="183511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14AD-0D81-F365-2BFF-5E969AC8FE3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FDD4730-7A48-242F-DE6A-F83F64369EA7}"/>
              </a:ext>
            </a:extLst>
          </p:cNvPr>
          <p:cNvPicPr>
            <a:picLocks noChangeAspect="1"/>
          </p:cNvPicPr>
          <p:nvPr/>
        </p:nvPicPr>
        <p:blipFill>
          <a:blip r:embed="rId2"/>
          <a:stretch>
            <a:fillRect/>
          </a:stretch>
        </p:blipFill>
        <p:spPr>
          <a:xfrm>
            <a:off x="261123" y="625978"/>
            <a:ext cx="11774933" cy="5950844"/>
          </a:xfrm>
          <a:prstGeom prst="rect">
            <a:avLst/>
          </a:prstGeom>
        </p:spPr>
      </p:pic>
    </p:spTree>
    <p:extLst>
      <p:ext uri="{BB962C8B-B14F-4D97-AF65-F5344CB8AC3E}">
        <p14:creationId xmlns:p14="http://schemas.microsoft.com/office/powerpoint/2010/main" val="1270601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109</TotalTime>
  <Words>725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Helvetica Neue</vt:lpstr>
      <vt:lpstr>Lato Extended</vt:lpstr>
      <vt:lpstr>Arial</vt:lpstr>
      <vt:lpstr>Calibri</vt:lpstr>
      <vt:lpstr>Calibri Light</vt:lpstr>
      <vt:lpstr>Courier New</vt:lpstr>
      <vt:lpstr>Times New Roman</vt:lpstr>
      <vt:lpstr>Office Theme</vt:lpstr>
      <vt:lpstr>PowerPoint Presentation</vt:lpstr>
      <vt:lpstr>   Agenda</vt:lpstr>
      <vt:lpstr>Executive Summary </vt:lpstr>
      <vt:lpstr>Problem Statement </vt:lpstr>
      <vt:lpstr>EDA (Data exploration Analysis)</vt:lpstr>
      <vt:lpstr>Which Company has more profit over the years?</vt:lpstr>
      <vt:lpstr>Which City earn more profit?</vt:lpstr>
      <vt:lpstr>Which age group often take the ride?</vt:lpstr>
      <vt:lpstr>PowerPoint Presentation</vt:lpstr>
      <vt:lpstr>Which income class contribute more profit?</vt:lpstr>
      <vt:lpstr>Which city has more customers?</vt:lpstr>
      <vt:lpstr>Which city has more customer?</vt:lpstr>
      <vt:lpstr>EDA summary: </vt:lpstr>
      <vt:lpstr>Recommendations</vt:lpstr>
      <vt:lpstr>G2M Insight for cab investment firm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sok</dc:creator>
  <cp:lastModifiedBy>chan sok</cp:lastModifiedBy>
  <cp:revision>3</cp:revision>
  <dcterms:created xsi:type="dcterms:W3CDTF">2022-09-21T08:20:09Z</dcterms:created>
  <dcterms:modified xsi:type="dcterms:W3CDTF">2022-09-21T10:12:50Z</dcterms:modified>
</cp:coreProperties>
</file>