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82" r:id="rId3"/>
    <p:sldId id="285" r:id="rId4"/>
    <p:sldId id="286" r:id="rId5"/>
    <p:sldId id="287" r:id="rId6"/>
    <p:sldId id="288" r:id="rId7"/>
    <p:sldId id="290" r:id="rId8"/>
    <p:sldId id="283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2224" autoAdjust="0"/>
  </p:normalViewPr>
  <p:slideViewPr>
    <p:cSldViewPr snapToGrid="0">
      <p:cViewPr varScale="1">
        <p:scale>
          <a:sx n="68" d="100"/>
          <a:sy n="68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4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BCC9F7-6A7C-4834-8D3D-89740A6F6C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267B-D283-47E8-A872-0FA1A11F1D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A30D6-4658-4E22-9F17-BE450A82464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63C78-BD0D-45F3-B1AE-86B049B84B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7FF06-08F9-4303-A23C-5F4988A1D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B0FD-F8A0-4F63-A72E-3A9694F79588}" type="slidenum">
              <a:rPr lang="en-US" sz="2000" smtClean="0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41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A4F67-353A-4B75-80F4-5B7CF54E9A2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DB528-1E99-47B6-973E-DABF2D1F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AB842-94B6-474E-B671-A743B93756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73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74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on demo - display position of mouse on event.py and demo - move </a:t>
            </a:r>
            <a:r>
              <a:rPr lang="en-US" dirty="0" err="1"/>
              <a:t>cicrcle</a:t>
            </a:r>
            <a:r>
              <a:rPr lang="en-US" dirty="0"/>
              <a:t> on event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1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07-circle-rectangle.py</a:t>
            </a: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52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05-secret-circle-CORRECTION.py</a:t>
            </a:r>
            <a:endParaRPr dirty="0"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58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07-secret-circle-circle-color-CORRECTION.py</a:t>
            </a:r>
            <a:endParaRPr dirty="0"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27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06-events-demo.py</a:t>
            </a:r>
            <a:endParaRPr/>
          </a:p>
        </p:txBody>
      </p:sp>
      <p:sp>
        <p:nvSpPr>
          <p:cNvPr id="133" name="Google Shape;13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6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A07-59F5-49CB-9AAE-FB72A93C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4AFDE-C0C8-47BF-BDCB-20B5A3D6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5343-1F19-4FA8-B6B8-571BDDAA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9EAD-D094-4570-8D0C-BC00CD57F34B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E741-3A9F-492F-9A82-4C325F07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38EA-446F-44BB-ABF7-442DCD98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CAEA-7B95-4F66-9A80-44D1C720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63E4-68DF-4FBD-BD57-56704B6A4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8504-BA09-461C-8F93-E0453E5E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3831-176E-4A92-89F2-FA6B9EE62B0F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E968-EA11-4662-ADBE-B40C08FF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801D-5CD0-4617-90D8-99596884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9A99F-E278-4CD4-BFC7-059C0274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34B3-93A6-4489-8A5C-7D3A102D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82B1-AA7A-4CCB-A374-9D2A0EA7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F866-F35B-471C-8828-C7192609F771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72CD-F5ED-4EC6-97B5-271D77D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E35A-A445-4068-821F-B9E451B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6EE2-72F5-45E4-B999-9E946B4A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4395-5AFD-465E-879A-863CD6AC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C994-299A-47B5-9FB8-BFD6D5E2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4A5-4A86-4EDA-9DA3-E02131C593F8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8D2E-9207-486F-B94A-3A295C63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82A7-4D42-4312-857C-9BE87E0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CDBE-CA4B-4353-A44B-58355DA0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1C186-C3D6-43A7-9753-511EBEC8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1351-B9D4-4EDD-BF1F-527F474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3689-0CB9-4D53-934C-12BECDCA7279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3F85-DD8A-476D-8700-7F544DE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FCD1-502A-45CF-897F-ED76E4A1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A90C-AA5B-44B6-A848-B46F1ED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1B91-CF8F-4F01-92E6-792738CDD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98385-1039-4B96-A24E-45602D3D0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5C0C-E5FF-47C0-A423-FF92EE6B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2A44-E272-44B1-8CB4-4E17298477A6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F5D4B-E84D-4340-A577-A9EFC22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E8B33-660A-4FE1-BBF3-6EF43EAB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F16B-268A-4682-9066-E9E9A353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3641-579A-492C-ADBF-D1E7A4E3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8DEE8-1EAD-4445-876D-FDEA2505D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AB0E2-7C79-45B7-9EF5-8866D5376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2787-B7F2-4244-9368-2A6B1489B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E35C1-0FB8-4BF6-9627-19FCE266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BF6D-6EA7-4A33-BCBB-6963C7DDDB6B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04CE-A7CC-4C59-8322-786C04E8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1D29A-7647-46E3-95B1-46C18EAE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0E31-6C5D-4094-BCA5-577663E6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7D409-1EA2-49C9-82DB-B6FB054E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30D4-C2B8-4B4E-9D0F-7773F59C0D11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1DE8C-690D-4B8E-91F2-2A2CEDC3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58BAE-3704-439E-A144-9100720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F5DF1-EE35-4DBA-A4A9-E02B6765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8709-CAAB-47DF-A213-B9E2C265500C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B04D1-03B8-4C19-AAAF-06508CC9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A429-D7FE-44D6-9AFA-139FB23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6BA3-7F18-4E3A-8942-ECD8CFD9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C980-FA15-448B-B141-F9699BF6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6E56D-5862-435E-BBB4-8B0A493DD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7DF0-58BA-47A6-8EC1-54DB7BCC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8A3B-7AE8-44DF-9383-55D6CD51D4DE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0559-3C02-44BB-A7C2-562B19C2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4333-B930-429F-9170-41003732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46A6-B5C4-4FD7-810A-B932485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B2219-F8C8-4DC4-A438-127BC95A7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4291C-04FB-46A1-A33F-D71FBBC1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C3EF-0F28-4378-8E40-F267F710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7EF-68E5-40D5-BF5B-BF3BCAA56CDF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BE1A-E669-420C-BD15-56A80C7E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E274-BC76-475C-A781-468353C2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30E4F-6CC1-4705-A467-75B75FE8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BD646-A8FE-49F0-B5B3-EAE1EA8F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70C2-B3E4-4BC2-9A88-5023CB66D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4F76-FC6B-4098-AEC6-BCC1345291FF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563C-60E7-486B-A4BA-D680F70C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64F-6836-40AC-910B-2F012E09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FDF7-EBE4-4236-A147-4CC15C73B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966"/>
          </a:xfrm>
        </p:spPr>
        <p:txBody>
          <a:bodyPr/>
          <a:lstStyle/>
          <a:p>
            <a:r>
              <a:rPr lang="fr-FR" dirty="0"/>
              <a:t>Python </a:t>
            </a:r>
            <a:r>
              <a:rPr lang="fr-FR" dirty="0" err="1"/>
              <a:t>libraries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5" y="2821402"/>
            <a:ext cx="9144000" cy="1655762"/>
          </a:xfrm>
        </p:spPr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terminal to gaming</a:t>
            </a:r>
          </a:p>
        </p:txBody>
      </p:sp>
      <p:pic>
        <p:nvPicPr>
          <p:cNvPr id="1026" name="Picture 2" descr="How do I delete a directory in Linux terminal? - nixCra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82" y="3886711"/>
            <a:ext cx="2041439" cy="18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5165939" y="4313426"/>
            <a:ext cx="1375719" cy="986481"/>
          </a:xfrm>
          <a:prstGeom prst="rightArrow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Vidéo : voici le meilleur joueur de Super Mario Bros au mon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46" y="3933956"/>
            <a:ext cx="3102050" cy="17454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819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606456" y="145764"/>
            <a:ext cx="9300681" cy="6607165"/>
            <a:chOff x="1434823" y="191175"/>
            <a:chExt cx="9300681" cy="66071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6233" y="1304579"/>
              <a:ext cx="4398313" cy="4617498"/>
            </a:xfrm>
            <a:prstGeom prst="rect">
              <a:avLst/>
            </a:prstGeom>
          </p:spPr>
        </p:pic>
        <p:cxnSp>
          <p:nvCxnSpPr>
            <p:cNvPr id="7" name="Connecteur droit avec flèche 6"/>
            <p:cNvCxnSpPr/>
            <p:nvPr/>
          </p:nvCxnSpPr>
          <p:spPr>
            <a:xfrm>
              <a:off x="4275048" y="1492629"/>
              <a:ext cx="0" cy="469105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4266233" y="1520104"/>
              <a:ext cx="4995188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9023139" y="951979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5B9BD5"/>
                  </a:solidFill>
                </a:rPr>
                <a:t>x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808107" y="5660467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4823" y="6398230"/>
              <a:ext cx="9300681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create_rectangle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1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1" dirty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2000" b="1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1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1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2000" b="1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fill=</a:t>
              </a:r>
              <a:r>
                <a:rPr lang="en-US" sz="2000" b="1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"#0000FF"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907640" y="111991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5B9BD5"/>
                  </a:solidFill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34823" y="191175"/>
              <a:ext cx="930068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create_rectangle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x1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y1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x2</a:t>
              </a:r>
              <a:r>
                <a:rPr lang="en-US" sz="20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y2</a:t>
              </a:r>
              <a:r>
                <a:rPr lang="en-US" sz="2000" b="1" dirty="0">
                  <a:solidFill>
                    <a:srgbClr val="B5CEA8"/>
                  </a:solidFill>
                  <a:latin typeface="Consolas" panose="020B0609020204030204" pitchFamily="49" charset="0"/>
                </a:rPr>
                <a:t>, optional parameters…)</a:t>
              </a:r>
              <a:endParaRPr lang="fr-FR" sz="20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43326" y="2559000"/>
              <a:ext cx="1096873" cy="18705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flipH="1">
              <a:off x="4943323" y="1458460"/>
              <a:ext cx="2951" cy="110540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H="1">
              <a:off x="6043148" y="1463886"/>
              <a:ext cx="1" cy="110540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4091344" y="2558436"/>
              <a:ext cx="851981" cy="1085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170523" y="4418685"/>
              <a:ext cx="851981" cy="10851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2406928" y="2372251"/>
              <a:ext cx="17204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b="1" dirty="0">
                  <a:solidFill>
                    <a:srgbClr val="FF0000"/>
                  </a:solidFill>
                </a:rPr>
                <a:t>y1    20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493971" y="4198704"/>
              <a:ext cx="17204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b="1" dirty="0">
                  <a:solidFill>
                    <a:srgbClr val="FF0000"/>
                  </a:solidFill>
                </a:rPr>
                <a:t>y2    100</a:t>
              </a: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714340" y="591285"/>
              <a:ext cx="20744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/>
                  </a:solidFill>
                </a:rPr>
                <a:t>x1           x2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714340" y="902400"/>
              <a:ext cx="20744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/>
                  </a:solidFill>
                </a:rPr>
                <a:t>10           50</a:t>
              </a:r>
            </a:p>
          </p:txBody>
        </p:sp>
      </p:grpSp>
      <p:sp>
        <p:nvSpPr>
          <p:cNvPr id="26" name="Titre 3"/>
          <p:cNvSpPr>
            <a:spLocks noGrp="1"/>
          </p:cNvSpPr>
          <p:nvPr>
            <p:ph type="title"/>
          </p:nvPr>
        </p:nvSpPr>
        <p:spPr>
          <a:xfrm>
            <a:off x="12014" y="19726"/>
            <a:ext cx="2697973" cy="1818127"/>
          </a:xfrm>
        </p:spPr>
        <p:txBody>
          <a:bodyPr>
            <a:normAutofit fontScale="90000"/>
          </a:bodyPr>
          <a:lstStyle/>
          <a:p>
            <a:r>
              <a:rPr lang="fr-FR" dirty="0"/>
              <a:t>In the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lesson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31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Events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fr-FR" b="1" dirty="0">
                <a:solidFill>
                  <a:srgbClr val="00B0F0"/>
                </a:solidFill>
              </a:rPr>
              <a:t>Events</a:t>
            </a:r>
            <a:r>
              <a:rPr lang="fr-FR" dirty="0"/>
              <a:t> are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00B0F0"/>
                </a:solidFill>
              </a:rPr>
              <a:t>track</a:t>
            </a:r>
            <a:r>
              <a:rPr lang="fr-FR" b="1" dirty="0">
                <a:solidFill>
                  <a:srgbClr val="00B0F0"/>
                </a:solidFill>
              </a:rPr>
              <a:t> user interaction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windows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events</a:t>
            </a:r>
            <a:r>
              <a:rPr lang="fr-FR" dirty="0"/>
              <a:t> 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User click on a </a:t>
            </a:r>
            <a:r>
              <a:rPr lang="fr-FR" dirty="0" err="1"/>
              <a:t>shape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User type on the keyboard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dirty="0" err="1"/>
              <a:t>With</a:t>
            </a:r>
            <a:r>
              <a:rPr lang="fr-FR" dirty="0"/>
              <a:t> TK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b="1" dirty="0">
                <a:solidFill>
                  <a:schemeClr val="accent1"/>
                </a:solidFill>
              </a:rPr>
              <a:t>trigger</a:t>
            </a:r>
            <a:r>
              <a:rPr lang="fr-FR" dirty="0"/>
              <a:t> </a:t>
            </a:r>
            <a:r>
              <a:rPr lang="fr-FR" b="1" dirty="0">
                <a:solidFill>
                  <a:srgbClr val="00B0F0"/>
                </a:solidFill>
              </a:rPr>
              <a:t>a </a:t>
            </a:r>
            <a:r>
              <a:rPr lang="fr-FR" b="1" dirty="0" err="1">
                <a:solidFill>
                  <a:srgbClr val="00B0F0"/>
                </a:solidFill>
              </a:rPr>
              <a:t>function</a:t>
            </a:r>
            <a:r>
              <a:rPr lang="fr-FR" b="1" dirty="0">
                <a:solidFill>
                  <a:srgbClr val="00B0F0"/>
                </a:solidFill>
              </a:rPr>
              <a:t> </a:t>
            </a:r>
            <a:r>
              <a:rPr lang="fr-FR" dirty="0" err="1"/>
              <a:t>every</a:t>
            </a:r>
            <a:r>
              <a:rPr lang="fr-FR" dirty="0"/>
              <a:t> time an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15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Events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673814" y="1665592"/>
            <a:ext cx="11274176" cy="1938992"/>
          </a:xfrm>
          <a:prstGeom prst="rect">
            <a:avLst/>
          </a:prstGeom>
          <a:solidFill>
            <a:srgbClr val="DDEAF6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myEventTrigger(event):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 has clicked at position : 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event.x, event.y)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 = tk.Canvas(frame)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canvas.create_oval(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fill=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tags=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canvas.tag_bind(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"&lt;Button-1&gt;"</a:t>
            </a:r>
            <a:r>
              <a:rPr lang="fr-F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,myEventTrigger)</a:t>
            </a:r>
            <a:endParaRPr sz="2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42999" y="4561724"/>
            <a:ext cx="2685835" cy="2137025"/>
          </a:xfrm>
          <a:prstGeom prst="wedgeRoundRectCallout">
            <a:avLst>
              <a:gd name="adj1" fmla="val -8592"/>
              <a:gd name="adj2" fmla="val -985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« </a:t>
            </a:r>
            <a:r>
              <a:rPr lang="fr-F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tag_bind</a:t>
            </a: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» to link a function with an event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930721" y="4561726"/>
            <a:ext cx="2685835" cy="2137025"/>
          </a:xfrm>
          <a:prstGeom prst="wedgeRoundRectCallout">
            <a:avLst>
              <a:gd name="adj1" fmla="val 14360"/>
              <a:gd name="adj2" fmla="val -98030"/>
              <a:gd name="adj3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&lt;Button-1&gt; = left button of mouse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&lt;Button-3&gt; = right button of mouse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6718443" y="4561724"/>
            <a:ext cx="2685835" cy="2137025"/>
          </a:xfrm>
          <a:prstGeom prst="wedgeRoundRectCallout">
            <a:avLst>
              <a:gd name="adj1" fmla="val -13947"/>
              <a:gd name="adj2" fmla="val -98030"/>
              <a:gd name="adj3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function to call everytime the event will happen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506165" y="4561724"/>
            <a:ext cx="2685835" cy="2137025"/>
          </a:xfrm>
          <a:prstGeom prst="wedgeRoundRectCallout">
            <a:avLst>
              <a:gd name="adj1" fmla="val -59468"/>
              <a:gd name="adj2" fmla="val -112453"/>
              <a:gd name="adj3" fmla="val 16667"/>
            </a:avLst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 tag to the shape.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ID in HTML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189734" y="109415"/>
            <a:ext cx="3389187" cy="1421435"/>
          </a:xfrm>
          <a:prstGeom prst="wedgeRoundRectCallout">
            <a:avLst>
              <a:gd name="adj1" fmla="val -82258"/>
              <a:gd name="adj2" fmla="val 68793"/>
              <a:gd name="adj3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Trigger function should </a:t>
            </a:r>
            <a:r>
              <a:rPr lang="fr-F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fr-F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have a parameter « event »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80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Activity 1</a:t>
            </a:r>
            <a:endParaRPr dirty="0"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5198724" y="1825625"/>
            <a:ext cx="6155076" cy="48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3 </a:t>
            </a:r>
            <a:r>
              <a:rPr lang="fr-FR" dirty="0" err="1"/>
              <a:t>shapes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dirty="0" err="1"/>
              <a:t>When</a:t>
            </a:r>
            <a:r>
              <a:rPr lang="fr-FR" dirty="0"/>
              <a:t> use clicks on a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clicked</a:t>
            </a:r>
            <a:r>
              <a:rPr lang="fr-FR" dirty="0"/>
              <a:t> 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User clicks on </a:t>
            </a:r>
            <a:r>
              <a:rPr lang="fr-FR" dirty="0" err="1"/>
              <a:t>circle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User clicks on square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User clicks on rectangle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9" name="Google Shape;119;p4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34" y="2509311"/>
            <a:ext cx="4344006" cy="415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24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718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Secret </a:t>
            </a:r>
            <a:r>
              <a:rPr lang="fr-FR" dirty="0" err="1"/>
              <a:t>circle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dirty="0"/>
              <a:t>Use « the line » code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dirty="0"/>
              <a:t>Change </a:t>
            </a:r>
            <a:r>
              <a:rPr lang="fr-FR" dirty="0" err="1"/>
              <a:t>it</a:t>
            </a:r>
            <a:r>
              <a:rPr lang="fr-FR" dirty="0"/>
              <a:t> : all </a:t>
            </a:r>
            <a:r>
              <a:rPr lang="fr-FR" dirty="0" err="1"/>
              <a:t>circles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have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but one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« secret » </a:t>
            </a:r>
            <a:r>
              <a:rPr lang="fr-FR" dirty="0" err="1"/>
              <a:t>circle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dirty="0" err="1"/>
              <a:t>When</a:t>
            </a:r>
            <a:r>
              <a:rPr lang="fr-FR" dirty="0"/>
              <a:t> user click on the secret </a:t>
            </a:r>
            <a:r>
              <a:rPr lang="fr-FR" dirty="0" err="1"/>
              <a:t>circle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displays « 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win</a:t>
            </a:r>
            <a:r>
              <a:rPr lang="fr-FR" dirty="0"/>
              <a:t> »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dirty="0" err="1"/>
              <a:t>Reminder</a:t>
            </a:r>
            <a:r>
              <a:rPr lang="fr-FR" dirty="0"/>
              <a:t> 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400" dirty="0" err="1"/>
              <a:t>c</a:t>
            </a:r>
            <a:r>
              <a:rPr lang="fr-FR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anvas.create_text</a:t>
            </a:r>
            <a:r>
              <a:rPr lang="fr-FR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FR" sz="2400" dirty="0" err="1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fr-FR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400" dirty="0" err="1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fr-FR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,text</a:t>
            </a:r>
            <a:r>
              <a:rPr lang="fr-FR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 </a:t>
            </a:r>
            <a:r>
              <a:rPr lang="fr-FR" sz="24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win</a:t>
            </a:r>
            <a:r>
              <a:rPr lang="fr-FR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lang="fr-FR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,font=(</a:t>
            </a:r>
            <a:r>
              <a:rPr lang="fr-FR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Purisa</a:t>
            </a:r>
            <a:r>
              <a:rPr lang="fr-FR" sz="2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-FR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400" dirty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r>
              <a:rPr lang="fr-FR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28" name="Google Shape;128;p5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9371" y="3587667"/>
            <a:ext cx="5258534" cy="22101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F5DD5-F6B5-096D-8F30-16766936D0F3}"/>
              </a:ext>
            </a:extLst>
          </p:cNvPr>
          <p:cNvSpPr txBox="1"/>
          <p:nvPr/>
        </p:nvSpPr>
        <p:spPr>
          <a:xfrm>
            <a:off x="5439371" y="575599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Activity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929810" y="467561"/>
            <a:ext cx="10515600" cy="112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Game :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secret ?</a:t>
            </a:r>
            <a:endParaRPr dirty="0"/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583" y="3059150"/>
            <a:ext cx="5258534" cy="221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 rot="-3874105">
            <a:off x="5743586" y="4544889"/>
            <a:ext cx="955496" cy="90153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78400" y="2586753"/>
            <a:ext cx="5752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CLICK ON THE SECRET CIRCLE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6651719" y="3992408"/>
            <a:ext cx="52585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CLICK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801445" y="1341729"/>
            <a:ext cx="1064396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Upgrade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« Secret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» 🡺 Change the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secret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click on </a:t>
            </a:r>
            <a:r>
              <a:rPr lang="fr-F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8551" y="4493782"/>
            <a:ext cx="5258534" cy="221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EB32E-29AC-99EC-C142-6466DCE2AA13}"/>
              </a:ext>
            </a:extLst>
          </p:cNvPr>
          <p:cNvSpPr txBox="1"/>
          <p:nvPr/>
        </p:nvSpPr>
        <p:spPr>
          <a:xfrm>
            <a:off x="5352182" y="461269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Activity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9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796855" y="299519"/>
            <a:ext cx="3811073" cy="819258"/>
          </a:xfrm>
        </p:spPr>
        <p:txBody>
          <a:bodyPr/>
          <a:lstStyle/>
          <a:p>
            <a:r>
              <a:rPr lang="fr-FR" b="1" dirty="0"/>
              <a:t>Let s SUMP UP</a:t>
            </a:r>
            <a:endParaRPr lang="en-GB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80563"/>
            <a:ext cx="10515600" cy="4351338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fr-FR" dirty="0"/>
              <a:t> = call a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user click or type </a:t>
            </a:r>
            <a:r>
              <a:rPr lang="fr-FR" dirty="0" err="1"/>
              <a:t>text</a:t>
            </a:r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bind</a:t>
            </a:r>
            <a:r>
              <a:rPr lang="fr-FR" dirty="0"/>
              <a:t> to a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tag</a:t>
            </a:r>
          </a:p>
          <a:p>
            <a:r>
              <a:rPr lang="fr-FR" dirty="0"/>
              <a:t>An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bind</a:t>
            </a:r>
            <a:r>
              <a:rPr lang="fr-FR" dirty="0"/>
              <a:t> to « </a:t>
            </a:r>
            <a:r>
              <a:rPr lang="fr-FR" dirty="0" err="1"/>
              <a:t>root</a:t>
            </a:r>
            <a:r>
              <a:rPr lang="fr-FR" dirty="0"/>
              <a:t> » (</a:t>
            </a:r>
            <a:r>
              <a:rPr lang="fr-FR" dirty="0" err="1"/>
              <a:t>root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everywhere</a:t>
            </a:r>
            <a:r>
              <a:rPr lang="fr-FR" dirty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3020192"/>
            <a:ext cx="10515600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(event):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"User have clicked at position 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random.choice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(colors)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canvas.itemconfig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(oval, fill=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canvas.move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(oval,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canvas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tk.Canvas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(frame)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colors = 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"indigo"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"violet"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oval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canvas.create_oval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fill=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tags=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canvas.tag_bind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PNCTarget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"&lt;Button-1&gt;"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"&lt;Button-1&gt;"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myEventTrigger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807" y="3638375"/>
            <a:ext cx="5323437" cy="85275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à coins arrondis 8"/>
          <p:cNvSpPr/>
          <p:nvPr/>
        </p:nvSpPr>
        <p:spPr>
          <a:xfrm>
            <a:off x="8320135" y="5535721"/>
            <a:ext cx="3395049" cy="392360"/>
          </a:xfrm>
          <a:prstGeom prst="wedgeRoundRectCallout">
            <a:avLst>
              <a:gd name="adj1" fmla="val -60865"/>
              <a:gd name="adj2" fmla="val -46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Call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click on </a:t>
            </a:r>
            <a:r>
              <a:rPr lang="fr-FR" dirty="0" err="1"/>
              <a:t>shape</a:t>
            </a:r>
            <a:endParaRPr lang="en-GB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910404" y="5993687"/>
            <a:ext cx="3395049" cy="392360"/>
          </a:xfrm>
          <a:prstGeom prst="wedgeRoundRectCallout">
            <a:avLst>
              <a:gd name="adj1" fmla="val -57665"/>
              <a:gd name="adj2" fmla="val -43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Call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click </a:t>
            </a:r>
            <a:r>
              <a:rPr lang="fr-FR" dirty="0" err="1"/>
              <a:t>anywhere</a:t>
            </a:r>
            <a:endParaRPr lang="en-GB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014927" y="4010037"/>
            <a:ext cx="3677216" cy="392360"/>
          </a:xfrm>
          <a:prstGeom prst="wedgeRoundRectCallout">
            <a:avLst>
              <a:gd name="adj1" fmla="val -59142"/>
              <a:gd name="adj2" fmla="val -184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Change a </a:t>
            </a:r>
            <a:r>
              <a:rPr lang="fr-FR" dirty="0" err="1"/>
              <a:t>shape</a:t>
            </a:r>
            <a:r>
              <a:rPr lang="fr-FR" dirty="0"/>
              <a:t> position and </a:t>
            </a:r>
            <a:r>
              <a:rPr lang="fr-FR" dirty="0" err="1"/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2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838200" y="119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Homework research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410966" y="1263722"/>
            <a:ext cx="11352944" cy="551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fr-FR" b="1" dirty="0">
                <a:solidFill>
                  <a:srgbClr val="00B0F0"/>
                </a:solidFill>
              </a:rPr>
              <a:t>Test </a:t>
            </a:r>
            <a:r>
              <a:rPr lang="fr-FR" b="1" dirty="0" err="1">
                <a:solidFill>
                  <a:srgbClr val="00B0F0"/>
                </a:solidFill>
              </a:rPr>
              <a:t>this</a:t>
            </a:r>
            <a:r>
              <a:rPr lang="fr-FR" b="1" dirty="0">
                <a:solidFill>
                  <a:srgbClr val="00B0F0"/>
                </a:solidFill>
              </a:rPr>
              <a:t> code.</a:t>
            </a:r>
            <a:r>
              <a:rPr lang="fr-FR" dirty="0"/>
              <a:t> Try to </a:t>
            </a:r>
            <a:r>
              <a:rPr lang="fr-FR" dirty="0" err="1"/>
              <a:t>understand</a:t>
            </a:r>
            <a:r>
              <a:rPr lang="fr-FR" dirty="0"/>
              <a:t> the new concepts 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guess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purpose</a:t>
            </a:r>
            <a:r>
              <a:rPr lang="fr-FR" dirty="0"/>
              <a:t> of « </a:t>
            </a:r>
            <a:r>
              <a:rPr lang="fr-FR" dirty="0" err="1"/>
              <a:t>random.choice</a:t>
            </a:r>
            <a:r>
              <a:rPr lang="fr-FR" dirty="0"/>
              <a:t> »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guess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purpose</a:t>
            </a:r>
            <a:r>
              <a:rPr lang="fr-FR" dirty="0"/>
              <a:t> of « </a:t>
            </a:r>
            <a:r>
              <a:rPr lang="fr-FR" dirty="0" err="1"/>
              <a:t>canvas.itemconfig</a:t>
            </a:r>
            <a:r>
              <a:rPr lang="fr-FR" dirty="0"/>
              <a:t> »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/>
              <a:t>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guess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purpose</a:t>
            </a:r>
            <a:r>
              <a:rPr lang="fr-FR" dirty="0"/>
              <a:t> of « </a:t>
            </a:r>
            <a:r>
              <a:rPr lang="fr-FR" dirty="0" err="1"/>
              <a:t>canvas.move</a:t>
            </a:r>
            <a:r>
              <a:rPr lang="fr-FR" dirty="0"/>
              <a:t> »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I use variable on line « </a:t>
            </a:r>
            <a:r>
              <a:rPr lang="fr-FR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oval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fr-FR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canvas.create_oval</a:t>
            </a:r>
            <a:r>
              <a:rPr lang="fr-FR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fr-FR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»</a:t>
            </a:r>
            <a:r>
              <a:rPr lang="fr-FR" sz="2500" dirty="0"/>
              <a:t> ?</a:t>
            </a:r>
            <a:endParaRPr dirty="0"/>
          </a:p>
          <a:p>
            <a:pPr marL="685800" lvl="1" indent="-69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685800" lvl="1" indent="-69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685800" lvl="1" indent="-69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685800" lvl="1" indent="-69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685800" lvl="1" indent="-69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685800" lvl="1" indent="-69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37" name="Google Shape;137;p6"/>
          <p:cNvSpPr/>
          <p:nvPr/>
        </p:nvSpPr>
        <p:spPr>
          <a:xfrm>
            <a:off x="663540" y="3556232"/>
            <a:ext cx="10515600" cy="286232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myEventTrigger(event):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 have clicked at position : 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event.x, event.y)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randomColor = random.choice(colors)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canvas.itemconfig(oval, fill=randomColor)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canvas.move(oval, </a:t>
            </a:r>
            <a:r>
              <a:rPr lang="fr-F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 = tk.Canvas(frame)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colors = [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"yellow"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"indigo"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"violet"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oval = canvas.create_oval(</a:t>
            </a:r>
            <a:r>
              <a:rPr lang="fr-F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fill=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tags=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canvas.tag_bind(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"&lt;Button-1&gt;"</a:t>
            </a:r>
            <a:r>
              <a:rPr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,myEventTrigger)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704636" y="5804899"/>
            <a:ext cx="3186809" cy="29795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196083" y="4181582"/>
            <a:ext cx="5266361" cy="85275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7056" y="51862"/>
            <a:ext cx="1854486" cy="10474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0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  <wetp:taskpane dockstate="right" visibility="0" width="350" row="2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24C7737-3884-416B-BAEA-478F86A2A92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15640FC-0FBC-4CB3-9A12-CEBEF503E17E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BD3FAB6-4CD3-44C5-A798-363286B7E5DB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791</Words>
  <Application>Microsoft Office PowerPoint</Application>
  <PresentationFormat>Widescreen</PresentationFormat>
  <Paragraphs>123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Python libraries</vt:lpstr>
      <vt:lpstr>In the previous lesson</vt:lpstr>
      <vt:lpstr>Events</vt:lpstr>
      <vt:lpstr>Events</vt:lpstr>
      <vt:lpstr>Activity 1</vt:lpstr>
      <vt:lpstr>Secret circle game</vt:lpstr>
      <vt:lpstr>Game : Where is the secret ?</vt:lpstr>
      <vt:lpstr>Let s SUMP UP</vt:lpstr>
      <vt:lpstr>Homework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Edouard Lajouanie</dc:creator>
  <cp:lastModifiedBy>Mengheang Pho</cp:lastModifiedBy>
  <cp:revision>52</cp:revision>
  <dcterms:created xsi:type="dcterms:W3CDTF">2021-02-09T03:18:12Z</dcterms:created>
  <dcterms:modified xsi:type="dcterms:W3CDTF">2022-10-12T07:41:31Z</dcterms:modified>
</cp:coreProperties>
</file>