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44" r:id="rId2"/>
    <p:sldId id="408" r:id="rId3"/>
    <p:sldId id="414" r:id="rId4"/>
    <p:sldId id="415" r:id="rId5"/>
    <p:sldId id="413" r:id="rId6"/>
    <p:sldId id="416" r:id="rId7"/>
    <p:sldId id="418" r:id="rId8"/>
    <p:sldId id="420" r:id="rId9"/>
    <p:sldId id="421" r:id="rId10"/>
    <p:sldId id="422" r:id="rId11"/>
    <p:sldId id="423" r:id="rId12"/>
    <p:sldId id="432" r:id="rId13"/>
    <p:sldId id="424" r:id="rId14"/>
    <p:sldId id="425" r:id="rId15"/>
    <p:sldId id="426" r:id="rId16"/>
    <p:sldId id="427" r:id="rId17"/>
    <p:sldId id="428" r:id="rId18"/>
    <p:sldId id="429" r:id="rId19"/>
    <p:sldId id="430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9AD"/>
    <a:srgbClr val="FC0C67"/>
    <a:srgbClr val="7BB142"/>
    <a:srgbClr val="1EBAEA"/>
    <a:srgbClr val="F40000"/>
    <a:srgbClr val="0308DB"/>
    <a:srgbClr val="0094D2"/>
    <a:srgbClr val="FF0000"/>
    <a:srgbClr val="EA2227"/>
    <a:srgbClr val="2D72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65" autoAdjust="0"/>
    <p:restoredTop sz="94660"/>
  </p:normalViewPr>
  <p:slideViewPr>
    <p:cSldViewPr snapToGrid="0">
      <p:cViewPr varScale="1">
        <p:scale>
          <a:sx n="69" d="100"/>
          <a:sy n="69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30/08/2022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30/08/2022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30/08/2022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30/08/2022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30/08/2022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30/08/2022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30/08/2022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30/08/2022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30/08/2022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30/08/2022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30/08/2022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30/08/2022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0C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4650323" y="1911033"/>
            <a:ext cx="25792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1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4779301" y="3428999"/>
            <a:ext cx="23213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u="sng" dirty="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04525" y="4680919"/>
            <a:ext cx="31313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ADD, REMOVE, INSERT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14747" y="262804"/>
            <a:ext cx="16504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</a:rPr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806598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6677" y="1715023"/>
            <a:ext cx="113992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  <a:latin typeface="Consolas" panose="020B0609020204030204" pitchFamily="49" charset="0"/>
              </a:rPr>
              <a:t>fruits</a:t>
            </a:r>
            <a:r>
              <a:rPr lang="en-US" sz="3000" dirty="0">
                <a:latin typeface="Consolas" panose="020B0609020204030204" pitchFamily="49" charset="0"/>
              </a:rPr>
              <a:t> = ["apple", "banana"]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for index in range(5):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    if index % 2 == 1: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        </a:t>
            </a:r>
            <a:r>
              <a:rPr lang="en-US" sz="3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fruits</a:t>
            </a:r>
            <a:r>
              <a:rPr lang="en-US" sz="3000" dirty="0" err="1">
                <a:latin typeface="Consolas" panose="020B0609020204030204" pitchFamily="49" charset="0"/>
              </a:rPr>
              <a:t>.</a:t>
            </a:r>
            <a:r>
              <a:rPr lang="en-US" sz="3000" b="1" dirty="0" err="1">
                <a:latin typeface="Consolas" panose="020B0609020204030204" pitchFamily="49" charset="0"/>
              </a:rPr>
              <a:t>insert</a:t>
            </a:r>
            <a:r>
              <a:rPr lang="en-US" sz="3000" dirty="0">
                <a:latin typeface="Consolas" panose="020B0609020204030204" pitchFamily="49" charset="0"/>
              </a:rPr>
              <a:t>(index , "papaya " + str(index))</a:t>
            </a:r>
          </a:p>
          <a:p>
            <a:endParaRPr lang="en-US" sz="3000" dirty="0">
              <a:latin typeface="Consolas" panose="020B0609020204030204" pitchFamily="49" charset="0"/>
            </a:endParaRPr>
          </a:p>
          <a:p>
            <a:r>
              <a:rPr lang="en-US" sz="3000" dirty="0">
                <a:latin typeface="Consolas" panose="020B0609020204030204" pitchFamily="49" charset="0"/>
              </a:rPr>
              <a:t>print(</a:t>
            </a:r>
            <a:r>
              <a:rPr lang="en-US" sz="3000" dirty="0">
                <a:solidFill>
                  <a:schemeClr val="accent2"/>
                </a:solidFill>
                <a:latin typeface="Consolas" panose="020B0609020204030204" pitchFamily="49" charset="0"/>
              </a:rPr>
              <a:t>fruits</a:t>
            </a:r>
            <a:r>
              <a:rPr lang="en-US" sz="30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070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2761" y="291272"/>
            <a:ext cx="5429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Let’s </a:t>
            </a:r>
            <a:r>
              <a:rPr lang="en-US" sz="4000" b="1" dirty="0">
                <a:solidFill>
                  <a:srgbClr val="FF09AD"/>
                </a:solidFill>
              </a:rPr>
              <a:t>remove </a:t>
            </a:r>
            <a:r>
              <a:rPr lang="en-US" sz="4000" b="1" dirty="0"/>
              <a:t>elements !!</a:t>
            </a:r>
          </a:p>
        </p:txBody>
      </p:sp>
      <p:sp>
        <p:nvSpPr>
          <p:cNvPr id="2" name="Rectangle 1"/>
          <p:cNvSpPr/>
          <p:nvPr/>
        </p:nvSpPr>
        <p:spPr>
          <a:xfrm>
            <a:off x="195326" y="4804583"/>
            <a:ext cx="3952823" cy="1146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496092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07805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/>
          <p:cNvSpPr txBox="1"/>
          <p:nvPr/>
        </p:nvSpPr>
        <p:spPr>
          <a:xfrm>
            <a:off x="335292" y="48670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4641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43822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19267" y="61296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78391" y="1282887"/>
            <a:ext cx="5615640" cy="116955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Consolas" panose="020B0609020204030204" pitchFamily="49" charset="0"/>
              </a:rPr>
              <a:t>numbers = </a:t>
            </a:r>
            <a:r>
              <a:rPr lang="pt-BR" sz="3500" dirty="0">
                <a:latin typeface="Consolas" panose="020B0609020204030204" pitchFamily="49" charset="0"/>
              </a:rPr>
              <a:t>[10, 20, 30]</a:t>
            </a:r>
          </a:p>
          <a:p>
            <a:r>
              <a:rPr lang="en-US" sz="3500" dirty="0" err="1">
                <a:latin typeface="Consolas" panose="020B0609020204030204" pitchFamily="49" charset="0"/>
              </a:rPr>
              <a:t>numbers.</a:t>
            </a:r>
            <a:r>
              <a:rPr lang="en-US" sz="3500" b="1" dirty="0" err="1">
                <a:solidFill>
                  <a:srgbClr val="FF09AD"/>
                </a:solidFill>
                <a:latin typeface="Consolas" panose="020B0609020204030204" pitchFamily="49" charset="0"/>
              </a:rPr>
              <a:t>pop</a:t>
            </a:r>
            <a:r>
              <a:rPr lang="en-US" sz="3500" dirty="0">
                <a:latin typeface="Consolas" panose="020B0609020204030204" pitchFamily="49" charset="0"/>
              </a:rPr>
              <a:t>(1)</a:t>
            </a:r>
            <a:endParaRPr lang="pt-BR" sz="35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36058" y="485467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03349" y="4836113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30</a:t>
            </a:r>
          </a:p>
        </p:txBody>
      </p:sp>
      <p:sp>
        <p:nvSpPr>
          <p:cNvPr id="4" name="Right Arrow 3"/>
          <p:cNvSpPr/>
          <p:nvPr/>
        </p:nvSpPr>
        <p:spPr>
          <a:xfrm rot="1126993" flipH="1">
            <a:off x="6303025" y="2503267"/>
            <a:ext cx="2064268" cy="238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20754966">
            <a:off x="9249206" y="2625553"/>
            <a:ext cx="2467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Remove value at index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7236" y="3826936"/>
            <a:ext cx="161056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BEFORE</a:t>
            </a:r>
          </a:p>
        </p:txBody>
      </p:sp>
      <p:sp>
        <p:nvSpPr>
          <p:cNvPr id="48" name="Right Arrow 47"/>
          <p:cNvSpPr/>
          <p:nvPr/>
        </p:nvSpPr>
        <p:spPr>
          <a:xfrm>
            <a:off x="4488448" y="4689898"/>
            <a:ext cx="1349140" cy="1401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231468" y="4804583"/>
            <a:ext cx="2587529" cy="1146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532234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TextBox 51"/>
          <p:cNvSpPr txBox="1"/>
          <p:nvPr/>
        </p:nvSpPr>
        <p:spPr>
          <a:xfrm>
            <a:off x="6371434" y="48670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610783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79964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821235" y="3826936"/>
            <a:ext cx="13324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AFTER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72200" y="488284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470299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6677" y="1715023"/>
            <a:ext cx="80137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names = ["</a:t>
            </a:r>
            <a:r>
              <a:rPr lang="en-US" sz="3000" dirty="0" err="1">
                <a:latin typeface="Consolas" panose="020B0609020204030204" pitchFamily="49" charset="0"/>
              </a:rPr>
              <a:t>bopha</a:t>
            </a:r>
            <a:r>
              <a:rPr lang="en-US" sz="3000" dirty="0">
                <a:latin typeface="Consolas" panose="020B0609020204030204" pitchFamily="49" charset="0"/>
              </a:rPr>
              <a:t>", "</a:t>
            </a:r>
            <a:r>
              <a:rPr lang="en-US" sz="3000" dirty="0" err="1">
                <a:latin typeface="Consolas" panose="020B0609020204030204" pitchFamily="49" charset="0"/>
              </a:rPr>
              <a:t>romdul</a:t>
            </a:r>
            <a:r>
              <a:rPr lang="en-US" sz="3000" dirty="0">
                <a:latin typeface="Consolas" panose="020B0609020204030204" pitchFamily="49" charset="0"/>
              </a:rPr>
              <a:t>", "</a:t>
            </a:r>
            <a:r>
              <a:rPr lang="en-US" sz="3000" dirty="0" err="1">
                <a:latin typeface="Consolas" panose="020B0609020204030204" pitchFamily="49" charset="0"/>
              </a:rPr>
              <a:t>darika</a:t>
            </a:r>
            <a:r>
              <a:rPr lang="en-US" sz="3000" dirty="0">
                <a:latin typeface="Consolas" panose="020B0609020204030204" pitchFamily="49" charset="0"/>
              </a:rPr>
              <a:t>"]</a:t>
            </a:r>
          </a:p>
          <a:p>
            <a:r>
              <a:rPr lang="en-US" sz="3000" dirty="0" err="1">
                <a:latin typeface="Consolas" panose="020B0609020204030204" pitchFamily="49" charset="0"/>
              </a:rPr>
              <a:t>otherNames</a:t>
            </a:r>
            <a:r>
              <a:rPr lang="en-US" sz="3000" dirty="0">
                <a:latin typeface="Consolas" panose="020B0609020204030204" pitchFamily="49" charset="0"/>
              </a:rPr>
              <a:t> = names </a:t>
            </a:r>
          </a:p>
          <a:p>
            <a:r>
              <a:rPr lang="en-US" sz="3000" dirty="0" err="1">
                <a:latin typeface="Consolas" panose="020B0609020204030204" pitchFamily="49" charset="0"/>
              </a:rPr>
              <a:t>names.pop</a:t>
            </a:r>
            <a:r>
              <a:rPr lang="en-US" sz="3000" dirty="0">
                <a:latin typeface="Consolas" panose="020B0609020204030204" pitchFamily="49" charset="0"/>
              </a:rPr>
              <a:t>(1)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print(</a:t>
            </a:r>
            <a:r>
              <a:rPr lang="en-US" sz="3000" dirty="0" err="1">
                <a:latin typeface="Consolas" panose="020B0609020204030204" pitchFamily="49" charset="0"/>
              </a:rPr>
              <a:t>otherNames</a:t>
            </a:r>
            <a:r>
              <a:rPr lang="en-US" sz="30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3252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309" y="2364544"/>
            <a:ext cx="3908548" cy="39085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67136" y="1012772"/>
            <a:ext cx="41068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LET’S SUM IT UP !!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21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25747" y="261816"/>
            <a:ext cx="6096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500" dirty="0">
                <a:solidFill>
                  <a:schemeClr val="accent6"/>
                </a:solidFill>
                <a:latin typeface="Consolas" panose="020B0609020204030204" pitchFamily="49" charset="0"/>
              </a:rPr>
              <a:t>#Define an array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values = [10,11,12]</a:t>
            </a:r>
          </a:p>
          <a:p>
            <a:endParaRPr lang="en-US" sz="2500" dirty="0">
              <a:latin typeface="Consolas" panose="020B0609020204030204" pitchFamily="49" charset="0"/>
            </a:endParaRPr>
          </a:p>
          <a:p>
            <a:r>
              <a:rPr lang="en-US" sz="2500" dirty="0">
                <a:solidFill>
                  <a:schemeClr val="accent6"/>
                </a:solidFill>
                <a:latin typeface="Consolas" panose="020B0609020204030204" pitchFamily="49" charset="0"/>
              </a:rPr>
              <a:t># Access to values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values[index]</a:t>
            </a:r>
          </a:p>
          <a:p>
            <a:endParaRPr lang="en-US" sz="2500" dirty="0">
              <a:latin typeface="Consolas" panose="020B0609020204030204" pitchFamily="49" charset="0"/>
            </a:endParaRPr>
          </a:p>
          <a:p>
            <a:r>
              <a:rPr lang="en-US" sz="2500" dirty="0">
                <a:solidFill>
                  <a:schemeClr val="accent6"/>
                </a:solidFill>
                <a:latin typeface="Consolas" panose="020B0609020204030204" pitchFamily="49" charset="0"/>
              </a:rPr>
              <a:t># Insert at index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values.</a:t>
            </a:r>
            <a:r>
              <a:rPr lang="en-US" sz="2500" b="1" dirty="0">
                <a:latin typeface="Consolas" panose="020B0609020204030204" pitchFamily="49" charset="0"/>
              </a:rPr>
              <a:t>insert</a:t>
            </a:r>
            <a:r>
              <a:rPr lang="en-US" sz="2500" dirty="0">
                <a:latin typeface="Consolas" panose="020B0609020204030204" pitchFamily="49" charset="0"/>
              </a:rPr>
              <a:t>(</a:t>
            </a:r>
            <a:r>
              <a:rPr lang="en-US" sz="2500" dirty="0">
                <a:solidFill>
                  <a:srgbClr val="7030A0"/>
                </a:solidFill>
                <a:latin typeface="Consolas" panose="020B0609020204030204" pitchFamily="49" charset="0"/>
              </a:rPr>
              <a:t>INDEX</a:t>
            </a:r>
            <a:r>
              <a:rPr lang="en-US" sz="2500" dirty="0">
                <a:latin typeface="Consolas" panose="020B0609020204030204" pitchFamily="49" charset="0"/>
              </a:rPr>
              <a:t>, </a:t>
            </a:r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500" dirty="0">
                <a:latin typeface="Consolas" panose="020B0609020204030204" pitchFamily="49" charset="0"/>
              </a:rPr>
              <a:t>))</a:t>
            </a:r>
          </a:p>
          <a:p>
            <a:endParaRPr lang="en-US" sz="25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2500" dirty="0">
                <a:solidFill>
                  <a:schemeClr val="accent6"/>
                </a:solidFill>
                <a:latin typeface="Consolas" panose="020B0609020204030204" pitchFamily="49" charset="0"/>
              </a:rPr>
              <a:t># Insert at end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values.</a:t>
            </a:r>
            <a:r>
              <a:rPr lang="en-US" sz="2500" b="1" dirty="0">
                <a:latin typeface="Consolas" panose="020B0609020204030204" pitchFamily="49" charset="0"/>
              </a:rPr>
              <a:t>append</a:t>
            </a:r>
            <a:r>
              <a:rPr lang="en-US" sz="2500" dirty="0">
                <a:latin typeface="Consolas" panose="020B0609020204030204" pitchFamily="49" charset="0"/>
              </a:rPr>
              <a:t>(</a:t>
            </a:r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500" dirty="0">
                <a:latin typeface="Consolas" panose="020B0609020204030204" pitchFamily="49" charset="0"/>
              </a:rPr>
              <a:t>)</a:t>
            </a:r>
          </a:p>
          <a:p>
            <a:endParaRPr lang="en-US" sz="25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2500" dirty="0">
                <a:solidFill>
                  <a:schemeClr val="accent6"/>
                </a:solidFill>
                <a:latin typeface="Consolas" panose="020B0609020204030204" pitchFamily="49" charset="0"/>
              </a:rPr>
              <a:t># Remove value at index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values.</a:t>
            </a:r>
            <a:r>
              <a:rPr lang="en-US" sz="2500" b="1" dirty="0">
                <a:latin typeface="Consolas" panose="020B0609020204030204" pitchFamily="49" charset="0"/>
              </a:rPr>
              <a:t>pop</a:t>
            </a:r>
            <a:r>
              <a:rPr lang="en-US" sz="2500" dirty="0">
                <a:latin typeface="Consolas" panose="020B0609020204030204" pitchFamily="49" charset="0"/>
              </a:rPr>
              <a:t>(</a:t>
            </a:r>
            <a:r>
              <a:rPr lang="en-US" sz="2500" dirty="0">
                <a:solidFill>
                  <a:srgbClr val="7030A0"/>
                </a:solidFill>
                <a:latin typeface="Consolas" panose="020B0609020204030204" pitchFamily="49" charset="0"/>
              </a:rPr>
              <a:t>INDEX</a:t>
            </a:r>
            <a:r>
              <a:rPr lang="en-US" sz="2500" dirty="0">
                <a:latin typeface="Consolas" panose="020B0609020204030204" pitchFamily="49" charset="0"/>
              </a:rPr>
              <a:t>))    </a:t>
            </a:r>
          </a:p>
        </p:txBody>
      </p:sp>
    </p:spTree>
    <p:extLst>
      <p:ext uri="{BB962C8B-B14F-4D97-AF65-F5344CB8AC3E}">
        <p14:creationId xmlns:p14="http://schemas.microsoft.com/office/powerpoint/2010/main" val="2269261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9213" y="1841632"/>
            <a:ext cx="695575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Consolas" panose="020B0609020204030204" pitchFamily="49" charset="0"/>
              </a:rPr>
              <a:t>def</a:t>
            </a:r>
            <a:r>
              <a:rPr lang="en-US" sz="3000" dirty="0">
                <a:latin typeface="Consolas" panose="020B0609020204030204" pitchFamily="49" charset="0"/>
              </a:rPr>
              <a:t> </a:t>
            </a:r>
            <a:r>
              <a:rPr lang="en-US" sz="3000" dirty="0">
                <a:solidFill>
                  <a:schemeClr val="accent1"/>
                </a:solidFill>
                <a:latin typeface="Consolas" panose="020B0609020204030204" pitchFamily="49" charset="0"/>
              </a:rPr>
              <a:t>add10</a:t>
            </a:r>
            <a:r>
              <a:rPr lang="en-US" sz="3000" dirty="0">
                <a:latin typeface="Consolas" panose="020B0609020204030204" pitchFamily="49" charset="0"/>
              </a:rPr>
              <a:t>(array):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	array.</a:t>
            </a:r>
            <a:r>
              <a:rPr lang="en-US" sz="3000" b="1" dirty="0">
                <a:solidFill>
                  <a:schemeClr val="accent2"/>
                </a:solidFill>
                <a:latin typeface="Consolas" panose="020B0609020204030204" pitchFamily="49" charset="0"/>
              </a:rPr>
              <a:t>append</a:t>
            </a:r>
            <a:r>
              <a:rPr lang="en-US" sz="3000" dirty="0">
                <a:latin typeface="Consolas" panose="020B0609020204030204" pitchFamily="49" charset="0"/>
              </a:rPr>
              <a:t>(99)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	</a:t>
            </a:r>
            <a:r>
              <a:rPr lang="en-US" sz="3000" b="1" dirty="0">
                <a:latin typeface="Consolas" panose="020B0609020204030204" pitchFamily="49" charset="0"/>
              </a:rPr>
              <a:t>return</a:t>
            </a:r>
            <a:r>
              <a:rPr lang="en-US" sz="3000" dirty="0">
                <a:latin typeface="Consolas" panose="020B0609020204030204" pitchFamily="49" charset="0"/>
              </a:rPr>
              <a:t> array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	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numbers = [1, 2, 3]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numbers = </a:t>
            </a:r>
            <a:r>
              <a:rPr lang="en-US" sz="3000" dirty="0">
                <a:solidFill>
                  <a:schemeClr val="accent1"/>
                </a:solidFill>
                <a:latin typeface="Consolas" panose="020B0609020204030204" pitchFamily="49" charset="0"/>
              </a:rPr>
              <a:t>add10( add10</a:t>
            </a:r>
            <a:r>
              <a:rPr lang="en-US" sz="3000" dirty="0">
                <a:latin typeface="Consolas" panose="020B0609020204030204" pitchFamily="49" charset="0"/>
              </a:rPr>
              <a:t>(numbers))</a:t>
            </a:r>
          </a:p>
          <a:p>
            <a:endParaRPr lang="en-US" sz="3000" dirty="0">
              <a:latin typeface="Consolas" panose="020B0609020204030204" pitchFamily="49" charset="0"/>
            </a:endParaRPr>
          </a:p>
          <a:p>
            <a:r>
              <a:rPr lang="en-US" sz="3000" b="1" dirty="0">
                <a:latin typeface="Consolas" panose="020B0609020204030204" pitchFamily="49" charset="0"/>
              </a:rPr>
              <a:t>print</a:t>
            </a:r>
            <a:r>
              <a:rPr lang="en-US" sz="3000" dirty="0">
                <a:latin typeface="Consolas" panose="020B0609020204030204" pitchFamily="49" charset="0"/>
              </a:rPr>
              <a:t>(numbers)</a:t>
            </a:r>
          </a:p>
        </p:txBody>
      </p:sp>
    </p:spTree>
    <p:extLst>
      <p:ext uri="{BB962C8B-B14F-4D97-AF65-F5344CB8AC3E}">
        <p14:creationId xmlns:p14="http://schemas.microsoft.com/office/powerpoint/2010/main" val="394068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4124" y="1743158"/>
            <a:ext cx="293541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Consolas" panose="020B0609020204030204" pitchFamily="49" charset="0"/>
              </a:rPr>
              <a:t>a = [1, 2, 3]</a:t>
            </a:r>
          </a:p>
          <a:p>
            <a:r>
              <a:rPr lang="pt-BR" sz="3000" dirty="0">
                <a:latin typeface="Consolas" panose="020B0609020204030204" pitchFamily="49" charset="0"/>
              </a:rPr>
              <a:t>b = 4</a:t>
            </a:r>
          </a:p>
          <a:p>
            <a:r>
              <a:rPr lang="pt-BR" sz="3000" dirty="0">
                <a:latin typeface="Consolas" panose="020B0609020204030204" pitchFamily="49" charset="0"/>
              </a:rPr>
              <a:t>c = [a, b]</a:t>
            </a:r>
          </a:p>
          <a:p>
            <a:endParaRPr lang="pt-BR" sz="3000" dirty="0">
              <a:latin typeface="Consolas" panose="020B0609020204030204" pitchFamily="49" charset="0"/>
            </a:endParaRPr>
          </a:p>
          <a:p>
            <a:r>
              <a:rPr lang="pt-BR" sz="3000" b="1" dirty="0">
                <a:latin typeface="Consolas" panose="020B0609020204030204" pitchFamily="49" charset="0"/>
              </a:rPr>
              <a:t>print(c</a:t>
            </a:r>
            <a:r>
              <a:rPr lang="pt-BR" sz="30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8681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4124" y="1743158"/>
            <a:ext cx="293541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Consolas" panose="020B0609020204030204" pitchFamily="49" charset="0"/>
              </a:rPr>
              <a:t>a = [1, 2, 3]</a:t>
            </a:r>
          </a:p>
          <a:p>
            <a:r>
              <a:rPr lang="pt-BR" sz="3000" dirty="0">
                <a:latin typeface="Consolas" panose="020B0609020204030204" pitchFamily="49" charset="0"/>
              </a:rPr>
              <a:t>b = [40,50]</a:t>
            </a:r>
          </a:p>
          <a:p>
            <a:r>
              <a:rPr lang="pt-BR" sz="3000" dirty="0">
                <a:latin typeface="Consolas" panose="020B0609020204030204" pitchFamily="49" charset="0"/>
              </a:rPr>
              <a:t>c = [a, b]</a:t>
            </a:r>
          </a:p>
          <a:p>
            <a:endParaRPr lang="pt-BR" sz="3000" dirty="0">
              <a:latin typeface="Consolas" panose="020B0609020204030204" pitchFamily="49" charset="0"/>
            </a:endParaRPr>
          </a:p>
          <a:p>
            <a:r>
              <a:rPr lang="pt-BR" sz="3000" dirty="0">
                <a:latin typeface="Consolas" panose="020B0609020204030204" pitchFamily="49" charset="0"/>
              </a:rPr>
              <a:t>print(c[0])</a:t>
            </a:r>
          </a:p>
        </p:txBody>
      </p:sp>
    </p:spTree>
    <p:extLst>
      <p:ext uri="{BB962C8B-B14F-4D97-AF65-F5344CB8AC3E}">
        <p14:creationId xmlns:p14="http://schemas.microsoft.com/office/powerpoint/2010/main" val="853875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4124" y="1743158"/>
            <a:ext cx="314701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Consolas" panose="020B0609020204030204" pitchFamily="49" charset="0"/>
              </a:rPr>
              <a:t>a = [1, 2, 3]</a:t>
            </a:r>
          </a:p>
          <a:p>
            <a:r>
              <a:rPr lang="pt-BR" sz="3000" dirty="0">
                <a:latin typeface="Consolas" panose="020B0609020204030204" pitchFamily="49" charset="0"/>
              </a:rPr>
              <a:t>b = [40,50]</a:t>
            </a:r>
          </a:p>
          <a:p>
            <a:r>
              <a:rPr lang="pt-BR" sz="3000" dirty="0">
                <a:latin typeface="Consolas" panose="020B0609020204030204" pitchFamily="49" charset="0"/>
              </a:rPr>
              <a:t>c = [a, b]</a:t>
            </a:r>
          </a:p>
          <a:p>
            <a:endParaRPr lang="pt-BR" sz="3000" dirty="0">
              <a:latin typeface="Consolas" panose="020B0609020204030204" pitchFamily="49" charset="0"/>
            </a:endParaRPr>
          </a:p>
          <a:p>
            <a:r>
              <a:rPr lang="pt-BR" sz="3000" dirty="0">
                <a:latin typeface="Consolas" panose="020B0609020204030204" pitchFamily="49" charset="0"/>
              </a:rPr>
              <a:t>print(</a:t>
            </a:r>
            <a:r>
              <a:rPr lang="pt-BR" sz="3000" dirty="0">
                <a:solidFill>
                  <a:schemeClr val="accent2"/>
                </a:solidFill>
                <a:latin typeface="Consolas" panose="020B0609020204030204" pitchFamily="49" charset="0"/>
              </a:rPr>
              <a:t>c[0]</a:t>
            </a:r>
            <a:r>
              <a:rPr lang="pt-BR" sz="3000" dirty="0">
                <a:latin typeface="Consolas" panose="020B0609020204030204" pitchFamily="49" charset="0"/>
              </a:rPr>
              <a:t>[1])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670300" y="4245415"/>
            <a:ext cx="749300" cy="0"/>
          </a:xfrm>
          <a:prstGeom prst="straightConnector1">
            <a:avLst/>
          </a:prstGeom>
          <a:ln w="76200">
            <a:solidFill>
              <a:srgbClr val="FF09A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403377" y="4639782"/>
            <a:ext cx="38100" cy="474700"/>
          </a:xfrm>
          <a:prstGeom prst="straightConnector1">
            <a:avLst/>
          </a:prstGeom>
          <a:ln w="76200">
            <a:solidFill>
              <a:srgbClr val="FF09A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24710" y="4584700"/>
            <a:ext cx="25122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Consolas" panose="020B0609020204030204" pitchFamily="49" charset="0"/>
              </a:rPr>
              <a:t>[1,2,3] </a:t>
            </a:r>
            <a:r>
              <a:rPr lang="pt-BR" sz="3000" dirty="0">
                <a:solidFill>
                  <a:schemeClr val="accent2"/>
                </a:solidFill>
                <a:latin typeface="Consolas" panose="020B0609020204030204" pitchFamily="49" charset="0"/>
              </a:rPr>
              <a:t>[1]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116700" y="5312215"/>
            <a:ext cx="2314439" cy="9085"/>
          </a:xfrm>
          <a:prstGeom prst="straightConnector1">
            <a:avLst/>
          </a:prstGeom>
          <a:ln w="76200">
            <a:solidFill>
              <a:srgbClr val="FF09A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82692" y="5564333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Consolas" panose="020B0609020204030204" pitchFamily="49" charset="0"/>
              </a:rPr>
              <a:t>2</a:t>
            </a:r>
            <a:endParaRPr lang="pt-BR" sz="3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 flipH="1">
            <a:off x="4520936" y="5633923"/>
            <a:ext cx="1016000" cy="414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04818" y="5524425"/>
            <a:ext cx="39934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Consolas" panose="020B0609020204030204" pitchFamily="49" charset="0"/>
              </a:rPr>
              <a:t>It’s an interger !</a:t>
            </a:r>
            <a:endParaRPr lang="pt-BR" sz="3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247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4124" y="1743158"/>
            <a:ext cx="483978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Consolas" panose="020B0609020204030204" pitchFamily="49" charset="0"/>
              </a:rPr>
              <a:t>a = [0, 1, 2, 3, 4, 5]</a:t>
            </a:r>
          </a:p>
          <a:p>
            <a:r>
              <a:rPr lang="pt-BR" sz="3000" dirty="0">
                <a:latin typeface="Consolas" panose="020B0609020204030204" pitchFamily="49" charset="0"/>
              </a:rPr>
              <a:t>b = a[2:5]</a:t>
            </a:r>
          </a:p>
          <a:p>
            <a:endParaRPr lang="pt-BR" sz="3000" dirty="0">
              <a:latin typeface="Consolas" panose="020B0609020204030204" pitchFamily="49" charset="0"/>
            </a:endParaRPr>
          </a:p>
          <a:p>
            <a:endParaRPr lang="pt-BR" sz="3000" dirty="0">
              <a:latin typeface="Consolas" panose="020B0609020204030204" pitchFamily="49" charset="0"/>
            </a:endParaRPr>
          </a:p>
          <a:p>
            <a:r>
              <a:rPr lang="pt-BR" sz="3000" dirty="0">
                <a:latin typeface="Consolas" panose="020B0609020204030204" pitchFamily="49" charset="0"/>
              </a:rPr>
              <a:t>print(b)</a:t>
            </a:r>
          </a:p>
        </p:txBody>
      </p:sp>
    </p:spTree>
    <p:extLst>
      <p:ext uri="{BB962C8B-B14F-4D97-AF65-F5344CB8AC3E}">
        <p14:creationId xmlns:p14="http://schemas.microsoft.com/office/powerpoint/2010/main" val="248203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36148" y="1546211"/>
            <a:ext cx="3393878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 </a:t>
            </a:r>
            <a:r>
              <a:rPr lang="en-US" sz="3500" dirty="0">
                <a:latin typeface="Consolas" panose="020B0609020204030204" pitchFamily="49" charset="0"/>
              </a:rPr>
              <a:t>= </a:t>
            </a:r>
            <a:r>
              <a:rPr lang="pt-BR" sz="3500" dirty="0">
                <a:latin typeface="Consolas" panose="020B0609020204030204" pitchFamily="49" charset="0"/>
              </a:rPr>
              <a:t>[1, 2, 3]</a:t>
            </a:r>
          </a:p>
          <a:p>
            <a:r>
              <a:rPr lang="en-US" sz="3500" dirty="0">
                <a:solidFill>
                  <a:srgbClr val="00B050"/>
                </a:solidFill>
                <a:latin typeface="Consolas" panose="020B0609020204030204" pitchFamily="49" charset="0"/>
              </a:rPr>
              <a:t>b </a:t>
            </a:r>
            <a:r>
              <a:rPr lang="en-US" sz="3500" dirty="0">
                <a:latin typeface="Consolas" panose="020B0609020204030204" pitchFamily="49" charset="0"/>
              </a:rPr>
              <a:t>= </a:t>
            </a:r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endParaRPr lang="en-US" sz="3500" dirty="0">
              <a:latin typeface="Consolas" panose="020B0609020204030204" pitchFamily="49" charset="0"/>
            </a:endParaRPr>
          </a:p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sz="3500" dirty="0">
                <a:latin typeface="Consolas" panose="020B0609020204030204" pitchFamily="49" charset="0"/>
              </a:rPr>
              <a:t>[0] = 4</a:t>
            </a:r>
          </a:p>
          <a:p>
            <a:endParaRPr lang="en-US" sz="3500" dirty="0">
              <a:latin typeface="Consolas" panose="020B0609020204030204" pitchFamily="49" charset="0"/>
            </a:endParaRPr>
          </a:p>
          <a:p>
            <a:r>
              <a:rPr lang="en-US" sz="3500" dirty="0">
                <a:latin typeface="Consolas" panose="020B0609020204030204" pitchFamily="49" charset="0"/>
              </a:rPr>
              <a:t>print(</a:t>
            </a:r>
            <a:r>
              <a:rPr lang="en-US" sz="3500" dirty="0">
                <a:solidFill>
                  <a:srgbClr val="00B050"/>
                </a:solidFill>
                <a:latin typeface="Consolas" panose="020B0609020204030204" pitchFamily="49" charset="0"/>
              </a:rPr>
              <a:t>b</a:t>
            </a:r>
            <a:r>
              <a:rPr lang="en-US" sz="3500" dirty="0">
                <a:latin typeface="Consolas" panose="020B0609020204030204" pitchFamily="49" charset="0"/>
              </a:rPr>
              <a:t>[0])</a:t>
            </a:r>
          </a:p>
        </p:txBody>
      </p:sp>
    </p:spTree>
    <p:extLst>
      <p:ext uri="{BB962C8B-B14F-4D97-AF65-F5344CB8AC3E}">
        <p14:creationId xmlns:p14="http://schemas.microsoft.com/office/powerpoint/2010/main" val="258989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36148" y="1546211"/>
            <a:ext cx="3393878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pt-BR" sz="3500" dirty="0">
                <a:latin typeface="Consolas" panose="020B0609020204030204" pitchFamily="49" charset="0"/>
              </a:rPr>
              <a:t> = [1, 2, 3]</a:t>
            </a:r>
          </a:p>
          <a:p>
            <a:r>
              <a:rPr lang="pt-BR" sz="3500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pt-BR" sz="3500" dirty="0">
                <a:latin typeface="Consolas" panose="020B0609020204030204" pitchFamily="49" charset="0"/>
              </a:rPr>
              <a:t> = </a:t>
            </a:r>
            <a:r>
              <a:rPr lang="pt-BR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pt-BR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pt-BR" sz="3500" dirty="0">
                <a:latin typeface="Consolas" panose="020B0609020204030204" pitchFamily="49" charset="0"/>
              </a:rPr>
              <a:t> = [4, 2, 7]</a:t>
            </a:r>
          </a:p>
          <a:p>
            <a:endParaRPr lang="pt-BR" sz="3500" dirty="0">
              <a:latin typeface="Consolas" panose="020B0609020204030204" pitchFamily="49" charset="0"/>
            </a:endParaRPr>
          </a:p>
          <a:p>
            <a:r>
              <a:rPr lang="pt-BR" sz="3500" dirty="0">
                <a:latin typeface="Consolas" panose="020B0609020204030204" pitchFamily="49" charset="0"/>
              </a:rPr>
              <a:t>print(</a:t>
            </a:r>
            <a:r>
              <a:rPr lang="pt-BR" sz="3500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pt-BR" sz="3500" dirty="0">
                <a:latin typeface="Consolas" panose="020B0609020204030204" pitchFamily="49" charset="0"/>
              </a:rPr>
              <a:t>[0])</a:t>
            </a:r>
            <a:endParaRPr lang="en-US" sz="3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56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36148" y="1546211"/>
            <a:ext cx="5615640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pt-BR" sz="3500" dirty="0">
                <a:latin typeface="Consolas" panose="020B0609020204030204" pitchFamily="49" charset="0"/>
              </a:rPr>
              <a:t> = [1, 2, 3]</a:t>
            </a:r>
          </a:p>
          <a:p>
            <a:r>
              <a:rPr lang="pt-BR" sz="3500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pt-BR" sz="3500" dirty="0">
                <a:latin typeface="Consolas" panose="020B0609020204030204" pitchFamily="49" charset="0"/>
              </a:rPr>
              <a:t> = [a[0], a[1], a[2]]</a:t>
            </a:r>
          </a:p>
          <a:p>
            <a:r>
              <a:rPr lang="pt-BR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pt-BR" sz="3500" dirty="0">
                <a:latin typeface="Consolas" panose="020B0609020204030204" pitchFamily="49" charset="0"/>
              </a:rPr>
              <a:t>[0] = 7</a:t>
            </a:r>
          </a:p>
          <a:p>
            <a:endParaRPr lang="pt-BR" sz="3500" dirty="0">
              <a:latin typeface="Consolas" panose="020B0609020204030204" pitchFamily="49" charset="0"/>
            </a:endParaRPr>
          </a:p>
          <a:p>
            <a:r>
              <a:rPr lang="pt-BR" sz="3500" dirty="0">
                <a:latin typeface="Consolas" panose="020B0609020204030204" pitchFamily="49" charset="0"/>
              </a:rPr>
              <a:t>print(</a:t>
            </a:r>
            <a:r>
              <a:rPr lang="pt-BR" sz="3500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pt-BR" sz="3500" dirty="0">
                <a:latin typeface="Consolas" panose="020B0609020204030204" pitchFamily="49" charset="0"/>
              </a:rPr>
              <a:t>[0])</a:t>
            </a:r>
            <a:endParaRPr lang="en-US" sz="3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00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1140" y="291272"/>
            <a:ext cx="4612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Let’s </a:t>
            </a:r>
            <a:r>
              <a:rPr lang="en-US" sz="4000" b="1" dirty="0">
                <a:solidFill>
                  <a:srgbClr val="FF09AD"/>
                </a:solidFill>
              </a:rPr>
              <a:t>add</a:t>
            </a:r>
            <a:r>
              <a:rPr lang="en-US" sz="4000" b="1" dirty="0"/>
              <a:t> elements !!</a:t>
            </a:r>
          </a:p>
        </p:txBody>
      </p:sp>
      <p:sp>
        <p:nvSpPr>
          <p:cNvPr id="2" name="Rectangle 1"/>
          <p:cNvSpPr/>
          <p:nvPr/>
        </p:nvSpPr>
        <p:spPr>
          <a:xfrm>
            <a:off x="195326" y="4804583"/>
            <a:ext cx="3952823" cy="1146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496092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07805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/>
          <p:cNvSpPr txBox="1"/>
          <p:nvPr/>
        </p:nvSpPr>
        <p:spPr>
          <a:xfrm>
            <a:off x="335292" y="48670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4641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43822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19267" y="61296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16103" y="1297006"/>
            <a:ext cx="5615640" cy="116955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Consolas" panose="020B0609020204030204" pitchFamily="49" charset="0"/>
              </a:rPr>
              <a:t>numbers = </a:t>
            </a:r>
            <a:r>
              <a:rPr lang="pt-BR" sz="3500" dirty="0">
                <a:latin typeface="Consolas" panose="020B0609020204030204" pitchFamily="49" charset="0"/>
              </a:rPr>
              <a:t>[10, 20, 30]</a:t>
            </a:r>
          </a:p>
          <a:p>
            <a:r>
              <a:rPr lang="en-US" sz="3500" dirty="0" err="1">
                <a:latin typeface="Consolas" panose="020B0609020204030204" pitchFamily="49" charset="0"/>
              </a:rPr>
              <a:t>numbers.</a:t>
            </a:r>
            <a:r>
              <a:rPr lang="en-US" sz="3500" b="1" dirty="0" err="1">
                <a:solidFill>
                  <a:srgbClr val="FF09AD"/>
                </a:solidFill>
                <a:latin typeface="Consolas" panose="020B0609020204030204" pitchFamily="49" charset="0"/>
              </a:rPr>
              <a:t>append</a:t>
            </a:r>
            <a:r>
              <a:rPr lang="en-US" sz="3500" dirty="0">
                <a:latin typeface="Consolas" panose="020B0609020204030204" pitchFamily="49" charset="0"/>
              </a:rPr>
              <a:t>(40)</a:t>
            </a:r>
            <a:endParaRPr lang="pt-BR" sz="35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36058" y="485467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03349" y="4836113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30</a:t>
            </a:r>
          </a:p>
        </p:txBody>
      </p:sp>
      <p:sp>
        <p:nvSpPr>
          <p:cNvPr id="4" name="Right Arrow 3"/>
          <p:cNvSpPr/>
          <p:nvPr/>
        </p:nvSpPr>
        <p:spPr>
          <a:xfrm flipH="1">
            <a:off x="7578466" y="2011438"/>
            <a:ext cx="2064268" cy="238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20754966">
            <a:off x="9368552" y="2158564"/>
            <a:ext cx="2354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Add 40</a:t>
            </a:r>
          </a:p>
          <a:p>
            <a:r>
              <a:rPr lang="en-US" dirty="0">
                <a:solidFill>
                  <a:srgbClr val="7030A0"/>
                </a:solidFill>
              </a:rPr>
              <a:t>At the END of the array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7236" y="3826936"/>
            <a:ext cx="161056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BEFORE</a:t>
            </a:r>
          </a:p>
        </p:txBody>
      </p:sp>
      <p:sp>
        <p:nvSpPr>
          <p:cNvPr id="48" name="Right Arrow 47"/>
          <p:cNvSpPr/>
          <p:nvPr/>
        </p:nvSpPr>
        <p:spPr>
          <a:xfrm>
            <a:off x="4488448" y="4689898"/>
            <a:ext cx="1349140" cy="1401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231468" y="4804583"/>
            <a:ext cx="5233701" cy="1146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532234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843947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TextBox 51"/>
          <p:cNvSpPr txBox="1"/>
          <p:nvPr/>
        </p:nvSpPr>
        <p:spPr>
          <a:xfrm>
            <a:off x="6371434" y="48670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610783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79964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255409" y="61296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72200" y="485467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039491" y="4836113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233378" y="3826936"/>
            <a:ext cx="13324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AFTER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287201" y="483611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TextBox 59"/>
          <p:cNvSpPr txBox="1"/>
          <p:nvPr/>
        </p:nvSpPr>
        <p:spPr>
          <a:xfrm>
            <a:off x="10313821" y="4911873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630854" y="61296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5571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0291" y="1688255"/>
            <a:ext cx="808426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topics</a:t>
            </a:r>
            <a:r>
              <a:rPr lang="en-US" sz="3500" dirty="0">
                <a:latin typeface="Consolas" panose="020B0609020204030204" pitchFamily="49" charset="0"/>
              </a:rPr>
              <a:t> = ["ALGO", "HTML", "CSS"]</a:t>
            </a:r>
          </a:p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topics</a:t>
            </a:r>
            <a:r>
              <a:rPr lang="en-US" sz="3500" dirty="0">
                <a:latin typeface="Consolas" panose="020B0609020204030204" pitchFamily="49" charset="0"/>
              </a:rPr>
              <a:t>.append("JS")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print(</a:t>
            </a:r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topics</a:t>
            </a:r>
            <a:r>
              <a:rPr lang="en-US" sz="35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573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7342" y="1700955"/>
            <a:ext cx="7343677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Consolas" panose="020B0609020204030204" pitchFamily="49" charset="0"/>
              </a:rPr>
              <a:t>text = "RONAN"</a:t>
            </a:r>
          </a:p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arrayText</a:t>
            </a:r>
            <a:r>
              <a:rPr lang="en-US" sz="3500" dirty="0">
                <a:latin typeface="Consolas" panose="020B0609020204030204" pitchFamily="49" charset="0"/>
              </a:rPr>
              <a:t> = []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for </a:t>
            </a:r>
            <a:r>
              <a:rPr lang="en-US" sz="3500" dirty="0" err="1">
                <a:latin typeface="Consolas" panose="020B0609020204030204" pitchFamily="49" charset="0"/>
              </a:rPr>
              <a:t>i</a:t>
            </a:r>
            <a:r>
              <a:rPr lang="en-US" sz="3500" dirty="0">
                <a:latin typeface="Consolas" panose="020B0609020204030204" pitchFamily="49" charset="0"/>
              </a:rPr>
              <a:t> in range(</a:t>
            </a:r>
            <a:r>
              <a:rPr lang="en-US" sz="3500" dirty="0" err="1">
                <a:latin typeface="Consolas" panose="020B0609020204030204" pitchFamily="49" charset="0"/>
              </a:rPr>
              <a:t>len</a:t>
            </a:r>
            <a:r>
              <a:rPr lang="en-US" sz="3500" dirty="0">
                <a:latin typeface="Consolas" panose="020B0609020204030204" pitchFamily="49" charset="0"/>
              </a:rPr>
              <a:t>(text)):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    </a:t>
            </a:r>
            <a:r>
              <a:rPr lang="en-US" sz="35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arrayText</a:t>
            </a:r>
            <a:r>
              <a:rPr lang="en-US" sz="3500" dirty="0" err="1">
                <a:latin typeface="Consolas" panose="020B0609020204030204" pitchFamily="49" charset="0"/>
              </a:rPr>
              <a:t>.</a:t>
            </a:r>
            <a:r>
              <a:rPr lang="en-US" sz="3500" b="1" dirty="0" err="1">
                <a:latin typeface="Consolas" panose="020B0609020204030204" pitchFamily="49" charset="0"/>
              </a:rPr>
              <a:t>append</a:t>
            </a:r>
            <a:r>
              <a:rPr lang="en-US" sz="3500" dirty="0">
                <a:latin typeface="Consolas" panose="020B0609020204030204" pitchFamily="49" charset="0"/>
              </a:rPr>
              <a:t>(text[</a:t>
            </a:r>
            <a:r>
              <a:rPr lang="en-US" sz="3500" dirty="0" err="1">
                <a:latin typeface="Consolas" panose="020B0609020204030204" pitchFamily="49" charset="0"/>
              </a:rPr>
              <a:t>i</a:t>
            </a:r>
            <a:r>
              <a:rPr lang="en-US" sz="3500" dirty="0">
                <a:latin typeface="Consolas" panose="020B0609020204030204" pitchFamily="49" charset="0"/>
              </a:rPr>
              <a:t>])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print(</a:t>
            </a:r>
            <a:r>
              <a:rPr lang="en-US" sz="35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arrayText</a:t>
            </a:r>
            <a:r>
              <a:rPr lang="en-US" sz="35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934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0346" y="291272"/>
            <a:ext cx="5034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Let’s </a:t>
            </a:r>
            <a:r>
              <a:rPr lang="en-US" sz="4000" b="1" dirty="0">
                <a:solidFill>
                  <a:srgbClr val="FF09AD"/>
                </a:solidFill>
              </a:rPr>
              <a:t>insert </a:t>
            </a:r>
            <a:r>
              <a:rPr lang="en-US" sz="4000" b="1" dirty="0"/>
              <a:t>elements !!</a:t>
            </a:r>
          </a:p>
        </p:txBody>
      </p:sp>
      <p:sp>
        <p:nvSpPr>
          <p:cNvPr id="2" name="Rectangle 1"/>
          <p:cNvSpPr/>
          <p:nvPr/>
        </p:nvSpPr>
        <p:spPr>
          <a:xfrm>
            <a:off x="195326" y="4804583"/>
            <a:ext cx="3952823" cy="1146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496092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07805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/>
          <p:cNvSpPr txBox="1"/>
          <p:nvPr/>
        </p:nvSpPr>
        <p:spPr>
          <a:xfrm>
            <a:off x="335292" y="48670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4641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43822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19267" y="61296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16103" y="1297006"/>
            <a:ext cx="5615640" cy="116955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Consolas" panose="020B0609020204030204" pitchFamily="49" charset="0"/>
              </a:rPr>
              <a:t>numbers = </a:t>
            </a:r>
            <a:r>
              <a:rPr lang="pt-BR" sz="3500" dirty="0">
                <a:latin typeface="Consolas" panose="020B0609020204030204" pitchFamily="49" charset="0"/>
              </a:rPr>
              <a:t>[10, 20, 30]</a:t>
            </a:r>
          </a:p>
          <a:p>
            <a:r>
              <a:rPr lang="en-US" sz="3500" dirty="0" err="1">
                <a:latin typeface="Consolas" panose="020B0609020204030204" pitchFamily="49" charset="0"/>
              </a:rPr>
              <a:t>numbers.</a:t>
            </a:r>
            <a:r>
              <a:rPr lang="en-US" sz="3500" b="1" dirty="0" err="1">
                <a:solidFill>
                  <a:srgbClr val="FF09AD"/>
                </a:solidFill>
                <a:latin typeface="Consolas" panose="020B0609020204030204" pitchFamily="49" charset="0"/>
              </a:rPr>
              <a:t>insert</a:t>
            </a:r>
            <a:r>
              <a:rPr lang="en-US" sz="3500" dirty="0">
                <a:latin typeface="Consolas" panose="020B0609020204030204" pitchFamily="49" charset="0"/>
              </a:rPr>
              <a:t>(1, 40)</a:t>
            </a:r>
            <a:endParaRPr lang="pt-BR" sz="35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36058" y="485467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03349" y="4836113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30</a:t>
            </a:r>
          </a:p>
        </p:txBody>
      </p:sp>
      <p:sp>
        <p:nvSpPr>
          <p:cNvPr id="4" name="Right Arrow 3"/>
          <p:cNvSpPr/>
          <p:nvPr/>
        </p:nvSpPr>
        <p:spPr>
          <a:xfrm flipH="1">
            <a:off x="8235868" y="2113756"/>
            <a:ext cx="2064268" cy="238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20754966">
            <a:off x="9415167" y="2158564"/>
            <a:ext cx="2261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Add 40</a:t>
            </a:r>
          </a:p>
          <a:p>
            <a:r>
              <a:rPr lang="en-US" dirty="0">
                <a:solidFill>
                  <a:srgbClr val="7030A0"/>
                </a:solidFill>
              </a:rPr>
              <a:t>At index 1 of the array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7236" y="3826936"/>
            <a:ext cx="161056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BEFORE</a:t>
            </a:r>
          </a:p>
        </p:txBody>
      </p:sp>
      <p:sp>
        <p:nvSpPr>
          <p:cNvPr id="48" name="Right Arrow 47"/>
          <p:cNvSpPr/>
          <p:nvPr/>
        </p:nvSpPr>
        <p:spPr>
          <a:xfrm>
            <a:off x="4488448" y="4689898"/>
            <a:ext cx="1349140" cy="1401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231468" y="4804583"/>
            <a:ext cx="5233701" cy="1146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532234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843947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TextBox 51"/>
          <p:cNvSpPr txBox="1"/>
          <p:nvPr/>
        </p:nvSpPr>
        <p:spPr>
          <a:xfrm>
            <a:off x="6371434" y="48670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610783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79964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255409" y="61296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72200" y="485467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039491" y="4836113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233378" y="3826936"/>
            <a:ext cx="13324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AFTER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287201" y="483611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TextBox 59"/>
          <p:cNvSpPr txBox="1"/>
          <p:nvPr/>
        </p:nvSpPr>
        <p:spPr>
          <a:xfrm>
            <a:off x="10482745" y="4867643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630854" y="61296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6769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1963" y="1898782"/>
            <a:ext cx="9812302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Consolas" panose="020B0609020204030204" pitchFamily="49" charset="0"/>
              </a:rPr>
              <a:t>fruits = ["apple", "banana", "cherry"]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fruits.insert(1, "orange")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print(fruits)</a:t>
            </a:r>
          </a:p>
        </p:txBody>
      </p:sp>
    </p:spTree>
    <p:extLst>
      <p:ext uri="{BB962C8B-B14F-4D97-AF65-F5344CB8AC3E}">
        <p14:creationId xmlns:p14="http://schemas.microsoft.com/office/powerpoint/2010/main" val="342481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4393</TotalTime>
  <Words>648</Words>
  <Application>Microsoft Office PowerPoint</Application>
  <PresentationFormat>Widescreen</PresentationFormat>
  <Paragraphs>158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Student</cp:lastModifiedBy>
  <cp:revision>237</cp:revision>
  <dcterms:created xsi:type="dcterms:W3CDTF">2020-01-30T10:34:45Z</dcterms:created>
  <dcterms:modified xsi:type="dcterms:W3CDTF">2022-08-30T05:53:06Z</dcterms:modified>
</cp:coreProperties>
</file>