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8" r:id="rId3"/>
    <p:sldId id="291" r:id="rId4"/>
    <p:sldId id="259" r:id="rId5"/>
    <p:sldId id="292" r:id="rId6"/>
    <p:sldId id="273" r:id="rId7"/>
    <p:sldId id="298" r:id="rId8"/>
    <p:sldId id="311" r:id="rId9"/>
    <p:sldId id="300" r:id="rId10"/>
    <p:sldId id="299" r:id="rId11"/>
    <p:sldId id="302" r:id="rId12"/>
    <p:sldId id="262" r:id="rId13"/>
    <p:sldId id="264" r:id="rId14"/>
    <p:sldId id="305" r:id="rId15"/>
    <p:sldId id="306" r:id="rId16"/>
    <p:sldId id="307" r:id="rId17"/>
    <p:sldId id="296" r:id="rId18"/>
    <p:sldId id="297" r:id="rId19"/>
    <p:sldId id="266" r:id="rId20"/>
    <p:sldId id="301" r:id="rId21"/>
    <p:sldId id="269" r:id="rId22"/>
    <p:sldId id="303" r:id="rId23"/>
    <p:sldId id="304" r:id="rId24"/>
    <p:sldId id="308" r:id="rId25"/>
    <p:sldId id="309" r:id="rId26"/>
    <p:sldId id="310" r:id="rId27"/>
    <p:sldId id="312" r:id="rId28"/>
  </p:sldIdLst>
  <p:sldSz cx="9144000" cy="5143500" type="screen16x9"/>
  <p:notesSz cx="6858000" cy="9144000"/>
  <p:embeddedFontLst>
    <p:embeddedFont>
      <p:font typeface="Fira Sans Extra Condensed" panose="020B0503050000020004" pitchFamily="34" charset="0"/>
      <p:regular r:id="rId30"/>
      <p:bold r:id="rId31"/>
      <p:italic r:id="rId32"/>
      <p:boldItalic r:id="rId33"/>
    </p:embeddedFont>
    <p:embeddedFont>
      <p:font typeface="Fira Sans Extra Condensed SemiBold"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5F6E02-273D-4BDF-999D-EB8F544B1B36}">
  <a:tblStyle styleId="{B25F6E02-273D-4BDF-999D-EB8F544B1B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78" d="100"/>
          <a:sy n="78" d="100"/>
        </p:scale>
        <p:origin x="9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6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65075" y="1491119"/>
            <a:ext cx="3513362" cy="2377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Machine Learning for Stroke Prediction.</a:t>
            </a:r>
            <a:br>
              <a:rPr lang="en" sz="2400" dirty="0"/>
            </a:br>
            <a:br>
              <a:rPr lang="en" sz="2400" dirty="0"/>
            </a:br>
            <a:r>
              <a:rPr lang="en" sz="2400" dirty="0"/>
              <a:t>Leveraging Data Analytics to Identify Risk Factors and Improve Health Outcomes.</a:t>
            </a:r>
            <a:endParaRPr dirty="0"/>
          </a:p>
        </p:txBody>
      </p:sp>
      <p:sp>
        <p:nvSpPr>
          <p:cNvPr id="47" name="Google Shape;47;p15"/>
          <p:cNvSpPr txBox="1">
            <a:spLocks noGrp="1"/>
          </p:cNvSpPr>
          <p:nvPr>
            <p:ph type="subTitle" idx="1"/>
          </p:nvPr>
        </p:nvSpPr>
        <p:spPr>
          <a:xfrm>
            <a:off x="5223080" y="4732075"/>
            <a:ext cx="3397351" cy="27788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latin typeface="Fira Sans Extra Condensed SemiBold" panose="020B0604020202020204" charset="0"/>
              </a:rPr>
              <a:t>Bobby Sokhi – Talha Ghumra – Cameron Jordan.</a:t>
            </a:r>
            <a:endParaRPr sz="1400" dirty="0">
              <a:latin typeface="Fira Sans Extra Condensed SemiBold" panose="020B0604020202020204"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F44C-9731-E0FC-33B4-DA2A3C5500D0}"/>
              </a:ext>
            </a:extLst>
          </p:cNvPr>
          <p:cNvSpPr>
            <a:spLocks noGrp="1"/>
          </p:cNvSpPr>
          <p:nvPr>
            <p:ph type="title"/>
          </p:nvPr>
        </p:nvSpPr>
        <p:spPr/>
        <p:txBody>
          <a:bodyPr>
            <a:normAutofit fontScale="90000"/>
          </a:bodyPr>
          <a:lstStyle/>
          <a:p>
            <a:r>
              <a:rPr lang="en-CA" dirty="0"/>
              <a:t>Correlation Matrix:</a:t>
            </a:r>
          </a:p>
        </p:txBody>
      </p:sp>
      <p:pic>
        <p:nvPicPr>
          <p:cNvPr id="4" name="Picture 3" descr="A screenshot of a computer&#10;&#10;Description automatically generated with medium confidence">
            <a:extLst>
              <a:ext uri="{FF2B5EF4-FFF2-40B4-BE49-F238E27FC236}">
                <a16:creationId xmlns:a16="http://schemas.microsoft.com/office/drawing/2014/main" id="{9F6D4E99-5D84-9EAF-9BC5-76FFD332397B}"/>
              </a:ext>
            </a:extLst>
          </p:cNvPr>
          <p:cNvPicPr>
            <a:picLocks noChangeAspect="1"/>
          </p:cNvPicPr>
          <p:nvPr/>
        </p:nvPicPr>
        <p:blipFill>
          <a:blip r:embed="rId2"/>
          <a:stretch>
            <a:fillRect/>
          </a:stretch>
        </p:blipFill>
        <p:spPr>
          <a:xfrm>
            <a:off x="409468" y="1320729"/>
            <a:ext cx="8325064" cy="3104313"/>
          </a:xfrm>
          <a:prstGeom prst="rect">
            <a:avLst/>
          </a:prstGeom>
          <a:ln>
            <a:solidFill>
              <a:schemeClr val="tx1"/>
            </a:solidFill>
          </a:ln>
        </p:spPr>
      </p:pic>
    </p:spTree>
    <p:extLst>
      <p:ext uri="{BB962C8B-B14F-4D97-AF65-F5344CB8AC3E}">
        <p14:creationId xmlns:p14="http://schemas.microsoft.com/office/powerpoint/2010/main" val="75412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5C47-56AE-03D4-459A-43D10E5BC3FE}"/>
              </a:ext>
            </a:extLst>
          </p:cNvPr>
          <p:cNvSpPr>
            <a:spLocks noGrp="1"/>
          </p:cNvSpPr>
          <p:nvPr>
            <p:ph type="title"/>
          </p:nvPr>
        </p:nvSpPr>
        <p:spPr/>
        <p:txBody>
          <a:bodyPr>
            <a:normAutofit fontScale="90000"/>
          </a:bodyPr>
          <a:lstStyle/>
          <a:p>
            <a:r>
              <a:rPr lang="en-CA" dirty="0"/>
              <a:t>Handling Imbalanced Data: </a:t>
            </a:r>
          </a:p>
        </p:txBody>
      </p:sp>
      <p:pic>
        <p:nvPicPr>
          <p:cNvPr id="4" name="Picture 3" descr="Chart, pie chart&#10;&#10;Description automatically generated">
            <a:extLst>
              <a:ext uri="{FF2B5EF4-FFF2-40B4-BE49-F238E27FC236}">
                <a16:creationId xmlns:a16="http://schemas.microsoft.com/office/drawing/2014/main" id="{F57A24AB-7BF5-6D5A-392D-D5E27B3333BE}"/>
              </a:ext>
            </a:extLst>
          </p:cNvPr>
          <p:cNvPicPr>
            <a:picLocks noChangeAspect="1"/>
          </p:cNvPicPr>
          <p:nvPr/>
        </p:nvPicPr>
        <p:blipFill>
          <a:blip r:embed="rId2"/>
          <a:stretch>
            <a:fillRect/>
          </a:stretch>
        </p:blipFill>
        <p:spPr>
          <a:xfrm>
            <a:off x="5485862" y="3127430"/>
            <a:ext cx="2390415" cy="1900310"/>
          </a:xfrm>
          <a:prstGeom prst="rect">
            <a:avLst/>
          </a:prstGeom>
          <a:ln>
            <a:solidFill>
              <a:schemeClr val="tx1"/>
            </a:solidFill>
          </a:ln>
        </p:spPr>
      </p:pic>
      <p:pic>
        <p:nvPicPr>
          <p:cNvPr id="6" name="Picture 5" descr="Chart, pie chart&#10;&#10;Description automatically generated">
            <a:extLst>
              <a:ext uri="{FF2B5EF4-FFF2-40B4-BE49-F238E27FC236}">
                <a16:creationId xmlns:a16="http://schemas.microsoft.com/office/drawing/2014/main" id="{5E625C2B-CB66-06EE-9F33-38D4F30DBCCF}"/>
              </a:ext>
            </a:extLst>
          </p:cNvPr>
          <p:cNvPicPr>
            <a:picLocks noChangeAspect="1"/>
          </p:cNvPicPr>
          <p:nvPr/>
        </p:nvPicPr>
        <p:blipFill>
          <a:blip r:embed="rId3"/>
          <a:stretch>
            <a:fillRect/>
          </a:stretch>
        </p:blipFill>
        <p:spPr>
          <a:xfrm>
            <a:off x="1473121" y="3127429"/>
            <a:ext cx="2274825" cy="1900311"/>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D7F9C55D-8E76-27C8-AF72-33A93E184988}"/>
              </a:ext>
            </a:extLst>
          </p:cNvPr>
          <p:cNvPicPr>
            <a:picLocks noChangeAspect="1"/>
          </p:cNvPicPr>
          <p:nvPr/>
        </p:nvPicPr>
        <p:blipFill>
          <a:blip r:embed="rId4"/>
          <a:stretch>
            <a:fillRect/>
          </a:stretch>
        </p:blipFill>
        <p:spPr>
          <a:xfrm>
            <a:off x="3077834" y="874264"/>
            <a:ext cx="2988332" cy="2053837"/>
          </a:xfrm>
          <a:prstGeom prst="rect">
            <a:avLst/>
          </a:prstGeom>
          <a:ln>
            <a:solidFill>
              <a:schemeClr val="tx1"/>
            </a:solidFill>
          </a:ln>
        </p:spPr>
      </p:pic>
    </p:spTree>
    <p:extLst>
      <p:ext uri="{BB962C8B-B14F-4D97-AF65-F5344CB8AC3E}">
        <p14:creationId xmlns:p14="http://schemas.microsoft.com/office/powerpoint/2010/main" val="309837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7881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Part 3: Data Classification</a:t>
            </a:r>
            <a:endParaRPr dirty="0"/>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6025203" y="1311425"/>
            <a:ext cx="1981200" cy="604500"/>
            <a:chOff x="6025203" y="1311425"/>
            <a:chExt cx="1981200" cy="604500"/>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609" name="Google Shape;609;p21"/>
            <p:cNvSpPr txBox="1"/>
            <p:nvPr/>
          </p:nvSpPr>
          <p:spPr>
            <a:xfrm>
              <a:off x="6025203" y="142513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KNN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11" name="Google Shape;611;p21"/>
          <p:cNvGrpSpPr/>
          <p:nvPr/>
        </p:nvGrpSpPr>
        <p:grpSpPr>
          <a:xfrm>
            <a:off x="4025395" y="2237083"/>
            <a:ext cx="2169063" cy="604500"/>
            <a:chOff x="4260337" y="2477850"/>
            <a:chExt cx="2169063" cy="604500"/>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614" name="Google Shape;614;p21"/>
            <p:cNvSpPr txBox="1"/>
            <p:nvPr/>
          </p:nvSpPr>
          <p:spPr>
            <a:xfrm>
              <a:off x="4260337" y="259925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Random Forest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16" name="Google Shape;616;p21"/>
          <p:cNvGrpSpPr/>
          <p:nvPr/>
        </p:nvGrpSpPr>
        <p:grpSpPr>
          <a:xfrm>
            <a:off x="2786711" y="3157712"/>
            <a:ext cx="2001492" cy="604500"/>
            <a:chOff x="4427908" y="2477850"/>
            <a:chExt cx="2001492" cy="604500"/>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619" name="Google Shape;619;p21"/>
            <p:cNvSpPr txBox="1"/>
            <p:nvPr/>
          </p:nvSpPr>
          <p:spPr>
            <a:xfrm>
              <a:off x="4427908" y="26142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Decision Tree </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21" name="Google Shape;621;p21"/>
          <p:cNvGrpSpPr/>
          <p:nvPr/>
        </p:nvGrpSpPr>
        <p:grpSpPr>
          <a:xfrm>
            <a:off x="801549" y="4088400"/>
            <a:ext cx="2598926" cy="604500"/>
            <a:chOff x="3830474" y="2477850"/>
            <a:chExt cx="2598926" cy="604500"/>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624" name="Google Shape;624;p21"/>
            <p:cNvSpPr txBox="1"/>
            <p:nvPr/>
          </p:nvSpPr>
          <p:spPr>
            <a:xfrm>
              <a:off x="3830474" y="26142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Logisitc Regression</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626" name="Google Shape;626;p21"/>
          <p:cNvCxnSpPr>
            <a:stCxn id="622" idx="6"/>
            <a:endCxn id="617" idx="4"/>
          </p:cNvCxnSpPr>
          <p:nvPr/>
        </p:nvCxnSpPr>
        <p:spPr>
          <a:xfrm flipV="1">
            <a:off x="3400475" y="3762212"/>
            <a:ext cx="1085478" cy="628438"/>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flipV="1">
            <a:off x="4788203" y="2841583"/>
            <a:ext cx="1104005" cy="618379"/>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rot="10800000" flipH="1">
            <a:off x="6194458" y="1915933"/>
            <a:ext cx="1094700" cy="623400"/>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p:nvPr/>
        </p:nvSpPr>
        <p:spPr>
          <a:xfrm>
            <a:off x="6152251" y="13641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6152251" y="25014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6152251" y="36387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txBox="1">
            <a:spLocks noGrp="1"/>
          </p:cNvSpPr>
          <p:nvPr>
            <p:ph type="title"/>
          </p:nvPr>
        </p:nvSpPr>
        <p:spPr>
          <a:xfrm>
            <a:off x="457200" y="4092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Hyper Parameter Tuning:</a:t>
            </a:r>
            <a:endParaRPr dirty="0"/>
          </a:p>
        </p:txBody>
      </p:sp>
      <p:sp>
        <p:nvSpPr>
          <p:cNvPr id="744" name="Google Shape;744;p23"/>
          <p:cNvSpPr/>
          <p:nvPr/>
        </p:nvSpPr>
        <p:spPr>
          <a:xfrm>
            <a:off x="1714489" y="10766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2176414" y="20006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2668498" y="1307569"/>
            <a:ext cx="1655851" cy="4380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GridSearchCV</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2436754" y="2545132"/>
            <a:ext cx="2119338" cy="2915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RandomizedSearchCV</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2762249" y="31722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2790821" y="3586557"/>
            <a:ext cx="1504935" cy="4106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Search Space</a:t>
            </a: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6320221" y="15321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6320160" y="26693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6320092" y="38067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cxnSpLocks/>
            <a:stCxn id="746" idx="3"/>
            <a:endCxn id="740" idx="2"/>
          </p:cNvCxnSpPr>
          <p:nvPr/>
        </p:nvCxnSpPr>
        <p:spPr>
          <a:xfrm>
            <a:off x="4324349" y="1526588"/>
            <a:ext cx="1827902" cy="241512"/>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23"/>
          <p:cNvCxnSpPr>
            <a:cxnSpLocks/>
            <a:stCxn id="747" idx="3"/>
            <a:endCxn id="741" idx="2"/>
          </p:cNvCxnSpPr>
          <p:nvPr/>
        </p:nvCxnSpPr>
        <p:spPr>
          <a:xfrm>
            <a:off x="4556092" y="2690926"/>
            <a:ext cx="1596159" cy="214487"/>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cxnSpLocks/>
            <a:stCxn id="749" idx="3"/>
            <a:endCxn id="742" idx="2"/>
          </p:cNvCxnSpPr>
          <p:nvPr/>
        </p:nvCxnSpPr>
        <p:spPr>
          <a:xfrm>
            <a:off x="4295756" y="3791888"/>
            <a:ext cx="1856495" cy="25085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6D39212C-DC18-EB26-0FD2-4C99730C5E0F}"/>
              </a:ext>
            </a:extLst>
          </p:cNvPr>
          <p:cNvPicPr>
            <a:picLocks noChangeAspect="1"/>
          </p:cNvPicPr>
          <p:nvPr/>
        </p:nvPicPr>
        <p:blipFill>
          <a:blip r:embed="rId2"/>
          <a:stretch>
            <a:fillRect/>
          </a:stretch>
        </p:blipFill>
        <p:spPr>
          <a:xfrm>
            <a:off x="2206636" y="707492"/>
            <a:ext cx="4730727" cy="3728515"/>
          </a:xfrm>
          <a:prstGeom prst="rect">
            <a:avLst/>
          </a:prstGeom>
          <a:ln>
            <a:solidFill>
              <a:schemeClr val="tx1"/>
            </a:solidFill>
          </a:ln>
        </p:spPr>
      </p:pic>
    </p:spTree>
    <p:extLst>
      <p:ext uri="{BB962C8B-B14F-4D97-AF65-F5344CB8AC3E}">
        <p14:creationId xmlns:p14="http://schemas.microsoft.com/office/powerpoint/2010/main" val="262383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ADBED7B0-66A9-0564-0D54-C6D835EC2809}"/>
              </a:ext>
            </a:extLst>
          </p:cNvPr>
          <p:cNvPicPr>
            <a:picLocks noChangeAspect="1"/>
          </p:cNvPicPr>
          <p:nvPr/>
        </p:nvPicPr>
        <p:blipFill>
          <a:blip r:embed="rId2"/>
          <a:stretch>
            <a:fillRect/>
          </a:stretch>
        </p:blipFill>
        <p:spPr>
          <a:xfrm>
            <a:off x="2349953" y="644124"/>
            <a:ext cx="4444093" cy="3855251"/>
          </a:xfrm>
          <a:prstGeom prst="rect">
            <a:avLst/>
          </a:prstGeom>
          <a:ln>
            <a:solidFill>
              <a:schemeClr val="tx1"/>
            </a:solidFill>
          </a:ln>
        </p:spPr>
      </p:pic>
    </p:spTree>
    <p:extLst>
      <p:ext uri="{BB962C8B-B14F-4D97-AF65-F5344CB8AC3E}">
        <p14:creationId xmlns:p14="http://schemas.microsoft.com/office/powerpoint/2010/main" val="362078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63363275-6923-3A61-F6A6-79A4763C11CE}"/>
              </a:ext>
            </a:extLst>
          </p:cNvPr>
          <p:cNvPicPr>
            <a:picLocks noChangeAspect="1"/>
          </p:cNvPicPr>
          <p:nvPr/>
        </p:nvPicPr>
        <p:blipFill>
          <a:blip r:embed="rId2"/>
          <a:stretch>
            <a:fillRect/>
          </a:stretch>
        </p:blipFill>
        <p:spPr>
          <a:xfrm>
            <a:off x="1739754" y="423285"/>
            <a:ext cx="5664491" cy="1473276"/>
          </a:xfrm>
          <a:prstGeom prst="rect">
            <a:avLst/>
          </a:prstGeom>
          <a:ln>
            <a:solidFill>
              <a:schemeClr val="tx1"/>
            </a:solidFill>
          </a:ln>
        </p:spPr>
      </p:pic>
      <p:pic>
        <p:nvPicPr>
          <p:cNvPr id="6" name="Picture 5" descr="Graphical user interface, text&#10;&#10;Description automatically generated">
            <a:extLst>
              <a:ext uri="{FF2B5EF4-FFF2-40B4-BE49-F238E27FC236}">
                <a16:creationId xmlns:a16="http://schemas.microsoft.com/office/drawing/2014/main" id="{D0C259A3-2868-05DB-0C8F-27CD40B32BD3}"/>
              </a:ext>
            </a:extLst>
          </p:cNvPr>
          <p:cNvPicPr>
            <a:picLocks noChangeAspect="1"/>
          </p:cNvPicPr>
          <p:nvPr/>
        </p:nvPicPr>
        <p:blipFill>
          <a:blip r:embed="rId3"/>
          <a:stretch>
            <a:fillRect/>
          </a:stretch>
        </p:blipFill>
        <p:spPr>
          <a:xfrm>
            <a:off x="737609" y="2766478"/>
            <a:ext cx="10782436" cy="1473275"/>
          </a:xfrm>
          <a:prstGeom prst="rect">
            <a:avLst/>
          </a:prstGeom>
        </p:spPr>
      </p:pic>
      <p:pic>
        <p:nvPicPr>
          <p:cNvPr id="8" name="Picture 7">
            <a:extLst>
              <a:ext uri="{FF2B5EF4-FFF2-40B4-BE49-F238E27FC236}">
                <a16:creationId xmlns:a16="http://schemas.microsoft.com/office/drawing/2014/main" id="{BB90E8B3-3441-AD83-CC26-7F5F0A0A5707}"/>
              </a:ext>
            </a:extLst>
          </p:cNvPr>
          <p:cNvPicPr>
            <a:picLocks noChangeAspect="1"/>
          </p:cNvPicPr>
          <p:nvPr/>
        </p:nvPicPr>
        <p:blipFill>
          <a:blip r:embed="rId4"/>
          <a:stretch>
            <a:fillRect/>
          </a:stretch>
        </p:blipFill>
        <p:spPr>
          <a:xfrm>
            <a:off x="1363227" y="3953061"/>
            <a:ext cx="6417543" cy="210725"/>
          </a:xfrm>
          <a:prstGeom prst="rect">
            <a:avLst/>
          </a:prstGeom>
          <a:ln>
            <a:solidFill>
              <a:schemeClr val="tx1"/>
            </a:solidFill>
          </a:ln>
        </p:spPr>
      </p:pic>
    </p:spTree>
    <p:extLst>
      <p:ext uri="{BB962C8B-B14F-4D97-AF65-F5344CB8AC3E}">
        <p14:creationId xmlns:p14="http://schemas.microsoft.com/office/powerpoint/2010/main" val="16206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2E2E-3E20-F5D7-406D-D2671ACAB43E}"/>
              </a:ext>
            </a:extLst>
          </p:cNvPr>
          <p:cNvSpPr>
            <a:spLocks noGrp="1"/>
          </p:cNvSpPr>
          <p:nvPr>
            <p:ph type="title"/>
          </p:nvPr>
        </p:nvSpPr>
        <p:spPr/>
        <p:txBody>
          <a:bodyPr>
            <a:noAutofit/>
          </a:bodyPr>
          <a:lstStyle/>
          <a:p>
            <a:r>
              <a:rPr lang="en-CA" dirty="0"/>
              <a:t>Precision Score – Recall Score – F1 Score</a:t>
            </a:r>
          </a:p>
        </p:txBody>
      </p:sp>
      <p:pic>
        <p:nvPicPr>
          <p:cNvPr id="4" name="Picture 3" descr="Chart, bar chart&#10;&#10;Description automatically generated">
            <a:extLst>
              <a:ext uri="{FF2B5EF4-FFF2-40B4-BE49-F238E27FC236}">
                <a16:creationId xmlns:a16="http://schemas.microsoft.com/office/drawing/2014/main" id="{396A879C-7F88-4F94-57D3-5EE2F233A06D}"/>
              </a:ext>
            </a:extLst>
          </p:cNvPr>
          <p:cNvPicPr>
            <a:picLocks noChangeAspect="1"/>
          </p:cNvPicPr>
          <p:nvPr/>
        </p:nvPicPr>
        <p:blipFill>
          <a:blip r:embed="rId2"/>
          <a:stretch>
            <a:fillRect/>
          </a:stretch>
        </p:blipFill>
        <p:spPr>
          <a:xfrm>
            <a:off x="1939892" y="988091"/>
            <a:ext cx="5264215" cy="3845166"/>
          </a:xfrm>
          <a:prstGeom prst="rect">
            <a:avLst/>
          </a:prstGeom>
          <a:ln>
            <a:solidFill>
              <a:schemeClr val="tx1"/>
            </a:solidFill>
          </a:ln>
        </p:spPr>
      </p:pic>
    </p:spTree>
    <p:extLst>
      <p:ext uri="{BB962C8B-B14F-4D97-AF65-F5344CB8AC3E}">
        <p14:creationId xmlns:p14="http://schemas.microsoft.com/office/powerpoint/2010/main" val="265207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074F-9972-1D96-A727-10709C97B186}"/>
              </a:ext>
            </a:extLst>
          </p:cNvPr>
          <p:cNvSpPr>
            <a:spLocks noGrp="1"/>
          </p:cNvSpPr>
          <p:nvPr>
            <p:ph type="title"/>
          </p:nvPr>
        </p:nvSpPr>
        <p:spPr/>
        <p:txBody>
          <a:bodyPr>
            <a:noAutofit/>
          </a:bodyPr>
          <a:lstStyle/>
          <a:p>
            <a:r>
              <a:rPr lang="en-CA" dirty="0"/>
              <a:t>ML Classifier Accuracies:</a:t>
            </a:r>
          </a:p>
        </p:txBody>
      </p:sp>
      <p:pic>
        <p:nvPicPr>
          <p:cNvPr id="4" name="Picture 3" descr="Chart, bar chart&#10;&#10;Description automatically generated">
            <a:extLst>
              <a:ext uri="{FF2B5EF4-FFF2-40B4-BE49-F238E27FC236}">
                <a16:creationId xmlns:a16="http://schemas.microsoft.com/office/drawing/2014/main" id="{C80B1551-30E1-7BCB-3B8C-9D17419045B2}"/>
              </a:ext>
            </a:extLst>
          </p:cNvPr>
          <p:cNvPicPr>
            <a:picLocks noChangeAspect="1"/>
          </p:cNvPicPr>
          <p:nvPr/>
        </p:nvPicPr>
        <p:blipFill>
          <a:blip r:embed="rId2"/>
          <a:stretch>
            <a:fillRect/>
          </a:stretch>
        </p:blipFill>
        <p:spPr>
          <a:xfrm>
            <a:off x="1762962" y="1069521"/>
            <a:ext cx="5618075" cy="3720944"/>
          </a:xfrm>
          <a:prstGeom prst="rect">
            <a:avLst/>
          </a:prstGeom>
          <a:ln>
            <a:solidFill>
              <a:schemeClr val="tx1"/>
            </a:solidFill>
          </a:ln>
        </p:spPr>
      </p:pic>
    </p:spTree>
    <p:extLst>
      <p:ext uri="{BB962C8B-B14F-4D97-AF65-F5344CB8AC3E}">
        <p14:creationId xmlns:p14="http://schemas.microsoft.com/office/powerpoint/2010/main" val="286542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Web Application Flow Chart:</a:t>
            </a:r>
            <a:endParaRPr dirty="0"/>
          </a:p>
        </p:txBody>
      </p:sp>
      <p:sp>
        <p:nvSpPr>
          <p:cNvPr id="884" name="Google Shape;884;p25"/>
          <p:cNvSpPr/>
          <p:nvPr/>
        </p:nvSpPr>
        <p:spPr>
          <a:xfrm>
            <a:off x="457200" y="962025"/>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3400" y="962025"/>
            <a:ext cx="1633700" cy="1033125"/>
            <a:chOff x="533400" y="962025"/>
            <a:chExt cx="1633700" cy="1033125"/>
          </a:xfrm>
        </p:grpSpPr>
        <p:sp>
          <p:nvSpPr>
            <p:cNvPr id="887" name="Google Shape;887;p25"/>
            <p:cNvSpPr txBox="1"/>
            <p:nvPr/>
          </p:nvSpPr>
          <p:spPr>
            <a:xfrm>
              <a:off x="5334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CMD ~ </a:t>
              </a:r>
              <a:r>
                <a:rPr lang="en" sz="1600" b="1" dirty="0">
                  <a:latin typeface="Fira Sans Extra Condensed"/>
                  <a:ea typeface="Fira Sans Extra Condensed"/>
                  <a:cs typeface="Fira Sans Extra Condensed"/>
                  <a:sym typeface="Fira Sans Extra Condensed"/>
                </a:rPr>
                <a:t>Terminal</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609800" y="962025"/>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2686000" y="962025"/>
            <a:ext cx="1633700" cy="1033125"/>
            <a:chOff x="2686000" y="962025"/>
            <a:chExt cx="1633700" cy="1033125"/>
          </a:xfrm>
        </p:grpSpPr>
        <p:sp>
          <p:nvSpPr>
            <p:cNvPr id="893" name="Google Shape;893;p25"/>
            <p:cNvSpPr txBox="1"/>
            <p:nvPr/>
          </p:nvSpPr>
          <p:spPr>
            <a:xfrm>
              <a:off x="26860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Backend ~ Flask</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4762400" y="962025"/>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4838600" y="962025"/>
            <a:ext cx="1633700" cy="1033125"/>
            <a:chOff x="4838600" y="962025"/>
            <a:chExt cx="1633700" cy="1033125"/>
          </a:xfrm>
        </p:grpSpPr>
        <p:sp>
          <p:nvSpPr>
            <p:cNvPr id="899" name="Google Shape;899;p25"/>
            <p:cNvSpPr txBox="1"/>
            <p:nvPr/>
          </p:nvSpPr>
          <p:spPr>
            <a:xfrm>
              <a:off x="48386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Frontend ~ HTML &amp; CSS</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6915000" y="962025"/>
            <a:ext cx="1771800"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6991200" y="962025"/>
            <a:ext cx="1633700" cy="1033125"/>
            <a:chOff x="6991200" y="962025"/>
            <a:chExt cx="1633700" cy="1033125"/>
          </a:xfrm>
        </p:grpSpPr>
        <p:sp>
          <p:nvSpPr>
            <p:cNvPr id="905" name="Google Shape;905;p25"/>
            <p:cNvSpPr txBox="1"/>
            <p:nvPr/>
          </p:nvSpPr>
          <p:spPr>
            <a:xfrm>
              <a:off x="69912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New Data ~ SQLAlchemy</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2290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3816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stCxn id="896" idx="3"/>
            <a:endCxn id="902" idx="1"/>
          </p:cNvCxnSpPr>
          <p:nvPr/>
        </p:nvCxnSpPr>
        <p:spPr>
          <a:xfrm>
            <a:off x="6534200" y="1838325"/>
            <a:ext cx="380700"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1533450" y="3093700"/>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25"/>
          <p:cNvGrpSpPr/>
          <p:nvPr/>
        </p:nvGrpSpPr>
        <p:grpSpPr>
          <a:xfrm>
            <a:off x="1609650" y="3093700"/>
            <a:ext cx="1633700" cy="1033125"/>
            <a:chOff x="1609650" y="3093700"/>
            <a:chExt cx="1633700" cy="1033125"/>
          </a:xfrm>
        </p:grpSpPr>
        <p:sp>
          <p:nvSpPr>
            <p:cNvPr id="914" name="Google Shape;914;p25"/>
            <p:cNvSpPr txBox="1"/>
            <p:nvPr/>
          </p:nvSpPr>
          <p:spPr>
            <a:xfrm>
              <a:off x="16096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Comparison of Old </a:t>
              </a:r>
              <a:r>
                <a:rPr lang="en" sz="1600" b="1" dirty="0">
                  <a:latin typeface="Fira Sans Extra Condensed"/>
                  <a:ea typeface="Fira Sans Extra Condensed"/>
                  <a:cs typeface="Fira Sans Extra Condensed"/>
                  <a:sym typeface="Fira Sans Extra Condensed"/>
                </a:rPr>
                <a:t>&amp; New Data</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16" name="Google Shape;916;p25"/>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3686050" y="3093700"/>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5"/>
          <p:cNvGrpSpPr/>
          <p:nvPr/>
        </p:nvGrpSpPr>
        <p:grpSpPr>
          <a:xfrm>
            <a:off x="3762250" y="3093700"/>
            <a:ext cx="1633700" cy="1033125"/>
            <a:chOff x="3762250" y="3093700"/>
            <a:chExt cx="1633700" cy="1033125"/>
          </a:xfrm>
        </p:grpSpPr>
        <p:sp>
          <p:nvSpPr>
            <p:cNvPr id="920" name="Google Shape;920;p25"/>
            <p:cNvSpPr txBox="1"/>
            <p:nvPr/>
          </p:nvSpPr>
          <p:spPr>
            <a:xfrm>
              <a:off x="37622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Classification Method.</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22" name="Google Shape;922;p25"/>
            <p:cNvSpPr txBox="1"/>
            <p:nvPr/>
          </p:nvSpPr>
          <p:spPr>
            <a:xfrm>
              <a:off x="50242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Fira Sans Extra Condensed"/>
                  <a:ea typeface="Fira Sans Extra Condensed"/>
                  <a:cs typeface="Fira Sans Extra Condensed"/>
                  <a:sym typeface="Fira Sans Extra Condensed"/>
                </a:rPr>
                <a:t>06</a:t>
              </a:r>
              <a:endParaRPr b="1">
                <a:solidFill>
                  <a:schemeClr val="accent2"/>
                </a:solidFill>
                <a:latin typeface="Fira Sans Extra Condensed"/>
                <a:ea typeface="Fira Sans Extra Condensed"/>
                <a:cs typeface="Fira Sans Extra Condensed"/>
                <a:sym typeface="Fira Sans Extra Condensed"/>
              </a:endParaRPr>
            </a:p>
          </p:txBody>
        </p:sp>
      </p:grpSp>
      <p:sp>
        <p:nvSpPr>
          <p:cNvPr id="923" name="Google Shape;923;p25"/>
          <p:cNvSpPr/>
          <p:nvPr/>
        </p:nvSpPr>
        <p:spPr>
          <a:xfrm>
            <a:off x="5838650" y="3093700"/>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25"/>
          <p:cNvGrpSpPr/>
          <p:nvPr/>
        </p:nvGrpSpPr>
        <p:grpSpPr>
          <a:xfrm>
            <a:off x="5914850" y="3093700"/>
            <a:ext cx="1633700" cy="1033125"/>
            <a:chOff x="5914850" y="3093700"/>
            <a:chExt cx="1633700" cy="1033125"/>
          </a:xfrm>
        </p:grpSpPr>
        <p:sp>
          <p:nvSpPr>
            <p:cNvPr id="926" name="Google Shape;926;p25"/>
            <p:cNvSpPr txBox="1"/>
            <p:nvPr/>
          </p:nvSpPr>
          <p:spPr>
            <a:xfrm>
              <a:off x="59148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Prediction</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28" name="Google Shape;928;p25"/>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07</a:t>
              </a:r>
              <a:endParaRPr b="1">
                <a:solidFill>
                  <a:schemeClr val="accent1"/>
                </a:solidFill>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a:off x="33052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25"/>
          <p:cNvCxnSpPr>
            <a:stCxn id="917" idx="3"/>
            <a:endCxn id="923" idx="1"/>
          </p:cNvCxnSpPr>
          <p:nvPr/>
        </p:nvCxnSpPr>
        <p:spPr>
          <a:xfrm>
            <a:off x="54578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stCxn id="902" idx="2"/>
            <a:endCxn id="911" idx="0"/>
          </p:cNvCxnSpPr>
          <p:nvPr/>
        </p:nvCxnSpPr>
        <p:spPr>
          <a:xfrm rot="5400000">
            <a:off x="4920600" y="213525"/>
            <a:ext cx="379200" cy="5381400"/>
          </a:xfrm>
          <a:prstGeom prst="bentConnector3">
            <a:avLst>
              <a:gd name="adj1" fmla="val 49984"/>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2579889" y="1581050"/>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682811" y="1175275"/>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455277" y="11886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Layout of this Presentation :</a:t>
            </a:r>
            <a:endParaRPr dirty="0"/>
          </a:p>
        </p:txBody>
      </p:sp>
      <p:grpSp>
        <p:nvGrpSpPr>
          <p:cNvPr id="337" name="Google Shape;337;p17"/>
          <p:cNvGrpSpPr/>
          <p:nvPr/>
        </p:nvGrpSpPr>
        <p:grpSpPr>
          <a:xfrm>
            <a:off x="2839059" y="1331526"/>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596739" y="1358605"/>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7"/>
          <p:cNvSpPr txBox="1"/>
          <p:nvPr/>
        </p:nvSpPr>
        <p:spPr>
          <a:xfrm>
            <a:off x="3168440" y="2207357"/>
            <a:ext cx="2807120" cy="16249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rgbClr val="000000"/>
                </a:solidFill>
                <a:latin typeface="Fira Sans Extra Condensed"/>
                <a:ea typeface="Fira Sans Extra Condensed"/>
                <a:cs typeface="Fira Sans Extra Condensed"/>
                <a:sym typeface="Fira Sans Extra Condensed"/>
              </a:rPr>
              <a:t>Pa</a:t>
            </a:r>
            <a:r>
              <a:rPr lang="en" sz="2000" b="1" dirty="0">
                <a:latin typeface="Fira Sans Extra Condensed"/>
                <a:ea typeface="Fira Sans Extra Condensed"/>
                <a:cs typeface="Fira Sans Extra Condensed"/>
                <a:sym typeface="Fira Sans Extra Condensed"/>
              </a:rPr>
              <a:t>rt 1: Data Preprocessing.</a:t>
            </a:r>
          </a:p>
          <a:p>
            <a:pPr marL="0" lvl="0" indent="0" algn="l" rtl="0">
              <a:spcBef>
                <a:spcPts val="0"/>
              </a:spcBef>
              <a:spcAft>
                <a:spcPts val="0"/>
              </a:spcAft>
              <a:buNone/>
            </a:pPr>
            <a:endParaRPr lang="en" sz="2000" b="1" dirty="0">
              <a:solidFill>
                <a:srgbClr val="00000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2000" b="1" dirty="0">
                <a:latin typeface="Fira Sans Extra Condensed"/>
                <a:ea typeface="Fira Sans Extra Condensed"/>
                <a:cs typeface="Fira Sans Extra Condensed"/>
                <a:sym typeface="Fira Sans Extra Condensed"/>
              </a:rPr>
              <a:t>Part 2: Data Analysis.</a:t>
            </a:r>
          </a:p>
          <a:p>
            <a:pPr marL="0" lvl="0" indent="0" algn="l" rtl="0">
              <a:spcBef>
                <a:spcPts val="0"/>
              </a:spcBef>
              <a:spcAft>
                <a:spcPts val="0"/>
              </a:spcAft>
              <a:buNone/>
            </a:pPr>
            <a:endParaRPr lang="en" sz="2000" b="1" dirty="0">
              <a:solidFill>
                <a:srgbClr val="00000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2000" b="1" dirty="0">
                <a:latin typeface="Fira Sans Extra Condensed"/>
                <a:ea typeface="Fira Sans Extra Condensed"/>
                <a:cs typeface="Fira Sans Extra Condensed"/>
                <a:sym typeface="Fira Sans Extra Condensed"/>
              </a:rPr>
              <a:t>Part 3: Data Classification.</a:t>
            </a:r>
            <a:endParaRPr sz="2000" b="1"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ACC6-1562-D32C-58EC-1B31F4537C69}"/>
              </a:ext>
            </a:extLst>
          </p:cNvPr>
          <p:cNvSpPr>
            <a:spLocks noGrp="1"/>
          </p:cNvSpPr>
          <p:nvPr>
            <p:ph type="title"/>
          </p:nvPr>
        </p:nvSpPr>
        <p:spPr/>
        <p:txBody>
          <a:bodyPr>
            <a:noAutofit/>
          </a:bodyPr>
          <a:lstStyle/>
          <a:p>
            <a:r>
              <a:rPr lang="en-CA" dirty="0"/>
              <a:t>References:</a:t>
            </a:r>
          </a:p>
        </p:txBody>
      </p:sp>
      <p:pic>
        <p:nvPicPr>
          <p:cNvPr id="4" name="Picture 3" descr="Graphical user interface, text&#10;&#10;Description automatically generated">
            <a:extLst>
              <a:ext uri="{FF2B5EF4-FFF2-40B4-BE49-F238E27FC236}">
                <a16:creationId xmlns:a16="http://schemas.microsoft.com/office/drawing/2014/main" id="{A2A3368F-8E53-779E-A772-9BF3EDDD6A27}"/>
              </a:ext>
            </a:extLst>
          </p:cNvPr>
          <p:cNvPicPr>
            <a:picLocks noChangeAspect="1"/>
          </p:cNvPicPr>
          <p:nvPr/>
        </p:nvPicPr>
        <p:blipFill>
          <a:blip r:embed="rId2"/>
          <a:stretch>
            <a:fillRect/>
          </a:stretch>
        </p:blipFill>
        <p:spPr>
          <a:xfrm>
            <a:off x="1908399" y="1097193"/>
            <a:ext cx="5327197" cy="1474557"/>
          </a:xfrm>
          <a:prstGeom prst="rect">
            <a:avLst/>
          </a:prstGeom>
          <a:ln>
            <a:solidFill>
              <a:schemeClr val="tx1"/>
            </a:solidFill>
          </a:ln>
        </p:spPr>
      </p:pic>
      <p:pic>
        <p:nvPicPr>
          <p:cNvPr id="6" name="Picture 5" descr="Graphical user interface, text&#10;&#10;Description automatically generated">
            <a:extLst>
              <a:ext uri="{FF2B5EF4-FFF2-40B4-BE49-F238E27FC236}">
                <a16:creationId xmlns:a16="http://schemas.microsoft.com/office/drawing/2014/main" id="{6ACD2820-03A6-54B6-20AB-BB0036AF7171}"/>
              </a:ext>
            </a:extLst>
          </p:cNvPr>
          <p:cNvPicPr>
            <a:picLocks noChangeAspect="1"/>
          </p:cNvPicPr>
          <p:nvPr/>
        </p:nvPicPr>
        <p:blipFill>
          <a:blip r:embed="rId3"/>
          <a:stretch>
            <a:fillRect/>
          </a:stretch>
        </p:blipFill>
        <p:spPr>
          <a:xfrm>
            <a:off x="1885741" y="3150017"/>
            <a:ext cx="5372515" cy="1488126"/>
          </a:xfrm>
          <a:prstGeom prst="rect">
            <a:avLst/>
          </a:prstGeom>
          <a:ln>
            <a:solidFill>
              <a:schemeClr val="tx1"/>
            </a:solidFill>
          </a:ln>
        </p:spPr>
      </p:pic>
    </p:spTree>
    <p:extLst>
      <p:ext uri="{BB962C8B-B14F-4D97-AF65-F5344CB8AC3E}">
        <p14:creationId xmlns:p14="http://schemas.microsoft.com/office/powerpoint/2010/main" val="3466638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5" name="Google Shape;1085;p28"/>
          <p:cNvSpPr txBox="1">
            <a:spLocks noGrp="1"/>
          </p:cNvSpPr>
          <p:nvPr>
            <p:ph type="title"/>
          </p:nvPr>
        </p:nvSpPr>
        <p:spPr>
          <a:xfrm>
            <a:off x="448570" y="4448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Any Questions ?</a:t>
            </a:r>
            <a:endParaRPr dirty="0"/>
          </a:p>
        </p:txBody>
      </p:sp>
      <p:grpSp>
        <p:nvGrpSpPr>
          <p:cNvPr id="1102" name="Google Shape;1102;p28"/>
          <p:cNvGrpSpPr/>
          <p:nvPr/>
        </p:nvGrpSpPr>
        <p:grpSpPr>
          <a:xfrm>
            <a:off x="3542837" y="1273411"/>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2E2E-3E20-F5D7-406D-D2671ACAB43E}"/>
              </a:ext>
            </a:extLst>
          </p:cNvPr>
          <p:cNvSpPr>
            <a:spLocks noGrp="1"/>
          </p:cNvSpPr>
          <p:nvPr>
            <p:ph type="title"/>
          </p:nvPr>
        </p:nvSpPr>
        <p:spPr/>
        <p:txBody>
          <a:bodyPr>
            <a:noAutofit/>
          </a:bodyPr>
          <a:lstStyle/>
          <a:p>
            <a:r>
              <a:rPr lang="en-CA" dirty="0"/>
              <a:t>Precision Score – Recall Score – F1 Score (KNN Inc.)</a:t>
            </a:r>
          </a:p>
        </p:txBody>
      </p:sp>
      <p:pic>
        <p:nvPicPr>
          <p:cNvPr id="5" name="Picture 4" descr="Chart, bar chart&#10;&#10;Description automatically generated">
            <a:extLst>
              <a:ext uri="{FF2B5EF4-FFF2-40B4-BE49-F238E27FC236}">
                <a16:creationId xmlns:a16="http://schemas.microsoft.com/office/drawing/2014/main" id="{EF3EF320-D5DC-47E9-8D3C-B49BC52CB00A}"/>
              </a:ext>
            </a:extLst>
          </p:cNvPr>
          <p:cNvPicPr>
            <a:picLocks noChangeAspect="1"/>
          </p:cNvPicPr>
          <p:nvPr/>
        </p:nvPicPr>
        <p:blipFill>
          <a:blip r:embed="rId2"/>
          <a:stretch>
            <a:fillRect/>
          </a:stretch>
        </p:blipFill>
        <p:spPr>
          <a:xfrm>
            <a:off x="2017452" y="1072809"/>
            <a:ext cx="5109095" cy="3659216"/>
          </a:xfrm>
          <a:prstGeom prst="rect">
            <a:avLst/>
          </a:prstGeom>
          <a:ln>
            <a:solidFill>
              <a:schemeClr val="tx1"/>
            </a:solidFill>
          </a:ln>
        </p:spPr>
      </p:pic>
    </p:spTree>
    <p:extLst>
      <p:ext uri="{BB962C8B-B14F-4D97-AF65-F5344CB8AC3E}">
        <p14:creationId xmlns:p14="http://schemas.microsoft.com/office/powerpoint/2010/main" val="3449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074F-9972-1D96-A727-10709C97B186}"/>
              </a:ext>
            </a:extLst>
          </p:cNvPr>
          <p:cNvSpPr>
            <a:spLocks noGrp="1"/>
          </p:cNvSpPr>
          <p:nvPr>
            <p:ph type="title"/>
          </p:nvPr>
        </p:nvSpPr>
        <p:spPr/>
        <p:txBody>
          <a:bodyPr>
            <a:noAutofit/>
          </a:bodyPr>
          <a:lstStyle/>
          <a:p>
            <a:r>
              <a:rPr lang="en-CA" dirty="0"/>
              <a:t>ML Classifier Accuracies (KNN Inc.)</a:t>
            </a:r>
          </a:p>
        </p:txBody>
      </p:sp>
      <p:pic>
        <p:nvPicPr>
          <p:cNvPr id="5" name="Picture 4" descr="Chart&#10;&#10;Description automatically generated">
            <a:extLst>
              <a:ext uri="{FF2B5EF4-FFF2-40B4-BE49-F238E27FC236}">
                <a16:creationId xmlns:a16="http://schemas.microsoft.com/office/drawing/2014/main" id="{3D0CCA0E-58FF-392C-018C-D76B3A283B93}"/>
              </a:ext>
            </a:extLst>
          </p:cNvPr>
          <p:cNvPicPr>
            <a:picLocks noChangeAspect="1"/>
          </p:cNvPicPr>
          <p:nvPr/>
        </p:nvPicPr>
        <p:blipFill>
          <a:blip r:embed="rId2"/>
          <a:stretch>
            <a:fillRect/>
          </a:stretch>
        </p:blipFill>
        <p:spPr>
          <a:xfrm>
            <a:off x="2065519" y="1207945"/>
            <a:ext cx="5012962" cy="3458765"/>
          </a:xfrm>
          <a:prstGeom prst="rect">
            <a:avLst/>
          </a:prstGeom>
          <a:ln>
            <a:solidFill>
              <a:schemeClr val="tx1"/>
            </a:solidFill>
          </a:ln>
        </p:spPr>
      </p:pic>
    </p:spTree>
    <p:extLst>
      <p:ext uri="{BB962C8B-B14F-4D97-AF65-F5344CB8AC3E}">
        <p14:creationId xmlns:p14="http://schemas.microsoft.com/office/powerpoint/2010/main" val="4105210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DBBD-13AE-1EB3-7240-04DF012E7B89}"/>
              </a:ext>
            </a:extLst>
          </p:cNvPr>
          <p:cNvSpPr>
            <a:spLocks noGrp="1"/>
          </p:cNvSpPr>
          <p:nvPr>
            <p:ph type="title"/>
          </p:nvPr>
        </p:nvSpPr>
        <p:spPr/>
        <p:txBody>
          <a:bodyPr>
            <a:normAutofit fontScale="90000"/>
          </a:bodyPr>
          <a:lstStyle/>
          <a:p>
            <a:r>
              <a:rPr lang="en-CA" dirty="0"/>
              <a:t>KNN Error Graph:</a:t>
            </a:r>
          </a:p>
        </p:txBody>
      </p:sp>
      <p:pic>
        <p:nvPicPr>
          <p:cNvPr id="4" name="Picture 3" descr="Chart, scatter chart&#10;&#10;Description automatically generated">
            <a:extLst>
              <a:ext uri="{FF2B5EF4-FFF2-40B4-BE49-F238E27FC236}">
                <a16:creationId xmlns:a16="http://schemas.microsoft.com/office/drawing/2014/main" id="{94B2E0A8-3EE6-67B6-4B24-51D40BE43FF7}"/>
              </a:ext>
            </a:extLst>
          </p:cNvPr>
          <p:cNvPicPr>
            <a:picLocks noChangeAspect="1"/>
          </p:cNvPicPr>
          <p:nvPr/>
        </p:nvPicPr>
        <p:blipFill>
          <a:blip r:embed="rId2"/>
          <a:stretch>
            <a:fillRect/>
          </a:stretch>
        </p:blipFill>
        <p:spPr>
          <a:xfrm>
            <a:off x="1576503" y="1175139"/>
            <a:ext cx="5990993" cy="3470339"/>
          </a:xfrm>
          <a:prstGeom prst="rect">
            <a:avLst/>
          </a:prstGeom>
          <a:ln>
            <a:solidFill>
              <a:schemeClr val="tx1"/>
            </a:solidFill>
          </a:ln>
        </p:spPr>
      </p:pic>
    </p:spTree>
    <p:extLst>
      <p:ext uri="{BB962C8B-B14F-4D97-AF65-F5344CB8AC3E}">
        <p14:creationId xmlns:p14="http://schemas.microsoft.com/office/powerpoint/2010/main" val="544975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BBBB-D892-9C8A-D8EA-C32A7B3AF5E9}"/>
              </a:ext>
            </a:extLst>
          </p:cNvPr>
          <p:cNvSpPr>
            <a:spLocks noGrp="1"/>
          </p:cNvSpPr>
          <p:nvPr>
            <p:ph type="title"/>
          </p:nvPr>
        </p:nvSpPr>
        <p:spPr/>
        <p:txBody>
          <a:bodyPr>
            <a:normAutofit fontScale="90000"/>
          </a:bodyPr>
          <a:lstStyle/>
          <a:p>
            <a:r>
              <a:rPr lang="en-CA" dirty="0"/>
              <a:t>Confusion Matrices:</a:t>
            </a:r>
          </a:p>
        </p:txBody>
      </p:sp>
      <p:pic>
        <p:nvPicPr>
          <p:cNvPr id="5" name="Picture 4" descr="Chart, treemap chart&#10;&#10;Description automatically generated">
            <a:extLst>
              <a:ext uri="{FF2B5EF4-FFF2-40B4-BE49-F238E27FC236}">
                <a16:creationId xmlns:a16="http://schemas.microsoft.com/office/drawing/2014/main" id="{C9EB2CD7-63A1-1A7B-CBF8-941963F8A6EB}"/>
              </a:ext>
            </a:extLst>
          </p:cNvPr>
          <p:cNvPicPr>
            <a:picLocks noChangeAspect="1"/>
          </p:cNvPicPr>
          <p:nvPr/>
        </p:nvPicPr>
        <p:blipFill>
          <a:blip r:embed="rId2"/>
          <a:stretch>
            <a:fillRect/>
          </a:stretch>
        </p:blipFill>
        <p:spPr>
          <a:xfrm>
            <a:off x="233363" y="960343"/>
            <a:ext cx="3260318" cy="2740119"/>
          </a:xfrm>
          <a:prstGeom prst="rect">
            <a:avLst/>
          </a:prstGeom>
        </p:spPr>
      </p:pic>
      <p:pic>
        <p:nvPicPr>
          <p:cNvPr id="8" name="Picture 7" descr="Chart&#10;&#10;Description automatically generated">
            <a:extLst>
              <a:ext uri="{FF2B5EF4-FFF2-40B4-BE49-F238E27FC236}">
                <a16:creationId xmlns:a16="http://schemas.microsoft.com/office/drawing/2014/main" id="{90D9319F-C97E-9CD7-2502-5B609B2C667D}"/>
              </a:ext>
            </a:extLst>
          </p:cNvPr>
          <p:cNvPicPr>
            <a:picLocks noChangeAspect="1"/>
          </p:cNvPicPr>
          <p:nvPr/>
        </p:nvPicPr>
        <p:blipFill>
          <a:blip r:embed="rId3"/>
          <a:stretch>
            <a:fillRect/>
          </a:stretch>
        </p:blipFill>
        <p:spPr>
          <a:xfrm>
            <a:off x="5426482" y="960342"/>
            <a:ext cx="3260318" cy="2740119"/>
          </a:xfrm>
          <a:prstGeom prst="rect">
            <a:avLst/>
          </a:prstGeom>
        </p:spPr>
      </p:pic>
      <p:sp>
        <p:nvSpPr>
          <p:cNvPr id="9" name="TextBox 8">
            <a:extLst>
              <a:ext uri="{FF2B5EF4-FFF2-40B4-BE49-F238E27FC236}">
                <a16:creationId xmlns:a16="http://schemas.microsoft.com/office/drawing/2014/main" id="{E41A7427-5DC4-6F3F-FDBF-40F857B8AA8F}"/>
              </a:ext>
            </a:extLst>
          </p:cNvPr>
          <p:cNvSpPr txBox="1"/>
          <p:nvPr/>
        </p:nvSpPr>
        <p:spPr>
          <a:xfrm>
            <a:off x="293914" y="3951514"/>
            <a:ext cx="3199767" cy="738664"/>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Fira Sans Extra Condensed SemiBold" panose="020B0604020202020204" charset="0"/>
              </a:rPr>
              <a:t>81% Accuracy ~ 83 % Recall. We notice that rebalancing data improves our Stroke Prediction.</a:t>
            </a:r>
          </a:p>
        </p:txBody>
      </p:sp>
      <p:sp>
        <p:nvSpPr>
          <p:cNvPr id="10" name="TextBox 9">
            <a:extLst>
              <a:ext uri="{FF2B5EF4-FFF2-40B4-BE49-F238E27FC236}">
                <a16:creationId xmlns:a16="http://schemas.microsoft.com/office/drawing/2014/main" id="{9A505452-F2E6-9384-6282-21A99A65D0A5}"/>
              </a:ext>
            </a:extLst>
          </p:cNvPr>
          <p:cNvSpPr txBox="1"/>
          <p:nvPr/>
        </p:nvSpPr>
        <p:spPr>
          <a:xfrm>
            <a:off x="5241470" y="3877928"/>
            <a:ext cx="3608615" cy="116955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Fira Sans Extra Condensed SemiBold" panose="020B0604020202020204" charset="0"/>
              </a:rPr>
              <a:t>92% Accuracy ~ 13% Recall. Our accuracy is high but our main goal is to predict stroke so 13% recall is extremely poor performance </a:t>
            </a:r>
            <a:r>
              <a:rPr lang="en-CA" dirty="0" err="1">
                <a:latin typeface="Fira Sans Extra Condensed SemiBold" panose="020B0604020202020204" charset="0"/>
              </a:rPr>
              <a:t>i.e</a:t>
            </a:r>
            <a:r>
              <a:rPr lang="en-CA" dirty="0">
                <a:latin typeface="Fira Sans Extra Condensed SemiBold" panose="020B0604020202020204" charset="0"/>
              </a:rPr>
              <a:t> without rebalancing data we achieve poor performance.</a:t>
            </a:r>
          </a:p>
        </p:txBody>
      </p:sp>
    </p:spTree>
    <p:extLst>
      <p:ext uri="{BB962C8B-B14F-4D97-AF65-F5344CB8AC3E}">
        <p14:creationId xmlns:p14="http://schemas.microsoft.com/office/powerpoint/2010/main" val="134260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F476-A827-694E-079D-4838FEFC0434}"/>
              </a:ext>
            </a:extLst>
          </p:cNvPr>
          <p:cNvSpPr>
            <a:spLocks noGrp="1"/>
          </p:cNvSpPr>
          <p:nvPr>
            <p:ph type="title"/>
          </p:nvPr>
        </p:nvSpPr>
        <p:spPr/>
        <p:txBody>
          <a:bodyPr>
            <a:normAutofit fontScale="90000"/>
          </a:bodyPr>
          <a:lstStyle/>
          <a:p>
            <a:r>
              <a:rPr lang="en-CA" dirty="0"/>
              <a:t>Confusion Matrices </a:t>
            </a:r>
            <a:r>
              <a:rPr lang="en-CA" dirty="0" err="1"/>
              <a:t>Cont</a:t>
            </a:r>
            <a:r>
              <a:rPr lang="en-CA" dirty="0"/>
              <a:t>:</a:t>
            </a:r>
          </a:p>
        </p:txBody>
      </p:sp>
      <p:pic>
        <p:nvPicPr>
          <p:cNvPr id="5" name="Picture 4" descr="Chart, treemap chart&#10;&#10;Description automatically generated">
            <a:extLst>
              <a:ext uri="{FF2B5EF4-FFF2-40B4-BE49-F238E27FC236}">
                <a16:creationId xmlns:a16="http://schemas.microsoft.com/office/drawing/2014/main" id="{504C2B5A-81F2-A09F-F1DF-94D2351EC400}"/>
              </a:ext>
            </a:extLst>
          </p:cNvPr>
          <p:cNvPicPr>
            <a:picLocks noChangeAspect="1"/>
          </p:cNvPicPr>
          <p:nvPr/>
        </p:nvPicPr>
        <p:blipFill>
          <a:blip r:embed="rId2"/>
          <a:stretch>
            <a:fillRect/>
          </a:stretch>
        </p:blipFill>
        <p:spPr>
          <a:xfrm>
            <a:off x="216353" y="851268"/>
            <a:ext cx="3286759" cy="2751005"/>
          </a:xfrm>
          <a:prstGeom prst="rect">
            <a:avLst/>
          </a:prstGeom>
        </p:spPr>
      </p:pic>
      <p:pic>
        <p:nvPicPr>
          <p:cNvPr id="8" name="Picture 7" descr="Chart, treemap chart&#10;&#10;Description automatically generated">
            <a:extLst>
              <a:ext uri="{FF2B5EF4-FFF2-40B4-BE49-F238E27FC236}">
                <a16:creationId xmlns:a16="http://schemas.microsoft.com/office/drawing/2014/main" id="{33F69CD9-8FA3-412C-B4BF-64B3E4B9DC83}"/>
              </a:ext>
            </a:extLst>
          </p:cNvPr>
          <p:cNvPicPr>
            <a:picLocks noChangeAspect="1"/>
          </p:cNvPicPr>
          <p:nvPr/>
        </p:nvPicPr>
        <p:blipFill>
          <a:blip r:embed="rId3"/>
          <a:stretch>
            <a:fillRect/>
          </a:stretch>
        </p:blipFill>
        <p:spPr>
          <a:xfrm>
            <a:off x="5493525" y="851268"/>
            <a:ext cx="3286759" cy="2751005"/>
          </a:xfrm>
          <a:prstGeom prst="rect">
            <a:avLst/>
          </a:prstGeom>
        </p:spPr>
      </p:pic>
      <p:sp>
        <p:nvSpPr>
          <p:cNvPr id="9" name="TextBox 8">
            <a:extLst>
              <a:ext uri="{FF2B5EF4-FFF2-40B4-BE49-F238E27FC236}">
                <a16:creationId xmlns:a16="http://schemas.microsoft.com/office/drawing/2014/main" id="{44D4C5D3-1E1A-47E5-7F22-86B2F7FCD51D}"/>
              </a:ext>
            </a:extLst>
          </p:cNvPr>
          <p:cNvSpPr txBox="1"/>
          <p:nvPr/>
        </p:nvSpPr>
        <p:spPr>
          <a:xfrm>
            <a:off x="216353" y="4114800"/>
            <a:ext cx="3951514" cy="738664"/>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Fira Sans Extra Condensed SemiBold" panose="020B0604020202020204" charset="0"/>
              </a:rPr>
              <a:t>86% Accuracy ~ 40% Recall. An improvement from decision tree but not as good as logistic regression. This might be caused because of no </a:t>
            </a:r>
            <a:r>
              <a:rPr lang="en-CA" dirty="0" err="1">
                <a:latin typeface="Fira Sans Extra Condensed SemiBold" panose="020B0604020202020204" charset="0"/>
              </a:rPr>
              <a:t>hypertuning</a:t>
            </a:r>
            <a:r>
              <a:rPr lang="en-CA" dirty="0">
                <a:latin typeface="Fira Sans Extra Condensed SemiBold" panose="020B0604020202020204" charset="0"/>
              </a:rPr>
              <a:t>.</a:t>
            </a:r>
          </a:p>
        </p:txBody>
      </p:sp>
      <p:sp>
        <p:nvSpPr>
          <p:cNvPr id="10" name="TextBox 9">
            <a:extLst>
              <a:ext uri="{FF2B5EF4-FFF2-40B4-BE49-F238E27FC236}">
                <a16:creationId xmlns:a16="http://schemas.microsoft.com/office/drawing/2014/main" id="{BB9FB627-6E52-C58A-7ECA-6D117A54B7DF}"/>
              </a:ext>
            </a:extLst>
          </p:cNvPr>
          <p:cNvSpPr txBox="1"/>
          <p:nvPr/>
        </p:nvSpPr>
        <p:spPr>
          <a:xfrm>
            <a:off x="4882243" y="3796393"/>
            <a:ext cx="4261757" cy="116955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Fira Sans Extra Condensed SemiBold" panose="020B0604020202020204" charset="0"/>
              </a:rPr>
              <a:t>95% Accuracy ~ 96% Recall. With SMOTE, we create synthetic examples of the data with Stroke. Increasing and balancing our data and using one of the strongest methods of regression, we are able to vastly improve the Recall measure.</a:t>
            </a:r>
          </a:p>
        </p:txBody>
      </p:sp>
    </p:spTree>
    <p:extLst>
      <p:ext uri="{BB962C8B-B14F-4D97-AF65-F5344CB8AC3E}">
        <p14:creationId xmlns:p14="http://schemas.microsoft.com/office/powerpoint/2010/main" val="208320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EF37-5E81-52D1-849C-C79F256E009D}"/>
              </a:ext>
            </a:extLst>
          </p:cNvPr>
          <p:cNvSpPr>
            <a:spLocks noGrp="1"/>
          </p:cNvSpPr>
          <p:nvPr>
            <p:ph type="title"/>
          </p:nvPr>
        </p:nvSpPr>
        <p:spPr/>
        <p:txBody>
          <a:bodyPr>
            <a:normAutofit fontScale="90000"/>
          </a:bodyPr>
          <a:lstStyle/>
          <a:p>
            <a:r>
              <a:rPr lang="en-CA" dirty="0"/>
              <a:t>Conclusion:</a:t>
            </a:r>
          </a:p>
        </p:txBody>
      </p:sp>
      <p:sp>
        <p:nvSpPr>
          <p:cNvPr id="3" name="TextBox 2">
            <a:extLst>
              <a:ext uri="{FF2B5EF4-FFF2-40B4-BE49-F238E27FC236}">
                <a16:creationId xmlns:a16="http://schemas.microsoft.com/office/drawing/2014/main" id="{DFED5370-18B3-78B3-8912-51FC1EFAF5FB}"/>
              </a:ext>
            </a:extLst>
          </p:cNvPr>
          <p:cNvSpPr txBox="1"/>
          <p:nvPr/>
        </p:nvSpPr>
        <p:spPr>
          <a:xfrm>
            <a:off x="506186" y="1485899"/>
            <a:ext cx="8131628" cy="2677656"/>
          </a:xfrm>
          <a:prstGeom prst="rect">
            <a:avLst/>
          </a:prstGeom>
          <a:noFill/>
        </p:spPr>
        <p:txBody>
          <a:bodyPr wrap="square" rtlCol="0">
            <a:spAutoFit/>
          </a:bodyPr>
          <a:lstStyle/>
          <a:p>
            <a:r>
              <a:rPr lang="en-US" sz="2400" dirty="0">
                <a:latin typeface="Fira Sans Extra Condensed SemiBold" panose="020B0604020202020204" charset="0"/>
              </a:rPr>
              <a:t>According to world-stroke.org 1 in 4 people will suffer a stroke and our data consisted of about 5%. Our insight shows a need for deeper knowledge on stroke indicators and further research. Given avg glucose level was one of the strongest indicators, a recommended starting point would be to see if there is a relationship between Diabetes and Strokes. I more comprehensive data set, with strong indicators, can vastly improve stroke recognition.</a:t>
            </a:r>
            <a:endParaRPr lang="en-CA" sz="2400" dirty="0">
              <a:latin typeface="Fira Sans Extra Condensed SemiBold" panose="020B0604020202020204" charset="0"/>
            </a:endParaRPr>
          </a:p>
        </p:txBody>
      </p:sp>
    </p:spTree>
    <p:extLst>
      <p:ext uri="{BB962C8B-B14F-4D97-AF65-F5344CB8AC3E}">
        <p14:creationId xmlns:p14="http://schemas.microsoft.com/office/powerpoint/2010/main" val="259670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37881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Health Care Dataset:</a:t>
            </a:r>
            <a:endParaRPr dirty="0"/>
          </a:p>
        </p:txBody>
      </p:sp>
      <p:pic>
        <p:nvPicPr>
          <p:cNvPr id="3" name="Picture 2" descr="Graphical user interface, application, table, Excel&#10;&#10;Description automatically generated">
            <a:extLst>
              <a:ext uri="{FF2B5EF4-FFF2-40B4-BE49-F238E27FC236}">
                <a16:creationId xmlns:a16="http://schemas.microsoft.com/office/drawing/2014/main" id="{F8ECC718-0E4E-151F-1A37-8FEC664B7633}"/>
              </a:ext>
            </a:extLst>
          </p:cNvPr>
          <p:cNvPicPr>
            <a:picLocks noChangeAspect="1"/>
          </p:cNvPicPr>
          <p:nvPr/>
        </p:nvPicPr>
        <p:blipFill>
          <a:blip r:embed="rId3"/>
          <a:stretch>
            <a:fillRect/>
          </a:stretch>
        </p:blipFill>
        <p:spPr>
          <a:xfrm>
            <a:off x="129945" y="1060802"/>
            <a:ext cx="8884107" cy="3162463"/>
          </a:xfrm>
          <a:prstGeom prst="rect">
            <a:avLst/>
          </a:prstGeom>
        </p:spPr>
      </p:pic>
      <p:sp>
        <p:nvSpPr>
          <p:cNvPr id="4" name="TextBox 3">
            <a:extLst>
              <a:ext uri="{FF2B5EF4-FFF2-40B4-BE49-F238E27FC236}">
                <a16:creationId xmlns:a16="http://schemas.microsoft.com/office/drawing/2014/main" id="{F478E9DE-0B5B-E32F-117C-0299A78A390C}"/>
              </a:ext>
            </a:extLst>
          </p:cNvPr>
          <p:cNvSpPr txBox="1"/>
          <p:nvPr/>
        </p:nvSpPr>
        <p:spPr>
          <a:xfrm>
            <a:off x="706208" y="4533849"/>
            <a:ext cx="7731579" cy="461665"/>
          </a:xfrm>
          <a:prstGeom prst="rect">
            <a:avLst/>
          </a:prstGeom>
          <a:noFill/>
        </p:spPr>
        <p:txBody>
          <a:bodyPr wrap="square" rtlCol="0">
            <a:spAutoFit/>
          </a:bodyPr>
          <a:lstStyle/>
          <a:p>
            <a:r>
              <a:rPr lang="en-CA" sz="2400" dirty="0">
                <a:latin typeface="Fira Sans Extra Condensed" panose="020B0503050000020004" pitchFamily="34" charset="0"/>
              </a:rPr>
              <a:t>No. of Patients: 5100 ~ Independent Var: 10 ~ Dependent Var: 1</a:t>
            </a:r>
          </a:p>
        </p:txBody>
      </p:sp>
    </p:spTree>
    <p:extLst>
      <p:ext uri="{BB962C8B-B14F-4D97-AF65-F5344CB8AC3E}">
        <p14:creationId xmlns:p14="http://schemas.microsoft.com/office/powerpoint/2010/main" val="54985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1804307" y="1128482"/>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8"/>
          <p:cNvGrpSpPr/>
          <p:nvPr/>
        </p:nvGrpSpPr>
        <p:grpSpPr>
          <a:xfrm>
            <a:off x="2198220" y="2719882"/>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37881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Part 1: Data Preprocessing</a:t>
            </a:r>
            <a:endParaRPr dirty="0"/>
          </a:p>
        </p:txBody>
      </p:sp>
      <p:sp>
        <p:nvSpPr>
          <p:cNvPr id="413" name="Google Shape;413;p18"/>
          <p:cNvSpPr/>
          <p:nvPr/>
        </p:nvSpPr>
        <p:spPr>
          <a:xfrm>
            <a:off x="3143445" y="3305457"/>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3143445" y="3305457"/>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3143445" y="3305457"/>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3143445" y="3305457"/>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3261632" y="1189957"/>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sp>
        <p:nvSpPr>
          <p:cNvPr id="420" name="Google Shape;420;p18"/>
          <p:cNvSpPr/>
          <p:nvPr/>
        </p:nvSpPr>
        <p:spPr>
          <a:xfrm>
            <a:off x="5308170" y="1128481"/>
            <a:ext cx="2130000" cy="56341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txBox="1"/>
          <p:nvPr/>
        </p:nvSpPr>
        <p:spPr>
          <a:xfrm>
            <a:off x="5469387" y="1224583"/>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Importing Data</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24" name="Google Shape;424;p18"/>
          <p:cNvSpPr/>
          <p:nvPr/>
        </p:nvSpPr>
        <p:spPr>
          <a:xfrm>
            <a:off x="3271157" y="2166257"/>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3299949" y="3138241"/>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sp>
        <p:nvSpPr>
          <p:cNvPr id="428" name="Google Shape;428;p18"/>
          <p:cNvSpPr/>
          <p:nvPr/>
        </p:nvSpPr>
        <p:spPr>
          <a:xfrm>
            <a:off x="5308170" y="3134782"/>
            <a:ext cx="2130000" cy="56995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txBox="1"/>
          <p:nvPr/>
        </p:nvSpPr>
        <p:spPr>
          <a:xfrm>
            <a:off x="5469387" y="3241870"/>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Filling Null Values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34" name="Google Shape;434;p18"/>
          <p:cNvSpPr/>
          <p:nvPr/>
        </p:nvSpPr>
        <p:spPr>
          <a:xfrm>
            <a:off x="5308170" y="2131632"/>
            <a:ext cx="2130000" cy="56995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txBox="1"/>
          <p:nvPr/>
        </p:nvSpPr>
        <p:spPr>
          <a:xfrm>
            <a:off x="5469387" y="2243978"/>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800" b="1" dirty="0">
                <a:solidFill>
                  <a:schemeClr val="lt1"/>
                </a:solidFill>
                <a:latin typeface="Fira Sans Extra Condensed"/>
                <a:ea typeface="Fira Sans Extra Condensed"/>
                <a:cs typeface="Fira Sans Extra Condensed"/>
                <a:sym typeface="Fira Sans Extra Condensed"/>
              </a:rPr>
              <a:t>Dropping columns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38" name="Google Shape;438;p18"/>
          <p:cNvSpPr/>
          <p:nvPr/>
        </p:nvSpPr>
        <p:spPr>
          <a:xfrm>
            <a:off x="3294982" y="3423557"/>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sp>
        <p:nvSpPr>
          <p:cNvPr id="441" name="Google Shape;441;p18"/>
          <p:cNvSpPr/>
          <p:nvPr/>
        </p:nvSpPr>
        <p:spPr>
          <a:xfrm>
            <a:off x="5308170" y="4137932"/>
            <a:ext cx="2130000" cy="56995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txBox="1"/>
          <p:nvPr/>
        </p:nvSpPr>
        <p:spPr>
          <a:xfrm>
            <a:off x="5437501" y="4222296"/>
            <a:ext cx="1834791" cy="3845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C</a:t>
            </a:r>
            <a:r>
              <a:rPr lang="en-CA" sz="1800" b="1" dirty="0">
                <a:solidFill>
                  <a:schemeClr val="lt1"/>
                </a:solidFill>
                <a:latin typeface="Fira Sans Extra Condensed"/>
                <a:ea typeface="Fira Sans Extra Condensed"/>
                <a:cs typeface="Fira Sans Extra Condensed"/>
                <a:sym typeface="Fira Sans Extra Condensed"/>
              </a:rPr>
              <a:t>o</a:t>
            </a:r>
            <a:r>
              <a:rPr lang="en" sz="1800" b="1" dirty="0">
                <a:solidFill>
                  <a:schemeClr val="lt1"/>
                </a:solidFill>
                <a:latin typeface="Fira Sans Extra Condensed"/>
                <a:ea typeface="Fira Sans Extra Condensed"/>
                <a:cs typeface="Fira Sans Extra Condensed"/>
                <a:sym typeface="Fira Sans Extra Condensed"/>
              </a:rPr>
              <a:t>nverting Categorical Data</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45" name="Google Shape;445;p18"/>
          <p:cNvSpPr/>
          <p:nvPr/>
        </p:nvSpPr>
        <p:spPr>
          <a:xfrm>
            <a:off x="3143457" y="3305282"/>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1C9E684-95F2-C4D6-6442-F25FCC8C8933}"/>
              </a:ext>
            </a:extLst>
          </p:cNvPr>
          <p:cNvSpPr txBox="1"/>
          <p:nvPr/>
        </p:nvSpPr>
        <p:spPr>
          <a:xfrm>
            <a:off x="2493278" y="1722202"/>
            <a:ext cx="1482730" cy="461665"/>
          </a:xfrm>
          <a:prstGeom prst="rect">
            <a:avLst/>
          </a:prstGeom>
          <a:noFill/>
        </p:spPr>
        <p:txBody>
          <a:bodyPr wrap="square" rtlCol="0">
            <a:spAutoFit/>
          </a:bodyPr>
          <a:lstStyle/>
          <a:p>
            <a:r>
              <a:rPr lang="en-CA" sz="2400" b="1" dirty="0">
                <a:latin typeface="Fira Sans Extra Condensed" panose="020B0503050000020004" pitchFamily="34" charset="0"/>
              </a:rPr>
              <a:t>The Basics: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BCC27CF-F164-E4E4-8914-4992E1112BBD}"/>
              </a:ext>
            </a:extLst>
          </p:cNvPr>
          <p:cNvPicPr>
            <a:picLocks noChangeAspect="1"/>
          </p:cNvPicPr>
          <p:nvPr/>
        </p:nvPicPr>
        <p:blipFill>
          <a:blip r:embed="rId2"/>
          <a:stretch>
            <a:fillRect/>
          </a:stretch>
        </p:blipFill>
        <p:spPr>
          <a:xfrm>
            <a:off x="4490980" y="101472"/>
            <a:ext cx="673135" cy="1568531"/>
          </a:xfrm>
          <a:prstGeom prst="rect">
            <a:avLst/>
          </a:prstGeom>
          <a:ln>
            <a:solidFill>
              <a:schemeClr val="tx1"/>
            </a:solidFill>
          </a:ln>
        </p:spPr>
      </p:pic>
      <p:pic>
        <p:nvPicPr>
          <p:cNvPr id="6" name="Picture 5" descr="Text&#10;&#10;Description automatically generated with medium confidence">
            <a:extLst>
              <a:ext uri="{FF2B5EF4-FFF2-40B4-BE49-F238E27FC236}">
                <a16:creationId xmlns:a16="http://schemas.microsoft.com/office/drawing/2014/main" id="{0606812F-7CF5-B59A-A706-3C97F3085BFB}"/>
              </a:ext>
            </a:extLst>
          </p:cNvPr>
          <p:cNvPicPr>
            <a:picLocks noChangeAspect="1"/>
          </p:cNvPicPr>
          <p:nvPr/>
        </p:nvPicPr>
        <p:blipFill>
          <a:blip r:embed="rId3"/>
          <a:stretch>
            <a:fillRect/>
          </a:stretch>
        </p:blipFill>
        <p:spPr>
          <a:xfrm>
            <a:off x="3840334" y="149100"/>
            <a:ext cx="381020" cy="1473276"/>
          </a:xfrm>
          <a:prstGeom prst="rect">
            <a:avLst/>
          </a:prstGeom>
          <a:ln>
            <a:solidFill>
              <a:schemeClr val="tx1"/>
            </a:solidFill>
          </a:ln>
        </p:spPr>
      </p:pic>
      <p:pic>
        <p:nvPicPr>
          <p:cNvPr id="8" name="Picture 7" descr="Table&#10;&#10;Description automatically generated">
            <a:extLst>
              <a:ext uri="{FF2B5EF4-FFF2-40B4-BE49-F238E27FC236}">
                <a16:creationId xmlns:a16="http://schemas.microsoft.com/office/drawing/2014/main" id="{9A03DF27-B27D-9C9D-EA0F-EEE277F38118}"/>
              </a:ext>
            </a:extLst>
          </p:cNvPr>
          <p:cNvPicPr>
            <a:picLocks noChangeAspect="1"/>
          </p:cNvPicPr>
          <p:nvPr/>
        </p:nvPicPr>
        <p:blipFill>
          <a:blip r:embed="rId4"/>
          <a:stretch>
            <a:fillRect/>
          </a:stretch>
        </p:blipFill>
        <p:spPr>
          <a:xfrm>
            <a:off x="210860" y="1752558"/>
            <a:ext cx="8763450" cy="1638384"/>
          </a:xfrm>
          <a:prstGeom prst="rect">
            <a:avLst/>
          </a:prstGeom>
          <a:ln>
            <a:solidFill>
              <a:schemeClr val="tx1"/>
            </a:solidFill>
          </a:ln>
        </p:spPr>
      </p:pic>
      <p:pic>
        <p:nvPicPr>
          <p:cNvPr id="10" name="Picture 9" descr="Table&#10;&#10;Description automatically generated with medium confidence">
            <a:extLst>
              <a:ext uri="{FF2B5EF4-FFF2-40B4-BE49-F238E27FC236}">
                <a16:creationId xmlns:a16="http://schemas.microsoft.com/office/drawing/2014/main" id="{08F934BF-3A28-8234-A44C-D54EAC6CCD71}"/>
              </a:ext>
            </a:extLst>
          </p:cNvPr>
          <p:cNvPicPr>
            <a:picLocks noChangeAspect="1"/>
          </p:cNvPicPr>
          <p:nvPr/>
        </p:nvPicPr>
        <p:blipFill>
          <a:blip r:embed="rId5"/>
          <a:stretch>
            <a:fillRect/>
          </a:stretch>
        </p:blipFill>
        <p:spPr>
          <a:xfrm>
            <a:off x="312465" y="3444920"/>
            <a:ext cx="8560240" cy="1549480"/>
          </a:xfrm>
          <a:prstGeom prst="rect">
            <a:avLst/>
          </a:prstGeom>
          <a:ln>
            <a:solidFill>
              <a:schemeClr val="tx1"/>
            </a:solidFill>
          </a:ln>
        </p:spPr>
      </p:pic>
      <p:sp>
        <p:nvSpPr>
          <p:cNvPr id="11" name="TextBox 10">
            <a:extLst>
              <a:ext uri="{FF2B5EF4-FFF2-40B4-BE49-F238E27FC236}">
                <a16:creationId xmlns:a16="http://schemas.microsoft.com/office/drawing/2014/main" id="{1A8D8C4B-774F-73A9-926E-91CAA68CA3C3}"/>
              </a:ext>
            </a:extLst>
          </p:cNvPr>
          <p:cNvSpPr txBox="1"/>
          <p:nvPr/>
        </p:nvSpPr>
        <p:spPr>
          <a:xfrm>
            <a:off x="210860" y="149100"/>
            <a:ext cx="2336397" cy="707886"/>
          </a:xfrm>
          <a:prstGeom prst="rect">
            <a:avLst/>
          </a:prstGeom>
          <a:noFill/>
        </p:spPr>
        <p:txBody>
          <a:bodyPr wrap="square" rtlCol="0">
            <a:spAutoFit/>
          </a:bodyPr>
          <a:lstStyle/>
          <a:p>
            <a:r>
              <a:rPr lang="en-CA" sz="4000" b="1" dirty="0">
                <a:latin typeface="Fira Sans Extra Condensed" panose="020B0503050000020004" pitchFamily="34" charset="0"/>
              </a:rPr>
              <a:t>For Clarity:</a:t>
            </a:r>
          </a:p>
        </p:txBody>
      </p:sp>
    </p:spTree>
    <p:extLst>
      <p:ext uri="{BB962C8B-B14F-4D97-AF65-F5344CB8AC3E}">
        <p14:creationId xmlns:p14="http://schemas.microsoft.com/office/powerpoint/2010/main" val="391036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83350" y="3550875"/>
            <a:ext cx="3000000" cy="118110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83350" y="1219200"/>
            <a:ext cx="3000000" cy="118110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Part 2: Data Analysis</a:t>
            </a:r>
            <a:endParaRPr dirty="0"/>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311" y="2558904"/>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Main Objectives:</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811388" y="1276350"/>
            <a:ext cx="2630261" cy="1066800"/>
            <a:chOff x="5811388" y="1276350"/>
            <a:chExt cx="2630261" cy="1066800"/>
          </a:xfrm>
        </p:grpSpPr>
        <p:sp>
          <p:nvSpPr>
            <p:cNvPr id="1531" name="Google Shape;1531;p32"/>
            <p:cNvSpPr txBox="1"/>
            <p:nvPr/>
          </p:nvSpPr>
          <p:spPr>
            <a:xfrm>
              <a:off x="6659349" y="1658488"/>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Visualizing Data</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811388" y="3608025"/>
            <a:ext cx="2631600" cy="1066800"/>
            <a:chOff x="5811388" y="3608025"/>
            <a:chExt cx="2631600" cy="1066800"/>
          </a:xfrm>
        </p:grpSpPr>
        <p:sp>
          <p:nvSpPr>
            <p:cNvPr id="1535" name="Google Shape;1535;p32"/>
            <p:cNvSpPr txBox="1"/>
            <p:nvPr/>
          </p:nvSpPr>
          <p:spPr>
            <a:xfrm>
              <a:off x="6660688" y="3975500"/>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Imbalanced Data</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stCxn id="1438" idx="3"/>
            <a:endCxn id="1437" idx="1"/>
          </p:cNvCxnSpPr>
          <p:nvPr/>
        </p:nvCxnSpPr>
        <p:spPr>
          <a:xfrm rot="10800000" flipH="1">
            <a:off x="4572300" y="18098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300" y="29756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FA47-5CEC-3DC9-59BD-D5C69675EB60}"/>
              </a:ext>
            </a:extLst>
          </p:cNvPr>
          <p:cNvSpPr>
            <a:spLocks noGrp="1"/>
          </p:cNvSpPr>
          <p:nvPr>
            <p:ph type="title"/>
          </p:nvPr>
        </p:nvSpPr>
        <p:spPr>
          <a:xfrm>
            <a:off x="457200" y="378818"/>
            <a:ext cx="8229600" cy="371400"/>
          </a:xfrm>
        </p:spPr>
        <p:txBody>
          <a:bodyPr>
            <a:noAutofit/>
          </a:bodyPr>
          <a:lstStyle/>
          <a:p>
            <a:r>
              <a:rPr lang="en-CA" dirty="0"/>
              <a:t>Outlier Detection:</a:t>
            </a:r>
          </a:p>
        </p:txBody>
      </p:sp>
      <p:pic>
        <p:nvPicPr>
          <p:cNvPr id="5" name="Picture 4" descr="Chart, box and whisker chart&#10;&#10;Description automatically generated">
            <a:extLst>
              <a:ext uri="{FF2B5EF4-FFF2-40B4-BE49-F238E27FC236}">
                <a16:creationId xmlns:a16="http://schemas.microsoft.com/office/drawing/2014/main" id="{03FCFE5A-6318-096D-B879-240A3768AC7B}"/>
              </a:ext>
            </a:extLst>
          </p:cNvPr>
          <p:cNvPicPr>
            <a:picLocks noChangeAspect="1"/>
          </p:cNvPicPr>
          <p:nvPr/>
        </p:nvPicPr>
        <p:blipFill>
          <a:blip r:embed="rId2"/>
          <a:stretch>
            <a:fillRect/>
          </a:stretch>
        </p:blipFill>
        <p:spPr>
          <a:xfrm>
            <a:off x="5021037" y="1154640"/>
            <a:ext cx="3423235" cy="2589908"/>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FF2549BC-8790-67E4-D6B1-FC2523B4F886}"/>
              </a:ext>
            </a:extLst>
          </p:cNvPr>
          <p:cNvPicPr>
            <a:picLocks noChangeAspect="1"/>
          </p:cNvPicPr>
          <p:nvPr/>
        </p:nvPicPr>
        <p:blipFill>
          <a:blip r:embed="rId3"/>
          <a:stretch>
            <a:fillRect/>
          </a:stretch>
        </p:blipFill>
        <p:spPr>
          <a:xfrm>
            <a:off x="699728" y="1154640"/>
            <a:ext cx="3423235" cy="2585380"/>
          </a:xfrm>
          <a:prstGeom prst="rect">
            <a:avLst/>
          </a:prstGeom>
        </p:spPr>
      </p:pic>
      <p:sp>
        <p:nvSpPr>
          <p:cNvPr id="11" name="TextBox 10">
            <a:extLst>
              <a:ext uri="{FF2B5EF4-FFF2-40B4-BE49-F238E27FC236}">
                <a16:creationId xmlns:a16="http://schemas.microsoft.com/office/drawing/2014/main" id="{A99FAC02-B723-4A15-F262-276468931BA6}"/>
              </a:ext>
            </a:extLst>
          </p:cNvPr>
          <p:cNvSpPr txBox="1"/>
          <p:nvPr/>
        </p:nvSpPr>
        <p:spPr>
          <a:xfrm flipH="1">
            <a:off x="457200" y="4116313"/>
            <a:ext cx="6560056" cy="738664"/>
          </a:xfrm>
          <a:prstGeom prst="rect">
            <a:avLst/>
          </a:prstGeom>
          <a:noFill/>
        </p:spPr>
        <p:txBody>
          <a:bodyPr wrap="square" rtlCol="0">
            <a:spAutoFit/>
          </a:bodyPr>
          <a:lstStyle/>
          <a:p>
            <a:r>
              <a:rPr lang="en-CA" dirty="0">
                <a:latin typeface="Fira Sans Extra Condensed SemiBold" panose="020B0604020202020204" charset="0"/>
              </a:rPr>
              <a:t>We can see that BMI is not a significant factor for Stroke Victims </a:t>
            </a:r>
            <a:r>
              <a:rPr lang="en-CA" dirty="0" err="1">
                <a:latin typeface="Fira Sans Extra Condensed SemiBold" panose="020B0604020202020204" charset="0"/>
              </a:rPr>
              <a:t>i.e</a:t>
            </a:r>
            <a:r>
              <a:rPr lang="en-CA" dirty="0">
                <a:latin typeface="Fira Sans Extra Condensed SemiBold" panose="020B0604020202020204" charset="0"/>
              </a:rPr>
              <a:t> what really is important is the patients average glucose level. This insight could lead into further studies between Diabetes &amp; Stroke.</a:t>
            </a:r>
          </a:p>
        </p:txBody>
      </p:sp>
    </p:spTree>
    <p:extLst>
      <p:ext uri="{BB962C8B-B14F-4D97-AF65-F5344CB8AC3E}">
        <p14:creationId xmlns:p14="http://schemas.microsoft.com/office/powerpoint/2010/main" val="349486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16CB90EB-E0B4-54FA-DF83-8B89F63866EB}"/>
              </a:ext>
            </a:extLst>
          </p:cNvPr>
          <p:cNvPicPr>
            <a:picLocks noChangeAspect="1"/>
          </p:cNvPicPr>
          <p:nvPr/>
        </p:nvPicPr>
        <p:blipFill>
          <a:blip r:embed="rId2"/>
          <a:stretch>
            <a:fillRect/>
          </a:stretch>
        </p:blipFill>
        <p:spPr>
          <a:xfrm>
            <a:off x="4783591" y="1526722"/>
            <a:ext cx="3680455" cy="3290206"/>
          </a:xfrm>
          <a:prstGeom prst="rect">
            <a:avLst/>
          </a:prstGeom>
        </p:spPr>
      </p:pic>
      <p:pic>
        <p:nvPicPr>
          <p:cNvPr id="6" name="Picture 5" descr="Chart, bar chart&#10;&#10;Description automatically generated">
            <a:extLst>
              <a:ext uri="{FF2B5EF4-FFF2-40B4-BE49-F238E27FC236}">
                <a16:creationId xmlns:a16="http://schemas.microsoft.com/office/drawing/2014/main" id="{AB7EE7EC-41D4-2029-E491-7E21998DF135}"/>
              </a:ext>
            </a:extLst>
          </p:cNvPr>
          <p:cNvPicPr>
            <a:picLocks noChangeAspect="1"/>
          </p:cNvPicPr>
          <p:nvPr/>
        </p:nvPicPr>
        <p:blipFill>
          <a:blip r:embed="rId3"/>
          <a:stretch>
            <a:fillRect/>
          </a:stretch>
        </p:blipFill>
        <p:spPr>
          <a:xfrm>
            <a:off x="451398" y="1494065"/>
            <a:ext cx="3680455" cy="3290206"/>
          </a:xfrm>
          <a:prstGeom prst="rect">
            <a:avLst/>
          </a:prstGeom>
        </p:spPr>
      </p:pic>
      <p:sp>
        <p:nvSpPr>
          <p:cNvPr id="7" name="TextBox 6">
            <a:extLst>
              <a:ext uri="{FF2B5EF4-FFF2-40B4-BE49-F238E27FC236}">
                <a16:creationId xmlns:a16="http://schemas.microsoft.com/office/drawing/2014/main" id="{59E0DC6F-49F9-BDA8-3754-EC3B8512F7E3}"/>
              </a:ext>
            </a:extLst>
          </p:cNvPr>
          <p:cNvSpPr txBox="1"/>
          <p:nvPr/>
        </p:nvSpPr>
        <p:spPr>
          <a:xfrm>
            <a:off x="1485900" y="359229"/>
            <a:ext cx="6172200" cy="830997"/>
          </a:xfrm>
          <a:prstGeom prst="rect">
            <a:avLst/>
          </a:prstGeom>
          <a:noFill/>
        </p:spPr>
        <p:txBody>
          <a:bodyPr wrap="square" rtlCol="0">
            <a:spAutoFit/>
          </a:bodyPr>
          <a:lstStyle/>
          <a:p>
            <a:r>
              <a:rPr lang="en-CA" sz="2400" b="1" dirty="0">
                <a:latin typeface="Fira Sans Extra Condensed SemiBold" panose="020B0604020202020204" charset="0"/>
              </a:rPr>
              <a:t>Visualizing the population with Hypertension and Heart Disease with and without Stroke:</a:t>
            </a:r>
          </a:p>
        </p:txBody>
      </p:sp>
    </p:spTree>
    <p:extLst>
      <p:ext uri="{BB962C8B-B14F-4D97-AF65-F5344CB8AC3E}">
        <p14:creationId xmlns:p14="http://schemas.microsoft.com/office/powerpoint/2010/main" val="119751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7025-5481-1D11-9260-4046A56FC312}"/>
              </a:ext>
            </a:extLst>
          </p:cNvPr>
          <p:cNvSpPr>
            <a:spLocks noGrp="1"/>
          </p:cNvSpPr>
          <p:nvPr>
            <p:ph type="title"/>
          </p:nvPr>
        </p:nvSpPr>
        <p:spPr/>
        <p:txBody>
          <a:bodyPr>
            <a:normAutofit fontScale="90000"/>
          </a:bodyPr>
          <a:lstStyle/>
          <a:p>
            <a:r>
              <a:rPr lang="en-CA" dirty="0"/>
              <a:t>Distribution Of Data:</a:t>
            </a:r>
          </a:p>
        </p:txBody>
      </p:sp>
      <p:pic>
        <p:nvPicPr>
          <p:cNvPr id="4" name="Picture 3" descr="Shape&#10;&#10;Description automatically generated">
            <a:extLst>
              <a:ext uri="{FF2B5EF4-FFF2-40B4-BE49-F238E27FC236}">
                <a16:creationId xmlns:a16="http://schemas.microsoft.com/office/drawing/2014/main" id="{DE7175B2-631A-B115-8B81-CE3159B67A68}"/>
              </a:ext>
            </a:extLst>
          </p:cNvPr>
          <p:cNvPicPr>
            <a:picLocks noChangeAspect="1"/>
          </p:cNvPicPr>
          <p:nvPr/>
        </p:nvPicPr>
        <p:blipFill>
          <a:blip r:embed="rId2"/>
          <a:stretch>
            <a:fillRect/>
          </a:stretch>
        </p:blipFill>
        <p:spPr>
          <a:xfrm>
            <a:off x="2987302" y="986539"/>
            <a:ext cx="3169395" cy="3912031"/>
          </a:xfrm>
          <a:prstGeom prst="rect">
            <a:avLst/>
          </a:prstGeom>
          <a:ln>
            <a:solidFill>
              <a:schemeClr val="tx1"/>
            </a:solidFill>
          </a:ln>
        </p:spPr>
      </p:pic>
    </p:spTree>
    <p:extLst>
      <p:ext uri="{BB962C8B-B14F-4D97-AF65-F5344CB8AC3E}">
        <p14:creationId xmlns:p14="http://schemas.microsoft.com/office/powerpoint/2010/main" val="527297047"/>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500</Words>
  <Application>Microsoft Office PowerPoint</Application>
  <PresentationFormat>On-screen Show (16:9)</PresentationFormat>
  <Paragraphs>72</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Fira Sans Extra Condensed SemiBold</vt:lpstr>
      <vt:lpstr>Fira Sans Extra Condensed</vt:lpstr>
      <vt:lpstr>Arial</vt:lpstr>
      <vt:lpstr>Roboto</vt:lpstr>
      <vt:lpstr>Machine Learning Infographics by Slidesgo</vt:lpstr>
      <vt:lpstr>Machine Learning for Stroke Prediction.  Leveraging Data Analytics to Identify Risk Factors and Improve Health Outcomes.</vt:lpstr>
      <vt:lpstr>Layout of this Presentation :</vt:lpstr>
      <vt:lpstr>Health Care Dataset:</vt:lpstr>
      <vt:lpstr>Part 1: Data Preprocessing</vt:lpstr>
      <vt:lpstr>PowerPoint Presentation</vt:lpstr>
      <vt:lpstr>Part 2: Data Analysis</vt:lpstr>
      <vt:lpstr>Outlier Detection:</vt:lpstr>
      <vt:lpstr>PowerPoint Presentation</vt:lpstr>
      <vt:lpstr>Distribution Of Data:</vt:lpstr>
      <vt:lpstr>Correlation Matrix:</vt:lpstr>
      <vt:lpstr>Handling Imbalanced Data: </vt:lpstr>
      <vt:lpstr>Part 3: Data Classification</vt:lpstr>
      <vt:lpstr>Hyper Parameter Tuning:</vt:lpstr>
      <vt:lpstr>PowerPoint Presentation</vt:lpstr>
      <vt:lpstr>PowerPoint Presentation</vt:lpstr>
      <vt:lpstr>PowerPoint Presentation</vt:lpstr>
      <vt:lpstr>Precision Score – Recall Score – F1 Score</vt:lpstr>
      <vt:lpstr>ML Classifier Accuracies:</vt:lpstr>
      <vt:lpstr>ML Web Application Flow Chart:</vt:lpstr>
      <vt:lpstr>References:</vt:lpstr>
      <vt:lpstr>Any Questions ?</vt:lpstr>
      <vt:lpstr>Precision Score – Recall Score – F1 Score (KNN Inc.)</vt:lpstr>
      <vt:lpstr>ML Classifier Accuracies (KNN Inc.)</vt:lpstr>
      <vt:lpstr>KNN Error Graph:</vt:lpstr>
      <vt:lpstr>Confusion Matrices:</vt:lpstr>
      <vt:lpstr>Confusion Matrices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Stroke Prediction.  Leveraging Data Analytics to Identify Risk Factors and Improve Health Outomes.</dc:title>
  <dc:creator>17786</dc:creator>
  <cp:lastModifiedBy>bobbysokhi2010@outlook.com</cp:lastModifiedBy>
  <cp:revision>5</cp:revision>
  <dcterms:modified xsi:type="dcterms:W3CDTF">2023-04-17T05:25:03Z</dcterms:modified>
</cp:coreProperties>
</file>