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1" r:id="rId5"/>
    <p:sldId id="268" r:id="rId6"/>
    <p:sldId id="269" r:id="rId7"/>
    <p:sldId id="263" r:id="rId8"/>
    <p:sldId id="267" r:id="rId9"/>
    <p:sldId id="266"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EB45F-94D9-6143-BA80-6EF60C067419}" v="1417" dt="2024-02-22T20:32:50.537"/>
    <p1510:client id="{20D41132-C6BB-3A59-C866-9D3837C58121}" v="1039" dt="2024-02-23T12:06:51.058"/>
    <p1510:client id="{31C762B6-5883-269E-FE08-52F7E195A5A0}" v="1" dt="2024-02-23T07:39:41.213"/>
    <p1510:client id="{37CE5162-FC0C-13D1-0EBB-0B70FD82D968}" v="777" dt="2024-02-23T11:35:02.712"/>
    <p1510:client id="{516E7B19-0814-58AB-F4A4-E5AFF8774A4A}" v="1585" dt="2024-02-23T01:32:42.773"/>
    <p1510:client id="{58002720-8543-AA45-E858-73CEA6E76B3A}" v="699" dt="2024-02-23T11:57:18.967"/>
    <p1510:client id="{5A070D1F-6077-8458-09B8-5F206DFFEECF}" v="103" dt="2024-02-22T22:48:53.118"/>
    <p1510:client id="{725515A7-DBF1-BC4D-4264-AE69E5FDFB1D}" v="32" dt="2024-02-23T07:21:25.753"/>
    <p1510:client id="{7C36C3C3-428F-0016-00C5-DAA5BA3E632C}" v="762" dt="2024-02-22T22:31:20.053"/>
    <p1510:client id="{7E720434-C4B1-1A0D-851F-44B4EA075A9C}" v="225" dt="2024-02-22T20:42:07.534"/>
    <p1510:client id="{8A9BA794-AEAE-DDBF-464C-BAD77DA033AB}" v="10" dt="2024-02-23T11:39:23.657"/>
    <p1510:client id="{9642554B-6FEA-5521-B08A-B8935ED1A5AD}" v="4" dt="2024-02-23T09:57:09.741"/>
    <p1510:client id="{A3FFEE74-5A28-48CE-EBCA-DBC9461412A1}" v="701" dt="2024-02-22T12:05:51.730"/>
    <p1510:client id="{B0579A3F-6A39-D21E-4BC1-8B649B8D5AE6}" v="93" dt="2024-02-23T11:15:46.112"/>
    <p1510:client id="{C70C74A9-70D7-41CB-9D85-94C50B430083}" v="358" dt="2024-02-22T20:11:04.469"/>
    <p1510:client id="{DBC3771F-8745-122B-D3F6-7B6C3F790B9B}" v="582" dt="2024-02-22T20:09:08.512"/>
    <p1510:client id="{F79F6423-8106-3D51-DB0F-F41887D6A4A1}" v="125" dt="2024-02-22T19:23:03.800"/>
    <p1510:client id="{F7BE523F-436B-E094-8751-372327A98975}" v="1531" dt="2024-02-23T00:34:23.524"/>
    <p1510:client id="{FABE1652-FD76-98BF-0021-1E7FF0B61FE6}" v="121" dt="2024-02-22T19:58:24.797"/>
    <p1510:client id="{FC3FCC6D-5236-904A-8129-AA40DABE9836}" v="1583" dt="2024-02-23T11:44:47.422"/>
    <p1510:client id="{FD7F049D-1314-9F2E-D1FC-E889EBEE275B}" v="1551" dt="2024-02-22T16:40:23.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E43D7-B94A-6D4B-8D2B-7FA1813FA495}" type="datetimeFigureOut">
              <a:rPr lang="en-GB" smtClean="0"/>
              <a:t>23/02/2024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12545-5A6A-4D45-BC75-2C3403C592E7}" type="slidenum">
              <a:rPr lang="en-GB" smtClean="0"/>
              <a:t>‹#›</a:t>
            </a:fld>
            <a:endParaRPr lang="en-GB"/>
          </a:p>
        </p:txBody>
      </p:sp>
    </p:spTree>
    <p:extLst>
      <p:ext uri="{BB962C8B-B14F-4D97-AF65-F5344CB8AC3E}">
        <p14:creationId xmlns:p14="http://schemas.microsoft.com/office/powerpoint/2010/main" val="268161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https://</a:t>
            </a:r>
            <a:r>
              <a:rPr lang="en-GB" err="1"/>
              <a:t>content.tfl.gov.uk</a:t>
            </a:r>
            <a:r>
              <a:rPr lang="en-GB"/>
              <a:t>/travel-in-london-2023-active-travel-trends-acc.pdf</a:t>
            </a:r>
          </a:p>
          <a:p>
            <a:r>
              <a:rPr lang="en-GB"/>
              <a:t>https://</a:t>
            </a:r>
            <a:r>
              <a:rPr lang="en-GB" err="1"/>
              <a:t>www.sciencedirect.com</a:t>
            </a:r>
            <a:r>
              <a:rPr lang="en-GB"/>
              <a:t>/science/article/</a:t>
            </a:r>
            <a:r>
              <a:rPr lang="en-GB" err="1"/>
              <a:t>pii</a:t>
            </a:r>
            <a:r>
              <a:rPr lang="en-GB"/>
              <a:t>/S2214140518301488</a:t>
            </a:r>
          </a:p>
        </p:txBody>
      </p:sp>
      <p:sp>
        <p:nvSpPr>
          <p:cNvPr id="4" name="Slide Number Placeholder 3"/>
          <p:cNvSpPr>
            <a:spLocks noGrp="1"/>
          </p:cNvSpPr>
          <p:nvPr>
            <p:ph type="sldNum" sz="quarter" idx="5"/>
          </p:nvPr>
        </p:nvSpPr>
        <p:spPr/>
        <p:txBody>
          <a:bodyPr/>
          <a:lstStyle/>
          <a:p>
            <a:fld id="{68812545-5A6A-4D45-BC75-2C3403C592E7}" type="slidenum">
              <a:rPr lang="en-GB" smtClean="0"/>
              <a:t>2</a:t>
            </a:fld>
            <a:endParaRPr lang="en-GB"/>
          </a:p>
        </p:txBody>
      </p:sp>
    </p:spTree>
    <p:extLst>
      <p:ext uri="{BB962C8B-B14F-4D97-AF65-F5344CB8AC3E}">
        <p14:creationId xmlns:p14="http://schemas.microsoft.com/office/powerpoint/2010/main" val="260130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a:p>
            <a:r>
              <a:rPr lang="en-GB"/>
              <a:t>Increase cycling infrastructure - road safety = negative correlation </a:t>
            </a:r>
          </a:p>
        </p:txBody>
      </p:sp>
      <p:sp>
        <p:nvSpPr>
          <p:cNvPr id="4" name="Slide Number Placeholder 3"/>
          <p:cNvSpPr>
            <a:spLocks noGrp="1"/>
          </p:cNvSpPr>
          <p:nvPr>
            <p:ph type="sldNum" sz="quarter" idx="5"/>
          </p:nvPr>
        </p:nvSpPr>
        <p:spPr/>
        <p:txBody>
          <a:bodyPr/>
          <a:lstStyle/>
          <a:p>
            <a:fld id="{68812545-5A6A-4D45-BC75-2C3403C592E7}" type="slidenum">
              <a:rPr lang="en-GB" smtClean="0"/>
              <a:t>3</a:t>
            </a:fld>
            <a:endParaRPr lang="en-GB"/>
          </a:p>
        </p:txBody>
      </p:sp>
    </p:spTree>
    <p:extLst>
      <p:ext uri="{BB962C8B-B14F-4D97-AF65-F5344CB8AC3E}">
        <p14:creationId xmlns:p14="http://schemas.microsoft.com/office/powerpoint/2010/main" val="223128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8812545-5A6A-4D45-BC75-2C3403C592E7}" type="slidenum">
              <a:rPr lang="en-GB" smtClean="0"/>
              <a:t>7</a:t>
            </a:fld>
            <a:endParaRPr lang="en-GB"/>
          </a:p>
        </p:txBody>
      </p:sp>
    </p:spTree>
    <p:extLst>
      <p:ext uri="{BB962C8B-B14F-4D97-AF65-F5344CB8AC3E}">
        <p14:creationId xmlns:p14="http://schemas.microsoft.com/office/powerpoint/2010/main" val="374843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D758-555A-7957-8FF6-0A513B1143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B8DB967-D9C6-7122-5C48-CB91C5E78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A3EE1B7-CA01-BA47-2892-37272B63C4B3}"/>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410B1673-3BEE-2323-938B-4389FE4AE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0104B-9EE5-A09C-3D36-27F3915F42E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407741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D18-685A-70E7-1ED1-CD895DCA89A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785CC1-0AF1-CA11-B84E-E19267B0FB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5E897-88C1-43FF-1F43-93A2D7ECCCFD}"/>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8E72953E-ADFE-3C8F-D19E-DBF444205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F88E-CAD7-B4B9-3E25-4C46354554A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75399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97CC9-7D0C-E542-F005-0BC74AB284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3FB820-DFC8-131E-4223-EDB5C89F13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62D499-48B3-8644-B71C-F392CBBA0AFE}"/>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BB245BA2-F4D7-6E06-5CB8-FE095B908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4505A-7E24-C31E-CBEC-816BD485165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58979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D522-3AA5-28DE-6421-A0EBE37ADA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EC3200-66A3-4FA7-8E80-DE1D248356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E52C7E-C1D1-8551-EE7B-720D27825F97}"/>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5008E88E-ECE8-6B9D-45C4-33B840FBC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CE937-E5B3-7A16-5FBC-0EDE73FF42D4}"/>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335673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C00D-4755-FFF3-4C8E-23CDD811D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617CCDD-4BBC-76FE-0B18-67D5E676E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DB8B1A-96DE-4ADA-9884-DEE1CB0A21FC}"/>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33AE30AC-D67D-128B-4003-035664A77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7AE52-10E6-1A41-B261-ACF76C12BD62}"/>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99805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FC6-5FC9-7EBE-2524-B335720D0F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55750D-B920-2241-CD87-58988969DA2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24B520-7AA6-4852-9856-E786BA3229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6808EE-956B-9254-E92C-88C85C9ACE6E}"/>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6" name="Footer Placeholder 5">
            <a:extLst>
              <a:ext uri="{FF2B5EF4-FFF2-40B4-BE49-F238E27FC236}">
                <a16:creationId xmlns:a16="http://schemas.microsoft.com/office/drawing/2014/main" id="{1D358E74-5393-F291-BEE7-88B59C944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DCAEB-CF79-E2FB-F5D0-CA4B2F076898}"/>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4125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186E-17F2-2BDB-44DB-6C01DC25EA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FB19C8-3D61-32AF-1B98-30EE63A0D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F5B626-1655-2139-33BF-081192238D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B3F196-3A4F-AF48-99B9-A131465F3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7ED99B-DA04-9C8D-20E3-C26589BA424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7E8792F-E8E2-3775-BCCE-58B99F2A8240}"/>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8" name="Footer Placeholder 7">
            <a:extLst>
              <a:ext uri="{FF2B5EF4-FFF2-40B4-BE49-F238E27FC236}">
                <a16:creationId xmlns:a16="http://schemas.microsoft.com/office/drawing/2014/main" id="{A3645498-B122-6BCB-4C61-6FFA2C61B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4B9BEC-8AD1-81C5-96C2-1593C84282E1}"/>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868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7BDF-2ECC-C0EC-61D8-EA31C66B323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4E7052-0B1B-CC5E-8B0B-171733ED446D}"/>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4" name="Footer Placeholder 3">
            <a:extLst>
              <a:ext uri="{FF2B5EF4-FFF2-40B4-BE49-F238E27FC236}">
                <a16:creationId xmlns:a16="http://schemas.microsoft.com/office/drawing/2014/main" id="{6CD607EB-1F23-4A63-FB3E-B65B1C2281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D8BE2-EE36-9203-6A5B-F14DE359637F}"/>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79636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8A09C-CAB6-0C9D-A82D-DE758C088551}"/>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3" name="Footer Placeholder 2">
            <a:extLst>
              <a:ext uri="{FF2B5EF4-FFF2-40B4-BE49-F238E27FC236}">
                <a16:creationId xmlns:a16="http://schemas.microsoft.com/office/drawing/2014/main" id="{D05D6984-EB4B-2A76-224A-5692AB28E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8184F-BC70-F3A0-CC0E-9874892370CE}"/>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396317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DFF9-3671-D267-DA97-47C5468786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774CA73-69F9-9213-55C4-AD407CFD0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F08659-7B0C-0AE3-D10C-759369157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F912C8-113F-95DB-F15E-07B93A92D2AD}"/>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6" name="Footer Placeholder 5">
            <a:extLst>
              <a:ext uri="{FF2B5EF4-FFF2-40B4-BE49-F238E27FC236}">
                <a16:creationId xmlns:a16="http://schemas.microsoft.com/office/drawing/2014/main" id="{39CEE0E0-C673-A6F6-702F-DC6D40DC8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9DBE1-10B0-6119-83BA-9E4F9E02B759}"/>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213657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7A90-6ED2-6DF5-87AE-C437A7CD44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B89AB4-EB9C-FC52-37F4-46DBD922D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EA39A7-4A2F-1207-2646-14A1D4C9A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B98895-EEC6-815A-6F9F-052DB01E2AC1}"/>
              </a:ext>
            </a:extLst>
          </p:cNvPr>
          <p:cNvSpPr>
            <a:spLocks noGrp="1"/>
          </p:cNvSpPr>
          <p:nvPr>
            <p:ph type="dt" sz="half" idx="10"/>
          </p:nvPr>
        </p:nvSpPr>
        <p:spPr/>
        <p:txBody>
          <a:bodyPr/>
          <a:lstStyle/>
          <a:p>
            <a:fld id="{872C812F-D48E-2247-AD27-61FD2725F4D9}" type="datetimeFigureOut">
              <a:rPr lang="en-US" smtClean="0"/>
              <a:t>2/23/2024</a:t>
            </a:fld>
            <a:endParaRPr lang="en-US"/>
          </a:p>
        </p:txBody>
      </p:sp>
      <p:sp>
        <p:nvSpPr>
          <p:cNvPr id="6" name="Footer Placeholder 5">
            <a:extLst>
              <a:ext uri="{FF2B5EF4-FFF2-40B4-BE49-F238E27FC236}">
                <a16:creationId xmlns:a16="http://schemas.microsoft.com/office/drawing/2014/main" id="{C49C5D00-1AE5-74E6-E53B-768DAFD4D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E8DCA-72F8-106C-3A0F-80938067E72F}"/>
              </a:ext>
            </a:extLst>
          </p:cNvPr>
          <p:cNvSpPr>
            <a:spLocks noGrp="1"/>
          </p:cNvSpPr>
          <p:nvPr>
            <p:ph type="sldNum" sz="quarter" idx="12"/>
          </p:nvPr>
        </p:nvSpPr>
        <p:spPr/>
        <p:txBody>
          <a:bodyPr/>
          <a:lstStyle/>
          <a:p>
            <a:fld id="{F6A417AD-2126-6142-8FC6-98493167ED19}" type="slidenum">
              <a:rPr lang="en-US" smtClean="0"/>
              <a:t>‹#›</a:t>
            </a:fld>
            <a:endParaRPr lang="en-US"/>
          </a:p>
        </p:txBody>
      </p:sp>
    </p:spTree>
    <p:extLst>
      <p:ext uri="{BB962C8B-B14F-4D97-AF65-F5344CB8AC3E}">
        <p14:creationId xmlns:p14="http://schemas.microsoft.com/office/powerpoint/2010/main" val="180349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860E8-1937-A7B6-C17D-8C5EB7311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FDDB2E-7C73-5C0F-E939-449A07C5F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DB975C-A9F5-50DC-8D8D-A59F5761F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C812F-D48E-2247-AD27-61FD2725F4D9}" type="datetimeFigureOut">
              <a:rPr lang="en-US" smtClean="0"/>
              <a:t>2/23/2024</a:t>
            </a:fld>
            <a:endParaRPr lang="en-US"/>
          </a:p>
        </p:txBody>
      </p:sp>
      <p:sp>
        <p:nvSpPr>
          <p:cNvPr id="5" name="Footer Placeholder 4">
            <a:extLst>
              <a:ext uri="{FF2B5EF4-FFF2-40B4-BE49-F238E27FC236}">
                <a16:creationId xmlns:a16="http://schemas.microsoft.com/office/drawing/2014/main" id="{BA670616-559C-1F1B-A7E1-999EEABD6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0CC82-975E-20CA-DF7C-BF0EF1298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417AD-2126-6142-8FC6-98493167ED19}" type="slidenum">
              <a:rPr lang="en-US" smtClean="0"/>
              <a:t>‹#›</a:t>
            </a:fld>
            <a:endParaRPr lang="en-US"/>
          </a:p>
        </p:txBody>
      </p:sp>
    </p:spTree>
    <p:extLst>
      <p:ext uri="{BB962C8B-B14F-4D97-AF65-F5344CB8AC3E}">
        <p14:creationId xmlns:p14="http://schemas.microsoft.com/office/powerpoint/2010/main" val="137903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tfl.gov.uk/info-for/media/press-releases/2023/december/new-tfl-data-shows-sustained-increases-in-walking-and-cycling-in-the-capital#:~:text=The%20new%20data%20shows%20that,20%20per%20cent%20since%202019" TargetMode="External"/><Relationship Id="rId3" Type="http://schemas.openxmlformats.org/officeDocument/2006/relationships/hyperlink" Target="https://ehq-production-europe.s3.eu-west-1.amazonaws.com/ded4c1601ec4a70b6d2b654637dc3ab373c1c87a/original/1639580941/e685f2d629e13efbca152a4fab272d83_T2_LBBD_Outline_Walking___Cycling_Strategy_-_August__2021_Update.pdf?X-Amz-Algorithm=AWS4-HMAC-SHA256&amp;X-Amz-Credential=AKIA4KKNQAKICO37GBEP%2F20240222%2Feu-west-1%2Fs3%2Faws4_request&amp;X-Amz-Date=20240222T191633Z&amp;X-Amz-Expires=300&amp;X-Amz-SignedHeaders=host&amp;X-Amz-Signature=03f5c7a7c44ed9931b898ffd710b61f9326d17f18a65680f9ff215cf5b9c7c8a" TargetMode="External"/><Relationship Id="rId7" Type="http://schemas.openxmlformats.org/officeDocument/2006/relationships/hyperlink" Target="https://doi.org/10.1016/j.jth.2019.03.0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findingspress.org/article/18330-the-impact-of-introducing-low-traffic-neighbourhoods-on-road-traffic-injuries" TargetMode="External"/><Relationship Id="rId5" Type="http://schemas.openxmlformats.org/officeDocument/2006/relationships/hyperlink" Target="https://github.com/sokimura39/CUSP_Data_Dive" TargetMode="External"/><Relationship Id="rId10" Type="http://schemas.openxmlformats.org/officeDocument/2006/relationships/hyperlink" Target="https://www.cjag.org/2023/10/02/making-wandsworth-a-cycling-friendly-borough-is-there-enough-ambition/" TargetMode="External"/><Relationship Id="rId4" Type="http://schemas.openxmlformats.org/officeDocument/2006/relationships/hyperlink" Target="https://www.mylondon.news/news/south-london-news/croydon-council-accused-showing-no-28631833" TargetMode="External"/><Relationship Id="rId9" Type="http://schemas.openxmlformats.org/officeDocument/2006/relationships/hyperlink" Target="https://www.walthamforest.gov.uk/media/47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0A14DA-F651-A2A3-1E72-0E06F1BEF35A}"/>
              </a:ext>
            </a:extLst>
          </p:cNvPr>
          <p:cNvSpPr>
            <a:spLocks/>
          </p:cNvSpPr>
          <p:nvPr/>
        </p:nvSpPr>
        <p:spPr>
          <a:xfrm>
            <a:off x="1020298" y="1048509"/>
            <a:ext cx="10151401" cy="1584389"/>
          </a:xfrm>
          <a:prstGeom prst="rect">
            <a:avLst/>
          </a:prstGeom>
        </p:spPr>
        <p:txBody>
          <a:bodyPr>
            <a:noAutofit/>
          </a:bodyPr>
          <a:lstStyle/>
          <a:p>
            <a:pPr defTabSz="1014984">
              <a:spcAft>
                <a:spcPts val="600"/>
              </a:spcAft>
            </a:pPr>
            <a:r>
              <a:rPr lang="en-US" sz="5300" b="1" kern="1200">
                <a:latin typeface="Arial" panose="020B0604020202020204" pitchFamily="34" charset="0"/>
                <a:cs typeface="Arial" panose="020B0604020202020204" pitchFamily="34" charset="0"/>
              </a:rPr>
              <a:t>Cycling Infrastructure's Impact on Road Safety In London</a:t>
            </a:r>
            <a:endParaRPr lang="en-US" sz="5300" b="1">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F9ED66E5-2CD4-F1BD-61E9-E85AEC15D8A2}"/>
              </a:ext>
            </a:extLst>
          </p:cNvPr>
          <p:cNvCxnSpPr>
            <a:cxnSpLocks/>
          </p:cNvCxnSpPr>
          <p:nvPr/>
        </p:nvCxnSpPr>
        <p:spPr>
          <a:xfrm>
            <a:off x="643466" y="2952707"/>
            <a:ext cx="10905066"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2EA7279-BF2E-F6DA-3FFC-EB3432C3BB73}"/>
              </a:ext>
            </a:extLst>
          </p:cNvPr>
          <p:cNvSpPr txBox="1"/>
          <p:nvPr/>
        </p:nvSpPr>
        <p:spPr>
          <a:xfrm>
            <a:off x="1020297" y="3167283"/>
            <a:ext cx="3631196" cy="3139321"/>
          </a:xfrm>
          <a:prstGeom prst="rect">
            <a:avLst/>
          </a:prstGeom>
          <a:noFill/>
        </p:spPr>
        <p:txBody>
          <a:bodyPr wrap="square" lIns="91440" tIns="45720" rIns="91440" bIns="45720" anchor="t">
            <a:spAutoFit/>
          </a:bodyPr>
          <a:lstStyle/>
          <a:p>
            <a:pPr algn="just" defTabSz="1014984">
              <a:spcAft>
                <a:spcPts val="600"/>
              </a:spcAft>
            </a:pPr>
            <a:r>
              <a:rPr lang="en-US" sz="2400" b="1" kern="1200">
                <a:solidFill>
                  <a:srgbClr val="002060"/>
                </a:solidFill>
                <a:latin typeface="Arial"/>
                <a:cs typeface="Arial"/>
              </a:rPr>
              <a:t>Group 4</a:t>
            </a:r>
            <a:r>
              <a:rPr lang="en-US" sz="2400" b="1">
                <a:solidFill>
                  <a:srgbClr val="002060"/>
                </a:solidFill>
                <a:latin typeface="Arial"/>
                <a:cs typeface="Arial"/>
              </a:rPr>
              <a:t>:</a:t>
            </a:r>
            <a:endParaRPr lang="en-US" sz="1850" kern="1200">
              <a:solidFill>
                <a:srgbClr val="002060"/>
              </a:solidFill>
              <a:latin typeface="Arial"/>
              <a:cs typeface="Arial"/>
            </a:endParaRPr>
          </a:p>
          <a:p>
            <a:pPr algn="just" defTabSz="1014984">
              <a:spcAft>
                <a:spcPts val="600"/>
              </a:spcAft>
            </a:pPr>
            <a:r>
              <a:rPr lang="en-US" sz="2400">
                <a:solidFill>
                  <a:srgbClr val="002060"/>
                </a:solidFill>
                <a:latin typeface="Arial"/>
                <a:cs typeface="Arial"/>
              </a:rPr>
              <a:t>Albright </a:t>
            </a:r>
            <a:r>
              <a:rPr lang="en-US" sz="2400" err="1">
                <a:solidFill>
                  <a:srgbClr val="002060"/>
                </a:solidFill>
                <a:latin typeface="Arial"/>
                <a:cs typeface="Arial"/>
              </a:rPr>
              <a:t>Besung</a:t>
            </a:r>
            <a:endParaRPr lang="en-US" sz="2400" err="1">
              <a:latin typeface="Arial"/>
              <a:cs typeface="Arial"/>
            </a:endParaRPr>
          </a:p>
          <a:p>
            <a:pPr algn="just" defTabSz="1014984">
              <a:spcAft>
                <a:spcPts val="600"/>
              </a:spcAft>
            </a:pPr>
            <a:r>
              <a:rPr lang="en-US" sz="2400">
                <a:solidFill>
                  <a:srgbClr val="002060"/>
                </a:solidFill>
                <a:latin typeface="Arial"/>
                <a:cs typeface="Arial"/>
              </a:rPr>
              <a:t>Amandeep Singh</a:t>
            </a:r>
            <a:endParaRPr lang="en-US" sz="2400">
              <a:latin typeface="Arial"/>
              <a:cs typeface="Arial"/>
            </a:endParaRPr>
          </a:p>
          <a:p>
            <a:pPr algn="just" defTabSz="1014984">
              <a:spcAft>
                <a:spcPts val="600"/>
              </a:spcAft>
            </a:pPr>
            <a:r>
              <a:rPr lang="en-US" sz="2400">
                <a:solidFill>
                  <a:srgbClr val="002060"/>
                </a:solidFill>
                <a:latin typeface="Arial"/>
                <a:cs typeface="Arial"/>
              </a:rPr>
              <a:t>Hardik Sangwan</a:t>
            </a:r>
            <a:endParaRPr lang="en-US" sz="2400">
              <a:latin typeface="Arial"/>
              <a:cs typeface="Arial"/>
            </a:endParaRPr>
          </a:p>
          <a:p>
            <a:pPr algn="just" defTabSz="1014984">
              <a:spcAft>
                <a:spcPts val="600"/>
              </a:spcAft>
            </a:pPr>
            <a:r>
              <a:rPr lang="en-US" sz="2400" kern="1200">
                <a:solidFill>
                  <a:srgbClr val="002060"/>
                </a:solidFill>
                <a:latin typeface="Arial"/>
                <a:cs typeface="Arial"/>
              </a:rPr>
              <a:t>Laura </a:t>
            </a:r>
            <a:r>
              <a:rPr lang="en-US" sz="2400" kern="1200" err="1">
                <a:solidFill>
                  <a:srgbClr val="002060"/>
                </a:solidFill>
                <a:latin typeface="Arial"/>
                <a:cs typeface="Arial"/>
              </a:rPr>
              <a:t>Gamba</a:t>
            </a:r>
            <a:r>
              <a:rPr lang="en-US" sz="2400" kern="1200">
                <a:solidFill>
                  <a:srgbClr val="002060"/>
                </a:solidFill>
                <a:latin typeface="Arial"/>
                <a:cs typeface="Arial"/>
              </a:rPr>
              <a:t> R.</a:t>
            </a:r>
          </a:p>
          <a:p>
            <a:pPr algn="just" defTabSz="1014984">
              <a:spcAft>
                <a:spcPts val="600"/>
              </a:spcAft>
            </a:pPr>
            <a:r>
              <a:rPr lang="en-US" sz="2400">
                <a:solidFill>
                  <a:srgbClr val="002060"/>
                </a:solidFill>
                <a:latin typeface="Arial"/>
                <a:cs typeface="Arial"/>
              </a:rPr>
              <a:t>Manuella C. de Paulo</a:t>
            </a:r>
            <a:endParaRPr lang="en-US" sz="2400">
              <a:latin typeface="Arial"/>
              <a:cs typeface="Arial"/>
            </a:endParaRPr>
          </a:p>
          <a:p>
            <a:pPr algn="just" defTabSz="1014984">
              <a:spcAft>
                <a:spcPts val="600"/>
              </a:spcAft>
            </a:pPr>
            <a:r>
              <a:rPr lang="en-US" sz="2400" kern="1200">
                <a:solidFill>
                  <a:srgbClr val="002060"/>
                </a:solidFill>
                <a:latin typeface="Arial"/>
                <a:cs typeface="Arial"/>
              </a:rPr>
              <a:t>Soki Kimura</a:t>
            </a:r>
          </a:p>
        </p:txBody>
      </p:sp>
      <p:sp>
        <p:nvSpPr>
          <p:cNvPr id="38" name="TextBox 37">
            <a:extLst>
              <a:ext uri="{FF2B5EF4-FFF2-40B4-BE49-F238E27FC236}">
                <a16:creationId xmlns:a16="http://schemas.microsoft.com/office/drawing/2014/main" id="{21ED78AE-092E-4618-E37D-8C0883F10DCD}"/>
              </a:ext>
            </a:extLst>
          </p:cNvPr>
          <p:cNvSpPr txBox="1"/>
          <p:nvPr/>
        </p:nvSpPr>
        <p:spPr>
          <a:xfrm>
            <a:off x="13393271" y="-1290918"/>
            <a:ext cx="184731" cy="369332"/>
          </a:xfrm>
          <a:prstGeom prst="rect">
            <a:avLst/>
          </a:prstGeom>
          <a:noFill/>
        </p:spPr>
        <p:txBody>
          <a:bodyPr wrap="none" rtlCol="0">
            <a:spAutoFit/>
          </a:bodyPr>
          <a:lstStyle/>
          <a:p>
            <a:endParaRPr lang="en-GB"/>
          </a:p>
        </p:txBody>
      </p:sp>
      <p:pic>
        <p:nvPicPr>
          <p:cNvPr id="2" name="Picture 1" descr="A picture containing square&#10;&#10;Description automatically generated">
            <a:extLst>
              <a:ext uri="{FF2B5EF4-FFF2-40B4-BE49-F238E27FC236}">
                <a16:creationId xmlns:a16="http://schemas.microsoft.com/office/drawing/2014/main" id="{DDFDE8CC-9185-240C-1ED4-CABC83217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784" y="4861935"/>
            <a:ext cx="1507654" cy="1339756"/>
          </a:xfrm>
          <a:prstGeom prst="rect">
            <a:avLst/>
          </a:prstGeom>
        </p:spPr>
      </p:pic>
    </p:spTree>
    <p:extLst>
      <p:ext uri="{BB962C8B-B14F-4D97-AF65-F5344CB8AC3E}">
        <p14:creationId xmlns:p14="http://schemas.microsoft.com/office/powerpoint/2010/main" val="396143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D7FA-03AC-ABF3-57BF-C981351748BD}"/>
              </a:ext>
            </a:extLst>
          </p:cNvPr>
          <p:cNvSpPr>
            <a:spLocks noGrp="1"/>
          </p:cNvSpPr>
          <p:nvPr>
            <p:ph type="title"/>
          </p:nvPr>
        </p:nvSpPr>
        <p:spPr>
          <a:xfrm>
            <a:off x="844200" y="365125"/>
            <a:ext cx="10515600" cy="599563"/>
          </a:xfrm>
        </p:spPr>
        <p:txBody>
          <a:bodyPr vert="horz" lIns="91440" tIns="45720" rIns="91440" bIns="45720" rtlCol="0" anchor="t">
            <a:normAutofit fontScale="90000"/>
          </a:bodyPr>
          <a:lstStyle/>
          <a:p>
            <a:r>
              <a:rPr lang="en-US" sz="1400" b="1" dirty="0">
                <a:ea typeface="Calibri Light"/>
                <a:cs typeface="Calibri Light"/>
              </a:rPr>
              <a:t>Questions</a:t>
            </a:r>
            <a:br>
              <a:rPr lang="en-US" sz="1100" dirty="0">
                <a:ea typeface="Calibri Light"/>
                <a:cs typeface="Calibri Light"/>
              </a:rPr>
            </a:br>
            <a:br>
              <a:rPr lang="en-US" sz="1100" dirty="0">
                <a:ea typeface="Calibri Light"/>
                <a:cs typeface="Calibri Light"/>
              </a:rPr>
            </a:br>
            <a:r>
              <a:rPr lang="en-US" sz="1100" dirty="0">
                <a:ea typeface="Calibri Light"/>
                <a:cs typeface="Calibri Light"/>
              </a:rPr>
              <a:t>1) Why have you chosen Croydon or Waltham Forest in particular?</a:t>
            </a:r>
            <a:br>
              <a:rPr lang="en-US" sz="1100" dirty="0">
                <a:ea typeface="Calibri Light"/>
                <a:cs typeface="Calibri Light"/>
              </a:rPr>
            </a:br>
            <a:r>
              <a:rPr lang="en-US" sz="1100" dirty="0">
                <a:ea typeface="Calibri Light"/>
                <a:cs typeface="Calibri Light"/>
              </a:rPr>
              <a:t>Ans) We choose these boroughs to show clear comparison, as boroughs like </a:t>
            </a:r>
            <a:r>
              <a:rPr lang="en-US" sz="1100" dirty="0" err="1">
                <a:ea typeface="Calibri Light"/>
                <a:cs typeface="Calibri Light"/>
              </a:rPr>
              <a:t>waltham</a:t>
            </a:r>
            <a:r>
              <a:rPr lang="en-US" sz="1100" dirty="0">
                <a:ea typeface="Calibri Light"/>
                <a:cs typeface="Calibri Light"/>
              </a:rPr>
              <a:t> and barking invested heavily in cycling </a:t>
            </a:r>
            <a:r>
              <a:rPr lang="en-US" sz="1100" dirty="0">
                <a:ea typeface="+mj-lt"/>
                <a:cs typeface="+mj-lt"/>
              </a:rPr>
              <a:t>infrastructure</a:t>
            </a:r>
            <a:r>
              <a:rPr lang="en-US" sz="1100" dirty="0">
                <a:ea typeface="Calibri Light"/>
                <a:cs typeface="Calibri Light"/>
              </a:rPr>
              <a:t>  and we can clearly see less casualties there in contrast to their counterparts </a:t>
            </a:r>
            <a:r>
              <a:rPr lang="en-US" sz="1100" dirty="0" err="1">
                <a:ea typeface="Calibri Light"/>
                <a:cs typeface="Calibri Light"/>
              </a:rPr>
              <a:t>i.e</a:t>
            </a:r>
            <a:r>
              <a:rPr lang="en-US" sz="1100" dirty="0">
                <a:ea typeface="Calibri Light"/>
                <a:cs typeface="Calibri Light"/>
              </a:rPr>
              <a:t> Croydon or </a:t>
            </a:r>
            <a:r>
              <a:rPr lang="en-US" sz="1100" dirty="0" err="1">
                <a:ea typeface="Calibri Light"/>
                <a:cs typeface="Calibri Light"/>
              </a:rPr>
              <a:t>wandsworth</a:t>
            </a:r>
            <a:r>
              <a:rPr lang="en-US" sz="1100" dirty="0">
                <a:ea typeface="Calibri Light"/>
                <a:cs typeface="Calibri Light"/>
              </a:rPr>
              <a:t>.</a:t>
            </a:r>
            <a:br>
              <a:rPr lang="en-US" sz="1100" dirty="0">
                <a:ea typeface="Calibri Light"/>
                <a:cs typeface="Calibri Light"/>
              </a:rPr>
            </a:br>
            <a:br>
              <a:rPr lang="en-US" sz="1100" dirty="0">
                <a:ea typeface="Calibri Light"/>
                <a:cs typeface="Calibri Light"/>
              </a:rPr>
            </a:br>
            <a:r>
              <a:rPr lang="en-US" sz="1100" dirty="0">
                <a:ea typeface="Calibri Light"/>
                <a:cs typeface="Calibri Light"/>
              </a:rPr>
              <a:t>2) Number of casualties have gone down in accordance with speed limit from 2016 to 2022 but speed limit casualties in 20km/</a:t>
            </a:r>
            <a:r>
              <a:rPr lang="en-US" sz="1100" dirty="0" err="1">
                <a:ea typeface="Calibri Light"/>
                <a:cs typeface="Calibri Light"/>
              </a:rPr>
              <a:t>hr</a:t>
            </a:r>
            <a:r>
              <a:rPr lang="en-US" sz="1100" dirty="0">
                <a:ea typeface="Calibri Light"/>
                <a:cs typeface="Calibri Light"/>
              </a:rPr>
              <a:t> have gone up. Can you explain that?</a:t>
            </a:r>
            <a:br>
              <a:rPr lang="en-US" sz="1100" dirty="0">
                <a:ea typeface="Calibri Light"/>
                <a:cs typeface="Calibri Light"/>
              </a:rPr>
            </a:br>
            <a:r>
              <a:rPr lang="en-US" sz="1100" dirty="0">
                <a:ea typeface="Calibri Light"/>
                <a:cs typeface="Calibri Light"/>
              </a:rPr>
              <a:t>Ans)With introduction of more 20km/</a:t>
            </a:r>
            <a:r>
              <a:rPr lang="en-US" sz="1100" dirty="0" err="1">
                <a:ea typeface="Calibri Light"/>
                <a:cs typeface="Calibri Light"/>
              </a:rPr>
              <a:t>hr</a:t>
            </a:r>
            <a:r>
              <a:rPr lang="en-US" sz="1100" dirty="0">
                <a:ea typeface="Calibri Light"/>
                <a:cs typeface="Calibri Light"/>
              </a:rPr>
              <a:t> road strips more vehicles are prompted to drive in 20-30 km/</a:t>
            </a:r>
            <a:r>
              <a:rPr lang="en-US" sz="1100" dirty="0" err="1">
                <a:ea typeface="Calibri Light"/>
                <a:cs typeface="Calibri Light"/>
              </a:rPr>
              <a:t>hr</a:t>
            </a:r>
            <a:r>
              <a:rPr lang="en-US" sz="1100" dirty="0">
                <a:ea typeface="Calibri Light"/>
                <a:cs typeface="Calibri Light"/>
              </a:rPr>
              <a:t> speed limit, this increase in speed limit causality is associated with that.</a:t>
            </a:r>
            <a:br>
              <a:rPr lang="en-US" sz="1100" dirty="0">
                <a:ea typeface="Calibri Light"/>
                <a:cs typeface="Calibri Light"/>
              </a:rPr>
            </a:br>
            <a:br>
              <a:rPr lang="en-US" sz="1100" dirty="0">
                <a:ea typeface="Calibri Light"/>
                <a:cs typeface="Calibri Light"/>
              </a:rPr>
            </a:br>
            <a:r>
              <a:rPr lang="en-US" sz="1100" dirty="0">
                <a:ea typeface="Calibri Light"/>
                <a:cs typeface="Calibri Light"/>
              </a:rPr>
              <a:t>3) What do you think </a:t>
            </a:r>
            <a:r>
              <a:rPr lang="en-US" sz="1100" dirty="0" err="1">
                <a:ea typeface="Calibri Light"/>
                <a:cs typeface="Calibri Light"/>
              </a:rPr>
              <a:t>london</a:t>
            </a:r>
            <a:r>
              <a:rPr lang="en-US" sz="1100" dirty="0">
                <a:ea typeface="Calibri Light"/>
                <a:cs typeface="Calibri Light"/>
              </a:rPr>
              <a:t> should do to achieve its goals?</a:t>
            </a:r>
            <a:br>
              <a:rPr lang="en-US" sz="1100" dirty="0">
                <a:ea typeface="Calibri Light"/>
                <a:cs typeface="Calibri Light"/>
              </a:rPr>
            </a:br>
            <a:r>
              <a:rPr lang="en-US" sz="1100" dirty="0">
                <a:ea typeface="Calibri Light"/>
                <a:cs typeface="Calibri Light"/>
              </a:rPr>
              <a:t>Ans)As, we have said in our presentation, focusing more on a holistic approach of building better cycling infrastructure and cycling trips rather than just focusing increasing cycling trips could help in lowering cycling incidents.</a:t>
            </a:r>
            <a:br>
              <a:rPr lang="en-US" sz="1100" dirty="0">
                <a:ea typeface="Calibri Light"/>
                <a:cs typeface="Calibri Light"/>
              </a:rPr>
            </a:br>
            <a:br>
              <a:rPr lang="en-US" sz="1100" dirty="0">
                <a:ea typeface="Calibri Light"/>
                <a:cs typeface="Calibri Light"/>
              </a:rPr>
            </a:br>
            <a:endParaRPr lang="en-US" sz="1100">
              <a:ea typeface="Calibri Light"/>
              <a:cs typeface="Calibri Light"/>
            </a:endParaRPr>
          </a:p>
        </p:txBody>
      </p:sp>
      <p:sp>
        <p:nvSpPr>
          <p:cNvPr id="4" name="TextBox 3">
            <a:extLst>
              <a:ext uri="{FF2B5EF4-FFF2-40B4-BE49-F238E27FC236}">
                <a16:creationId xmlns:a16="http://schemas.microsoft.com/office/drawing/2014/main" id="{FA769598-BEFA-977A-3A72-9EB81FA1DAAB}"/>
              </a:ext>
            </a:extLst>
          </p:cNvPr>
          <p:cNvSpPr txBox="1"/>
          <p:nvPr/>
        </p:nvSpPr>
        <p:spPr>
          <a:xfrm>
            <a:off x="612666" y="2419832"/>
            <a:ext cx="105092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Calibri"/>
                <a:cs typeface="Calibri"/>
              </a:rPr>
              <a:t>4) You recommend increasing and improving cycling infrastructure to achieve better road safety, but your graph correlates increasing bike hires to higher KSIs trends.</a:t>
            </a:r>
          </a:p>
          <a:p>
            <a:r>
              <a:rPr lang="en-US" sz="1200">
                <a:ea typeface="Calibri"/>
                <a:cs typeface="Calibri"/>
              </a:rPr>
              <a:t>Ans.:  With better cycling infrastructure, there's a tendency of more people to start to cycle – hence more accidents might happen. Nevertheless, overall road casualties tend to decrease, as shown in papers of the literature (Marshall and Ferenchak, 2019).</a:t>
            </a:r>
            <a:endParaRPr lang="en-US" sz="1200">
              <a:latin typeface="Calibri"/>
              <a:ea typeface="Calibri"/>
              <a:cs typeface="Calibri"/>
            </a:endParaRPr>
          </a:p>
        </p:txBody>
      </p:sp>
    </p:spTree>
    <p:extLst>
      <p:ext uri="{BB962C8B-B14F-4D97-AF65-F5344CB8AC3E}">
        <p14:creationId xmlns:p14="http://schemas.microsoft.com/office/powerpoint/2010/main" val="289720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32325D25-F88D-E79C-B583-1D3B2E218138}"/>
              </a:ext>
            </a:extLst>
          </p:cNvPr>
          <p:cNvSpPr txBox="1"/>
          <p:nvPr/>
        </p:nvSpPr>
        <p:spPr>
          <a:xfrm>
            <a:off x="434929" y="392364"/>
            <a:ext cx="11322141" cy="540886"/>
          </a:xfrm>
          <a:prstGeom prst="rect">
            <a:avLst/>
          </a:prstGeom>
          <a:noFill/>
        </p:spPr>
        <p:txBody>
          <a:bodyPr wrap="square" lIns="91440" tIns="45720" rIns="91440" bIns="45720" rtlCol="0" anchor="t">
            <a:noAutofit/>
          </a:bodyPr>
          <a:lstStyle/>
          <a:p>
            <a:pPr>
              <a:lnSpc>
                <a:spcPct val="90000"/>
              </a:lnSpc>
              <a:spcAft>
                <a:spcPts val="600"/>
              </a:spcAft>
            </a:pPr>
            <a:r>
              <a:rPr lang="en-GB" sz="2600" b="1">
                <a:solidFill>
                  <a:schemeClr val="tx1">
                    <a:lumMod val="95000"/>
                    <a:lumOff val="5000"/>
                  </a:schemeClr>
                </a:solidFill>
                <a:latin typeface="Arial"/>
                <a:cs typeface="Calibri"/>
              </a:rPr>
              <a:t>Managing London's Conflicting Goals of Vision Zero &amp; Cycling Growth</a:t>
            </a:r>
            <a:endParaRPr lang="en-GB" sz="2600">
              <a:solidFill>
                <a:schemeClr val="tx1">
                  <a:lumMod val="95000"/>
                  <a:lumOff val="5000"/>
                </a:schemeClr>
              </a:solidFill>
              <a:latin typeface="Arial"/>
              <a:cs typeface="Calibri"/>
            </a:endParaRPr>
          </a:p>
        </p:txBody>
      </p:sp>
      <p:cxnSp>
        <p:nvCxnSpPr>
          <p:cNvPr id="34" name="Straight Connector 33">
            <a:extLst>
              <a:ext uri="{FF2B5EF4-FFF2-40B4-BE49-F238E27FC236}">
                <a16:creationId xmlns:a16="http://schemas.microsoft.com/office/drawing/2014/main" id="{F5EBBE78-99EF-76AE-049E-04A06B6B0DEA}"/>
              </a:ext>
            </a:extLst>
          </p:cNvPr>
          <p:cNvCxnSpPr>
            <a:cxnSpLocks/>
          </p:cNvCxnSpPr>
          <p:nvPr/>
        </p:nvCxnSpPr>
        <p:spPr>
          <a:xfrm>
            <a:off x="6096000" y="943780"/>
            <a:ext cx="0" cy="5495841"/>
          </a:xfrm>
          <a:prstGeom prst="line">
            <a:avLst/>
          </a:prstGeom>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94D12FD9-698C-112E-0E74-BFF66435FB5A}"/>
              </a:ext>
            </a:extLst>
          </p:cNvPr>
          <p:cNvSpPr txBox="1"/>
          <p:nvPr/>
        </p:nvSpPr>
        <p:spPr>
          <a:xfrm>
            <a:off x="7535149" y="2776743"/>
            <a:ext cx="3202135" cy="1287468"/>
          </a:xfrm>
          <a:prstGeom prst="rect">
            <a:avLst/>
          </a:prstGeom>
          <a:noFill/>
        </p:spPr>
        <p:txBody>
          <a:bodyPr wrap="square" lIns="91440" tIns="45720" rIns="91440" bIns="45720" rtlCol="0" anchor="t">
            <a:spAutoFit/>
          </a:bodyPr>
          <a:lstStyle/>
          <a:p>
            <a:pPr>
              <a:lnSpc>
                <a:spcPct val="150000"/>
              </a:lnSpc>
            </a:pPr>
            <a:r>
              <a:rPr lang="en-GB" b="1">
                <a:solidFill>
                  <a:srgbClr val="002060"/>
                </a:solidFill>
                <a:latin typeface="Arial"/>
                <a:cs typeface="Arial Narrow" panose="020B0604020202020204" pitchFamily="34" charset="0"/>
              </a:rPr>
              <a:t>Data Sources:</a:t>
            </a:r>
            <a:endParaRPr lang="en-US"/>
          </a:p>
          <a:p>
            <a:pPr marL="285750" indent="-285750">
              <a:lnSpc>
                <a:spcPct val="150000"/>
              </a:lnSpc>
              <a:buFont typeface="Wingdings" panose="020B0604020202020204" pitchFamily="34" charset="0"/>
              <a:buChar char="q"/>
            </a:pPr>
            <a:r>
              <a:rPr lang="en-GB">
                <a:latin typeface="Arial"/>
                <a:cs typeface="Arial"/>
              </a:rPr>
              <a:t>TfL Road Safety Data</a:t>
            </a:r>
          </a:p>
          <a:p>
            <a:pPr marL="285750" indent="-285750">
              <a:lnSpc>
                <a:spcPct val="150000"/>
              </a:lnSpc>
              <a:buFont typeface="Wingdings" panose="020B0604020202020204" pitchFamily="34" charset="0"/>
              <a:buChar char="q"/>
            </a:pPr>
            <a:r>
              <a:rPr lang="en-GB">
                <a:latin typeface="Arial"/>
                <a:cs typeface="Arial"/>
              </a:rPr>
              <a:t>TfL Cycling Infrastructure </a:t>
            </a:r>
            <a:endParaRPr lang="en-GB">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7F562785-E75D-B4D0-29B8-705A951C0648}"/>
              </a:ext>
            </a:extLst>
          </p:cNvPr>
          <p:cNvSpPr txBox="1"/>
          <p:nvPr/>
        </p:nvSpPr>
        <p:spPr>
          <a:xfrm>
            <a:off x="454156" y="2728407"/>
            <a:ext cx="5345184" cy="1703030"/>
          </a:xfrm>
          <a:prstGeom prst="rect">
            <a:avLst/>
          </a:prstGeom>
          <a:noFill/>
        </p:spPr>
        <p:txBody>
          <a:bodyPr wrap="square" lIns="91440" tIns="45720" rIns="91440" bIns="45720" anchor="t">
            <a:spAutoFit/>
          </a:bodyPr>
          <a:lstStyle/>
          <a:p>
            <a:pPr lvl="1" algn="just">
              <a:lnSpc>
                <a:spcPct val="150000"/>
              </a:lnSpc>
            </a:pPr>
            <a:r>
              <a:rPr lang="en-GB" b="1">
                <a:solidFill>
                  <a:srgbClr val="002060"/>
                </a:solidFill>
                <a:latin typeface="Arial"/>
                <a:cs typeface="Arial"/>
              </a:rPr>
              <a:t>Mayor's Transport Strategy Target: </a:t>
            </a:r>
            <a:br>
              <a:rPr lang="en-GB" b="1">
                <a:solidFill>
                  <a:srgbClr val="002060"/>
                </a:solidFill>
                <a:latin typeface="Arial"/>
                <a:cs typeface="Arial"/>
              </a:rPr>
            </a:br>
            <a:r>
              <a:rPr lang="en-GB">
                <a:latin typeface="Arial"/>
                <a:cs typeface="Arial"/>
              </a:rPr>
              <a:t>65% reduction in people killed or seriously injured by 2022 compared to 2005-09 </a:t>
            </a:r>
            <a:endParaRPr lang="en-GB">
              <a:latin typeface="Arial" panose="020B0604020202020204" pitchFamily="34" charset="0"/>
              <a:cs typeface="Arial" panose="020B0604020202020204" pitchFamily="34" charset="0"/>
            </a:endParaRPr>
          </a:p>
          <a:p>
            <a:pPr lvl="1" algn="just">
              <a:lnSpc>
                <a:spcPct val="150000"/>
              </a:lnSpc>
            </a:pPr>
            <a:r>
              <a:rPr lang="en-GB" b="1">
                <a:solidFill>
                  <a:srgbClr val="002060"/>
                </a:solidFill>
                <a:latin typeface="Arial"/>
                <a:cs typeface="Arial"/>
              </a:rPr>
              <a:t>2022 Position: </a:t>
            </a:r>
            <a:r>
              <a:rPr lang="en-GB">
                <a:latin typeface="Arial"/>
                <a:cs typeface="Arial"/>
              </a:rPr>
              <a:t>38% reduction.</a:t>
            </a:r>
            <a:endParaRPr lang="en-GB" b="1">
              <a:solidFill>
                <a:srgbClr val="002060"/>
              </a:solidFill>
              <a:latin typeface="Arial"/>
              <a:cs typeface="Arial"/>
            </a:endParaRPr>
          </a:p>
        </p:txBody>
      </p:sp>
      <p:sp>
        <p:nvSpPr>
          <p:cNvPr id="41" name="TextBox 40">
            <a:extLst>
              <a:ext uri="{FF2B5EF4-FFF2-40B4-BE49-F238E27FC236}">
                <a16:creationId xmlns:a16="http://schemas.microsoft.com/office/drawing/2014/main" id="{81A1D2BA-4E11-9E4C-2B99-7A8B5DB6E3DF}"/>
              </a:ext>
            </a:extLst>
          </p:cNvPr>
          <p:cNvSpPr txBox="1"/>
          <p:nvPr/>
        </p:nvSpPr>
        <p:spPr>
          <a:xfrm>
            <a:off x="261013" y="1025607"/>
            <a:ext cx="5509301" cy="1702800"/>
          </a:xfrm>
          <a:prstGeom prst="rect">
            <a:avLst/>
          </a:prstGeom>
          <a:noFill/>
        </p:spPr>
        <p:txBody>
          <a:bodyPr wrap="square" lIns="91440" tIns="45720" rIns="91440" bIns="45720" anchor="t">
            <a:spAutoFit/>
          </a:bodyPr>
          <a:lstStyle/>
          <a:p>
            <a:pPr algn="just">
              <a:lnSpc>
                <a:spcPct val="150000"/>
              </a:lnSpc>
            </a:pPr>
            <a:r>
              <a:rPr lang="en-GB" b="1">
                <a:solidFill>
                  <a:srgbClr val="002060"/>
                </a:solidFill>
                <a:latin typeface="Arial"/>
                <a:cs typeface="Arial"/>
              </a:rPr>
              <a:t>Vision Zero London</a:t>
            </a:r>
            <a:r>
              <a:rPr lang="en-GB" sz="1800" b="1">
                <a:solidFill>
                  <a:srgbClr val="002060"/>
                </a:solidFill>
                <a:latin typeface="Arial"/>
                <a:cs typeface="Arial"/>
              </a:rPr>
              <a:t>: </a:t>
            </a:r>
            <a:r>
              <a:rPr lang="en-GB" sz="1800">
                <a:latin typeface="Arial"/>
                <a:cs typeface="Arial"/>
              </a:rPr>
              <a:t>The Mayor's Transport Strategy goal is to eliminate all deaths and severe injuries (KSIs) on London's transport system by 2041.</a:t>
            </a:r>
          </a:p>
        </p:txBody>
      </p:sp>
      <p:sp>
        <p:nvSpPr>
          <p:cNvPr id="42" name="TextBox 41">
            <a:extLst>
              <a:ext uri="{FF2B5EF4-FFF2-40B4-BE49-F238E27FC236}">
                <a16:creationId xmlns:a16="http://schemas.microsoft.com/office/drawing/2014/main" id="{FFB19CA7-6F50-EE73-9855-D741F22ADF84}"/>
              </a:ext>
            </a:extLst>
          </p:cNvPr>
          <p:cNvSpPr txBox="1"/>
          <p:nvPr/>
        </p:nvSpPr>
        <p:spPr>
          <a:xfrm>
            <a:off x="6272151" y="4577604"/>
            <a:ext cx="5728132" cy="1979966"/>
          </a:xfrm>
          <a:prstGeom prst="rect">
            <a:avLst/>
          </a:prstGeom>
          <a:noFill/>
        </p:spPr>
        <p:txBody>
          <a:bodyPr wrap="square" lIns="91440" tIns="45720" rIns="91440" bIns="45720" rtlCol="0" anchor="t">
            <a:spAutoFit/>
          </a:bodyPr>
          <a:lstStyle/>
          <a:p>
            <a:r>
              <a:rPr lang="en-GB" b="1">
                <a:solidFill>
                  <a:srgbClr val="002060"/>
                </a:solidFill>
                <a:latin typeface="Arial"/>
                <a:cs typeface="Arial"/>
              </a:rPr>
              <a:t>Limitations:</a:t>
            </a:r>
            <a:r>
              <a:rPr lang="en-GB">
                <a:solidFill>
                  <a:srgbClr val="000000"/>
                </a:solidFill>
                <a:latin typeface="Arial"/>
                <a:cs typeface="Arial"/>
              </a:rPr>
              <a:t> There</a:t>
            </a:r>
            <a:r>
              <a:rPr lang="en-GB">
                <a:latin typeface="Arial"/>
                <a:cs typeface="Arial"/>
              </a:rPr>
              <a:t> is limited historical data on:</a:t>
            </a:r>
          </a:p>
          <a:p>
            <a:pPr>
              <a:lnSpc>
                <a:spcPct val="150000"/>
              </a:lnSpc>
            </a:pPr>
            <a:r>
              <a:rPr lang="en-GB">
                <a:latin typeface="Arial"/>
                <a:cs typeface="Arial"/>
              </a:rPr>
              <a:t>	-Cycling Infrastructure Changes</a:t>
            </a:r>
          </a:p>
          <a:p>
            <a:pPr>
              <a:lnSpc>
                <a:spcPct val="150000"/>
              </a:lnSpc>
            </a:pPr>
            <a:r>
              <a:rPr lang="en-GB">
                <a:latin typeface="Arial"/>
                <a:cs typeface="Arial"/>
              </a:rPr>
              <a:t>	-Speed Limit Changes</a:t>
            </a:r>
          </a:p>
          <a:p>
            <a:pPr>
              <a:lnSpc>
                <a:spcPct val="150000"/>
              </a:lnSpc>
            </a:pPr>
            <a:r>
              <a:rPr lang="en-GB">
                <a:latin typeface="Arial"/>
                <a:cs typeface="Arial"/>
              </a:rPr>
              <a:t>	-Traffic Flow at different speed limits</a:t>
            </a:r>
            <a:br>
              <a:rPr lang="en-GB">
                <a:latin typeface="Arial"/>
                <a:cs typeface="Arial"/>
              </a:rPr>
            </a:br>
            <a:endParaRPr lang="en-GB">
              <a:latin typeface="Arial"/>
              <a:ea typeface="Calibri"/>
              <a:cs typeface="Arial"/>
            </a:endParaRPr>
          </a:p>
        </p:txBody>
      </p:sp>
      <p:sp>
        <p:nvSpPr>
          <p:cNvPr id="2" name="TextBox 1">
            <a:extLst>
              <a:ext uri="{FF2B5EF4-FFF2-40B4-BE49-F238E27FC236}">
                <a16:creationId xmlns:a16="http://schemas.microsoft.com/office/drawing/2014/main" id="{90A57FD0-A785-7657-3756-4B59911EAE56}"/>
              </a:ext>
            </a:extLst>
          </p:cNvPr>
          <p:cNvSpPr txBox="1"/>
          <p:nvPr/>
        </p:nvSpPr>
        <p:spPr>
          <a:xfrm>
            <a:off x="261013" y="4498106"/>
            <a:ext cx="5509301" cy="872034"/>
          </a:xfrm>
          <a:prstGeom prst="rect">
            <a:avLst/>
          </a:prstGeom>
          <a:noFill/>
        </p:spPr>
        <p:txBody>
          <a:bodyPr wrap="square" lIns="91440" tIns="45720" rIns="91440" bIns="45720" anchor="t">
            <a:spAutoFit/>
          </a:bodyPr>
          <a:lstStyle/>
          <a:p>
            <a:pPr algn="just">
              <a:lnSpc>
                <a:spcPct val="150000"/>
              </a:lnSpc>
            </a:pPr>
            <a:r>
              <a:rPr lang="en-GB" b="1">
                <a:solidFill>
                  <a:srgbClr val="002060"/>
                </a:solidFill>
                <a:latin typeface="Arial"/>
                <a:cs typeface="Arial"/>
              </a:rPr>
              <a:t>London Cycling Action Plan</a:t>
            </a:r>
            <a:r>
              <a:rPr lang="en-GB" sz="1800" b="1">
                <a:solidFill>
                  <a:srgbClr val="002060"/>
                </a:solidFill>
                <a:latin typeface="Arial"/>
                <a:cs typeface="Arial"/>
              </a:rPr>
              <a:t>: </a:t>
            </a:r>
            <a:r>
              <a:rPr lang="en-GB">
                <a:latin typeface="Arial"/>
                <a:cs typeface="Arial"/>
              </a:rPr>
              <a:t>Increase cycling levels to benefit public health</a:t>
            </a:r>
            <a:endParaRPr lang="en-GB" sz="1800">
              <a:latin typeface="Arial"/>
              <a:cs typeface="Arial"/>
            </a:endParaRPr>
          </a:p>
        </p:txBody>
      </p:sp>
      <p:sp>
        <p:nvSpPr>
          <p:cNvPr id="3" name="TextBox 2">
            <a:extLst>
              <a:ext uri="{FF2B5EF4-FFF2-40B4-BE49-F238E27FC236}">
                <a16:creationId xmlns:a16="http://schemas.microsoft.com/office/drawing/2014/main" id="{4C05A500-5818-0632-B1F1-19CA1EC12D74}"/>
              </a:ext>
            </a:extLst>
          </p:cNvPr>
          <p:cNvSpPr txBox="1"/>
          <p:nvPr/>
        </p:nvSpPr>
        <p:spPr>
          <a:xfrm>
            <a:off x="482910" y="5437039"/>
            <a:ext cx="4827817" cy="871200"/>
          </a:xfrm>
          <a:prstGeom prst="rect">
            <a:avLst/>
          </a:prstGeom>
          <a:noFill/>
        </p:spPr>
        <p:txBody>
          <a:bodyPr wrap="square" lIns="91440" tIns="45720" rIns="91440" bIns="45720" anchor="t">
            <a:spAutoFit/>
          </a:bodyPr>
          <a:lstStyle/>
          <a:p>
            <a:pPr lvl="1" algn="just">
              <a:lnSpc>
                <a:spcPct val="150000"/>
              </a:lnSpc>
            </a:pPr>
            <a:r>
              <a:rPr lang="en-GB" b="1">
                <a:solidFill>
                  <a:srgbClr val="002060"/>
                </a:solidFill>
                <a:latin typeface="Arial"/>
                <a:cs typeface="Arial"/>
              </a:rPr>
              <a:t>Target: </a:t>
            </a:r>
            <a:r>
              <a:rPr lang="en-GB">
                <a:latin typeface="Arial"/>
                <a:cs typeface="Arial"/>
              </a:rPr>
              <a:t>1.3 million cycling trips by 2024</a:t>
            </a:r>
            <a:endParaRPr lang="en-GB">
              <a:latin typeface="Arial" panose="020B0604020202020204" pitchFamily="34" charset="0"/>
              <a:cs typeface="Arial" panose="020B0604020202020204" pitchFamily="34" charset="0"/>
            </a:endParaRPr>
          </a:p>
          <a:p>
            <a:pPr lvl="1" algn="just">
              <a:lnSpc>
                <a:spcPct val="150000"/>
              </a:lnSpc>
            </a:pPr>
            <a:r>
              <a:rPr lang="en-GB" b="1">
                <a:solidFill>
                  <a:srgbClr val="002060"/>
                </a:solidFill>
                <a:latin typeface="Arial"/>
                <a:cs typeface="Arial"/>
              </a:rPr>
              <a:t>2022 Position: </a:t>
            </a:r>
            <a:r>
              <a:rPr lang="en-GB">
                <a:latin typeface="Arial"/>
                <a:cs typeface="Arial"/>
              </a:rPr>
              <a:t>1.2 million cycling trips</a:t>
            </a:r>
            <a:endParaRPr lang="en-GB" b="1">
              <a:solidFill>
                <a:srgbClr val="002060"/>
              </a:solidFill>
              <a:latin typeface="Arial"/>
              <a:cs typeface="Arial"/>
            </a:endParaRPr>
          </a:p>
        </p:txBody>
      </p:sp>
      <p:sp>
        <p:nvSpPr>
          <p:cNvPr id="4" name="TextBox 3">
            <a:extLst>
              <a:ext uri="{FF2B5EF4-FFF2-40B4-BE49-F238E27FC236}">
                <a16:creationId xmlns:a16="http://schemas.microsoft.com/office/drawing/2014/main" id="{B767F7F9-EF1B-5256-E28D-EF9B98E9EE06}"/>
              </a:ext>
            </a:extLst>
          </p:cNvPr>
          <p:cNvSpPr txBox="1"/>
          <p:nvPr/>
        </p:nvSpPr>
        <p:spPr>
          <a:xfrm>
            <a:off x="6272151" y="1119640"/>
            <a:ext cx="5509301" cy="1287532"/>
          </a:xfrm>
          <a:prstGeom prst="rect">
            <a:avLst/>
          </a:prstGeom>
          <a:noFill/>
        </p:spPr>
        <p:txBody>
          <a:bodyPr wrap="square" lIns="91440" tIns="45720" rIns="91440" bIns="45720" anchor="t">
            <a:spAutoFit/>
          </a:bodyPr>
          <a:lstStyle/>
          <a:p>
            <a:pPr algn="just">
              <a:lnSpc>
                <a:spcPct val="150000"/>
              </a:lnSpc>
            </a:pPr>
            <a:r>
              <a:rPr lang="en-GB" b="1">
                <a:solidFill>
                  <a:srgbClr val="002060"/>
                </a:solidFill>
                <a:latin typeface="Arial"/>
                <a:cs typeface="Arial"/>
              </a:rPr>
              <a:t>Key Issue</a:t>
            </a:r>
            <a:r>
              <a:rPr lang="en-GB" sz="1800" b="1">
                <a:solidFill>
                  <a:srgbClr val="002060"/>
                </a:solidFill>
                <a:latin typeface="Arial"/>
                <a:cs typeface="Arial"/>
              </a:rPr>
              <a:t>: </a:t>
            </a:r>
            <a:r>
              <a:rPr lang="en-GB">
                <a:latin typeface="Arial"/>
                <a:cs typeface="Arial"/>
              </a:rPr>
              <a:t>Increasing cycling trips show a positive correlation with fatal</a:t>
            </a:r>
            <a:r>
              <a:rPr lang="en-GB" sz="1800">
                <a:latin typeface="Arial"/>
                <a:cs typeface="Arial"/>
              </a:rPr>
              <a:t> and severe injuries (KSIs</a:t>
            </a:r>
            <a:r>
              <a:rPr lang="en-GB">
                <a:latin typeface="Arial"/>
                <a:cs typeface="Arial"/>
              </a:rPr>
              <a:t>) over a 6-year period from 2017-2022</a:t>
            </a:r>
            <a:endParaRPr lang="en-GB" sz="1800">
              <a:latin typeface="Arial"/>
              <a:cs typeface="Arial"/>
            </a:endParaRPr>
          </a:p>
        </p:txBody>
      </p:sp>
    </p:spTree>
    <p:extLst>
      <p:ext uri="{BB962C8B-B14F-4D97-AF65-F5344CB8AC3E}">
        <p14:creationId xmlns:p14="http://schemas.microsoft.com/office/powerpoint/2010/main" val="311722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66B111-AB4A-2D2A-A552-08F9D97B9B8B}"/>
              </a:ext>
            </a:extLst>
          </p:cNvPr>
          <p:cNvSpPr txBox="1"/>
          <p:nvPr/>
        </p:nvSpPr>
        <p:spPr>
          <a:xfrm>
            <a:off x="181489" y="240277"/>
            <a:ext cx="11829017" cy="701731"/>
          </a:xfrm>
          <a:prstGeom prst="rect">
            <a:avLst/>
          </a:prstGeom>
          <a:noFill/>
        </p:spPr>
        <p:txBody>
          <a:bodyPr wrap="square" lIns="91440" tIns="45720" rIns="91440" bIns="45720" anchor="t">
            <a:spAutoFit/>
          </a:bodyPr>
          <a:lstStyle/>
          <a:p>
            <a:pPr algn="just">
              <a:lnSpc>
                <a:spcPct val="90000"/>
              </a:lnSpc>
              <a:spcAft>
                <a:spcPts val="600"/>
              </a:spcAft>
            </a:pPr>
            <a:r>
              <a:rPr lang="en-GB" sz="2200" b="1">
                <a:solidFill>
                  <a:srgbClr val="002060"/>
                </a:solidFill>
                <a:latin typeface="Arial"/>
                <a:cs typeface="Arial"/>
              </a:rPr>
              <a:t>Summary: Accelerate Cycling Infrastructure Expansion to Reduce KSI while increasing cycling trips</a:t>
            </a:r>
            <a:endParaRPr lang="en-GB" sz="2200">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011DC5-87EE-1DA8-D676-CF1771313F2B}"/>
              </a:ext>
            </a:extLst>
          </p:cNvPr>
          <p:cNvSpPr txBox="1"/>
          <p:nvPr/>
        </p:nvSpPr>
        <p:spPr>
          <a:xfrm>
            <a:off x="449746" y="942008"/>
            <a:ext cx="11292505" cy="3398174"/>
          </a:xfrm>
          <a:prstGeom prst="rect">
            <a:avLst/>
          </a:prstGeom>
          <a:noFill/>
        </p:spPr>
        <p:txBody>
          <a:bodyPr wrap="square" lIns="91440" tIns="45720" rIns="91440" bIns="45720" rtlCol="0" anchor="t">
            <a:spAutoFit/>
          </a:bodyPr>
          <a:lstStyle/>
          <a:p>
            <a:pPr marL="342900" indent="-342900" algn="just">
              <a:lnSpc>
                <a:spcPct val="150000"/>
              </a:lnSpc>
              <a:buClr>
                <a:srgbClr val="002060"/>
              </a:buClr>
              <a:buFont typeface="Wingdings"/>
              <a:buChar char="Ø"/>
            </a:pPr>
            <a:r>
              <a:rPr lang="en-GB" sz="1850">
                <a:latin typeface="Arial"/>
                <a:cs typeface="Arial"/>
              </a:rPr>
              <a:t>Conducting a spatial analysis at the </a:t>
            </a:r>
            <a:r>
              <a:rPr lang="en-GB">
                <a:latin typeface="Arial"/>
                <a:cs typeface="Arial"/>
              </a:rPr>
              <a:t>Borough Level for Pre- /Post- </a:t>
            </a:r>
            <a:r>
              <a:rPr lang="en-GB" err="1">
                <a:latin typeface="Arial"/>
                <a:cs typeface="Arial"/>
              </a:rPr>
              <a:t>implemenation</a:t>
            </a:r>
            <a:r>
              <a:rPr lang="en-GB">
                <a:latin typeface="Arial"/>
                <a:cs typeface="Arial"/>
              </a:rPr>
              <a:t> shows:</a:t>
            </a:r>
          </a:p>
          <a:p>
            <a:pPr marL="800100" lvl="1" indent="-342900" algn="just">
              <a:lnSpc>
                <a:spcPct val="150000"/>
              </a:lnSpc>
              <a:buClr>
                <a:srgbClr val="002060"/>
              </a:buClr>
              <a:buFont typeface="Courier New"/>
              <a:buChar char="o"/>
            </a:pPr>
            <a:r>
              <a:rPr lang="en-GB">
                <a:latin typeface="Arial"/>
                <a:cs typeface="Arial"/>
              </a:rPr>
              <a:t>Areas with improvement in cycle lane networks, like Barking and Dagenham, experienced notably 	</a:t>
            </a:r>
            <a:r>
              <a:rPr lang="en-GB" b="1">
                <a:latin typeface="Arial"/>
                <a:cs typeface="Arial"/>
              </a:rPr>
              <a:t>lower Incident rates.</a:t>
            </a:r>
            <a:r>
              <a:rPr lang="en-GB">
                <a:latin typeface="Arial"/>
                <a:cs typeface="Arial"/>
              </a:rPr>
              <a:t> </a:t>
            </a:r>
          </a:p>
          <a:p>
            <a:pPr marL="800100" lvl="1" indent="-342900" algn="just">
              <a:lnSpc>
                <a:spcPct val="150000"/>
              </a:lnSpc>
              <a:buClr>
                <a:srgbClr val="002060"/>
              </a:buClr>
              <a:buFont typeface="Courier New"/>
              <a:buChar char="o"/>
            </a:pPr>
            <a:r>
              <a:rPr lang="en-GB">
                <a:latin typeface="Arial"/>
                <a:cs typeface="Arial"/>
              </a:rPr>
              <a:t>Areas with less improvement in infrastructure, like Wandsworth and Croydon, experienced notably </a:t>
            </a:r>
            <a:r>
              <a:rPr lang="en-GB" b="1">
                <a:latin typeface="Arial"/>
                <a:cs typeface="Arial"/>
              </a:rPr>
              <a:t>higher Incident rates. </a:t>
            </a:r>
            <a:r>
              <a:rPr lang="en-GB">
                <a:latin typeface="Arial"/>
                <a:cs typeface="Arial"/>
              </a:rPr>
              <a:t> </a:t>
            </a:r>
            <a:endParaRPr lang="en-GB">
              <a:latin typeface="Calibri" panose="020F0502020204030204"/>
              <a:cs typeface="Calibri" panose="020F0502020204030204"/>
            </a:endParaRPr>
          </a:p>
          <a:p>
            <a:pPr marL="342900" indent="-342900" algn="just">
              <a:lnSpc>
                <a:spcPct val="150000"/>
              </a:lnSpc>
              <a:buClr>
                <a:srgbClr val="002060"/>
              </a:buClr>
              <a:buFont typeface="Wingdings"/>
              <a:buChar char="Ø"/>
            </a:pPr>
            <a:r>
              <a:rPr lang="en-GB">
                <a:latin typeface="Arial"/>
                <a:cs typeface="Arial"/>
              </a:rPr>
              <a:t>Cycling infrastructure development has a negative correlation with fatal/serious injury incidents.</a:t>
            </a:r>
            <a:endParaRPr lang="en-GB">
              <a:latin typeface="Calibri" panose="020F0502020204030204"/>
              <a:cs typeface="Calibri" panose="020F0502020204030204"/>
            </a:endParaRPr>
          </a:p>
          <a:p>
            <a:pPr marL="285750" indent="-285750" algn="just">
              <a:lnSpc>
                <a:spcPct val="150000"/>
              </a:lnSpc>
              <a:buFont typeface="Wingdings"/>
              <a:buChar char="Ø"/>
            </a:pPr>
            <a:r>
              <a:rPr lang="en-GB" sz="1850">
                <a:latin typeface="Arial"/>
                <a:cs typeface="Arial"/>
              </a:rPr>
              <a:t>Incident distribution across London Boroughs highlights the need for continued investments in cycling infrastructure to create safer roads and urban environments. </a:t>
            </a:r>
          </a:p>
        </p:txBody>
      </p:sp>
      <p:sp>
        <p:nvSpPr>
          <p:cNvPr id="7" name="TextBox 6">
            <a:extLst>
              <a:ext uri="{FF2B5EF4-FFF2-40B4-BE49-F238E27FC236}">
                <a16:creationId xmlns:a16="http://schemas.microsoft.com/office/drawing/2014/main" id="{2D3434A0-CCF3-954E-2365-FC5BF6FA9A34}"/>
              </a:ext>
            </a:extLst>
          </p:cNvPr>
          <p:cNvSpPr txBox="1"/>
          <p:nvPr/>
        </p:nvSpPr>
        <p:spPr>
          <a:xfrm>
            <a:off x="4380058" y="4321722"/>
            <a:ext cx="2869696" cy="430887"/>
          </a:xfrm>
          <a:prstGeom prst="rect">
            <a:avLst/>
          </a:prstGeom>
          <a:noFill/>
        </p:spPr>
        <p:txBody>
          <a:bodyPr wrap="none" lIns="91440" tIns="45720" rIns="91440" bIns="45720" rtlCol="0" anchor="t">
            <a:spAutoFit/>
          </a:bodyPr>
          <a:lstStyle/>
          <a:p>
            <a:r>
              <a:rPr lang="en-GB" sz="2200" b="1">
                <a:solidFill>
                  <a:srgbClr val="002060"/>
                </a:solidFill>
                <a:latin typeface="Arial"/>
                <a:cs typeface="Arial"/>
              </a:rPr>
              <a:t> Recommendations </a:t>
            </a:r>
            <a:endParaRPr lang="en-GB" sz="220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4A4583B-C5D1-FF78-1CB0-DC91295EB478}"/>
              </a:ext>
            </a:extLst>
          </p:cNvPr>
          <p:cNvSpPr txBox="1"/>
          <p:nvPr/>
        </p:nvSpPr>
        <p:spPr>
          <a:xfrm>
            <a:off x="3693459" y="4536141"/>
            <a:ext cx="184731" cy="369332"/>
          </a:xfrm>
          <a:prstGeom prst="rect">
            <a:avLst/>
          </a:prstGeom>
          <a:noFill/>
        </p:spPr>
        <p:txBody>
          <a:bodyPr wrap="none" rtlCol="0">
            <a:spAutoFit/>
          </a:bodyPr>
          <a:lstStyle/>
          <a:p>
            <a:endParaRPr lang="en-GB"/>
          </a:p>
        </p:txBody>
      </p:sp>
      <p:sp>
        <p:nvSpPr>
          <p:cNvPr id="11" name="TextBox 10">
            <a:extLst>
              <a:ext uri="{FF2B5EF4-FFF2-40B4-BE49-F238E27FC236}">
                <a16:creationId xmlns:a16="http://schemas.microsoft.com/office/drawing/2014/main" id="{B6E8E558-A883-988C-C82E-62C27102FFCB}"/>
              </a:ext>
            </a:extLst>
          </p:cNvPr>
          <p:cNvSpPr txBox="1"/>
          <p:nvPr/>
        </p:nvSpPr>
        <p:spPr>
          <a:xfrm>
            <a:off x="2402541" y="5145741"/>
            <a:ext cx="184731" cy="369332"/>
          </a:xfrm>
          <a:prstGeom prst="rect">
            <a:avLst/>
          </a:prstGeom>
          <a:noFill/>
        </p:spPr>
        <p:txBody>
          <a:bodyPr wrap="none" rtlCol="0">
            <a:spAutoFit/>
          </a:bodyPr>
          <a:lstStyle/>
          <a:p>
            <a:endParaRPr lang="en-GB"/>
          </a:p>
        </p:txBody>
      </p:sp>
      <p:sp>
        <p:nvSpPr>
          <p:cNvPr id="12" name="TextBox 11">
            <a:extLst>
              <a:ext uri="{FF2B5EF4-FFF2-40B4-BE49-F238E27FC236}">
                <a16:creationId xmlns:a16="http://schemas.microsoft.com/office/drawing/2014/main" id="{242F6EE9-04FD-E64D-3D02-B4B90A31C0A0}"/>
              </a:ext>
            </a:extLst>
          </p:cNvPr>
          <p:cNvSpPr txBox="1"/>
          <p:nvPr/>
        </p:nvSpPr>
        <p:spPr>
          <a:xfrm>
            <a:off x="399140" y="4720807"/>
            <a:ext cx="11393714" cy="2118529"/>
          </a:xfrm>
          <a:prstGeom prst="rect">
            <a:avLst/>
          </a:prstGeom>
          <a:noFill/>
        </p:spPr>
        <p:txBody>
          <a:bodyPr wrap="square" lIns="91440" tIns="45720" rIns="91440" bIns="45720" rtlCol="0" anchor="t">
            <a:spAutoFit/>
          </a:bodyPr>
          <a:lstStyle/>
          <a:p>
            <a:pPr marL="285750" indent="-285750" algn="just">
              <a:lnSpc>
                <a:spcPct val="150000"/>
              </a:lnSpc>
              <a:buFont typeface="Wingdings" panose="020B0604020202020204" pitchFamily="34" charset="0"/>
              <a:buChar char="Ø"/>
            </a:pPr>
            <a:r>
              <a:rPr lang="en-GB">
                <a:latin typeface="Arial"/>
                <a:cs typeface="Arial"/>
              </a:rPr>
              <a:t>Increase the rate of cycling infrastructure implementation to keep up with the growth in cycling trips so that Vision Zero Goals can be achieved in tandem.</a:t>
            </a:r>
          </a:p>
          <a:p>
            <a:pPr marL="285750" indent="-285750" algn="just">
              <a:lnSpc>
                <a:spcPct val="150000"/>
              </a:lnSpc>
              <a:buFont typeface="Wingdings" panose="020B0604020202020204" pitchFamily="34" charset="0"/>
              <a:buChar char="Ø"/>
            </a:pPr>
            <a:r>
              <a:rPr lang="en-GB">
                <a:latin typeface="Arial"/>
                <a:cs typeface="Arial"/>
              </a:rPr>
              <a:t>Improve </a:t>
            </a:r>
            <a:r>
              <a:rPr lang="en-GB" sz="1800">
                <a:latin typeface="Arial"/>
                <a:cs typeface="Arial"/>
              </a:rPr>
              <a:t>cycling infrastructure </a:t>
            </a:r>
            <a:r>
              <a:rPr lang="en-GB">
                <a:latin typeface="Arial"/>
                <a:cs typeface="Arial"/>
              </a:rPr>
              <a:t>to bolster</a:t>
            </a:r>
            <a:r>
              <a:rPr lang="en-GB" sz="1800">
                <a:latin typeface="Arial"/>
                <a:cs typeface="Arial"/>
              </a:rPr>
              <a:t> road safety in high-incident areas.</a:t>
            </a:r>
            <a:endParaRPr lang="en-US">
              <a:ea typeface="Calibri"/>
              <a:cs typeface="Calibri" panose="020F0502020204030204"/>
            </a:endParaRPr>
          </a:p>
          <a:p>
            <a:pPr marL="285750" indent="-285750" algn="just">
              <a:lnSpc>
                <a:spcPct val="150000"/>
              </a:lnSpc>
              <a:buFont typeface="Wingdings" panose="020B0604020202020204" pitchFamily="34" charset="0"/>
              <a:buChar char="Ø"/>
            </a:pPr>
            <a:r>
              <a:rPr lang="en-GB" sz="1800">
                <a:latin typeface="Arial"/>
                <a:cs typeface="Arial"/>
              </a:rPr>
              <a:t>Regular assessments and </a:t>
            </a:r>
            <a:r>
              <a:rPr lang="en-GB">
                <a:latin typeface="Arial"/>
                <a:cs typeface="Arial"/>
              </a:rPr>
              <a:t>improved data</a:t>
            </a:r>
            <a:r>
              <a:rPr lang="en-GB" sz="1800">
                <a:latin typeface="Arial"/>
                <a:cs typeface="Arial"/>
              </a:rPr>
              <a:t> collection </a:t>
            </a:r>
            <a:r>
              <a:rPr lang="en-GB">
                <a:latin typeface="Arial"/>
                <a:cs typeface="Arial"/>
              </a:rPr>
              <a:t>are needed to target further</a:t>
            </a:r>
            <a:r>
              <a:rPr lang="en-GB" sz="1800">
                <a:latin typeface="Arial"/>
                <a:cs typeface="Arial"/>
              </a:rPr>
              <a:t> infrastructure improvements to mitigate risks.</a:t>
            </a:r>
            <a:r>
              <a:rPr lang="en-GB">
                <a:latin typeface="Arial"/>
                <a:cs typeface="Arial"/>
              </a:rPr>
              <a:t> </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13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different colored areas&#10;&#10;Description automatically generated">
            <a:extLst>
              <a:ext uri="{FF2B5EF4-FFF2-40B4-BE49-F238E27FC236}">
                <a16:creationId xmlns:a16="http://schemas.microsoft.com/office/drawing/2014/main" id="{95732500-74B3-97AE-AE9D-0872DD54BA80}"/>
              </a:ext>
            </a:extLst>
          </p:cNvPr>
          <p:cNvPicPr>
            <a:picLocks noChangeAspect="1"/>
          </p:cNvPicPr>
          <p:nvPr/>
        </p:nvPicPr>
        <p:blipFill>
          <a:blip r:embed="rId2"/>
          <a:stretch>
            <a:fillRect/>
          </a:stretch>
        </p:blipFill>
        <p:spPr>
          <a:xfrm>
            <a:off x="1966411" y="689047"/>
            <a:ext cx="8320450" cy="5779431"/>
          </a:xfrm>
          <a:prstGeom prst="rect">
            <a:avLst/>
          </a:prstGeom>
        </p:spPr>
      </p:pic>
      <p:sp>
        <p:nvSpPr>
          <p:cNvPr id="4" name="TextBox 3">
            <a:extLst>
              <a:ext uri="{FF2B5EF4-FFF2-40B4-BE49-F238E27FC236}">
                <a16:creationId xmlns:a16="http://schemas.microsoft.com/office/drawing/2014/main" id="{99752A83-0804-04AE-1044-D334D91C5B11}"/>
              </a:ext>
            </a:extLst>
          </p:cNvPr>
          <p:cNvSpPr txBox="1"/>
          <p:nvPr/>
        </p:nvSpPr>
        <p:spPr>
          <a:xfrm>
            <a:off x="243920" y="6429986"/>
            <a:ext cx="1144772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Arial"/>
                <a:cs typeface="Arial"/>
              </a:rPr>
              <a:t>Areas committed to improving cycling infrastructure show improved traffic safety compared to pre- and post-implementation.</a:t>
            </a:r>
            <a:endParaRPr lang="en-US"/>
          </a:p>
        </p:txBody>
      </p:sp>
      <p:sp>
        <p:nvSpPr>
          <p:cNvPr id="9" name="Rectangle 8">
            <a:extLst>
              <a:ext uri="{FF2B5EF4-FFF2-40B4-BE49-F238E27FC236}">
                <a16:creationId xmlns:a16="http://schemas.microsoft.com/office/drawing/2014/main" id="{46F2C79F-41D9-D0E6-0606-F953C3B329C3}"/>
              </a:ext>
            </a:extLst>
          </p:cNvPr>
          <p:cNvSpPr/>
          <p:nvPr/>
        </p:nvSpPr>
        <p:spPr>
          <a:xfrm>
            <a:off x="567936" y="1615636"/>
            <a:ext cx="5041845" cy="988519"/>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700" b="1">
                <a:solidFill>
                  <a:schemeClr val="tx1"/>
                </a:solidFill>
                <a:ea typeface="+mn-lt"/>
                <a:cs typeface="+mn-lt"/>
              </a:rPr>
              <a:t>Waltham Forest r</a:t>
            </a:r>
            <a:r>
              <a:rPr lang="en-US" sz="1700">
                <a:solidFill>
                  <a:schemeClr val="tx1"/>
                </a:solidFill>
                <a:ea typeface="+mn-lt"/>
                <a:cs typeface="+mn-lt"/>
              </a:rPr>
              <a:t>anked</a:t>
            </a:r>
            <a:r>
              <a:rPr lang="en-US" sz="1700">
                <a:solidFill>
                  <a:schemeClr val="tx1"/>
                </a:solidFill>
                <a:cs typeface="Calibri"/>
              </a:rPr>
              <a:t> 5th for active travel. Its LTN improves walking &amp; cycling, cutting casualties by ~50%. Similar success seen in other boroughs with LTNs</a:t>
            </a:r>
            <a:endParaRPr lang="en-US" sz="1700">
              <a:solidFill>
                <a:schemeClr val="tx1"/>
              </a:solidFill>
              <a:ea typeface="Calibri"/>
              <a:cs typeface="Calibri"/>
            </a:endParaRPr>
          </a:p>
        </p:txBody>
      </p:sp>
      <p:sp>
        <p:nvSpPr>
          <p:cNvPr id="12" name="TextBox 11">
            <a:extLst>
              <a:ext uri="{FF2B5EF4-FFF2-40B4-BE49-F238E27FC236}">
                <a16:creationId xmlns:a16="http://schemas.microsoft.com/office/drawing/2014/main" id="{1CF4BB18-0E28-E20B-2C23-B725FDE10FBA}"/>
              </a:ext>
            </a:extLst>
          </p:cNvPr>
          <p:cNvSpPr txBox="1"/>
          <p:nvPr/>
        </p:nvSpPr>
        <p:spPr>
          <a:xfrm>
            <a:off x="5661611" y="3533730"/>
            <a:ext cx="3717311" cy="877163"/>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cs typeface="Calibri"/>
              </a:rPr>
              <a:t>Barking and Dagenham </a:t>
            </a:r>
            <a:r>
              <a:rPr lang="en-US" sz="1700" b="1">
                <a:ea typeface="Calibri" panose="020F0502020204030204"/>
                <a:cs typeface="Calibri"/>
              </a:rPr>
              <a:t>i</a:t>
            </a:r>
            <a:r>
              <a:rPr lang="en-US" sz="1700">
                <a:ea typeface="Calibri" panose="020F0502020204030204"/>
                <a:cs typeface="Calibri"/>
              </a:rPr>
              <a:t>mplemented a 'Walking &amp; Cycling Strategy' after being the second worst for road casualties.</a:t>
            </a:r>
            <a:endParaRPr lang="en-US" sz="1700" b="1">
              <a:ea typeface="Calibri" panose="020F0502020204030204"/>
              <a:cs typeface="Calibri"/>
            </a:endParaRPr>
          </a:p>
        </p:txBody>
      </p:sp>
      <p:sp>
        <p:nvSpPr>
          <p:cNvPr id="13" name="TextBox 12">
            <a:extLst>
              <a:ext uri="{FF2B5EF4-FFF2-40B4-BE49-F238E27FC236}">
                <a16:creationId xmlns:a16="http://schemas.microsoft.com/office/drawing/2014/main" id="{0F77704F-F7EE-A1D3-5006-489F547FDD77}"/>
              </a:ext>
            </a:extLst>
          </p:cNvPr>
          <p:cNvSpPr txBox="1"/>
          <p:nvPr/>
        </p:nvSpPr>
        <p:spPr>
          <a:xfrm>
            <a:off x="6096000" y="4976223"/>
            <a:ext cx="3277793" cy="1138773"/>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cs typeface="Calibri"/>
              </a:rPr>
              <a:t>Croydon</a:t>
            </a:r>
            <a:r>
              <a:rPr lang="en-US" sz="1700" b="1">
                <a:ea typeface="Calibri"/>
                <a:cs typeface="Calibri"/>
              </a:rPr>
              <a:t>:</a:t>
            </a:r>
            <a:r>
              <a:rPr lang="en-US" sz="1700">
                <a:ea typeface="Calibri"/>
                <a:cs typeface="Calibri"/>
              </a:rPr>
              <a:t> Sole London borough with no funding bids for enhancing cycle infrastructure.</a:t>
            </a:r>
          </a:p>
          <a:p>
            <a:r>
              <a:rPr lang="en-US" sz="1700">
                <a:ea typeface="Calibri"/>
                <a:cs typeface="Calibri"/>
              </a:rPr>
              <a:t>Lowest proportion of LTNs.</a:t>
            </a:r>
          </a:p>
        </p:txBody>
      </p:sp>
      <p:sp>
        <p:nvSpPr>
          <p:cNvPr id="15" name="TextBox 14">
            <a:extLst>
              <a:ext uri="{FF2B5EF4-FFF2-40B4-BE49-F238E27FC236}">
                <a16:creationId xmlns:a16="http://schemas.microsoft.com/office/drawing/2014/main" id="{6C9117C4-DC61-E1C0-34C0-9CD04871BBA5}"/>
              </a:ext>
            </a:extLst>
          </p:cNvPr>
          <p:cNvSpPr txBox="1"/>
          <p:nvPr/>
        </p:nvSpPr>
        <p:spPr>
          <a:xfrm>
            <a:off x="814284" y="4370616"/>
            <a:ext cx="3715310" cy="615553"/>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cs typeface="Calibri"/>
              </a:rPr>
              <a:t>Wandsworth </a:t>
            </a:r>
            <a:r>
              <a:rPr lang="en-US" sz="1700">
                <a:cs typeface="Calibri"/>
              </a:rPr>
              <a:t>Cycleways</a:t>
            </a:r>
            <a:r>
              <a:rPr lang="en-US" sz="1700">
                <a:ea typeface="Calibri" panose="020F0502020204030204"/>
                <a:cs typeface="Calibri"/>
              </a:rPr>
              <a:t> in Clapham junction see inadequate maintenance</a:t>
            </a:r>
          </a:p>
        </p:txBody>
      </p:sp>
      <p:sp>
        <p:nvSpPr>
          <p:cNvPr id="5" name="TextBox 4">
            <a:extLst>
              <a:ext uri="{FF2B5EF4-FFF2-40B4-BE49-F238E27FC236}">
                <a16:creationId xmlns:a16="http://schemas.microsoft.com/office/drawing/2014/main" id="{05FAA5EC-CCA9-A557-361C-12B7937852CE}"/>
              </a:ext>
            </a:extLst>
          </p:cNvPr>
          <p:cNvSpPr txBox="1"/>
          <p:nvPr/>
        </p:nvSpPr>
        <p:spPr>
          <a:xfrm>
            <a:off x="243921" y="202231"/>
            <a:ext cx="11447726" cy="397032"/>
          </a:xfrm>
          <a:prstGeom prst="rect">
            <a:avLst/>
          </a:prstGeom>
          <a:noFill/>
        </p:spPr>
        <p:txBody>
          <a:bodyPr wrap="square" lIns="91440" tIns="45720" rIns="91440" bIns="45720" anchor="t">
            <a:spAutoFit/>
          </a:bodyPr>
          <a:lstStyle/>
          <a:p>
            <a:pPr algn="just">
              <a:lnSpc>
                <a:spcPct val="90000"/>
              </a:lnSpc>
              <a:spcAft>
                <a:spcPts val="600"/>
              </a:spcAft>
            </a:pPr>
            <a:r>
              <a:rPr lang="en-GB" sz="2200" b="1">
                <a:solidFill>
                  <a:srgbClr val="002060"/>
                </a:solidFill>
                <a:latin typeface="Arial"/>
                <a:cs typeface="Arial"/>
              </a:rPr>
              <a:t>Graphical Summary</a:t>
            </a:r>
            <a:endParaRPr lang="en-GB" sz="2200" b="1">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12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a line and a line&#10;&#10;Description automatically generated">
            <a:extLst>
              <a:ext uri="{FF2B5EF4-FFF2-40B4-BE49-F238E27FC236}">
                <a16:creationId xmlns:a16="http://schemas.microsoft.com/office/drawing/2014/main" id="{9A49E2DD-5933-4135-F39A-A4B96B140D2E}"/>
              </a:ext>
            </a:extLst>
          </p:cNvPr>
          <p:cNvPicPr>
            <a:picLocks noChangeAspect="1"/>
          </p:cNvPicPr>
          <p:nvPr/>
        </p:nvPicPr>
        <p:blipFill>
          <a:blip r:embed="rId2"/>
          <a:stretch>
            <a:fillRect/>
          </a:stretch>
        </p:blipFill>
        <p:spPr>
          <a:xfrm>
            <a:off x="368611" y="429520"/>
            <a:ext cx="5248027" cy="3622135"/>
          </a:xfrm>
          <a:prstGeom prst="rect">
            <a:avLst/>
          </a:prstGeom>
        </p:spPr>
      </p:pic>
      <p:sp>
        <p:nvSpPr>
          <p:cNvPr id="5" name="TextBox 4">
            <a:extLst>
              <a:ext uri="{FF2B5EF4-FFF2-40B4-BE49-F238E27FC236}">
                <a16:creationId xmlns:a16="http://schemas.microsoft.com/office/drawing/2014/main" id="{00CC2B39-3797-D311-1FC6-59F1292FE5A5}"/>
              </a:ext>
            </a:extLst>
          </p:cNvPr>
          <p:cNvSpPr txBox="1"/>
          <p:nvPr/>
        </p:nvSpPr>
        <p:spPr>
          <a:xfrm>
            <a:off x="58186" y="47829"/>
            <a:ext cx="11753094" cy="758200"/>
          </a:xfrm>
          <a:prstGeom prst="rect">
            <a:avLst/>
          </a:prstGeom>
          <a:noFill/>
        </p:spPr>
        <p:txBody>
          <a:bodyPr wrap="square" lIns="91440" tIns="45720" rIns="91440" bIns="45720" rtlCol="0" anchor="t">
            <a:noAutofit/>
          </a:bodyPr>
          <a:lstStyle/>
          <a:p>
            <a:pPr>
              <a:lnSpc>
                <a:spcPct val="90000"/>
              </a:lnSpc>
              <a:spcAft>
                <a:spcPts val="600"/>
              </a:spcAft>
            </a:pPr>
            <a:r>
              <a:rPr lang="en-GB" sz="2200" b="1">
                <a:solidFill>
                  <a:srgbClr val="002060"/>
                </a:solidFill>
                <a:latin typeface="Arial"/>
                <a:cs typeface="Calibri"/>
              </a:rPr>
              <a:t>Additional Graphs and Calculations</a:t>
            </a:r>
            <a:endParaRPr lang="en-US" sz="2200">
              <a:solidFill>
                <a:srgbClr val="002060"/>
              </a:solidFill>
            </a:endParaRPr>
          </a:p>
        </p:txBody>
      </p:sp>
      <p:sp>
        <p:nvSpPr>
          <p:cNvPr id="2" name="TextBox 1">
            <a:extLst>
              <a:ext uri="{FF2B5EF4-FFF2-40B4-BE49-F238E27FC236}">
                <a16:creationId xmlns:a16="http://schemas.microsoft.com/office/drawing/2014/main" id="{D624B185-691C-6FD7-86B1-2F5A31A32D90}"/>
              </a:ext>
            </a:extLst>
          </p:cNvPr>
          <p:cNvSpPr txBox="1"/>
          <p:nvPr/>
        </p:nvSpPr>
        <p:spPr>
          <a:xfrm>
            <a:off x="6079125" y="4049073"/>
            <a:ext cx="6075912" cy="13898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sz="1450" b="1" i="1">
                <a:solidFill>
                  <a:srgbClr val="002060"/>
                </a:solidFill>
                <a:latin typeface="Arial"/>
                <a:ea typeface="+mn-lt"/>
                <a:cs typeface="Arial"/>
              </a:rPr>
              <a:t>   Notes for TFL: Additional Data Requests for Time-series Analysis</a:t>
            </a:r>
            <a:endParaRPr lang="en-US" sz="1450" b="1">
              <a:solidFill>
                <a:srgbClr val="002060"/>
              </a:solidFill>
              <a:latin typeface="Arial"/>
              <a:ea typeface="+mn-lt"/>
              <a:cs typeface="Arial"/>
            </a:endParaRPr>
          </a:p>
          <a:p>
            <a:pPr marL="285750" indent="-285750" algn="just">
              <a:lnSpc>
                <a:spcPct val="150000"/>
              </a:lnSpc>
              <a:buFont typeface="Wingdings"/>
              <a:buChar char="Ø"/>
            </a:pPr>
            <a:r>
              <a:rPr lang="en-GB" sz="1450">
                <a:latin typeface="Arial"/>
                <a:ea typeface="+mn-lt"/>
                <a:cs typeface="Arial"/>
              </a:rPr>
              <a:t>Historical data for estimation of traffic across different speed limits.</a:t>
            </a:r>
          </a:p>
          <a:p>
            <a:pPr marL="285750" indent="-285750" algn="just">
              <a:lnSpc>
                <a:spcPct val="150000"/>
              </a:lnSpc>
              <a:buClr>
                <a:schemeClr val="accent1">
                  <a:lumMod val="75000"/>
                </a:schemeClr>
              </a:buClr>
              <a:buFont typeface="Wingdings"/>
              <a:buChar char="Ø"/>
            </a:pPr>
            <a:r>
              <a:rPr lang="en-US" sz="1450">
                <a:latin typeface="Arial"/>
                <a:cs typeface="Arial"/>
              </a:rPr>
              <a:t>The implementation date for cycleways, cycle parking, hiring station, LTN, school street, and other infrastructure-related data.</a:t>
            </a:r>
          </a:p>
        </p:txBody>
      </p:sp>
      <p:sp>
        <p:nvSpPr>
          <p:cNvPr id="4" name="TextBox 3">
            <a:extLst>
              <a:ext uri="{FF2B5EF4-FFF2-40B4-BE49-F238E27FC236}">
                <a16:creationId xmlns:a16="http://schemas.microsoft.com/office/drawing/2014/main" id="{50B3D05D-E2E5-6614-B74E-8C28858099A0}"/>
              </a:ext>
            </a:extLst>
          </p:cNvPr>
          <p:cNvSpPr txBox="1"/>
          <p:nvPr/>
        </p:nvSpPr>
        <p:spPr>
          <a:xfrm>
            <a:off x="271861" y="4049073"/>
            <a:ext cx="5619086" cy="1654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50" b="1" i="1">
                <a:solidFill>
                  <a:srgbClr val="002060"/>
                </a:solidFill>
                <a:latin typeface="Arial"/>
                <a:cs typeface="Arial"/>
              </a:rPr>
              <a:t>Temporal Analysis Issues: </a:t>
            </a:r>
          </a:p>
          <a:p>
            <a:r>
              <a:rPr lang="en-US" sz="1450">
                <a:latin typeface="Arial"/>
                <a:cs typeface="Arial"/>
              </a:rPr>
              <a:t>Data for Infrastructure changes over time is unavailable. Only a spatial analysis of the relationship with safety is possible.</a:t>
            </a:r>
          </a:p>
          <a:p>
            <a:endParaRPr lang="en-US" sz="1450">
              <a:latin typeface="Arial"/>
              <a:cs typeface="Arial"/>
            </a:endParaRPr>
          </a:p>
          <a:p>
            <a:r>
              <a:rPr lang="en-US" sz="1450" b="1" i="1">
                <a:solidFill>
                  <a:srgbClr val="002060"/>
                </a:solidFill>
                <a:latin typeface="Arial"/>
                <a:cs typeface="Arial"/>
              </a:rPr>
              <a:t>Regression Results:</a:t>
            </a:r>
          </a:p>
          <a:p>
            <a:r>
              <a:rPr lang="en-US" sz="1450">
                <a:latin typeface="Arial"/>
                <a:cs typeface="Arial"/>
              </a:rPr>
              <a:t>Dependent Var: KSI, Independent Var: Cycling Hires: Relationship Coefficient (0.00013), p-value (&lt;0.001), R-squared  (0.31).</a:t>
            </a:r>
          </a:p>
        </p:txBody>
      </p:sp>
      <p:sp>
        <p:nvSpPr>
          <p:cNvPr id="6" name="TextBox 5">
            <a:extLst>
              <a:ext uri="{FF2B5EF4-FFF2-40B4-BE49-F238E27FC236}">
                <a16:creationId xmlns:a16="http://schemas.microsoft.com/office/drawing/2014/main" id="{69BDA994-CB66-0A26-A91B-1B87F4CC6CF5}"/>
              </a:ext>
            </a:extLst>
          </p:cNvPr>
          <p:cNvSpPr txBox="1"/>
          <p:nvPr/>
        </p:nvSpPr>
        <p:spPr>
          <a:xfrm>
            <a:off x="2313933" y="5689458"/>
            <a:ext cx="7564133" cy="10882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1450" b="1" i="1">
                <a:solidFill>
                  <a:srgbClr val="002060"/>
                </a:solidFill>
                <a:latin typeface="Arial" panose="020B0604020202020204" pitchFamily="34" charset="0"/>
                <a:cs typeface="Arial" panose="020B0604020202020204" pitchFamily="34" charset="0"/>
              </a:rPr>
              <a:t>Future Research Questions:</a:t>
            </a:r>
          </a:p>
          <a:p>
            <a:pPr>
              <a:lnSpc>
                <a:spcPct val="150000"/>
              </a:lnSpc>
            </a:pPr>
            <a:r>
              <a:rPr lang="en-US" sz="1450">
                <a:latin typeface="Arial" panose="020B0604020202020204" pitchFamily="34" charset="0"/>
                <a:cs typeface="Arial" panose="020B0604020202020204" pitchFamily="34" charset="0"/>
              </a:rPr>
              <a:t>Create a Multi-variate regression model analysing additional factors and strategies used by TfL for improving road safety.</a:t>
            </a:r>
          </a:p>
        </p:txBody>
      </p:sp>
      <p:pic>
        <p:nvPicPr>
          <p:cNvPr id="7" name="Picture 6">
            <a:extLst>
              <a:ext uri="{FF2B5EF4-FFF2-40B4-BE49-F238E27FC236}">
                <a16:creationId xmlns:a16="http://schemas.microsoft.com/office/drawing/2014/main" id="{F1D78DEF-2996-ECFB-1120-B0176AC8DE83}"/>
              </a:ext>
            </a:extLst>
          </p:cNvPr>
          <p:cNvPicPr>
            <a:picLocks noChangeAspect="1"/>
          </p:cNvPicPr>
          <p:nvPr/>
        </p:nvPicPr>
        <p:blipFill>
          <a:blip r:embed="rId3"/>
          <a:stretch>
            <a:fillRect/>
          </a:stretch>
        </p:blipFill>
        <p:spPr>
          <a:xfrm>
            <a:off x="6703394" y="429519"/>
            <a:ext cx="4827373" cy="3622135"/>
          </a:xfrm>
          <a:prstGeom prst="rect">
            <a:avLst/>
          </a:prstGeom>
        </p:spPr>
      </p:pic>
      <p:cxnSp>
        <p:nvCxnSpPr>
          <p:cNvPr id="3" name="Straight Connector 2">
            <a:extLst>
              <a:ext uri="{FF2B5EF4-FFF2-40B4-BE49-F238E27FC236}">
                <a16:creationId xmlns:a16="http://schemas.microsoft.com/office/drawing/2014/main" id="{9B7F640D-AF17-6188-688C-490AA54A52B9}"/>
              </a:ext>
            </a:extLst>
          </p:cNvPr>
          <p:cNvCxnSpPr>
            <a:cxnSpLocks/>
          </p:cNvCxnSpPr>
          <p:nvPr/>
        </p:nvCxnSpPr>
        <p:spPr>
          <a:xfrm>
            <a:off x="6079126" y="624418"/>
            <a:ext cx="0" cy="493803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183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5C61-B75F-BE3E-7F88-E791EA66942F}"/>
              </a:ext>
            </a:extLst>
          </p:cNvPr>
          <p:cNvSpPr>
            <a:spLocks noGrp="1"/>
          </p:cNvSpPr>
          <p:nvPr>
            <p:ph type="title"/>
          </p:nvPr>
        </p:nvSpPr>
        <p:spPr>
          <a:xfrm>
            <a:off x="3717406" y="237143"/>
            <a:ext cx="4425778" cy="1325563"/>
          </a:xfrm>
        </p:spPr>
        <p:txBody>
          <a:bodyPr>
            <a:normAutofit/>
          </a:bodyPr>
          <a:lstStyle/>
          <a:p>
            <a:r>
              <a:rPr lang="en-US" sz="4000">
                <a:solidFill>
                  <a:srgbClr val="002060"/>
                </a:solidFill>
                <a:latin typeface="Arial" panose="020B0604020202020204" pitchFamily="34" charset="0"/>
                <a:cs typeface="Arial" panose="020B0604020202020204" pitchFamily="34" charset="0"/>
              </a:rPr>
              <a:t>Casualties by Area</a:t>
            </a:r>
          </a:p>
        </p:txBody>
      </p:sp>
      <p:pic>
        <p:nvPicPr>
          <p:cNvPr id="4" name="Content Placeholder 3" descr="A map of a city&#10;&#10;Description automatically generated">
            <a:extLst>
              <a:ext uri="{FF2B5EF4-FFF2-40B4-BE49-F238E27FC236}">
                <a16:creationId xmlns:a16="http://schemas.microsoft.com/office/drawing/2014/main" id="{DA4E1120-43CE-9228-0752-40C2BB5A871B}"/>
              </a:ext>
            </a:extLst>
          </p:cNvPr>
          <p:cNvPicPr>
            <a:picLocks noGrp="1" noChangeAspect="1"/>
          </p:cNvPicPr>
          <p:nvPr>
            <p:ph idx="1"/>
          </p:nvPr>
        </p:nvPicPr>
        <p:blipFill>
          <a:blip r:embed="rId2"/>
          <a:stretch>
            <a:fillRect/>
          </a:stretch>
        </p:blipFill>
        <p:spPr>
          <a:xfrm>
            <a:off x="6096000" y="1371600"/>
            <a:ext cx="5804807" cy="4114800"/>
          </a:xfrm>
        </p:spPr>
      </p:pic>
      <p:pic>
        <p:nvPicPr>
          <p:cNvPr id="5" name="Picture 4" descr="A map of a city&#10;&#10;Description automatically generated">
            <a:extLst>
              <a:ext uri="{FF2B5EF4-FFF2-40B4-BE49-F238E27FC236}">
                <a16:creationId xmlns:a16="http://schemas.microsoft.com/office/drawing/2014/main" id="{11C94B4A-F657-B6E5-A8D8-3023C86CEFA6}"/>
              </a:ext>
            </a:extLst>
          </p:cNvPr>
          <p:cNvPicPr>
            <a:picLocks noChangeAspect="1"/>
          </p:cNvPicPr>
          <p:nvPr/>
        </p:nvPicPr>
        <p:blipFill>
          <a:blip r:embed="rId3"/>
          <a:stretch>
            <a:fillRect/>
          </a:stretch>
        </p:blipFill>
        <p:spPr>
          <a:xfrm>
            <a:off x="291193" y="1371600"/>
            <a:ext cx="5804807" cy="4114800"/>
          </a:xfrm>
          <a:prstGeom prst="rect">
            <a:avLst/>
          </a:prstGeom>
        </p:spPr>
      </p:pic>
      <p:sp>
        <p:nvSpPr>
          <p:cNvPr id="6" name="TextBox 5">
            <a:extLst>
              <a:ext uri="{FF2B5EF4-FFF2-40B4-BE49-F238E27FC236}">
                <a16:creationId xmlns:a16="http://schemas.microsoft.com/office/drawing/2014/main" id="{025136F9-15AE-0B89-B08C-BDEE80E10C64}"/>
              </a:ext>
            </a:extLst>
          </p:cNvPr>
          <p:cNvSpPr txBox="1"/>
          <p:nvPr/>
        </p:nvSpPr>
        <p:spPr>
          <a:xfrm>
            <a:off x="291193" y="5618618"/>
            <a:ext cx="49387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panose="020B0604020202020204" pitchFamily="34" charset="0"/>
                <a:cs typeface="Arial" panose="020B0604020202020204" pitchFamily="34" charset="0"/>
              </a:rPr>
              <a:t>All KSIs per million vehicle miles for all transport modes</a:t>
            </a:r>
          </a:p>
        </p:txBody>
      </p:sp>
      <p:sp>
        <p:nvSpPr>
          <p:cNvPr id="7" name="TextBox 6">
            <a:extLst>
              <a:ext uri="{FF2B5EF4-FFF2-40B4-BE49-F238E27FC236}">
                <a16:creationId xmlns:a16="http://schemas.microsoft.com/office/drawing/2014/main" id="{8915F76B-64E2-8CE9-9628-6FF22B03E837}"/>
              </a:ext>
            </a:extLst>
          </p:cNvPr>
          <p:cNvSpPr txBox="1"/>
          <p:nvPr/>
        </p:nvSpPr>
        <p:spPr>
          <a:xfrm>
            <a:off x="5930295" y="5618618"/>
            <a:ext cx="545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panose="020B0604020202020204" pitchFamily="34" charset="0"/>
                <a:cs typeface="Arial" panose="020B0604020202020204" pitchFamily="34" charset="0"/>
              </a:rPr>
              <a:t>Cyclist casualties by cycling traffic density</a:t>
            </a:r>
          </a:p>
        </p:txBody>
      </p:sp>
    </p:spTree>
    <p:extLst>
      <p:ext uri="{BB962C8B-B14F-4D97-AF65-F5344CB8AC3E}">
        <p14:creationId xmlns:p14="http://schemas.microsoft.com/office/powerpoint/2010/main" val="214896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DEC15DE-031C-75FE-1E20-5610F176B9FC}"/>
              </a:ext>
            </a:extLst>
          </p:cNvPr>
          <p:cNvSpPr>
            <a:spLocks noGrp="1"/>
          </p:cNvSpPr>
          <p:nvPr>
            <p:ph idx="1"/>
          </p:nvPr>
        </p:nvSpPr>
        <p:spPr>
          <a:xfrm>
            <a:off x="718200" y="786111"/>
            <a:ext cx="10515600" cy="5620507"/>
          </a:xfrm>
        </p:spPr>
        <p:txBody>
          <a:bodyPr vert="horz" lIns="91440" tIns="45720" rIns="91440" bIns="45720" rtlCol="0" anchor="t">
            <a:normAutofit/>
          </a:bodyPr>
          <a:lstStyle/>
          <a:p>
            <a:pPr marL="0" indent="0" algn="ctr">
              <a:buNone/>
            </a:pPr>
            <a:r>
              <a:rPr lang="en-GB" sz="3200" b="1">
                <a:ln w="0"/>
                <a:effectLst>
                  <a:outerShdw blurRad="38100" dist="19050" dir="2700000" algn="tl" rotWithShape="0">
                    <a:prstClr val="black">
                      <a:alpha val="40000"/>
                    </a:prstClr>
                  </a:outerShdw>
                </a:effectLst>
                <a:latin typeface="Arial"/>
                <a:cs typeface="Arial"/>
              </a:rPr>
              <a:t>References and other resources</a:t>
            </a:r>
            <a:endParaRPr lang="en-US" sz="3200" b="1">
              <a:cs typeface="Calibri"/>
            </a:endParaRPr>
          </a:p>
          <a:p>
            <a:pPr algn="ctr">
              <a:buFont typeface="Wingdings" panose="020B0604020202020204" pitchFamily="34" charset="0"/>
              <a:buChar char="q"/>
            </a:pPr>
            <a:endParaRPr lang="en-GB" sz="1400">
              <a:ln w="0"/>
              <a:effectLst>
                <a:outerShdw blurRad="38100" dist="19050" dir="2700000" algn="tl" rotWithShape="0">
                  <a:prstClr val="black">
                    <a:alpha val="40000"/>
                  </a:prstClr>
                </a:outerShdw>
              </a:effectLst>
              <a:latin typeface="Arial"/>
              <a:ea typeface="Calibri" panose="020F0502020204030204"/>
              <a:cs typeface="Arial"/>
            </a:endParaRPr>
          </a:p>
          <a:p>
            <a:pPr>
              <a:buFont typeface="Wingdings" panose="020B0604020202020204" pitchFamily="34" charset="0"/>
              <a:buChar char="q"/>
            </a:pPr>
            <a:r>
              <a:rPr lang="en-GB" sz="1400">
                <a:ln w="0"/>
                <a:effectLst>
                  <a:outerShdw blurRad="38100" dist="19050" dir="2700000" algn="tl" rotWithShape="0">
                    <a:prstClr val="black">
                      <a:alpha val="40000"/>
                    </a:prstClr>
                  </a:outerShdw>
                </a:effectLst>
                <a:latin typeface="Arial"/>
                <a:ea typeface="Calibri" panose="020F0502020204030204"/>
                <a:cs typeface="Arial"/>
              </a:rPr>
              <a:t>Barking and Dagenham - </a:t>
            </a:r>
            <a:r>
              <a:rPr lang="en-GB" sz="1400">
                <a:ln w="0"/>
                <a:effectLst>
                  <a:outerShdw blurRad="38100" dist="19050" dir="2700000" algn="tl" rotWithShape="0">
                    <a:prstClr val="black">
                      <a:alpha val="40000"/>
                    </a:prstClr>
                  </a:outerShdw>
                </a:effectLst>
                <a:latin typeface="Arial"/>
                <a:ea typeface="Calibri" panose="020F0502020204030204"/>
                <a:cs typeface="Arial"/>
                <a:hlinkClick r:id="rId3"/>
              </a:rPr>
              <a:t>https://ehq-production-europe.s3.eu-west-1.amazonaws.com/ded4c1601ec4a70b6d2b654637dc3ab373c1c87a/original/1639580941/e685f2d629e13efbca152a4fab272d83_T2_LBBD_Outline_Walking___Cycling_Strategy_-_August__2021_Update.pdf?X-Amz-Algorithm=AWS4-HMAC-SHA256&amp;X-Amz-Credential=AKIA4KKNQAKICO37GBEP%2F20240222%2Feu-west-1%2Fs3%2Faws4_request&amp;X-Amz-Date=20240222T191633Z&amp;X-Amz-Expires=300&amp;X-Amz-SignedHeaders=host&amp;X-Amz-Signature=03f5c7a7c44ed9931b898ffd710b61f9326d17f18a65680f9ff215cf5b9c7c8a</a:t>
            </a:r>
            <a:endParaRPr lang="en-GB" sz="1400">
              <a:ln w="0"/>
              <a:effectLst>
                <a:outerShdw blurRad="38100" dist="19050" dir="2700000" algn="tl" rotWithShape="0">
                  <a:prstClr val="black">
                    <a:alpha val="40000"/>
                  </a:prstClr>
                </a:outerShdw>
              </a:effectLst>
              <a:latin typeface="Arial"/>
              <a:ea typeface="Calibri" panose="020F0502020204030204"/>
              <a:cs typeface="Arial"/>
            </a:endParaRPr>
          </a:p>
          <a:p>
            <a:pPr>
              <a:buFont typeface="Wingdings" panose="020B0604020202020204" pitchFamily="34" charset="0"/>
              <a:buChar char="q"/>
            </a:pPr>
            <a:r>
              <a:rPr lang="en-GB" sz="1400">
                <a:ln w="0"/>
                <a:effectLst>
                  <a:outerShdw blurRad="38100" dist="19050" dir="2700000" algn="tl" rotWithShape="0">
                    <a:prstClr val="black">
                      <a:alpha val="40000"/>
                    </a:prstClr>
                  </a:outerShdw>
                </a:effectLst>
                <a:latin typeface="Arial"/>
                <a:ea typeface="Calibri" panose="020F0502020204030204"/>
                <a:cs typeface="Arial"/>
              </a:rPr>
              <a:t>Croydon </a:t>
            </a:r>
            <a:r>
              <a:rPr lang="en-GB" sz="1400" i="1" u="sng">
                <a:ln w="0"/>
                <a:effectLst>
                  <a:outerShdw blurRad="38100" dist="19050" dir="2700000" algn="tl" rotWithShape="0">
                    <a:prstClr val="black">
                      <a:alpha val="40000"/>
                    </a:prstClr>
                  </a:outerShdw>
                </a:effectLst>
                <a:latin typeface="Arial"/>
                <a:ea typeface="Calibri" panose="020F0502020204030204"/>
                <a:cs typeface="Arial"/>
              </a:rPr>
              <a:t>- </a:t>
            </a:r>
            <a:r>
              <a:rPr lang="en-GB" sz="1400">
                <a:ln w="0"/>
                <a:effectLst>
                  <a:outerShdw blurRad="38100" dist="19050" dir="2700000" algn="tl" rotWithShape="0">
                    <a:prstClr val="black">
                      <a:alpha val="40000"/>
                    </a:prstClr>
                  </a:outerShdw>
                </a:effectLst>
                <a:latin typeface="Arial"/>
                <a:ea typeface="+mn-lt"/>
                <a:cs typeface="+mn-lt"/>
                <a:hlinkClick r:id="rId4"/>
              </a:rPr>
              <a:t>https://www.mylondon.news/news/south-london-news/croydon-council-accused-showing-no-28631833</a:t>
            </a:r>
            <a:endParaRPr lang="en-GB"/>
          </a:p>
          <a:p>
            <a:pPr>
              <a:buFont typeface="Wingdings" panose="020B0604020202020204" pitchFamily="34" charset="0"/>
              <a:buChar char="q"/>
            </a:pPr>
            <a:r>
              <a:rPr lang="en-GB" sz="1400">
                <a:ln w="0"/>
                <a:effectLst>
                  <a:outerShdw blurRad="38100" dist="19050" dir="2700000" algn="tl" rotWithShape="0">
                    <a:prstClr val="black">
                      <a:alpha val="40000"/>
                    </a:prstClr>
                  </a:outerShdw>
                </a:effectLst>
                <a:latin typeface="Arial"/>
                <a:ea typeface="+mn-lt"/>
                <a:cs typeface="+mn-lt"/>
              </a:rPr>
              <a:t>CUSP Data Dive Group 4 GitHub repo - </a:t>
            </a:r>
            <a:r>
              <a:rPr lang="en-GB" sz="1400">
                <a:ln w="0"/>
                <a:effectLst>
                  <a:outerShdw blurRad="38100" dist="19050" dir="2700000" algn="tl" rotWithShape="0">
                    <a:prstClr val="black">
                      <a:alpha val="40000"/>
                    </a:prstClr>
                  </a:outerShdw>
                </a:effectLst>
                <a:latin typeface="Arial"/>
                <a:ea typeface="+mn-lt"/>
                <a:cs typeface="+mn-lt"/>
                <a:hlinkClick r:id="rId5"/>
              </a:rPr>
              <a:t>https://github.com/sokimura39/CUSP_Data_Dive</a:t>
            </a:r>
            <a:r>
              <a:rPr lang="en-GB" sz="1400">
                <a:ln w="0"/>
                <a:effectLst>
                  <a:outerShdw blurRad="38100" dist="19050" dir="2700000" algn="tl" rotWithShape="0">
                    <a:prstClr val="black">
                      <a:alpha val="40000"/>
                    </a:prstClr>
                  </a:outerShdw>
                </a:effectLst>
                <a:latin typeface="Arial"/>
                <a:ea typeface="+mn-lt"/>
                <a:cs typeface="+mn-lt"/>
              </a:rPr>
              <a:t> </a:t>
            </a:r>
          </a:p>
          <a:p>
            <a:pPr>
              <a:buFont typeface="Wingdings" panose="020B0604020202020204" pitchFamily="34" charset="0"/>
              <a:buChar char="q"/>
            </a:pPr>
            <a:r>
              <a:rPr lang="en-US" sz="1400">
                <a:latin typeface="Arial"/>
                <a:ea typeface="+mn-lt"/>
                <a:cs typeface="+mn-lt"/>
                <a:hlinkClick r:id="rId6"/>
              </a:rPr>
              <a:t>https://findingspress.org/article/18330-the-impact-of-introducing-low-traffic-neighbourhoods-on-road-traffic-injuries</a:t>
            </a:r>
            <a:r>
              <a:rPr lang="en-US" sz="1400">
                <a:latin typeface="Arial"/>
                <a:ea typeface="+mn-lt"/>
                <a:cs typeface="+mn-lt"/>
              </a:rPr>
              <a:t> LTN in boroughs to promote cycling are seen to have an impact on the road casualties </a:t>
            </a:r>
          </a:p>
          <a:p>
            <a:pPr>
              <a:buFont typeface="Wingdings" panose="020B0604020202020204" pitchFamily="34" charset="0"/>
              <a:buChar char="q"/>
            </a:pPr>
            <a:r>
              <a:rPr lang="en-US" sz="1400">
                <a:latin typeface="Arial"/>
                <a:ea typeface="+mn-lt"/>
                <a:cs typeface="+mn-lt"/>
              </a:rPr>
              <a:t>Marshall, W. and Ferenchak, N. 2019. Why cities with high bicycling rates are safer for all road users. </a:t>
            </a:r>
            <a:r>
              <a:rPr lang="en-US" sz="1400" i="1">
                <a:latin typeface="Arial"/>
                <a:ea typeface="+mn-lt"/>
                <a:cs typeface="+mn-lt"/>
              </a:rPr>
              <a:t>Journal of Transport &amp; Health</a:t>
            </a:r>
            <a:r>
              <a:rPr lang="en-US" sz="1400">
                <a:latin typeface="Arial"/>
                <a:ea typeface="+mn-lt"/>
                <a:cs typeface="+mn-lt"/>
              </a:rPr>
              <a:t>. </a:t>
            </a:r>
            <a:r>
              <a:rPr lang="en-US" sz="1400" b="1">
                <a:latin typeface="Arial"/>
                <a:ea typeface="+mn-lt"/>
                <a:cs typeface="+mn-lt"/>
              </a:rPr>
              <a:t>13</a:t>
            </a:r>
            <a:r>
              <a:rPr lang="en-US" sz="1400">
                <a:latin typeface="Arial"/>
                <a:ea typeface="+mn-lt"/>
                <a:cs typeface="+mn-lt"/>
              </a:rPr>
              <a:t>. Available from: </a:t>
            </a:r>
            <a:r>
              <a:rPr lang="en-US" sz="1400">
                <a:latin typeface="Arial"/>
                <a:ea typeface="+mn-lt"/>
                <a:cs typeface="+mn-lt"/>
                <a:hlinkClick r:id="rId7"/>
              </a:rPr>
              <a:t>https://doi.org/10.1016/j.jth.2019.03.004</a:t>
            </a:r>
            <a:r>
              <a:rPr lang="en-US" sz="1400">
                <a:ea typeface="+mn-lt"/>
                <a:cs typeface="+mn-lt"/>
              </a:rPr>
              <a:t>. </a:t>
            </a:r>
          </a:p>
          <a:p>
            <a:pPr>
              <a:buFont typeface="Wingdings" panose="020B0604020202020204" pitchFamily="34" charset="0"/>
              <a:buChar char="q"/>
            </a:pPr>
            <a:r>
              <a:rPr lang="en-US" sz="1400">
                <a:latin typeface="Arial"/>
                <a:ea typeface="+mn-lt"/>
                <a:cs typeface="+mn-lt"/>
              </a:rPr>
              <a:t>TFL- </a:t>
            </a:r>
            <a:r>
              <a:rPr lang="en-US" sz="1400">
                <a:latin typeface="Arial"/>
                <a:ea typeface="+mn-lt"/>
                <a:cs typeface="+mn-lt"/>
                <a:hlinkClick r:id="rId8"/>
              </a:rPr>
              <a:t>https://tfl.gov.uk/info-for/media/press-releases/2023/december/new-tfl-data-shows-sustained-increases-in-walking-and-cycling-in-the-capital#:~:text=The%20new%20data%20shows%20that,20%20per%20cent%20since%202019</a:t>
            </a:r>
            <a:r>
              <a:rPr lang="en-US" sz="1400">
                <a:latin typeface="Arial"/>
                <a:ea typeface="+mn-lt"/>
                <a:cs typeface="+mn-lt"/>
              </a:rPr>
              <a:t>.</a:t>
            </a:r>
          </a:p>
          <a:p>
            <a:pPr>
              <a:buFont typeface="Wingdings" panose="020B0604020202020204" pitchFamily="34" charset="0"/>
              <a:buChar char="q"/>
            </a:pPr>
            <a:r>
              <a:rPr lang="en-US" sz="1400">
                <a:latin typeface="Arial"/>
                <a:ea typeface="+mn-lt"/>
                <a:cs typeface="Arial"/>
              </a:rPr>
              <a:t>Waltham forest - </a:t>
            </a:r>
            <a:r>
              <a:rPr lang="en-US" sz="1400">
                <a:latin typeface="Arial"/>
                <a:ea typeface="+mn-lt"/>
                <a:cs typeface="Arial"/>
                <a:hlinkClick r:id="rId9"/>
              </a:rPr>
              <a:t>https://www.walthamforest.gov.uk/media/4706</a:t>
            </a:r>
            <a:endParaRPr lang="en-US" sz="1400">
              <a:latin typeface="Calibri"/>
              <a:ea typeface="+mn-lt"/>
              <a:cs typeface="+mn-lt"/>
            </a:endParaRPr>
          </a:p>
          <a:p>
            <a:pPr>
              <a:buFont typeface="Wingdings" panose="020B0604020202020204" pitchFamily="34" charset="0"/>
              <a:buChar char="q"/>
            </a:pPr>
            <a:r>
              <a:rPr lang="en-GB" sz="1400">
                <a:latin typeface="Arial"/>
                <a:ea typeface="+mn-lt"/>
                <a:cs typeface="Arial"/>
              </a:rPr>
              <a:t>Wandsworth - </a:t>
            </a:r>
            <a:r>
              <a:rPr lang="en-GB" sz="1400">
                <a:latin typeface="Arial"/>
                <a:ea typeface="+mn-lt"/>
                <a:cs typeface="Arial"/>
                <a:hlinkClick r:id="rId10"/>
              </a:rPr>
              <a:t>https://www.cjag.org/2023/10/02/making-wandsworth-a-cycling-friendly-borough-is-there-enough-ambition/</a:t>
            </a:r>
            <a:endParaRPr lang="en-GB" sz="1400">
              <a:latin typeface="Arial"/>
              <a:ea typeface="+mn-lt"/>
              <a:cs typeface="Arial"/>
            </a:endParaRPr>
          </a:p>
          <a:p>
            <a:pPr>
              <a:buFont typeface="Wingdings" panose="020B0604020202020204" pitchFamily="34" charset="0"/>
              <a:buChar char="q"/>
            </a:pPr>
            <a:endParaRPr lang="en-US" sz="1400">
              <a:latin typeface="Arial"/>
              <a:ea typeface="+mn-lt"/>
              <a:cs typeface="Arial"/>
            </a:endParaRPr>
          </a:p>
          <a:p>
            <a:pPr>
              <a:buFont typeface="Wingdings" panose="020B0604020202020204" pitchFamily="34" charset="0"/>
              <a:buChar char="q"/>
            </a:pPr>
            <a:endParaRPr lang="en-US" sz="1400">
              <a:latin typeface="Calibri"/>
              <a:ea typeface="+mn-lt"/>
              <a:cs typeface="+mn-lt"/>
            </a:endParaRPr>
          </a:p>
        </p:txBody>
      </p:sp>
    </p:spTree>
    <p:extLst>
      <p:ext uri="{BB962C8B-B14F-4D97-AF65-F5344CB8AC3E}">
        <p14:creationId xmlns:p14="http://schemas.microsoft.com/office/powerpoint/2010/main" val="224785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930-783C-3B94-8D00-3955CB36702D}"/>
              </a:ext>
            </a:extLst>
          </p:cNvPr>
          <p:cNvSpPr>
            <a:spLocks noGrp="1"/>
          </p:cNvSpPr>
          <p:nvPr>
            <p:ph type="title"/>
          </p:nvPr>
        </p:nvSpPr>
        <p:spPr/>
        <p:txBody>
          <a:bodyPr/>
          <a:lstStyle/>
          <a:p>
            <a:r>
              <a:rPr lang="en-US">
                <a:cs typeface="Calibri Light"/>
              </a:rPr>
              <a:t>Other Factors </a:t>
            </a:r>
            <a:r>
              <a:rPr lang="en-US" err="1">
                <a:cs typeface="Calibri Light"/>
              </a:rPr>
              <a:t>Analysed</a:t>
            </a:r>
            <a:endParaRPr lang="en-US" err="1"/>
          </a:p>
        </p:txBody>
      </p:sp>
      <p:sp>
        <p:nvSpPr>
          <p:cNvPr id="3" name="Content Placeholder 2">
            <a:extLst>
              <a:ext uri="{FF2B5EF4-FFF2-40B4-BE49-F238E27FC236}">
                <a16:creationId xmlns:a16="http://schemas.microsoft.com/office/drawing/2014/main" id="{7939F788-10F1-4678-20F1-BEAD6C3F9DD7}"/>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0"/>
              </a:spcBef>
              <a:buFont typeface="Calibri,Sans-Serif" panose="020B0604020202020204" pitchFamily="34" charset="0"/>
              <a:buChar char="-"/>
            </a:pPr>
            <a:r>
              <a:rPr lang="en-US" sz="1500">
                <a:latin typeface="Arial"/>
                <a:cs typeface="Arial"/>
              </a:rPr>
              <a:t>Traffic Changes – Observations hold when accounting for traffic fluctuations (looking at per mile travelled)</a:t>
            </a:r>
            <a:endParaRPr lang="en-US"/>
          </a:p>
          <a:p>
            <a:pPr marL="285750" indent="-285750">
              <a:lnSpc>
                <a:spcPct val="100000"/>
              </a:lnSpc>
              <a:spcBef>
                <a:spcPts val="0"/>
              </a:spcBef>
              <a:buFont typeface="Calibri,Sans-Serif" panose="020B0604020202020204" pitchFamily="34" charset="0"/>
              <a:buChar char="-"/>
            </a:pPr>
            <a:r>
              <a:rPr lang="en-US" sz="1500">
                <a:latin typeface="Arial"/>
                <a:cs typeface="Arial"/>
              </a:rPr>
              <a:t>Policing – No statistically significant relationship found with KSI over 2017-2022</a:t>
            </a:r>
          </a:p>
          <a:p>
            <a:pPr marL="285750" indent="-285750">
              <a:lnSpc>
                <a:spcPct val="100000"/>
              </a:lnSpc>
              <a:spcBef>
                <a:spcPts val="0"/>
              </a:spcBef>
              <a:buFont typeface="Calibri,Sans-Serif" panose="020B0604020202020204" pitchFamily="34" charset="0"/>
              <a:buChar char="-"/>
            </a:pPr>
            <a:r>
              <a:rPr lang="en-US" sz="1500">
                <a:latin typeface="Arial"/>
                <a:cs typeface="Arial"/>
              </a:rPr>
              <a:t>Speed Limit Reductions – Model was inaccurate without better data for estimating traffic flow rates through different speed limits over time</a:t>
            </a:r>
          </a:p>
          <a:p>
            <a:pPr marL="285750" indent="-285750">
              <a:lnSpc>
                <a:spcPct val="100000"/>
              </a:lnSpc>
              <a:spcBef>
                <a:spcPts val="0"/>
              </a:spcBef>
              <a:buFont typeface="Calibri,Sans-Serif" panose="020B0604020202020204" pitchFamily="34" charset="0"/>
              <a:buChar char="-"/>
            </a:pPr>
            <a:r>
              <a:rPr lang="en-US" sz="1500">
                <a:latin typeface="Arial"/>
                <a:cs typeface="Arial"/>
              </a:rPr>
              <a:t>Safety Improvements in Buses and HGVs – Controlled by removing that mode of travel from the analysis subset </a:t>
            </a:r>
            <a:endParaRPr lang="en-US"/>
          </a:p>
        </p:txBody>
      </p:sp>
    </p:spTree>
    <p:extLst>
      <p:ext uri="{BB962C8B-B14F-4D97-AF65-F5344CB8AC3E}">
        <p14:creationId xmlns:p14="http://schemas.microsoft.com/office/powerpoint/2010/main" val="30185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a line and a line&#10;&#10;Description automatically generated">
            <a:extLst>
              <a:ext uri="{FF2B5EF4-FFF2-40B4-BE49-F238E27FC236}">
                <a16:creationId xmlns:a16="http://schemas.microsoft.com/office/drawing/2014/main" id="{9A49E2DD-5933-4135-F39A-A4B96B140D2E}"/>
              </a:ext>
            </a:extLst>
          </p:cNvPr>
          <p:cNvPicPr>
            <a:picLocks noChangeAspect="1"/>
          </p:cNvPicPr>
          <p:nvPr/>
        </p:nvPicPr>
        <p:blipFill>
          <a:blip r:embed="rId2"/>
          <a:stretch>
            <a:fillRect/>
          </a:stretch>
        </p:blipFill>
        <p:spPr>
          <a:xfrm>
            <a:off x="4424507" y="353116"/>
            <a:ext cx="4729238" cy="3165841"/>
          </a:xfrm>
          <a:prstGeom prst="rect">
            <a:avLst/>
          </a:prstGeom>
        </p:spPr>
      </p:pic>
      <p:sp>
        <p:nvSpPr>
          <p:cNvPr id="5" name="TextBox 4">
            <a:extLst>
              <a:ext uri="{FF2B5EF4-FFF2-40B4-BE49-F238E27FC236}">
                <a16:creationId xmlns:a16="http://schemas.microsoft.com/office/drawing/2014/main" id="{00CC2B39-3797-D311-1FC6-59F1292FE5A5}"/>
              </a:ext>
            </a:extLst>
          </p:cNvPr>
          <p:cNvSpPr txBox="1"/>
          <p:nvPr/>
        </p:nvSpPr>
        <p:spPr>
          <a:xfrm>
            <a:off x="58186" y="47829"/>
            <a:ext cx="11753094" cy="758200"/>
          </a:xfrm>
          <a:prstGeom prst="rect">
            <a:avLst/>
          </a:prstGeom>
          <a:noFill/>
        </p:spPr>
        <p:txBody>
          <a:bodyPr wrap="square" lIns="91440" tIns="45720" rIns="91440" bIns="45720" rtlCol="0" anchor="t">
            <a:noAutofit/>
          </a:bodyPr>
          <a:lstStyle/>
          <a:p>
            <a:pPr>
              <a:lnSpc>
                <a:spcPct val="90000"/>
              </a:lnSpc>
              <a:spcAft>
                <a:spcPts val="600"/>
              </a:spcAft>
            </a:pPr>
            <a:r>
              <a:rPr lang="en-GB" sz="2200" b="1">
                <a:solidFill>
                  <a:srgbClr val="002060"/>
                </a:solidFill>
                <a:latin typeface="Arial"/>
                <a:cs typeface="Calibri"/>
              </a:rPr>
              <a:t>Additional Graphs and Calculations</a:t>
            </a:r>
            <a:endParaRPr lang="en-US" sz="2200">
              <a:solidFill>
                <a:srgbClr val="002060"/>
              </a:solidFill>
            </a:endParaRPr>
          </a:p>
        </p:txBody>
      </p:sp>
      <p:sp>
        <p:nvSpPr>
          <p:cNvPr id="2" name="TextBox 1">
            <a:extLst>
              <a:ext uri="{FF2B5EF4-FFF2-40B4-BE49-F238E27FC236}">
                <a16:creationId xmlns:a16="http://schemas.microsoft.com/office/drawing/2014/main" id="{D624B185-691C-6FD7-86B1-2F5A31A32D90}"/>
              </a:ext>
            </a:extLst>
          </p:cNvPr>
          <p:cNvSpPr txBox="1"/>
          <p:nvPr/>
        </p:nvSpPr>
        <p:spPr>
          <a:xfrm>
            <a:off x="4555959" y="3607048"/>
            <a:ext cx="7493412" cy="14345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GB" sz="1500" b="1" i="1">
                <a:solidFill>
                  <a:srgbClr val="002060"/>
                </a:solidFill>
                <a:latin typeface="Arial"/>
                <a:ea typeface="+mn-lt"/>
                <a:cs typeface="Arial"/>
              </a:rPr>
              <a:t>Notes for TFL: Additional Data Requests for Time-series analysis</a:t>
            </a:r>
            <a:endParaRPr lang="en-US" sz="1500" b="1">
              <a:solidFill>
                <a:srgbClr val="002060"/>
              </a:solidFill>
              <a:latin typeface="Arial"/>
              <a:ea typeface="+mn-lt"/>
              <a:cs typeface="Arial"/>
            </a:endParaRPr>
          </a:p>
          <a:p>
            <a:pPr marL="285750" indent="-285750" algn="just">
              <a:lnSpc>
                <a:spcPct val="150000"/>
              </a:lnSpc>
              <a:buFont typeface="Wingdings"/>
              <a:buChar char="Ø"/>
            </a:pPr>
            <a:r>
              <a:rPr lang="en-GB" sz="1500">
                <a:latin typeface="Arial"/>
                <a:ea typeface="+mn-lt"/>
                <a:cs typeface="Arial"/>
              </a:rPr>
              <a:t>Historical data for estimation of traffic across different speed limits</a:t>
            </a:r>
          </a:p>
          <a:p>
            <a:pPr marL="285750" indent="-285750" algn="just">
              <a:lnSpc>
                <a:spcPct val="150000"/>
              </a:lnSpc>
              <a:buClr>
                <a:schemeClr val="accent1">
                  <a:lumMod val="75000"/>
                </a:schemeClr>
              </a:buClr>
              <a:buFont typeface="Wingdings"/>
              <a:buChar char="Ø"/>
            </a:pPr>
            <a:r>
              <a:rPr lang="en-US" sz="1500">
                <a:latin typeface="Arial"/>
                <a:cs typeface="Arial"/>
              </a:rPr>
              <a:t>The implementation date for cycleways, cycle parking, hiring station, LTN, school street, and other infrastructure-related data</a:t>
            </a:r>
          </a:p>
        </p:txBody>
      </p:sp>
      <p:sp>
        <p:nvSpPr>
          <p:cNvPr id="4" name="TextBox 3">
            <a:extLst>
              <a:ext uri="{FF2B5EF4-FFF2-40B4-BE49-F238E27FC236}">
                <a16:creationId xmlns:a16="http://schemas.microsoft.com/office/drawing/2014/main" id="{50B3D05D-E2E5-6614-B74E-8C28858099A0}"/>
              </a:ext>
            </a:extLst>
          </p:cNvPr>
          <p:cNvSpPr txBox="1"/>
          <p:nvPr/>
        </p:nvSpPr>
        <p:spPr>
          <a:xfrm>
            <a:off x="9153746" y="513894"/>
            <a:ext cx="3069700" cy="2631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i="1">
                <a:solidFill>
                  <a:srgbClr val="002060"/>
                </a:solidFill>
                <a:latin typeface="Arial"/>
                <a:cs typeface="Arial"/>
              </a:rPr>
              <a:t>Temporal Analysis Issues: </a:t>
            </a:r>
          </a:p>
          <a:p>
            <a:r>
              <a:rPr lang="en-US" sz="1500">
                <a:latin typeface="Arial"/>
                <a:cs typeface="Arial"/>
              </a:rPr>
              <a:t>Data for Infrastructure changes over time is unavailable. Only a spatial analysis of the relationship with safety is possible.</a:t>
            </a:r>
          </a:p>
          <a:p>
            <a:endParaRPr lang="en-US" sz="1500">
              <a:latin typeface="Arial"/>
              <a:cs typeface="Arial"/>
            </a:endParaRPr>
          </a:p>
          <a:p>
            <a:r>
              <a:rPr lang="en-US" sz="1500" b="1" i="1">
                <a:solidFill>
                  <a:srgbClr val="002060"/>
                </a:solidFill>
                <a:latin typeface="Arial"/>
                <a:cs typeface="Arial"/>
              </a:rPr>
              <a:t>Regression Results:</a:t>
            </a:r>
          </a:p>
          <a:p>
            <a:r>
              <a:rPr lang="en-US" sz="1500">
                <a:latin typeface="Arial"/>
                <a:cs typeface="Arial"/>
              </a:rPr>
              <a:t>Dependent Var: KSI, Independent Var: Cycling Hires: Relationship Coefficient (0.00013), p-value (&lt;0.001), R-squared  (0.31)</a:t>
            </a:r>
          </a:p>
        </p:txBody>
      </p:sp>
      <p:sp>
        <p:nvSpPr>
          <p:cNvPr id="6" name="TextBox 5">
            <a:extLst>
              <a:ext uri="{FF2B5EF4-FFF2-40B4-BE49-F238E27FC236}">
                <a16:creationId xmlns:a16="http://schemas.microsoft.com/office/drawing/2014/main" id="{69BDA994-CB66-0A26-A91B-1B87F4CC6CF5}"/>
              </a:ext>
            </a:extLst>
          </p:cNvPr>
          <p:cNvSpPr txBox="1"/>
          <p:nvPr/>
        </p:nvSpPr>
        <p:spPr>
          <a:xfrm>
            <a:off x="4555959" y="5475883"/>
            <a:ext cx="7493412" cy="10882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1500" b="1" i="1">
                <a:solidFill>
                  <a:srgbClr val="002060"/>
                </a:solidFill>
                <a:latin typeface="Arial" panose="020B0604020202020204" pitchFamily="34" charset="0"/>
                <a:cs typeface="Arial" panose="020B0604020202020204" pitchFamily="34" charset="0"/>
              </a:rPr>
              <a:t>Future Research Questions:</a:t>
            </a:r>
          </a:p>
          <a:p>
            <a:pPr>
              <a:lnSpc>
                <a:spcPct val="150000"/>
              </a:lnSpc>
            </a:pPr>
            <a:r>
              <a:rPr lang="en-US" sz="1500">
                <a:latin typeface="Arial" panose="020B0604020202020204" pitchFamily="34" charset="0"/>
                <a:cs typeface="Arial" panose="020B0604020202020204" pitchFamily="34" charset="0"/>
              </a:rPr>
              <a:t>Create a Multi-variate regression model analysing additional factors and strategies used by TfL for improving road safety </a:t>
            </a:r>
          </a:p>
        </p:txBody>
      </p:sp>
      <p:pic>
        <p:nvPicPr>
          <p:cNvPr id="7" name="Picture 6">
            <a:extLst>
              <a:ext uri="{FF2B5EF4-FFF2-40B4-BE49-F238E27FC236}">
                <a16:creationId xmlns:a16="http://schemas.microsoft.com/office/drawing/2014/main" id="{F1D78DEF-2996-ECFB-1120-B0176AC8DE83}"/>
              </a:ext>
            </a:extLst>
          </p:cNvPr>
          <p:cNvPicPr>
            <a:picLocks noChangeAspect="1"/>
          </p:cNvPicPr>
          <p:nvPr/>
        </p:nvPicPr>
        <p:blipFill>
          <a:blip r:embed="rId3"/>
          <a:stretch>
            <a:fillRect/>
          </a:stretch>
        </p:blipFill>
        <p:spPr>
          <a:xfrm>
            <a:off x="165100" y="3554305"/>
            <a:ext cx="4313467" cy="3303695"/>
          </a:xfrm>
          <a:prstGeom prst="rect">
            <a:avLst/>
          </a:prstGeom>
        </p:spPr>
      </p:pic>
      <p:pic>
        <p:nvPicPr>
          <p:cNvPr id="8" name="Picture 7" descr="A green line graph with numbers&#10;&#10;Description automatically generated">
            <a:extLst>
              <a:ext uri="{FF2B5EF4-FFF2-40B4-BE49-F238E27FC236}">
                <a16:creationId xmlns:a16="http://schemas.microsoft.com/office/drawing/2014/main" id="{7EFDB3CF-5F5E-CF04-C87C-C64BD4DC1CC7}"/>
              </a:ext>
            </a:extLst>
          </p:cNvPr>
          <p:cNvPicPr>
            <a:picLocks noChangeAspect="1"/>
          </p:cNvPicPr>
          <p:nvPr/>
        </p:nvPicPr>
        <p:blipFill>
          <a:blip r:embed="rId4"/>
          <a:stretch>
            <a:fillRect/>
          </a:stretch>
        </p:blipFill>
        <p:spPr>
          <a:xfrm>
            <a:off x="142629" y="375200"/>
            <a:ext cx="4328887" cy="3231848"/>
          </a:xfrm>
          <a:prstGeom prst="rect">
            <a:avLst/>
          </a:prstGeom>
        </p:spPr>
      </p:pic>
    </p:spTree>
    <p:extLst>
      <p:ext uri="{BB962C8B-B14F-4D97-AF65-F5344CB8AC3E}">
        <p14:creationId xmlns:p14="http://schemas.microsoft.com/office/powerpoint/2010/main" val="58264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Casualties by Area</vt:lpstr>
      <vt:lpstr>PowerPoint Presentation</vt:lpstr>
      <vt:lpstr>Other Factors Analysed</vt:lpstr>
      <vt:lpstr>PowerPoint Presentation</vt:lpstr>
      <vt:lpstr>Questions  1) Why have you chosen Croydon or Waltham Forest in particular? Ans) We choose these boroughs to show clear comparison, as boroughs like waltham and barking invested heavily in cycling infrastructure  and we can clearly see less casualties there in contrast to their counterparts i.e Croydon or wandsworth.  2) Number of casualties have gone down in accordance with speed limit from 2016 to 2022 but speed limit casualties in 20km/hr have gone up. Can you explain that? Ans)With introduction of more 20km/hr road strips more vehicles are prompted to drive in 20-30 km/hr speed limit, this increase in speed limit causality is associated with that.  3) What do you think london should do to achieve its goals? Ans)As, we have said in our presentation, focusing more on a holistic approach of building better cycling infrastructure and cycling trips rather than just focusing increasing cycling trips could help in lowering cycling incidents.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Amandeep Singh</dc:creator>
  <cp:revision>17</cp:revision>
  <dcterms:created xsi:type="dcterms:W3CDTF">2024-02-21T16:30:59Z</dcterms:created>
  <dcterms:modified xsi:type="dcterms:W3CDTF">2024-02-23T14:01:29Z</dcterms:modified>
</cp:coreProperties>
</file>