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6" r:id="rId3"/>
    <p:sldId id="276" r:id="rId4"/>
    <p:sldId id="297" r:id="rId5"/>
    <p:sldId id="259" r:id="rId6"/>
    <p:sldId id="285" r:id="rId7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F3"/>
    <a:srgbClr val="FFFFFF"/>
    <a:srgbClr val="FFFCFA"/>
    <a:srgbClr val="FEE399"/>
    <a:srgbClr val="FF0000"/>
    <a:srgbClr val="FCFCFC"/>
    <a:srgbClr val="FDF58D"/>
    <a:srgbClr val="808080"/>
    <a:srgbClr val="E8E8E8"/>
    <a:srgbClr val="FFD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4C8B51-E032-4B83-B412-39813865E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2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6BD678-16E6-433B-8F6C-C1E9EF965B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8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86C96E57-F715-4227-B80A-EA2385F8CF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333375" y="4714875"/>
            <a:ext cx="13033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latin typeface="Arial Black" panose="020B0A04020102020204" pitchFamily="34" charset="0"/>
              </a:rPr>
              <a:t>L/O/G/O</a:t>
            </a:r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3C1A3-AA58-4078-95C3-F30F28F1DF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C62AA-80E5-4893-A34C-FDC55EA23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786E075-9D9E-4D26-85D7-C7ED09D2A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D67951-D54B-4011-A792-4AD41494C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547A6D-0B1D-469A-95B6-2C829EB991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64646-4BD4-41F1-9317-C822B7993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5DF25-9C3D-41F4-9175-638FC6BDCB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BDD9B-A16A-4F4D-B12C-D2E30F05D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4D5C5-027F-4D5E-B6F2-00B1C000E4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7B78-7648-41DF-B20D-3DDC7B3B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12B9D-9E45-4808-B7F5-1563D0E21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4C5EB-5570-428B-B50A-824BC7D7F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E55CB-7F50-496B-A85D-F0A9DF041C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C845BA-49BE-436E-B7C6-E4C47E5557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1268760"/>
            <a:ext cx="7583760" cy="2171353"/>
          </a:xfrm>
        </p:spPr>
        <p:txBody>
          <a:bodyPr/>
          <a:lstStyle/>
          <a:p>
            <a:r>
              <a:rPr lang="uk-UA" dirty="0" smtClean="0"/>
              <a:t>Технологія використання консультативних карток </a:t>
            </a:r>
            <a:r>
              <a:rPr lang="uk-UA" sz="3600" dirty="0" smtClean="0"/>
              <a:t>для вирішення актуальних ситуацій та завдань клієнта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509120"/>
            <a:ext cx="2183160" cy="1080120"/>
          </a:xfrm>
          <a:prstGeom prst="rect">
            <a:avLst/>
          </a:prstGeom>
          <a:solidFill>
            <a:srgbClr val="FFF7F3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09120"/>
            <a:ext cx="319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Автор: </a:t>
            </a:r>
            <a:r>
              <a:rPr lang="uk-UA" dirty="0"/>
              <a:t>п</a:t>
            </a:r>
            <a:r>
              <a:rPr lang="uk-UA" dirty="0" smtClean="0"/>
              <a:t>рактичний психолог </a:t>
            </a:r>
            <a:r>
              <a:rPr lang="uk-UA" dirty="0" err="1" smtClean="0"/>
              <a:t>Соколюк</a:t>
            </a:r>
            <a:r>
              <a:rPr lang="uk-UA" dirty="0" smtClean="0"/>
              <a:t> Лілія Йосипівна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274762"/>
          </a:xfrm>
        </p:spPr>
        <p:txBody>
          <a:bodyPr/>
          <a:lstStyle/>
          <a:p>
            <a:r>
              <a:rPr lang="uk-UA" dirty="0" smtClean="0"/>
              <a:t>«АВС» – алгоритм вирішення ситуацій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074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uk-UA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3600" dirty="0"/>
              <a:t>п</a:t>
            </a:r>
            <a:r>
              <a:rPr lang="uk-UA" sz="3600" dirty="0" smtClean="0"/>
              <a:t>сихологічне консультування;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3600" dirty="0"/>
              <a:t>г</a:t>
            </a:r>
            <a:r>
              <a:rPr lang="uk-UA" sz="3600" dirty="0" smtClean="0"/>
              <a:t>рупове вирішення проблемних питань;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3600" dirty="0" smtClean="0"/>
              <a:t>система розв'язання ситуацій. </a:t>
            </a:r>
            <a:endParaRPr lang="uk-UA" sz="3600" dirty="0" smtClean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835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Кому корисно у використанні:</a:t>
            </a:r>
            <a:endParaRPr lang="en-US" dirty="0"/>
          </a:p>
        </p:txBody>
      </p:sp>
      <p:sp>
        <p:nvSpPr>
          <p:cNvPr id="77827" name="AutoShape 3"/>
          <p:cNvSpPr>
            <a:spLocks noChangeArrowheads="1"/>
          </p:cNvSpPr>
          <p:nvPr/>
        </p:nvSpPr>
        <p:spPr bwMode="gray">
          <a:xfrm rot="5400000">
            <a:off x="748180" y="3796831"/>
            <a:ext cx="2381032" cy="2242269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28" name="Freeform 4"/>
          <p:cNvSpPr>
            <a:spLocks/>
          </p:cNvSpPr>
          <p:nvPr/>
        </p:nvSpPr>
        <p:spPr bwMode="gray">
          <a:xfrm>
            <a:off x="828675" y="3725863"/>
            <a:ext cx="2231156" cy="481012"/>
          </a:xfrm>
          <a:custGeom>
            <a:avLst/>
            <a:gdLst>
              <a:gd name="T0" fmla="*/ 5 w 1270"/>
              <a:gd name="T1" fmla="*/ 303 h 303"/>
              <a:gd name="T2" fmla="*/ 21 w 1270"/>
              <a:gd name="T3" fmla="*/ 177 h 303"/>
              <a:gd name="T4" fmla="*/ 172 w 1270"/>
              <a:gd name="T5" fmla="*/ 22 h 303"/>
              <a:gd name="T6" fmla="*/ 361 w 1270"/>
              <a:gd name="T7" fmla="*/ 11 h 303"/>
              <a:gd name="T8" fmla="*/ 932 w 1270"/>
              <a:gd name="T9" fmla="*/ 12 h 303"/>
              <a:gd name="T10" fmla="*/ 1070 w 1270"/>
              <a:gd name="T11" fmla="*/ 14 h 303"/>
              <a:gd name="T12" fmla="*/ 1260 w 1270"/>
              <a:gd name="T13" fmla="*/ 189 h 303"/>
              <a:gd name="T14" fmla="*/ 1266 w 1270"/>
              <a:gd name="T15" fmla="*/ 302 h 303"/>
              <a:gd name="T16" fmla="*/ 5 w 1270"/>
              <a:gd name="T17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EAEAEA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gray">
          <a:xfrm>
            <a:off x="756802" y="4170268"/>
            <a:ext cx="23637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Система, алгоритм психологічного консультування</a:t>
            </a:r>
            <a:endParaRPr lang="uk-UA" sz="2000" dirty="0"/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gray">
          <a:xfrm rot="5400000">
            <a:off x="3523937" y="3764275"/>
            <a:ext cx="2381032" cy="2307381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32" name="Freeform 8"/>
          <p:cNvSpPr>
            <a:spLocks/>
          </p:cNvSpPr>
          <p:nvPr/>
        </p:nvSpPr>
        <p:spPr bwMode="gray">
          <a:xfrm>
            <a:off x="3576638" y="3724275"/>
            <a:ext cx="2253282" cy="481013"/>
          </a:xfrm>
          <a:custGeom>
            <a:avLst/>
            <a:gdLst>
              <a:gd name="T0" fmla="*/ 6 w 1261"/>
              <a:gd name="T1" fmla="*/ 297 h 303"/>
              <a:gd name="T2" fmla="*/ 18 w 1261"/>
              <a:gd name="T3" fmla="*/ 174 h 303"/>
              <a:gd name="T4" fmla="*/ 171 w 1261"/>
              <a:gd name="T5" fmla="*/ 30 h 303"/>
              <a:gd name="T6" fmla="*/ 352 w 1261"/>
              <a:gd name="T7" fmla="*/ 13 h 303"/>
              <a:gd name="T8" fmla="*/ 922 w 1261"/>
              <a:gd name="T9" fmla="*/ 10 h 303"/>
              <a:gd name="T10" fmla="*/ 1061 w 1261"/>
              <a:gd name="T11" fmla="*/ 12 h 303"/>
              <a:gd name="T12" fmla="*/ 1251 w 1261"/>
              <a:gd name="T13" fmla="*/ 190 h 303"/>
              <a:gd name="T14" fmla="*/ 1257 w 1261"/>
              <a:gd name="T15" fmla="*/ 303 h 303"/>
              <a:gd name="T16" fmla="*/ 6 w 1261"/>
              <a:gd name="T17" fmla="*/ 29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EAEAEA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gray">
          <a:xfrm>
            <a:off x="3628603" y="4205288"/>
            <a:ext cx="21717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Групове вирішення актуального питання в колективі</a:t>
            </a:r>
            <a:endParaRPr lang="uk-UA" sz="2000" dirty="0"/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gray">
          <a:xfrm rot="5400000">
            <a:off x="6405007" y="3826691"/>
            <a:ext cx="2351843" cy="2211740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36" name="Freeform 12"/>
          <p:cNvSpPr>
            <a:spLocks/>
          </p:cNvSpPr>
          <p:nvPr/>
        </p:nvSpPr>
        <p:spPr bwMode="gray">
          <a:xfrm>
            <a:off x="6460824" y="3772857"/>
            <a:ext cx="2240207" cy="463550"/>
          </a:xfrm>
          <a:custGeom>
            <a:avLst/>
            <a:gdLst>
              <a:gd name="T0" fmla="*/ 5 w 1260"/>
              <a:gd name="T1" fmla="*/ 292 h 292"/>
              <a:gd name="T2" fmla="*/ 192 w 1260"/>
              <a:gd name="T3" fmla="*/ 0 h 292"/>
              <a:gd name="T4" fmla="*/ 1060 w 1260"/>
              <a:gd name="T5" fmla="*/ 0 h 292"/>
              <a:gd name="T6" fmla="*/ 1254 w 1260"/>
              <a:gd name="T7" fmla="*/ 291 h 292"/>
              <a:gd name="T8" fmla="*/ 5 w 1260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0" h="292">
                <a:moveTo>
                  <a:pt x="5" y="292"/>
                </a:moveTo>
                <a:cubicBezTo>
                  <a:pt x="0" y="270"/>
                  <a:pt x="16" y="49"/>
                  <a:pt x="192" y="0"/>
                </a:cubicBezTo>
                <a:lnTo>
                  <a:pt x="1060" y="0"/>
                </a:lnTo>
                <a:cubicBezTo>
                  <a:pt x="1241" y="48"/>
                  <a:pt x="1260" y="186"/>
                  <a:pt x="1254" y="291"/>
                </a:cubicBezTo>
                <a:lnTo>
                  <a:pt x="5" y="292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EAEAEA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gray">
          <a:xfrm>
            <a:off x="6413936" y="4156783"/>
            <a:ext cx="22728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Система розв'язання завдань та ситуацій за певним алгоритмом з можливими підказками </a:t>
            </a:r>
            <a:endParaRPr lang="uk-UA" dirty="0"/>
          </a:p>
        </p:txBody>
      </p: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3479920" y="1684349"/>
            <a:ext cx="2681168" cy="681013"/>
            <a:chOff x="2251" y="1126"/>
            <a:chExt cx="1501" cy="339"/>
          </a:xfrm>
        </p:grpSpPr>
        <p:sp>
          <p:nvSpPr>
            <p:cNvPr id="77840" name="AutoShape 16"/>
            <p:cNvSpPr>
              <a:spLocks noChangeArrowheads="1"/>
            </p:cNvSpPr>
            <p:nvPr/>
          </p:nvSpPr>
          <p:spPr bwMode="gray">
            <a:xfrm>
              <a:off x="2251" y="1126"/>
              <a:ext cx="1501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EAEA">
                    <a:gamma/>
                    <a:shade val="3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3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3366CC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gray">
            <a:xfrm>
              <a:off x="2269" y="1145"/>
              <a:ext cx="1465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89999"/>
                  </a:schemeClr>
                </a:gs>
                <a:gs pos="50000">
                  <a:schemeClr val="hlink">
                    <a:gamma/>
                    <a:tint val="33725"/>
                    <a:invGamma/>
                  </a:schemeClr>
                </a:gs>
                <a:gs pos="100000">
                  <a:schemeClr val="hlink">
                    <a:alpha val="89999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77842" name="Rectangle 18"/>
          <p:cNvSpPr>
            <a:spLocks noChangeArrowheads="1"/>
          </p:cNvSpPr>
          <p:nvPr/>
        </p:nvSpPr>
        <p:spPr bwMode="gray">
          <a:xfrm>
            <a:off x="4151744" y="1869043"/>
            <a:ext cx="1255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uk-UA" b="1" dirty="0" smtClean="0">
                <a:solidFill>
                  <a:srgbClr val="1C1C1C"/>
                </a:solidFill>
              </a:rPr>
              <a:t>Куратори</a:t>
            </a:r>
            <a:endParaRPr lang="en-US" b="1" dirty="0">
              <a:solidFill>
                <a:srgbClr val="1C1C1C"/>
              </a:solidFill>
            </a:endParaRPr>
          </a:p>
        </p:txBody>
      </p:sp>
      <p:grpSp>
        <p:nvGrpSpPr>
          <p:cNvPr id="77843" name="Group 19"/>
          <p:cNvGrpSpPr>
            <a:grpSpLocks/>
          </p:cNvGrpSpPr>
          <p:nvPr/>
        </p:nvGrpSpPr>
        <p:grpSpPr bwMode="auto">
          <a:xfrm>
            <a:off x="6105525" y="1704976"/>
            <a:ext cx="2858963" cy="604837"/>
            <a:chOff x="3969" y="1126"/>
            <a:chExt cx="1502" cy="339"/>
          </a:xfrm>
        </p:grpSpPr>
        <p:sp>
          <p:nvSpPr>
            <p:cNvPr id="77844" name="AutoShape 20"/>
            <p:cNvSpPr>
              <a:spLocks noChangeArrowheads="1"/>
            </p:cNvSpPr>
            <p:nvPr/>
          </p:nvSpPr>
          <p:spPr bwMode="gray">
            <a:xfrm>
              <a:off x="3969" y="1126"/>
              <a:ext cx="1502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EAEA">
                    <a:gamma/>
                    <a:shade val="3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3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3366CC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7845" name="AutoShape 21"/>
            <p:cNvSpPr>
              <a:spLocks noChangeArrowheads="1"/>
            </p:cNvSpPr>
            <p:nvPr/>
          </p:nvSpPr>
          <p:spPr bwMode="gray">
            <a:xfrm>
              <a:off x="3988" y="1145"/>
              <a:ext cx="1464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89999"/>
                  </a:schemeClr>
                </a:gs>
                <a:gs pos="5000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>
                    <a:alpha val="89999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77846" name="Rectangle 22"/>
          <p:cNvSpPr>
            <a:spLocks noChangeArrowheads="1"/>
          </p:cNvSpPr>
          <p:nvPr/>
        </p:nvSpPr>
        <p:spPr bwMode="gray">
          <a:xfrm>
            <a:off x="5933197" y="1717167"/>
            <a:ext cx="329545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rgbClr val="1C1C1C"/>
                </a:solidFill>
              </a:rPr>
              <a:t>Викладачі </a:t>
            </a:r>
            <a:r>
              <a:rPr lang="uk-UA" sz="1600" b="1" dirty="0" smtClean="0">
                <a:solidFill>
                  <a:srgbClr val="1C1C1C"/>
                </a:solidFill>
              </a:rPr>
              <a:t>(з деяких предметів)</a:t>
            </a:r>
            <a:endParaRPr lang="en-US" sz="1600" b="1" dirty="0">
              <a:solidFill>
                <a:srgbClr val="1C1C1C"/>
              </a:solidFill>
            </a:endParaRPr>
          </a:p>
        </p:txBody>
      </p:sp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399672" y="1684349"/>
            <a:ext cx="3024708" cy="681013"/>
            <a:chOff x="555" y="1126"/>
            <a:chExt cx="1502" cy="339"/>
          </a:xfrm>
        </p:grpSpPr>
        <p:sp>
          <p:nvSpPr>
            <p:cNvPr id="77848" name="AutoShape 24"/>
            <p:cNvSpPr>
              <a:spLocks noChangeArrowheads="1"/>
            </p:cNvSpPr>
            <p:nvPr/>
          </p:nvSpPr>
          <p:spPr bwMode="gray">
            <a:xfrm>
              <a:off x="555" y="1126"/>
              <a:ext cx="1502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3607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36078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3366CC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7849" name="AutoShape 25"/>
            <p:cNvSpPr>
              <a:spLocks noChangeArrowheads="1"/>
            </p:cNvSpPr>
            <p:nvPr/>
          </p:nvSpPr>
          <p:spPr bwMode="gray">
            <a:xfrm>
              <a:off x="574" y="1145"/>
              <a:ext cx="1464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89999"/>
                  </a:schemeClr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89999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77850" name="Rectangle 26"/>
          <p:cNvSpPr>
            <a:spLocks noChangeArrowheads="1"/>
          </p:cNvSpPr>
          <p:nvPr/>
        </p:nvSpPr>
        <p:spPr bwMode="gray">
          <a:xfrm>
            <a:off x="1260633" y="1841500"/>
            <a:ext cx="12601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uk-UA" b="1" dirty="0" smtClean="0">
                <a:solidFill>
                  <a:srgbClr val="1C1C1C"/>
                </a:solidFill>
              </a:rPr>
              <a:t>Психолог</a:t>
            </a:r>
            <a:endParaRPr lang="uk-UA" b="1" dirty="0" smtClean="0">
              <a:solidFill>
                <a:srgbClr val="1C1C1C"/>
              </a:solidFill>
            </a:endParaRPr>
          </a:p>
          <a:p>
            <a:pPr algn="ctr"/>
            <a:r>
              <a:rPr lang="uk-UA" b="1" dirty="0" smtClean="0">
                <a:solidFill>
                  <a:srgbClr val="1C1C1C"/>
                </a:solidFill>
              </a:rPr>
              <a:t>  </a:t>
            </a:r>
            <a:endParaRPr lang="en-US" b="1" dirty="0">
              <a:solidFill>
                <a:srgbClr val="1C1C1C"/>
              </a:solidFill>
            </a:endParaRPr>
          </a:p>
        </p:txBody>
      </p:sp>
      <p:sp>
        <p:nvSpPr>
          <p:cNvPr id="77851" name="AutoShape 27"/>
          <p:cNvSpPr>
            <a:spLocks noChangeArrowheads="1"/>
          </p:cNvSpPr>
          <p:nvPr/>
        </p:nvSpPr>
        <p:spPr bwMode="gray">
          <a:xfrm flipV="1">
            <a:off x="871538" y="2324100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gray">
          <a:xfrm flipV="1">
            <a:off x="3751966" y="2333709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7853" name="AutoShape 29"/>
          <p:cNvSpPr>
            <a:spLocks noChangeArrowheads="1"/>
          </p:cNvSpPr>
          <p:nvPr/>
        </p:nvSpPr>
        <p:spPr bwMode="gray">
          <a:xfrm flipV="1">
            <a:off x="6537943" y="2392363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346" y="332656"/>
            <a:ext cx="8229600" cy="1159346"/>
          </a:xfrm>
        </p:spPr>
        <p:txBody>
          <a:bodyPr/>
          <a:lstStyle/>
          <a:p>
            <a:r>
              <a:rPr lang="uk-UA" dirty="0" smtClean="0"/>
              <a:t>Особливості та унікальність «АВС»: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346" y="1628800"/>
            <a:ext cx="8229600" cy="4709120"/>
          </a:xfrm>
        </p:spPr>
        <p:txBody>
          <a:bodyPr/>
          <a:lstStyle/>
          <a:p>
            <a:r>
              <a:rPr lang="uk-UA" dirty="0"/>
              <a:t>п</a:t>
            </a:r>
            <a:r>
              <a:rPr lang="uk-UA" dirty="0" smtClean="0"/>
              <a:t>обудовані на основі психологічних особливостей сприйняття людини;</a:t>
            </a:r>
          </a:p>
          <a:p>
            <a:r>
              <a:rPr lang="uk-UA" dirty="0"/>
              <a:t>м</a:t>
            </a:r>
            <a:r>
              <a:rPr lang="uk-UA" dirty="0" smtClean="0"/>
              <a:t>ають чітку структуру та послідовність, що дозволяє вирішити складну ситуацію, орієнтуючись на особистісні ресурси та </a:t>
            </a:r>
            <a:r>
              <a:rPr lang="uk-UA" dirty="0" err="1" smtClean="0"/>
              <a:t>задіюючи</a:t>
            </a:r>
            <a:r>
              <a:rPr lang="uk-UA" dirty="0" smtClean="0"/>
              <a:t> їх в повному обсязі;</a:t>
            </a:r>
          </a:p>
          <a:p>
            <a:r>
              <a:rPr lang="uk-UA" dirty="0" smtClean="0"/>
              <a:t>в процесі взаємодії особистість </a:t>
            </a:r>
            <a:r>
              <a:rPr lang="uk-UA" dirty="0" err="1" smtClean="0"/>
              <a:t>самомотивується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9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4" y="251355"/>
            <a:ext cx="8229600" cy="927100"/>
          </a:xfrm>
        </p:spPr>
        <p:txBody>
          <a:bodyPr/>
          <a:lstStyle/>
          <a:p>
            <a:pPr algn="ctr"/>
            <a:r>
              <a:rPr lang="uk-UA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СТРУКТУРА КАРТОК:</a:t>
            </a:r>
            <a:endParaRPr lang="uk-UA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>
            <a:off x="4727094" y="1938678"/>
            <a:ext cx="4762" cy="3095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gray">
          <a:xfrm rot="2692993">
            <a:off x="954417" y="1999544"/>
            <a:ext cx="3449637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uk-UA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gray">
          <a:xfrm rot="18892993">
            <a:off x="920371" y="1989600"/>
            <a:ext cx="3449637" cy="3531340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uk-UA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gray">
          <a:xfrm rot="18907007" flipV="1">
            <a:off x="951986" y="2040213"/>
            <a:ext cx="3449637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372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uk-UA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ltGray">
          <a:xfrm rot="2692993" flipH="1" flipV="1">
            <a:off x="878800" y="2077862"/>
            <a:ext cx="3449637" cy="3443339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7372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uk-UA"/>
          </a:p>
        </p:txBody>
      </p:sp>
      <p:sp>
        <p:nvSpPr>
          <p:cNvPr id="59401" name="WordArt 9"/>
          <p:cNvSpPr>
            <a:spLocks noChangeArrowheads="1" noChangeShapeType="1" noTextEdit="1"/>
          </p:cNvSpPr>
          <p:nvPr/>
        </p:nvSpPr>
        <p:spPr bwMode="gray">
          <a:xfrm rot="18992296">
            <a:off x="937357" y="2551520"/>
            <a:ext cx="216217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109127"/>
              </a:avLst>
            </a:prstTxWarp>
          </a:bodyPr>
          <a:lstStyle/>
          <a:p>
            <a:pPr algn="ctr"/>
            <a:r>
              <a:rPr lang="uk-UA" b="1" kern="10" dirty="0" smtClean="0">
                <a:solidFill>
                  <a:srgbClr val="FFFFFF"/>
                </a:solidFill>
                <a:cs typeface="Arial" panose="020B0604020202020204" pitchFamily="34" charset="0"/>
              </a:rPr>
              <a:t>Рефлексія, самоусвідомлення</a:t>
            </a:r>
            <a:endParaRPr lang="uk-UA" b="1" kern="1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402" name="WordArt 10"/>
          <p:cNvSpPr>
            <a:spLocks noChangeArrowheads="1" noChangeShapeType="1" noTextEdit="1"/>
          </p:cNvSpPr>
          <p:nvPr/>
        </p:nvSpPr>
        <p:spPr bwMode="white">
          <a:xfrm rot="2775358">
            <a:off x="2213344" y="2583526"/>
            <a:ext cx="216217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061081"/>
              </a:avLst>
            </a:prstTxWarp>
          </a:bodyPr>
          <a:lstStyle/>
          <a:p>
            <a:pPr algn="ctr"/>
            <a:r>
              <a:rPr lang="uk-UA" b="1" kern="10" dirty="0" smtClean="0">
                <a:solidFill>
                  <a:srgbClr val="FFFFFF"/>
                </a:solidFill>
                <a:cs typeface="Arial" panose="020B0604020202020204" pitchFamily="34" charset="0"/>
              </a:rPr>
              <a:t>Ресурси та діяльність</a:t>
            </a:r>
            <a:endParaRPr lang="uk-UA" b="1" kern="1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403" name="WordArt 11"/>
          <p:cNvSpPr>
            <a:spLocks noChangeArrowheads="1" noChangeShapeType="1" noTextEdit="1"/>
          </p:cNvSpPr>
          <p:nvPr/>
        </p:nvSpPr>
        <p:spPr bwMode="gray">
          <a:xfrm rot="-18744379">
            <a:off x="911225" y="3897313"/>
            <a:ext cx="216217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1367497"/>
              </a:avLst>
            </a:prstTxWarp>
          </a:bodyPr>
          <a:lstStyle/>
          <a:p>
            <a:pPr algn="ctr"/>
            <a:r>
              <a:rPr lang="uk-UA" b="1" kern="10" dirty="0" smtClean="0">
                <a:solidFill>
                  <a:srgbClr val="FFFFFF"/>
                </a:solidFill>
                <a:cs typeface="Arial" panose="020B0604020202020204" pitchFamily="34" charset="0"/>
              </a:rPr>
              <a:t>Аналіз змін та досягнень</a:t>
            </a:r>
            <a:endParaRPr lang="uk-UA" b="1" kern="1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404" name="WordArt 12"/>
          <p:cNvSpPr>
            <a:spLocks noChangeArrowheads="1" noChangeShapeType="1" noTextEdit="1"/>
          </p:cNvSpPr>
          <p:nvPr/>
        </p:nvSpPr>
        <p:spPr bwMode="gray">
          <a:xfrm rot="18739395">
            <a:off x="2193234" y="3883124"/>
            <a:ext cx="2162175" cy="1144588"/>
          </a:xfrm>
          <a:prstGeom prst="rect">
            <a:avLst/>
          </a:prstGeom>
          <a:ln w="9525">
            <a:noFill/>
            <a:round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1440848"/>
              </a:avLst>
            </a:prstTxWarp>
          </a:bodyPr>
          <a:lstStyle/>
          <a:p>
            <a:pPr algn="ctr"/>
            <a:r>
              <a:rPr lang="uk-UA" b="1" kern="10" dirty="0" smtClean="0">
                <a:solidFill>
                  <a:srgbClr val="FFFFFF"/>
                </a:solidFill>
                <a:cs typeface="Arial" panose="020B0604020202020204" pitchFamily="34" charset="0"/>
              </a:rPr>
              <a:t>Постановка питання</a:t>
            </a:r>
            <a:endParaRPr lang="uk-UA" b="1" kern="1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gray">
          <a:xfrm>
            <a:off x="1776826" y="3267949"/>
            <a:ext cx="1736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b="1" dirty="0" smtClean="0"/>
              <a:t>Структура</a:t>
            </a:r>
            <a:r>
              <a:rPr lang="uk-UA" b="1" dirty="0"/>
              <a:t> </a:t>
            </a:r>
            <a:r>
              <a:rPr lang="uk-UA" b="1" dirty="0" smtClean="0"/>
              <a:t>карток</a:t>
            </a:r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ltGray">
          <a:xfrm>
            <a:off x="4909763" y="4786653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invGray">
          <a:xfrm>
            <a:off x="4933815" y="3772175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gray">
          <a:xfrm>
            <a:off x="4919139" y="2582068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invGray">
          <a:xfrm>
            <a:off x="4922780" y="1413479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gray">
          <a:xfrm>
            <a:off x="5234535" y="4572638"/>
            <a:ext cx="3809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Аналіз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власних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змін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та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досягнень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в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ході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вирішення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ситуації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, прогноз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майбутніх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цілей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 (15 – 19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картки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+mj-lt"/>
              </a:rPr>
              <a:t>).</a:t>
            </a:r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  <a:latin typeface="+mj-lt"/>
            </a:endParaRP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gray">
          <a:xfrm>
            <a:off x="5257249" y="3618165"/>
            <a:ext cx="36527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uk-UA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Самоусвідомлення та рефлексія (8 – 14 картки).</a:t>
            </a:r>
            <a:endParaRPr lang="uk-UA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gray">
          <a:xfrm>
            <a:off x="5287602" y="2452786"/>
            <a:ext cx="36299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Ресерси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 та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діяльність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: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що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 я маю та як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можу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вирішити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питання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 (4 – 7 </a:t>
            </a:r>
            <a:r>
              <a:rPr lang="ru-RU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картки</a:t>
            </a:r>
            <a:r>
              <a:rPr lang="ru-RU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).</a:t>
            </a:r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gray">
          <a:xfrm>
            <a:off x="5257249" y="1327856"/>
            <a:ext cx="36455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uk-UA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Постановка питання: запит</a:t>
            </a:r>
            <a:r>
              <a:rPr lang="uk-UA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, констатація факту (1 – 3 картки).</a:t>
            </a:r>
            <a:endParaRPr lang="uk-UA" b="1" dirty="0" smtClean="0">
              <a:ln w="12700" cmpd="sng">
                <a:solidFill>
                  <a:schemeClr val="accent4"/>
                </a:solidFill>
                <a:prstDash val="solid"/>
              </a:ln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988840"/>
            <a:ext cx="4824535" cy="3077766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8800" dirty="0" smtClean="0"/>
              <a:t>Дякую за увагу!</a:t>
            </a:r>
            <a:endParaRPr lang="en-US" sz="8800" dirty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</Template>
  <TotalTime>1100</TotalTime>
  <Words>196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Arial Black</vt:lpstr>
      <vt:lpstr>Times New Roman</vt:lpstr>
      <vt:lpstr>Wingdings</vt:lpstr>
      <vt:lpstr>Default Design</vt:lpstr>
      <vt:lpstr>Технологія використання консультативних карток для вирішення актуальних ситуацій та завдань клієнта</vt:lpstr>
      <vt:lpstr>«АВС» – алгоритм вирішення ситуацій</vt:lpstr>
      <vt:lpstr>Кому корисно у використанні:</vt:lpstr>
      <vt:lpstr>Особливості та унікальність «АВС»:</vt:lpstr>
      <vt:lpstr>СТРУКТУРА КАРТОК: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Управління сучасним дошкільним закладом</dc:title>
  <dc:creator>Олена Бура</dc:creator>
  <cp:lastModifiedBy>1</cp:lastModifiedBy>
  <cp:revision>78</cp:revision>
  <cp:lastPrinted>2015-06-29T20:47:20Z</cp:lastPrinted>
  <dcterms:created xsi:type="dcterms:W3CDTF">2015-06-28T18:33:12Z</dcterms:created>
  <dcterms:modified xsi:type="dcterms:W3CDTF">2019-01-09T06:13:48Z</dcterms:modified>
</cp:coreProperties>
</file>