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5" r:id="rId2"/>
    <p:sldId id="257" r:id="rId3"/>
    <p:sldId id="260" r:id="rId4"/>
    <p:sldId id="261" r:id="rId5"/>
    <p:sldId id="286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4" r:id="rId27"/>
    <p:sldId id="28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2506" autoAdjust="0"/>
  </p:normalViewPr>
  <p:slideViewPr>
    <p:cSldViewPr snapToGrid="0" showGuides="1">
      <p:cViewPr varScale="1">
        <p:scale>
          <a:sx n="65" d="100"/>
          <a:sy n="65" d="100"/>
        </p:scale>
        <p:origin x="1205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8D225-69E6-4075-A517-BEDA262644B8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36956-D970-4CCD-B302-2E0CEC2FD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22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Принцип каскадирования применяется в случае, когда какому-то элементу HTML одновременно поставлено в соответствие более одного правила CSS, то есть, когда происходит конфликт значений этих правил.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9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32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38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Используется, когда нужно кешировать.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33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Используется, когда нужно экономить запросы.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7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Используется, когда нужно избавиться от влияния других подключенных стилей.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Показать в </a:t>
            </a:r>
            <a:r>
              <a:rPr lang="en-US" dirty="0"/>
              <a:t>Chrome!</a:t>
            </a:r>
          </a:p>
          <a:p>
            <a:endParaRPr lang="en-US" dirty="0"/>
          </a:p>
          <a:p>
            <a:r>
              <a:rPr lang="en-US" dirty="0"/>
              <a:t>Bandwidth – </a:t>
            </a:r>
            <a:r>
              <a:rPr lang="ru-RU" dirty="0"/>
              <a:t>пропускная способность.</a:t>
            </a:r>
          </a:p>
          <a:p>
            <a:r>
              <a:rPr lang="en-US" dirty="0"/>
              <a:t>Latency – </a:t>
            </a:r>
            <a:r>
              <a:rPr lang="ru-RU" dirty="0"/>
              <a:t>задержка.</a:t>
            </a:r>
          </a:p>
          <a:p>
            <a:endParaRPr lang="ru-RU" dirty="0"/>
          </a:p>
          <a:p>
            <a:pPr fontAlgn="base"/>
            <a:r>
              <a:rPr lang="en-US" dirty="0"/>
              <a:t>Latency</a:t>
            </a:r>
            <a:endParaRPr lang="ru-RU" dirty="0"/>
          </a:p>
          <a:p>
            <a:pPr fontAlgn="base"/>
            <a:r>
              <a:rPr lang="en-US" dirty="0">
                <a:effectLst/>
              </a:rPr>
              <a:t>The time from the source sending a packet to the destination receiving it</a:t>
            </a:r>
            <a:endParaRPr lang="ru-RU" dirty="0">
              <a:effectLst/>
            </a:endParaRPr>
          </a:p>
          <a:p>
            <a:pPr fontAlgn="base"/>
            <a:endParaRPr lang="en-US" dirty="0">
              <a:effectLst/>
            </a:endParaRPr>
          </a:p>
          <a:p>
            <a:pPr fontAlgn="base"/>
            <a:r>
              <a:rPr lang="en-US" dirty="0"/>
              <a:t>Bandwidth</a:t>
            </a:r>
            <a:endParaRPr lang="ru-RU" dirty="0"/>
          </a:p>
          <a:p>
            <a:pPr fontAlgn="base"/>
            <a:r>
              <a:rPr lang="en-US" dirty="0">
                <a:effectLst/>
              </a:rPr>
              <a:t>Maximum throughput of a logical or physical communication path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3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h1 ~ p</a:t>
            </a:r>
          </a:p>
          <a:p>
            <a:r>
              <a:rPr lang="ru-RU" dirty="0"/>
              <a:t>все параграфы после </a:t>
            </a:r>
            <a:r>
              <a:rPr lang="en-US" dirty="0"/>
              <a:t>h1</a:t>
            </a:r>
          </a:p>
          <a:p>
            <a:endParaRPr lang="en-US" dirty="0"/>
          </a:p>
          <a:p>
            <a:r>
              <a:rPr lang="en-US" dirty="0"/>
              <a:t>h1 + p</a:t>
            </a:r>
          </a:p>
          <a:p>
            <a:r>
              <a:rPr lang="ru-RU" dirty="0"/>
              <a:t>первый параграф после </a:t>
            </a:r>
            <a:r>
              <a:rPr lang="en-US" dirty="0"/>
              <a:t>h1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0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тот </a:t>
            </a:r>
            <a:r>
              <a:rPr lang="en-US" dirty="0"/>
              <a:t>li</a:t>
            </a:r>
            <a:r>
              <a:rPr lang="ru-RU" dirty="0"/>
              <a:t>, который является дочерним с порядковым номером </a:t>
            </a:r>
            <a:r>
              <a:rPr lang="en-US" dirty="0"/>
              <a:t>3n+2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0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Покодировать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показать в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dev-tools!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Область содержимого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содержимое элемента, например, текст или изображение.</a:t>
            </a:r>
          </a:p>
          <a:p>
            <a:pPr fontAlgn="base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Внутренний отступ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задаётся свойством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Внутренний отступ — это расстояние между основным содержимым и его границей (рамкой). Если для элемента задать фон, то он распространится также и на поля элемента. Внутренний отступ не может принимать отрицательных значений, в отличие от внешнего отступа.</a:t>
            </a:r>
          </a:p>
          <a:p>
            <a:pPr fontAlgn="base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Внешний отступ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задаётся свойством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добавляет расстояние снаружи элемента от внешней границы рамки до соседних элементов, тем самым разделяя элементы на странице. Внешние отступы всегда остаются прозрачными и через них виден фон родительского элемента.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3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36956-D970-4CCD-B302-2E0CEC2FD39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0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7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2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2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92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5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10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1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1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6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56E6-4077-4A92-A463-9DB41AC1660C}" type="datetimeFigureOut">
              <a:rPr lang="ru-RU" smtClean="0"/>
              <a:t>25.02.2019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6FF2-D4AA-4332-8D04-7EC41D153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9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5D37-60B7-4A16-B3FB-518CF8D3E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7775-4410-4331-B451-235D2E7E0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 — </a:t>
            </a:r>
            <a:r>
              <a:rPr lang="ru-RU" dirty="0"/>
              <a:t>каскадные таблицы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1900700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потомка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330440"/>
            <a:ext cx="47582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Unordered first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Unordered second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Ordered first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Ordered second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7238999" y="1435437"/>
            <a:ext cx="3475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font-style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italic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font-weight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33" y="3945466"/>
            <a:ext cx="3445933" cy="25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4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Дочерний селектор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33" y="3985154"/>
            <a:ext cx="2833239" cy="1662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6400" y="2196868"/>
            <a:ext cx="4119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502833" y="2907437"/>
            <a:ext cx="37549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Inside main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Inside 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Сестринские селекторы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0" y="2214801"/>
            <a:ext cx="2565400" cy="33816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26566" y="2889969"/>
            <a:ext cx="2696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font-weight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38200" y="2612971"/>
            <a:ext cx="3132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 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 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 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 4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paragraph 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5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Селекторы по атрибуту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5034" y="2569276"/>
            <a:ext cx="9541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selected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у элемента есть атрибут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selected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alt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у элемента &lt;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img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&gt; есть атрибут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alt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input[type="text"]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у &lt;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input&gt;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есть атрибут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type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со значением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alt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^="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photo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"]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значение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alt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 начинается на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photo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[alt$="photo"]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значение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alt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заканчивается на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photo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[alt*="photo"]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в значении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alt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есть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photo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45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Селекторы по </a:t>
            </a:r>
            <a:r>
              <a:rPr lang="ru-RU" dirty="0" err="1"/>
              <a:t>псевдоклассу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47234" y="1512991"/>
            <a:ext cx="9897532" cy="503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:link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не посещенная ссылка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:visited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посещенная ссылка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hover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элемент, по которому проводят курсором мыши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active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элемент, над которым нажата кнопка мыши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:focus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элемент в фокусе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валидные поля формы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:invalid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невалидные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 поля формы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активные поля форм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disabled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поля формы состоянии в состоянии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disabled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checked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выбранные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чекбоксы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 и 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радиобаттоны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target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элемент с символом #, на который ссылаются в документе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(селектор)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элементы, которые не содержат указанный селектор { }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9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элементы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710379"/>
            <a:ext cx="3164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Первый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Второй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Третий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Четвёртый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Пятый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Шестой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Седьмой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62" y="2517616"/>
            <a:ext cx="3423038" cy="29708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6381" y="3541374"/>
            <a:ext cx="3241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li:nth-child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(3n+2)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45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селекторы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72142"/>
            <a:ext cx="1071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:nth-child(odd)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нечётные дочерние элементы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:nth-child(even)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чётные дочерние элементы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nth-child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(3)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третий дочерний элемент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nth-child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(3n+2)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каждый третий элемент, начиная со второго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nth-last-child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как :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nth-child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(), но с последнего, в обратную сторону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:first-child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первый дочерний элемент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:last-child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последний дочерний элемент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:only-child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единственный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дочерний элемент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0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Комбинации и группировки селекторов</a:t>
            </a:r>
          </a:p>
        </p:txBody>
      </p:sp>
      <p:sp>
        <p:nvSpPr>
          <p:cNvPr id="5" name="Rectangle 4"/>
          <p:cNvSpPr/>
          <p:nvPr/>
        </p:nvSpPr>
        <p:spPr>
          <a:xfrm>
            <a:off x="3108960" y="2284720"/>
            <a:ext cx="5974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все текстовые поля формы в фокусе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input[type="text"]:focus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все картинки с классом .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avatar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альтернативный текст которых содержит "</a:t>
            </a:r>
            <a:r>
              <a:rPr lang="ru-RU" dirty="0" err="1">
                <a:solidFill>
                  <a:srgbClr val="006400"/>
                </a:solidFill>
                <a:latin typeface="Consolas" panose="020B0609020204030204" pitchFamily="49" charset="0"/>
              </a:rPr>
              <a:t>photo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и которые стоят на чётных местах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img.avatar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[alt*="photo"]:nth-child(even)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 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заголовки нескольких типов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97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10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Наследование работает только для свойств, относящихся к оформлению текста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2484735"/>
            <a:ext cx="27228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color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font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letter-spacing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line-height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list-style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text-align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text-indent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text-transform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visibility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white-space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word-spacing</a:t>
            </a:r>
            <a:endParaRPr lang="ru-RU" sz="2000" dirty="0"/>
          </a:p>
        </p:txBody>
      </p:sp>
      <p:sp>
        <p:nvSpPr>
          <p:cNvPr id="8" name="Rectangle 7"/>
          <p:cNvSpPr/>
          <p:nvPr/>
        </p:nvSpPr>
        <p:spPr>
          <a:xfrm>
            <a:off x="6830906" y="3779579"/>
            <a:ext cx="3915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="text"&gt;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У попа была собака,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он её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любил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6830906" y="2319635"/>
            <a:ext cx="372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06" y="5239523"/>
            <a:ext cx="2827867" cy="13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78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Специфичность селекторов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731433"/>
            <a:ext cx="6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основе селектора вычисляется специфичность каждого правила.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141510"/>
            <a:ext cx="967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конфликте правил для элемента выбирается то, специфичность селектора которого больше.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366407"/>
            <a:ext cx="309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#example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3721100" y="4197403"/>
            <a:ext cx="332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="example"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="dress"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Платье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60833" y="3966571"/>
            <a:ext cx="2099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Какого цвета платье?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2546253"/>
            <a:ext cx="745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специфичность совпадает, выбирается правило, объявленное позже.</a:t>
            </a:r>
          </a:p>
        </p:txBody>
      </p:sp>
    </p:spTree>
    <p:extLst>
      <p:ext uri="{BB962C8B-B14F-4D97-AF65-F5344CB8AC3E}">
        <p14:creationId xmlns:p14="http://schemas.microsoft.com/office/powerpoint/2010/main" val="132671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внешних стилей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1750" y="3252969"/>
            <a:ext cx="9588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="/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/style.css"&gt;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0752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Специфичность селекторов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636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Значение специфичности состоит из четырех частей: </a:t>
            </a:r>
            <a:r>
              <a:rPr lang="en-US" dirty="0"/>
              <a:t>(0, 0, 0, 0)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8620"/>
            <a:ext cx="749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Если стиль встроенный (атрибут </a:t>
            </a:r>
            <a:r>
              <a:rPr lang="en-US" dirty="0"/>
              <a:t>style </a:t>
            </a:r>
            <a:r>
              <a:rPr lang="ru-RU" dirty="0"/>
              <a:t>у элемента), то добавляем </a:t>
            </a:r>
            <a:r>
              <a:rPr lang="en-US" dirty="0"/>
              <a:t>(1, 0, 0, 0).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657952"/>
            <a:ext cx="65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идентификатор (</a:t>
            </a:r>
            <a:r>
              <a:rPr lang="en-US" dirty="0"/>
              <a:t>#identifier</a:t>
            </a:r>
            <a:r>
              <a:rPr lang="ru-RU" dirty="0"/>
              <a:t>) в селекторе добавляем (0, 1, 0, 0).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3027284"/>
            <a:ext cx="644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</a:t>
            </a:r>
            <a:r>
              <a:rPr lang="ru-RU" b="1" dirty="0"/>
              <a:t>каждый</a:t>
            </a:r>
            <a:r>
              <a:rPr lang="ru-RU" dirty="0"/>
              <a:t> класс (</a:t>
            </a:r>
            <a:r>
              <a:rPr lang="en-US" dirty="0"/>
              <a:t>.</a:t>
            </a:r>
            <a:r>
              <a:rPr lang="en-US" dirty="0" err="1"/>
              <a:t>classname</a:t>
            </a:r>
            <a:r>
              <a:rPr lang="ru-RU" dirty="0"/>
              <a:t>) в селекторе добавляем (0, </a:t>
            </a:r>
            <a:r>
              <a:rPr lang="en-US" dirty="0"/>
              <a:t>0</a:t>
            </a:r>
            <a:r>
              <a:rPr lang="ru-RU" dirty="0"/>
              <a:t>, </a:t>
            </a:r>
            <a:r>
              <a:rPr lang="en-US" dirty="0"/>
              <a:t>1</a:t>
            </a:r>
            <a:r>
              <a:rPr lang="ru-RU" dirty="0"/>
              <a:t>, 0).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3396616"/>
            <a:ext cx="565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 тип элемента (</a:t>
            </a:r>
            <a:r>
              <a:rPr lang="en-US" dirty="0"/>
              <a:t>tag</a:t>
            </a:r>
            <a:r>
              <a:rPr lang="ru-RU" dirty="0"/>
              <a:t>) в селекторе добавляем (0, </a:t>
            </a:r>
            <a:r>
              <a:rPr lang="en-US" dirty="0"/>
              <a:t>0</a:t>
            </a:r>
            <a:r>
              <a:rPr lang="ru-RU" dirty="0"/>
              <a:t>, 0, 1).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199" y="3994548"/>
            <a:ext cx="8212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6400"/>
                </a:solidFill>
                <a:latin typeface="Consolas" panose="020B0609020204030204" pitchFamily="49" charset="0"/>
              </a:rPr>
              <a:t>(0, 0, 0, 1)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	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(0, 0, 1, 1)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#identity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(0, 1, 1, 0)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l-PL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6400"/>
                </a:solidFill>
                <a:latin typeface="Consolas" panose="020B0609020204030204" pitchFamily="49" charset="0"/>
              </a:rPr>
              <a:t>(0, 0, 0, 2)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classname.anotherclass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(0, 0, 2, 0)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classname.classname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(0, 0, 2, 0)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#identity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}		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(0, 1, 0, 1)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66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Специфичность селекторов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35537"/>
            <a:ext cx="39962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my.foo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my.bar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my.foo.bar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my.foo.foo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purple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p.foo.bar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38200" y="509006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="foo bar"&gt;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Параграф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030632" y="3208803"/>
            <a:ext cx="2256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Какого цвета параграф?</a:t>
            </a:r>
          </a:p>
        </p:txBody>
      </p:sp>
    </p:spTree>
    <p:extLst>
      <p:ext uri="{BB962C8B-B14F-4D97-AF65-F5344CB8AC3E}">
        <p14:creationId xmlns:p14="http://schemas.microsoft.com/office/powerpoint/2010/main" val="328240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Блочная модель</a:t>
            </a:r>
          </a:p>
        </p:txBody>
      </p:sp>
      <p:pic>
        <p:nvPicPr>
          <p:cNvPr id="1026" name="Picture 2" descr="https://mdn.mozillademos.org/files/13647/box-model-standard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572" y="1655233"/>
            <a:ext cx="6590856" cy="490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767" y="2133600"/>
            <a:ext cx="2341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padding: 10px 20px;</a:t>
            </a:r>
          </a:p>
          <a:p>
            <a:endParaRPr lang="ru-RU" dirty="0"/>
          </a:p>
          <a:p>
            <a:r>
              <a:rPr lang="en-US" dirty="0"/>
              <a:t>padding-top: 10px;</a:t>
            </a:r>
          </a:p>
          <a:p>
            <a:r>
              <a:rPr lang="en-US" dirty="0"/>
              <a:t>padding-right: 20px;</a:t>
            </a:r>
          </a:p>
          <a:p>
            <a:r>
              <a:rPr lang="en-US" dirty="0"/>
              <a:t>padding-bottom: 10px;</a:t>
            </a:r>
          </a:p>
          <a:p>
            <a:r>
              <a:rPr lang="en-US" dirty="0"/>
              <a:t>padding-left: 20px;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600438" y="2133600"/>
            <a:ext cx="2237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margin: 10px 20px;</a:t>
            </a:r>
          </a:p>
          <a:p>
            <a:endParaRPr lang="en-US" dirty="0"/>
          </a:p>
          <a:p>
            <a:r>
              <a:rPr lang="en-US" dirty="0"/>
              <a:t>margin-top: 10px;</a:t>
            </a:r>
          </a:p>
          <a:p>
            <a:r>
              <a:rPr lang="en-US" dirty="0"/>
              <a:t>margin-right: 20px;</a:t>
            </a:r>
          </a:p>
          <a:p>
            <a:r>
              <a:rPr lang="en-US" dirty="0"/>
              <a:t>margin-bottom: 10px;</a:t>
            </a:r>
          </a:p>
          <a:p>
            <a:r>
              <a:rPr lang="en-US" dirty="0"/>
              <a:t>margin-left: 20px;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9767" y="5181600"/>
            <a:ext cx="1526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width: 500px;</a:t>
            </a:r>
          </a:p>
          <a:p>
            <a:r>
              <a:rPr lang="en-US" dirty="0"/>
              <a:t>height: 300px;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00438" y="4766101"/>
            <a:ext cx="2366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border: 1px solid black;</a:t>
            </a:r>
          </a:p>
          <a:p>
            <a:endParaRPr lang="en-US" dirty="0"/>
          </a:p>
          <a:p>
            <a:r>
              <a:rPr lang="en-US" dirty="0"/>
              <a:t>border-top: 1px;</a:t>
            </a:r>
          </a:p>
          <a:p>
            <a:r>
              <a:rPr lang="en-US" dirty="0"/>
              <a:t>border-right: 1px;</a:t>
            </a:r>
            <a:endParaRPr lang="ru-RU" dirty="0"/>
          </a:p>
          <a:p>
            <a:r>
              <a:rPr lang="en-US" dirty="0"/>
              <a:t>border-bottom: 1px;</a:t>
            </a:r>
            <a:endParaRPr lang="ru-RU" dirty="0"/>
          </a:p>
          <a:p>
            <a:r>
              <a:rPr lang="en-US" dirty="0"/>
              <a:t>border-left: 1px;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19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block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ru-RU" dirty="0" err="1"/>
              <a:t>оздают</a:t>
            </a:r>
            <a:r>
              <a:rPr lang="ru-RU" dirty="0"/>
              <a:t> разрыв строки перед элементом и после него, образуя прямоугольную область, по ширине занимающую всю ширину веб-страницы или блока-родителя (если для элемента не задано значение </a:t>
            </a:r>
            <a:r>
              <a:rPr lang="ru-RU" dirty="0" err="1"/>
              <a:t>width</a:t>
            </a:r>
            <a:r>
              <a:rPr lang="ru-RU" dirty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2758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&lt;article&gt;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&lt;aside</a:t>
            </a:r>
          </a:p>
          <a:p>
            <a:r>
              <a:rPr lang="en-US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dirty="0">
                <a:latin typeface="Consolas" panose="020B0609020204030204" pitchFamily="49" charset="0"/>
              </a:rPr>
              <a:t>&lt;footer&gt;</a:t>
            </a:r>
          </a:p>
          <a:p>
            <a:r>
              <a:rPr lang="en-US" dirty="0">
                <a:latin typeface="Consolas" panose="020B0609020204030204" pitchFamily="49" charset="0"/>
              </a:rPr>
              <a:t>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&lt;section&gt;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&lt;h1&gt;-&lt;h6&gt;</a:t>
            </a:r>
          </a:p>
          <a:p>
            <a:r>
              <a:rPr lang="en-US" dirty="0">
                <a:latin typeface="Consolas" panose="020B0609020204030204" pitchFamily="49" charset="0"/>
              </a:rPr>
              <a:t>&lt;address&gt;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nav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2845" y="3827585"/>
            <a:ext cx="107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&lt;table&gt;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&lt;form&gt;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hr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ol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&lt;p&gt;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38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00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width, height </a:t>
            </a:r>
            <a:r>
              <a:rPr lang="en-US" dirty="0"/>
              <a:t>– </a:t>
            </a:r>
            <a:r>
              <a:rPr lang="ru-RU" dirty="0"/>
              <a:t>не работают.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margin-top, margin-bottom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не работают.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padding-top, padding-bottom </a:t>
            </a:r>
            <a:r>
              <a:rPr lang="en-US" dirty="0"/>
              <a:t>– </a:t>
            </a:r>
            <a:r>
              <a:rPr lang="ru-RU" dirty="0"/>
              <a:t>не «расталкивают» другие элементы, работают только для фона.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3868639"/>
            <a:ext cx="11977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Consolas" panose="020B0609020204030204" pitchFamily="49" charset="0"/>
              </a:rPr>
              <a:t>&lt;a&gt;</a:t>
            </a:r>
          </a:p>
          <a:p>
            <a:r>
              <a:rPr lang="sv-SE" dirty="0">
                <a:latin typeface="Consolas" panose="020B0609020204030204" pitchFamily="49" charset="0"/>
              </a:rPr>
              <a:t>&lt;b&gt;</a:t>
            </a:r>
          </a:p>
          <a:p>
            <a:r>
              <a:rPr lang="sv-SE" dirty="0">
                <a:latin typeface="Consolas" panose="020B0609020204030204" pitchFamily="49" charset="0"/>
              </a:rPr>
              <a:t>&lt;</a:t>
            </a:r>
            <a:r>
              <a:rPr lang="sv-SE" dirty="0" err="1">
                <a:latin typeface="Consolas" panose="020B0609020204030204" pitchFamily="49" charset="0"/>
              </a:rPr>
              <a:t>em</a:t>
            </a:r>
            <a:r>
              <a:rPr lang="sv-SE" dirty="0">
                <a:latin typeface="Consolas" panose="020B0609020204030204" pitchFamily="49" charset="0"/>
              </a:rPr>
              <a:t>&gt;</a:t>
            </a:r>
          </a:p>
          <a:p>
            <a:r>
              <a:rPr lang="sv-SE" dirty="0">
                <a:latin typeface="Consolas" panose="020B0609020204030204" pitchFamily="49" charset="0"/>
              </a:rPr>
              <a:t>&lt;i&gt;</a:t>
            </a:r>
          </a:p>
          <a:p>
            <a:r>
              <a:rPr lang="sv-SE" dirty="0">
                <a:latin typeface="Consolas" panose="020B0609020204030204" pitchFamily="49" charset="0"/>
              </a:rPr>
              <a:t>&lt;</a:t>
            </a:r>
            <a:r>
              <a:rPr lang="sv-SE" dirty="0" err="1">
                <a:latin typeface="Consolas" panose="020B0609020204030204" pitchFamily="49" charset="0"/>
              </a:rPr>
              <a:t>img</a:t>
            </a:r>
            <a:r>
              <a:rPr lang="sv-SE" dirty="0">
                <a:latin typeface="Consolas" panose="020B0609020204030204" pitchFamily="49" charset="0"/>
              </a:rPr>
              <a:t>&gt;</a:t>
            </a:r>
          </a:p>
          <a:p>
            <a:r>
              <a:rPr lang="sv-SE" dirty="0">
                <a:latin typeface="Consolas" panose="020B0609020204030204" pitchFamily="49" charset="0"/>
              </a:rPr>
              <a:t>&lt;</a:t>
            </a:r>
            <a:r>
              <a:rPr lang="sv-SE" dirty="0" err="1">
                <a:latin typeface="Consolas" panose="020B0609020204030204" pitchFamily="49" charset="0"/>
              </a:rPr>
              <a:t>label</a:t>
            </a:r>
            <a:r>
              <a:rPr lang="sv-SE" dirty="0">
                <a:latin typeface="Consolas" panose="020B0609020204030204" pitchFamily="49" charset="0"/>
              </a:rPr>
              <a:t>&gt;</a:t>
            </a:r>
          </a:p>
          <a:p>
            <a:r>
              <a:rPr lang="sv-SE" dirty="0">
                <a:latin typeface="Consolas" panose="020B0609020204030204" pitchFamily="49" charset="0"/>
              </a:rPr>
              <a:t>&lt;span&gt;</a:t>
            </a:r>
          </a:p>
          <a:p>
            <a:r>
              <a:rPr lang="sv-SE" dirty="0">
                <a:latin typeface="Consolas" panose="020B0609020204030204" pitchFamily="49" charset="0"/>
              </a:rPr>
              <a:t>&lt;strong&gt;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6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inline-block;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width, height </a:t>
            </a:r>
            <a:r>
              <a:rPr lang="en-US" dirty="0"/>
              <a:t>–</a:t>
            </a:r>
            <a:r>
              <a:rPr lang="ru-RU" dirty="0"/>
              <a:t> работают.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margin-top, margin-bottom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работают.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padding-top, padding-bottom </a:t>
            </a:r>
            <a:r>
              <a:rPr lang="en-US" dirty="0"/>
              <a:t>– </a:t>
            </a:r>
            <a:r>
              <a:rPr lang="ru-RU" dirty="0"/>
              <a:t>работают.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 создают разрыв строки.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26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15" y="795596"/>
            <a:ext cx="7765440" cy="1843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63" y="3991931"/>
            <a:ext cx="8445744" cy="22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6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Схлопывание вертикальных отступов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Соприкасающиеся вертикальные отступы </a:t>
            </a:r>
            <a:r>
              <a:rPr lang="ru-RU" dirty="0" err="1"/>
              <a:t>margin</a:t>
            </a:r>
            <a:r>
              <a:rPr lang="ru-RU" dirty="0"/>
              <a:t> объединяются. При этом ширина общего отступа равна ширине большего из исходных отступов.</a:t>
            </a:r>
          </a:p>
        </p:txBody>
      </p:sp>
      <p:pic>
        <p:nvPicPr>
          <p:cNvPr id="2050" name="Picture 2" descr="box_collap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59" y="3429000"/>
            <a:ext cx="5043610" cy="31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4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внутренних стилей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0316" y="2486506"/>
            <a:ext cx="54313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Arial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6632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встроенных стилей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8582" y="3310235"/>
            <a:ext cx="8640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 Стилизованный параграф.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704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154F-CA26-4A3E-AC34-32B0845E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Offtopic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dirty="0"/>
              <a:t>Bandwidth and Latency</a:t>
            </a:r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5137DB2-58A1-4115-AEB6-9448D3BD8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1902" y="2074617"/>
            <a:ext cx="7548196" cy="39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2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pic>
        <p:nvPicPr>
          <p:cNvPr id="1026" name="Picture 2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3391956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тега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5466" y="2951602"/>
            <a:ext cx="43010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12px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54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класса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3203" y="2871914"/>
            <a:ext cx="7085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="headline"&gt;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Заголовок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553203" y="4419732"/>
            <a:ext cx="51773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.headline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font-family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Helvetica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81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идентификатора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7541" y="2363800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="left-container"&gt;&lt;/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2800" dirty="0"/>
          </a:p>
        </p:txBody>
      </p:sp>
      <p:sp>
        <p:nvSpPr>
          <p:cNvPr id="6" name="Rectangle 5"/>
          <p:cNvSpPr/>
          <p:nvPr/>
        </p:nvSpPr>
        <p:spPr>
          <a:xfrm>
            <a:off x="2947541" y="3722070"/>
            <a:ext cx="3598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#left-container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300px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914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1555</Words>
  <Application>Microsoft Office PowerPoint</Application>
  <PresentationFormat>Widescreen</PresentationFormat>
  <Paragraphs>305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CSS</vt:lpstr>
      <vt:lpstr>Подключение внешних стилей</vt:lpstr>
      <vt:lpstr>Подключение внутренних стилей</vt:lpstr>
      <vt:lpstr>Подключение встроенных стилей</vt:lpstr>
      <vt:lpstr>Offtopic: Bandwidth and Latency</vt:lpstr>
      <vt:lpstr>Синтаксис</vt:lpstr>
      <vt:lpstr>Селектор тега</vt:lpstr>
      <vt:lpstr>Селектор класса</vt:lpstr>
      <vt:lpstr>Селектор идентификатора</vt:lpstr>
      <vt:lpstr>Селектор потомка</vt:lpstr>
      <vt:lpstr>Дочерний селектор</vt:lpstr>
      <vt:lpstr>Сестринские селекторы</vt:lpstr>
      <vt:lpstr>Селекторы по атрибуту</vt:lpstr>
      <vt:lpstr>Селекторы по псевдоклассу</vt:lpstr>
      <vt:lpstr>Структурные элементы</vt:lpstr>
      <vt:lpstr>Структурные селекторы</vt:lpstr>
      <vt:lpstr>Комбинации и группировки селекторов</vt:lpstr>
      <vt:lpstr>Наследование</vt:lpstr>
      <vt:lpstr>Специфичность селекторов</vt:lpstr>
      <vt:lpstr>Специфичность селекторов</vt:lpstr>
      <vt:lpstr>Специфичность селекторов</vt:lpstr>
      <vt:lpstr>Блочная модель</vt:lpstr>
      <vt:lpstr>display: block</vt:lpstr>
      <vt:lpstr>display: inline</vt:lpstr>
      <vt:lpstr>display: inline-block;</vt:lpstr>
      <vt:lpstr>PowerPoint Presentation</vt:lpstr>
      <vt:lpstr>Схлопывание вертикальных отступов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Sokolov</dc:creator>
  <cp:lastModifiedBy>Denis Sokolov</cp:lastModifiedBy>
  <cp:revision>48</cp:revision>
  <dcterms:created xsi:type="dcterms:W3CDTF">2018-02-18T09:32:49Z</dcterms:created>
  <dcterms:modified xsi:type="dcterms:W3CDTF">2019-02-25T20:26:17Z</dcterms:modified>
</cp:coreProperties>
</file>