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57"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78600" autoAdjust="0"/>
  </p:normalViewPr>
  <p:slideViewPr>
    <p:cSldViewPr snapToGrid="0" showGuides="1">
      <p:cViewPr varScale="1">
        <p:scale>
          <a:sx n="75" d="100"/>
          <a:sy n="75" d="100"/>
        </p:scale>
        <p:origin x="660"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0F512-9FED-45E8-94CC-FA2AADB21DE2}" type="datetimeFigureOut">
              <a:rPr lang="ru-RU" smtClean="0"/>
              <a:t>21.04.2019</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4B8F7D-0A2F-4F43-9935-F51567D44974}" type="slidenum">
              <a:rPr lang="ru-RU" smtClean="0"/>
              <a:t>‹#›</a:t>
            </a:fld>
            <a:endParaRPr lang="ru-RU"/>
          </a:p>
        </p:txBody>
      </p:sp>
    </p:spTree>
    <p:extLst>
      <p:ext uri="{BB962C8B-B14F-4D97-AF65-F5344CB8AC3E}">
        <p14:creationId xmlns:p14="http://schemas.microsoft.com/office/powerpoint/2010/main" val="868426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w3.org/TR/html5/"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s.google.com/web/fundamentals/performance/optimizing-content-efficiency/optimize-encoding-and-transfer#text_compression_with_gzip"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3perf.com/talks/web-perf-101/#http-gzip-2"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earchenginewatch.com/sew/study/2276184/no-1-position-in-google-gets-33-of-search-traffic-study"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3perf.com/talks/web-perf-101/#css-critical-1" TargetMode="External"/><Relationship Id="rId5" Type="http://schemas.openxmlformats.org/officeDocument/2006/relationships/hyperlink" Target="https://www.igvita.com/2015/08/17/eliminating-roundtrips-with-preconnect/" TargetMode="External"/><Relationship Id="rId4" Type="http://schemas.openxmlformats.org/officeDocument/2006/relationships/hyperlink" Target="https://www.chromium.org/developers/design-documents/dns-prefetch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gribble.org/techreports/minific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www.npmjs.com/package/gulp-uglify" TargetMode="External"/><Relationship Id="rId5" Type="http://schemas.openxmlformats.org/officeDocument/2006/relationships/hyperlink" Target="https://www.npmjs.com/package/babel-preset-minify" TargetMode="External"/><Relationship Id="rId4" Type="http://schemas.openxmlformats.org/officeDocument/2006/relationships/hyperlink" Target="https://webpack.js.org/concepts/mod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Conversion:</a:t>
            </a:r>
            <a:r>
              <a:rPr lang="en-US" sz="1200" b="0" i="0" kern="1200" dirty="0">
                <a:solidFill>
                  <a:schemeClr val="tx1"/>
                </a:solidFill>
                <a:effectLst/>
                <a:latin typeface="+mn-lt"/>
                <a:ea typeface="+mn-ea"/>
                <a:cs typeface="+mn-cs"/>
              </a:rPr>
              <a:t> The browser reads the raw bytes of HTML off the disk or network, and translates them to individual characters based on specified encoding of the file (for example, UTF-8).</a:t>
            </a:r>
          </a:p>
          <a:p>
            <a:r>
              <a:rPr lang="en-US" sz="1200" b="1" i="0" kern="1200" dirty="0">
                <a:solidFill>
                  <a:schemeClr val="tx1"/>
                </a:solidFill>
                <a:effectLst/>
                <a:latin typeface="+mn-lt"/>
                <a:ea typeface="+mn-ea"/>
                <a:cs typeface="+mn-cs"/>
              </a:rPr>
              <a:t>Tokenizing:</a:t>
            </a:r>
            <a:r>
              <a:rPr lang="en-US" sz="1200" b="0" i="0" kern="1200" dirty="0">
                <a:solidFill>
                  <a:schemeClr val="tx1"/>
                </a:solidFill>
                <a:effectLst/>
                <a:latin typeface="+mn-lt"/>
                <a:ea typeface="+mn-ea"/>
                <a:cs typeface="+mn-cs"/>
              </a:rPr>
              <a:t> The browser converts strings of characters into distinct tokens—as specified by the </a:t>
            </a:r>
            <a:r>
              <a:rPr lang="en-US" sz="1200" b="0" i="0" u="none" strike="noStrike" kern="1200" dirty="0">
                <a:solidFill>
                  <a:schemeClr val="tx1"/>
                </a:solidFill>
                <a:effectLst/>
                <a:latin typeface="+mn-lt"/>
                <a:ea typeface="+mn-ea"/>
                <a:cs typeface="+mn-cs"/>
                <a:hlinkClick r:id="rId3"/>
              </a:rPr>
              <a:t>W3C HTML5 standard</a:t>
            </a:r>
            <a:r>
              <a:rPr lang="en-US" sz="1200" b="0" i="0" kern="1200" dirty="0">
                <a:solidFill>
                  <a:schemeClr val="tx1"/>
                </a:solidFill>
                <a:effectLst/>
                <a:latin typeface="+mn-lt"/>
                <a:ea typeface="+mn-ea"/>
                <a:cs typeface="+mn-cs"/>
              </a:rPr>
              <a:t>; for example, "&lt;html&gt;", "&lt;body&gt;"—and other strings within angle brackets. Each token has a special meaning and its own set of rules.</a:t>
            </a:r>
          </a:p>
          <a:p>
            <a:r>
              <a:rPr lang="en-US" sz="1200" b="1" i="0" kern="1200" dirty="0" err="1">
                <a:solidFill>
                  <a:schemeClr val="tx1"/>
                </a:solidFill>
                <a:effectLst/>
                <a:latin typeface="+mn-lt"/>
                <a:ea typeface="+mn-ea"/>
                <a:cs typeface="+mn-cs"/>
              </a:rPr>
              <a:t>Lexing</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The emitted tokens are converted into "objects," which define their properties and rules.</a:t>
            </a:r>
          </a:p>
          <a:p>
            <a:r>
              <a:rPr lang="en-US" sz="1200" b="1" i="0" kern="1200" dirty="0">
                <a:solidFill>
                  <a:schemeClr val="tx1"/>
                </a:solidFill>
                <a:effectLst/>
                <a:latin typeface="+mn-lt"/>
                <a:ea typeface="+mn-ea"/>
                <a:cs typeface="+mn-cs"/>
              </a:rPr>
              <a:t>DOM construction:</a:t>
            </a:r>
            <a:r>
              <a:rPr lang="en-US" sz="1200" b="0" i="0" kern="1200" dirty="0">
                <a:solidFill>
                  <a:schemeClr val="tx1"/>
                </a:solidFill>
                <a:effectLst/>
                <a:latin typeface="+mn-lt"/>
                <a:ea typeface="+mn-ea"/>
                <a:cs typeface="+mn-cs"/>
              </a:rPr>
              <a:t> Finally, because the HTML markup defines relationships between different tags (some tags are contained within other tags) the created objects are linked in a tree data structure that also captures the parent-child relationships defined in the original markup: the </a:t>
            </a:r>
            <a:r>
              <a:rPr lang="en-US" sz="1200" b="0" i="1" kern="1200" dirty="0">
                <a:solidFill>
                  <a:schemeClr val="tx1"/>
                </a:solidFill>
                <a:effectLst/>
                <a:latin typeface="+mn-lt"/>
                <a:ea typeface="+mn-ea"/>
                <a:cs typeface="+mn-cs"/>
              </a:rPr>
              <a:t>HTML</a:t>
            </a:r>
            <a:r>
              <a:rPr lang="en-US" sz="1200" b="0" i="0" kern="1200" dirty="0">
                <a:solidFill>
                  <a:schemeClr val="tx1"/>
                </a:solidFill>
                <a:effectLst/>
                <a:latin typeface="+mn-lt"/>
                <a:ea typeface="+mn-ea"/>
                <a:cs typeface="+mn-cs"/>
              </a:rPr>
              <a:t> object is a parent of the </a:t>
            </a:r>
            <a:r>
              <a:rPr lang="en-US" sz="1200" b="0" i="1" kern="1200" dirty="0">
                <a:solidFill>
                  <a:schemeClr val="tx1"/>
                </a:solidFill>
                <a:effectLst/>
                <a:latin typeface="+mn-lt"/>
                <a:ea typeface="+mn-ea"/>
                <a:cs typeface="+mn-cs"/>
              </a:rPr>
              <a:t>body</a:t>
            </a:r>
            <a:r>
              <a:rPr lang="en-US" sz="1200" b="0" i="0" kern="1200" dirty="0">
                <a:solidFill>
                  <a:schemeClr val="tx1"/>
                </a:solidFill>
                <a:effectLst/>
                <a:latin typeface="+mn-lt"/>
                <a:ea typeface="+mn-ea"/>
                <a:cs typeface="+mn-cs"/>
              </a:rPr>
              <a:t> object, the </a:t>
            </a:r>
            <a:r>
              <a:rPr lang="en-US" sz="1200" b="0" i="1" kern="1200" dirty="0">
                <a:solidFill>
                  <a:schemeClr val="tx1"/>
                </a:solidFill>
                <a:effectLst/>
                <a:latin typeface="+mn-lt"/>
                <a:ea typeface="+mn-ea"/>
                <a:cs typeface="+mn-cs"/>
              </a:rPr>
              <a:t>body</a:t>
            </a:r>
            <a:r>
              <a:rPr lang="en-US" sz="1200" b="0" i="0" kern="1200" dirty="0">
                <a:solidFill>
                  <a:schemeClr val="tx1"/>
                </a:solidFill>
                <a:effectLst/>
                <a:latin typeface="+mn-lt"/>
                <a:ea typeface="+mn-ea"/>
                <a:cs typeface="+mn-cs"/>
              </a:rPr>
              <a:t> is a parent of the </a:t>
            </a:r>
            <a:r>
              <a:rPr lang="en-US" sz="1200" b="0" i="1" kern="1200" dirty="0">
                <a:solidFill>
                  <a:schemeClr val="tx1"/>
                </a:solidFill>
                <a:effectLst/>
                <a:latin typeface="+mn-lt"/>
                <a:ea typeface="+mn-ea"/>
                <a:cs typeface="+mn-cs"/>
              </a:rPr>
              <a:t>paragraph</a:t>
            </a:r>
            <a:r>
              <a:rPr lang="en-US" sz="1200" b="0" i="0" kern="1200" dirty="0">
                <a:solidFill>
                  <a:schemeClr val="tx1"/>
                </a:solidFill>
                <a:effectLst/>
                <a:latin typeface="+mn-lt"/>
                <a:ea typeface="+mn-ea"/>
                <a:cs typeface="+mn-cs"/>
              </a:rPr>
              <a:t> object, and so on.</a:t>
            </a:r>
            <a:endParaRPr lang="ru-RU" dirty="0"/>
          </a:p>
        </p:txBody>
      </p:sp>
      <p:sp>
        <p:nvSpPr>
          <p:cNvPr id="4" name="Slide Number Placeholder 3"/>
          <p:cNvSpPr>
            <a:spLocks noGrp="1"/>
          </p:cNvSpPr>
          <p:nvPr>
            <p:ph type="sldNum" sz="quarter" idx="10"/>
          </p:nvPr>
        </p:nvSpPr>
        <p:spPr/>
        <p:txBody>
          <a:bodyPr/>
          <a:lstStyle/>
          <a:p>
            <a:fld id="{AF4B8F7D-0A2F-4F43-9935-F51567D44974}" type="slidenum">
              <a:rPr lang="ru-RU" smtClean="0"/>
              <a:t>3</a:t>
            </a:fld>
            <a:endParaRPr lang="ru-RU"/>
          </a:p>
        </p:txBody>
      </p:sp>
    </p:spTree>
    <p:extLst>
      <p:ext uri="{BB962C8B-B14F-4D97-AF65-F5344CB8AC3E}">
        <p14:creationId xmlns:p14="http://schemas.microsoft.com/office/powerpoint/2010/main" val="859735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second approach to transfer less data is to compress everything you send to the client using </a:t>
            </a:r>
            <a:r>
              <a:rPr lang="en-US" dirty="0" err="1" smtClean="0">
                <a:effectLst/>
              </a:rPr>
              <a:t>Gzip</a:t>
            </a:r>
            <a:r>
              <a:rPr lang="en-US" dirty="0" smtClean="0">
                <a:effectLst/>
              </a:rPr>
              <a:t>.</a:t>
            </a:r>
          </a:p>
          <a:p>
            <a:r>
              <a:rPr lang="en-US" dirty="0" err="1" smtClean="0">
                <a:effectLst/>
              </a:rPr>
              <a:t>Gzip</a:t>
            </a:r>
            <a:r>
              <a:rPr lang="en-US" dirty="0" smtClean="0">
                <a:effectLst/>
              </a:rPr>
              <a:t> is an algorithm that compresses data you send to the client using a sophisticated archiving algorithm. After compression, your documents will look like an unreadable binary soup, but their volume will be reduced </a:t>
            </a:r>
            <a:r>
              <a:rPr lang="en-US" u="none" strike="noStrike" dirty="0" smtClean="0">
                <a:effectLst/>
                <a:hlinkClick r:id="rId3"/>
              </a:rPr>
              <a:t>by 60–80%</a:t>
            </a:r>
            <a:r>
              <a:rPr lang="en-US" dirty="0" smtClean="0">
                <a:effectLst/>
              </a:rPr>
              <a:t>. And when a browser receives the data, it will decompress it back.</a:t>
            </a:r>
          </a:p>
          <a:p>
            <a:r>
              <a:rPr lang="en-US" u="none" strike="noStrike" dirty="0" smtClean="0">
                <a:effectLst/>
                <a:hlinkClick r:id="rId4"/>
              </a:rPr>
              <a:t/>
            </a:r>
            <a:br>
              <a:rPr lang="en-US" u="none" strike="noStrike" dirty="0" smtClean="0">
                <a:effectLst/>
                <a:hlinkClick r:id="rId4"/>
              </a:rPr>
            </a:br>
            <a:endParaRPr lang="ru-RU" dirty="0"/>
          </a:p>
        </p:txBody>
      </p:sp>
      <p:sp>
        <p:nvSpPr>
          <p:cNvPr id="4" name="Slide Number Placeholder 3"/>
          <p:cNvSpPr>
            <a:spLocks noGrp="1"/>
          </p:cNvSpPr>
          <p:nvPr>
            <p:ph type="sldNum" sz="quarter" idx="10"/>
          </p:nvPr>
        </p:nvSpPr>
        <p:spPr/>
        <p:txBody>
          <a:bodyPr/>
          <a:lstStyle/>
          <a:p>
            <a:fld id="{AF4B8F7D-0A2F-4F43-9935-F51567D44974}" type="slidenum">
              <a:rPr lang="ru-RU" smtClean="0"/>
              <a:t>21</a:t>
            </a:fld>
            <a:endParaRPr lang="ru-RU"/>
          </a:p>
        </p:txBody>
      </p:sp>
    </p:spTree>
    <p:extLst>
      <p:ext uri="{BB962C8B-B14F-4D97-AF65-F5344CB8AC3E}">
        <p14:creationId xmlns:p14="http://schemas.microsoft.com/office/powerpoint/2010/main" val="2267669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AF4B8F7D-0A2F-4F43-9935-F51567D44974}" type="slidenum">
              <a:rPr lang="ru-RU" smtClean="0"/>
              <a:t>22</a:t>
            </a:fld>
            <a:endParaRPr lang="ru-RU"/>
          </a:p>
        </p:txBody>
      </p:sp>
    </p:spTree>
    <p:extLst>
      <p:ext uri="{BB962C8B-B14F-4D97-AF65-F5344CB8AC3E}">
        <p14:creationId xmlns:p14="http://schemas.microsoft.com/office/powerpoint/2010/main" val="2245673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Did you know Google starts preloading the first link in search results as soon as you do a search? That’s because </a:t>
            </a:r>
            <a:r>
              <a:rPr lang="en-US" sz="1200" b="0" i="0" u="none" strike="noStrike" kern="1200" dirty="0" smtClean="0">
                <a:solidFill>
                  <a:schemeClr val="tx1"/>
                </a:solidFill>
                <a:effectLst/>
                <a:latin typeface="+mn-lt"/>
                <a:ea typeface="+mn-ea"/>
                <a:cs typeface="+mn-cs"/>
                <a:hlinkClick r:id="rId3"/>
              </a:rPr>
              <a:t>a third of all visitors click the first link</a:t>
            </a:r>
            <a:r>
              <a:rPr lang="en-US" sz="1200" b="0" i="0" kern="1200" dirty="0" smtClean="0">
                <a:solidFill>
                  <a:schemeClr val="tx1"/>
                </a:solidFill>
                <a:effectLst/>
                <a:latin typeface="+mn-lt"/>
                <a:ea typeface="+mn-ea"/>
                <a:cs typeface="+mn-cs"/>
              </a:rPr>
              <a:t>, and preloading it allows them to see the target site faster.</a:t>
            </a:r>
          </a:p>
          <a:p>
            <a:r>
              <a:rPr lang="en-US" sz="1200" b="0" i="0" kern="1200" dirty="0" smtClean="0">
                <a:solidFill>
                  <a:schemeClr val="tx1"/>
                </a:solidFill>
                <a:effectLst/>
                <a:latin typeface="+mn-lt"/>
                <a:ea typeface="+mn-ea"/>
                <a:cs typeface="+mn-cs"/>
              </a:rPr>
              <a:t>If you have pages or resources that you know will also be needed in a short time, browsers let you preload them in advance – just like Google does.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dns-prefetch</a:t>
            </a:r>
            <a:r>
              <a:rPr lang="en-US" sz="1200" b="0" i="0" kern="1200" dirty="0" smtClean="0">
                <a:solidFill>
                  <a:schemeClr val="tx1"/>
                </a:solidFill>
                <a:effectLst/>
                <a:latin typeface="+mn-lt"/>
                <a:ea typeface="+mn-ea"/>
                <a:cs typeface="+mn-cs"/>
              </a:rPr>
              <a:t>"&gt; instructs the browser to make a DNS request for a server’s IP address in advance. This is useful for CDNs, Google Fonts, and all other cases when you know you’ll need a resource in a short time, know the domain it’s hosted at, but don’t know its exact path. In this case, resolving the server’s IP address in advance would save you </a:t>
            </a:r>
            <a:r>
              <a:rPr lang="en-US" sz="1200" b="0" i="0" u="none" strike="noStrike" kern="1200" dirty="0" smtClean="0">
                <a:solidFill>
                  <a:schemeClr val="tx1"/>
                </a:solidFill>
                <a:effectLst/>
                <a:latin typeface="+mn-lt"/>
                <a:ea typeface="+mn-ea"/>
                <a:cs typeface="+mn-cs"/>
                <a:hlinkClick r:id="rId4"/>
              </a:rPr>
              <a:t>from 50 to 300 </a:t>
            </a:r>
            <a:r>
              <a:rPr lang="en-US" sz="1200" b="0" i="0" u="none" strike="noStrike" kern="1200" dirty="0" err="1" smtClean="0">
                <a:solidFill>
                  <a:schemeClr val="tx1"/>
                </a:solidFill>
                <a:effectLst/>
                <a:latin typeface="+mn-lt"/>
                <a:ea typeface="+mn-ea"/>
                <a:cs typeface="+mn-cs"/>
                <a:hlinkClick r:id="rId4"/>
              </a:rPr>
              <a:t>ms</a:t>
            </a:r>
            <a:r>
              <a:rPr lang="en-US" sz="1200" b="0" i="0" kern="1200" dirty="0" err="1"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preconnect</a:t>
            </a:r>
            <a:r>
              <a:rPr lang="en-US" sz="1200" b="0" i="0" kern="1200" dirty="0" smtClean="0">
                <a:solidFill>
                  <a:schemeClr val="tx1"/>
                </a:solidFill>
                <a:effectLst/>
                <a:latin typeface="+mn-lt"/>
                <a:ea typeface="+mn-ea"/>
                <a:cs typeface="+mn-cs"/>
              </a:rPr>
              <a:t>"&gt; instructs the browser to perform the connection to a server in advance. It’s useful in the same cases when </a:t>
            </a:r>
            <a:r>
              <a:rPr lang="en-US" sz="1200" b="0" i="0" kern="1200" dirty="0" err="1" smtClean="0">
                <a:solidFill>
                  <a:schemeClr val="tx1"/>
                </a:solidFill>
                <a:effectLst/>
                <a:latin typeface="+mn-lt"/>
                <a:ea typeface="+mn-ea"/>
                <a:cs typeface="+mn-cs"/>
              </a:rPr>
              <a:t>dns-prefetch</a:t>
            </a:r>
            <a:r>
              <a:rPr lang="en-US" sz="1200" b="0" i="0" kern="1200" dirty="0" smtClean="0">
                <a:solidFill>
                  <a:schemeClr val="tx1"/>
                </a:solidFill>
                <a:effectLst/>
                <a:latin typeface="+mn-lt"/>
                <a:ea typeface="+mn-ea"/>
                <a:cs typeface="+mn-cs"/>
              </a:rPr>
              <a:t> is useful, but </a:t>
            </a:r>
            <a:r>
              <a:rPr lang="en-US" sz="1200" b="0" i="0" u="none" strike="noStrike" kern="1200" dirty="0" smtClean="0">
                <a:solidFill>
                  <a:schemeClr val="tx1"/>
                </a:solidFill>
                <a:effectLst/>
                <a:latin typeface="+mn-lt"/>
                <a:ea typeface="+mn-ea"/>
                <a:cs typeface="+mn-cs"/>
                <a:hlinkClick r:id="rId5"/>
              </a:rPr>
              <a:t>sets up a full connection and saves more time</a:t>
            </a:r>
            <a:r>
              <a:rPr lang="en-US" sz="1200" b="0" i="0" kern="1200" dirty="0" smtClean="0">
                <a:solidFill>
                  <a:schemeClr val="tx1"/>
                </a:solidFill>
                <a:effectLst/>
                <a:latin typeface="+mn-lt"/>
                <a:ea typeface="+mn-ea"/>
                <a:cs typeface="+mn-cs"/>
              </a:rPr>
              <a:t>. The drawback here is that opening a new connection is pretty resource-intensive, so you don’t want to overuse this optimization.</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prefetch</a:t>
            </a:r>
            <a:r>
              <a:rPr lang="en-US" sz="1200" b="0" i="0" kern="1200" dirty="0" smtClean="0">
                <a:solidFill>
                  <a:schemeClr val="tx1"/>
                </a:solidFill>
                <a:effectLst/>
                <a:latin typeface="+mn-lt"/>
                <a:ea typeface="+mn-ea"/>
                <a:cs typeface="+mn-cs"/>
              </a:rPr>
              <a:t>"&gt; preloads and caches a resource in background with a low priority. This is useful e.g. to preload a JS bundle for the next page of an app.</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="preload"&gt; preloads a resource in background with a high priority. This is useful to preload a resource you’ll need in several seconds – </a:t>
            </a:r>
            <a:r>
              <a:rPr lang="en-US" sz="1200" b="0" i="0" kern="1200" dirty="0" err="1" smtClean="0">
                <a:solidFill>
                  <a:schemeClr val="tx1"/>
                </a:solidFill>
                <a:effectLst/>
                <a:latin typeface="+mn-lt"/>
                <a:ea typeface="+mn-ea"/>
                <a:cs typeface="+mn-cs"/>
              </a:rPr>
              <a:t>e.g.,</a:t>
            </a:r>
            <a:r>
              <a:rPr lang="en-US" sz="1200" b="0" i="0" u="none" strike="noStrike" kern="1200" dirty="0" err="1" smtClean="0">
                <a:solidFill>
                  <a:schemeClr val="tx1"/>
                </a:solidFill>
                <a:effectLst/>
                <a:latin typeface="+mn-lt"/>
                <a:ea typeface="+mn-ea"/>
                <a:cs typeface="+mn-cs"/>
                <a:hlinkClick r:id="rId6"/>
              </a:rPr>
              <a:t>a</a:t>
            </a:r>
            <a:r>
              <a:rPr lang="en-US" sz="1200" b="0" i="0" u="none" strike="noStrike" kern="1200" dirty="0" smtClean="0">
                <a:solidFill>
                  <a:schemeClr val="tx1"/>
                </a:solidFill>
                <a:effectLst/>
                <a:latin typeface="+mn-lt"/>
                <a:ea typeface="+mn-ea"/>
                <a:cs typeface="+mn-cs"/>
                <a:hlinkClick r:id="rId6"/>
              </a:rPr>
              <a:t> non-critical CSS file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prerender</a:t>
            </a:r>
            <a:r>
              <a:rPr lang="en-US" sz="1200" b="0" i="0" kern="1200" dirty="0" smtClean="0">
                <a:solidFill>
                  <a:schemeClr val="tx1"/>
                </a:solidFill>
                <a:effectLst/>
                <a:latin typeface="+mn-lt"/>
                <a:ea typeface="+mn-ea"/>
                <a:cs typeface="+mn-cs"/>
              </a:rPr>
              <a:t>"&gt; preloads the specified page in the background and renders it in an invisible tab. Later, when a visitor clicks to a link leading to the </a:t>
            </a:r>
            <a:r>
              <a:rPr lang="en-US" sz="1200" b="0" i="0" kern="1200" dirty="0" err="1" smtClean="0">
                <a:solidFill>
                  <a:schemeClr val="tx1"/>
                </a:solidFill>
                <a:effectLst/>
                <a:latin typeface="+mn-lt"/>
                <a:ea typeface="+mn-ea"/>
                <a:cs typeface="+mn-cs"/>
              </a:rPr>
              <a:t>prerendered</a:t>
            </a:r>
            <a:r>
              <a:rPr lang="en-US" sz="1200" b="0" i="0" kern="1200" dirty="0" smtClean="0">
                <a:solidFill>
                  <a:schemeClr val="tx1"/>
                </a:solidFill>
                <a:effectLst/>
                <a:latin typeface="+mn-lt"/>
                <a:ea typeface="+mn-ea"/>
                <a:cs typeface="+mn-cs"/>
              </a:rPr>
              <a:t> page, the page displays immediately. This is what Google uses to preload its first search result.</a:t>
            </a:r>
          </a:p>
          <a:p>
            <a:endParaRPr lang="en-US" sz="1200" b="0" i="0" kern="1200" dirty="0" smtClean="0">
              <a:solidFill>
                <a:schemeClr val="tx1"/>
              </a:solidFill>
              <a:effectLst/>
              <a:latin typeface="+mn-lt"/>
              <a:ea typeface="+mn-ea"/>
              <a:cs typeface="+mn-cs"/>
            </a:endParaRPr>
          </a:p>
          <a:p>
            <a:endParaRPr lang="ru-RU" dirty="0"/>
          </a:p>
        </p:txBody>
      </p:sp>
      <p:sp>
        <p:nvSpPr>
          <p:cNvPr id="4" name="Slide Number Placeholder 3"/>
          <p:cNvSpPr>
            <a:spLocks noGrp="1"/>
          </p:cNvSpPr>
          <p:nvPr>
            <p:ph type="sldNum" sz="quarter" idx="10"/>
          </p:nvPr>
        </p:nvSpPr>
        <p:spPr/>
        <p:txBody>
          <a:bodyPr/>
          <a:lstStyle/>
          <a:p>
            <a:fld id="{AF4B8F7D-0A2F-4F43-9935-F51567D44974}" type="slidenum">
              <a:rPr lang="ru-RU" smtClean="0"/>
              <a:t>23</a:t>
            </a:fld>
            <a:endParaRPr lang="ru-RU"/>
          </a:p>
        </p:txBody>
      </p:sp>
    </p:spTree>
    <p:extLst>
      <p:ext uri="{BB962C8B-B14F-4D97-AF65-F5344CB8AC3E}">
        <p14:creationId xmlns:p14="http://schemas.microsoft.com/office/powerpoint/2010/main" val="2835599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Starting at the root of the DOM tree, traverse each visible node.</a:t>
            </a:r>
          </a:p>
          <a:p>
            <a:pPr lvl="1"/>
            <a:r>
              <a:rPr lang="en-US" sz="1200" b="0" i="0" kern="1200" dirty="0">
                <a:solidFill>
                  <a:schemeClr val="tx1"/>
                </a:solidFill>
                <a:effectLst/>
                <a:latin typeface="+mn-lt"/>
                <a:ea typeface="+mn-ea"/>
                <a:cs typeface="+mn-cs"/>
              </a:rPr>
              <a:t>Some nodes are not visible (for example, script tags, meta tags, and so on), and are omitted since they are not reflected in the rendered output.</a:t>
            </a:r>
          </a:p>
          <a:p>
            <a:pPr lvl="1"/>
            <a:r>
              <a:rPr lang="en-US" sz="1200" b="0" i="0" kern="1200" dirty="0">
                <a:solidFill>
                  <a:schemeClr val="tx1"/>
                </a:solidFill>
                <a:effectLst/>
                <a:latin typeface="+mn-lt"/>
                <a:ea typeface="+mn-ea"/>
                <a:cs typeface="+mn-cs"/>
              </a:rPr>
              <a:t>Some nodes are hidden via CSS and are also omitted from the render tree; for example, the span node---in the example above---is missing from the render tree because we have an explicit rule that sets the "display: none" property on it.</a:t>
            </a:r>
          </a:p>
          <a:p>
            <a:r>
              <a:rPr lang="en-US" sz="1200" b="0" i="0" kern="1200" dirty="0">
                <a:solidFill>
                  <a:schemeClr val="tx1"/>
                </a:solidFill>
                <a:effectLst/>
                <a:latin typeface="+mn-lt"/>
                <a:ea typeface="+mn-ea"/>
                <a:cs typeface="+mn-cs"/>
              </a:rPr>
              <a:t>For each visible node, find the appropriate matching CSSOM rules and apply them.</a:t>
            </a:r>
          </a:p>
          <a:p>
            <a:r>
              <a:rPr lang="en-US" sz="1200" b="0" i="0" kern="1200" dirty="0">
                <a:solidFill>
                  <a:schemeClr val="tx1"/>
                </a:solidFill>
                <a:effectLst/>
                <a:latin typeface="+mn-lt"/>
                <a:ea typeface="+mn-ea"/>
                <a:cs typeface="+mn-cs"/>
              </a:rPr>
              <a:t>Emit visible nodes with content and their computed styles.</a:t>
            </a:r>
          </a:p>
        </p:txBody>
      </p:sp>
      <p:sp>
        <p:nvSpPr>
          <p:cNvPr id="4" name="Slide Number Placeholder 3"/>
          <p:cNvSpPr>
            <a:spLocks noGrp="1"/>
          </p:cNvSpPr>
          <p:nvPr>
            <p:ph type="sldNum" sz="quarter" idx="10"/>
          </p:nvPr>
        </p:nvSpPr>
        <p:spPr/>
        <p:txBody>
          <a:bodyPr/>
          <a:lstStyle/>
          <a:p>
            <a:fld id="{AF4B8F7D-0A2F-4F43-9935-F51567D44974}" type="slidenum">
              <a:rPr lang="ru-RU" smtClean="0"/>
              <a:t>5</a:t>
            </a:fld>
            <a:endParaRPr lang="ru-RU"/>
          </a:p>
        </p:txBody>
      </p:sp>
    </p:spTree>
    <p:extLst>
      <p:ext uri="{BB962C8B-B14F-4D97-AF65-F5344CB8AC3E}">
        <p14:creationId xmlns:p14="http://schemas.microsoft.com/office/powerpoint/2010/main" val="1210248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Process HTML markup and build the DOM tree.</a:t>
            </a:r>
          </a:p>
          <a:p>
            <a:r>
              <a:rPr lang="en-US" sz="1200" b="0" i="0" kern="1200" dirty="0">
                <a:solidFill>
                  <a:schemeClr val="tx1"/>
                </a:solidFill>
                <a:effectLst/>
                <a:latin typeface="+mn-lt"/>
                <a:ea typeface="+mn-ea"/>
                <a:cs typeface="+mn-cs"/>
              </a:rPr>
              <a:t>Process CSS markup and build the CSSOM tree.</a:t>
            </a:r>
          </a:p>
          <a:p>
            <a:r>
              <a:rPr lang="en-US" sz="1200" b="0" i="0" kern="1200" dirty="0">
                <a:solidFill>
                  <a:schemeClr val="tx1"/>
                </a:solidFill>
                <a:effectLst/>
                <a:latin typeface="+mn-lt"/>
                <a:ea typeface="+mn-ea"/>
                <a:cs typeface="+mn-cs"/>
              </a:rPr>
              <a:t>Combine the DOM and CSSOM into a render tree.</a:t>
            </a:r>
          </a:p>
          <a:p>
            <a:r>
              <a:rPr lang="en-US" sz="1200" b="0" i="0" kern="1200" dirty="0">
                <a:solidFill>
                  <a:schemeClr val="tx1"/>
                </a:solidFill>
                <a:effectLst/>
                <a:latin typeface="+mn-lt"/>
                <a:ea typeface="+mn-ea"/>
                <a:cs typeface="+mn-cs"/>
              </a:rPr>
              <a:t>Run layout on the render tree to compute geometry of each node.</a:t>
            </a:r>
          </a:p>
          <a:p>
            <a:r>
              <a:rPr lang="en-US" sz="1200" b="0" i="0" kern="1200" dirty="0">
                <a:solidFill>
                  <a:schemeClr val="tx1"/>
                </a:solidFill>
                <a:effectLst/>
                <a:latin typeface="+mn-lt"/>
                <a:ea typeface="+mn-ea"/>
                <a:cs typeface="+mn-cs"/>
              </a:rPr>
              <a:t>Paint the individual nodes to the screen.</a:t>
            </a:r>
          </a:p>
        </p:txBody>
      </p:sp>
      <p:sp>
        <p:nvSpPr>
          <p:cNvPr id="4" name="Slide Number Placeholder 3"/>
          <p:cNvSpPr>
            <a:spLocks noGrp="1"/>
          </p:cNvSpPr>
          <p:nvPr>
            <p:ph type="sldNum" sz="quarter" idx="10"/>
          </p:nvPr>
        </p:nvSpPr>
        <p:spPr/>
        <p:txBody>
          <a:bodyPr/>
          <a:lstStyle/>
          <a:p>
            <a:fld id="{AF4B8F7D-0A2F-4F43-9935-F51567D44974}" type="slidenum">
              <a:rPr lang="ru-RU" smtClean="0"/>
              <a:t>6</a:t>
            </a:fld>
            <a:endParaRPr lang="ru-RU"/>
          </a:p>
        </p:txBody>
      </p:sp>
    </p:spTree>
    <p:extLst>
      <p:ext uri="{BB962C8B-B14F-4D97-AF65-F5344CB8AC3E}">
        <p14:creationId xmlns:p14="http://schemas.microsoft.com/office/powerpoint/2010/main" val="295774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JavaScript can query and modify the DOM and the CSSOM.</a:t>
            </a:r>
          </a:p>
          <a:p>
            <a:r>
              <a:rPr lang="en-US" sz="1200" b="0" i="0" kern="1200" dirty="0">
                <a:solidFill>
                  <a:schemeClr val="tx1"/>
                </a:solidFill>
                <a:effectLst/>
                <a:latin typeface="+mn-lt"/>
                <a:ea typeface="+mn-ea"/>
                <a:cs typeface="+mn-cs"/>
              </a:rPr>
              <a:t>JavaScript execution blocks on the CSSOM.</a:t>
            </a:r>
          </a:p>
          <a:p>
            <a:r>
              <a:rPr lang="en-US" sz="1200" b="0" i="0" kern="1200" dirty="0">
                <a:solidFill>
                  <a:schemeClr val="tx1"/>
                </a:solidFill>
                <a:effectLst/>
                <a:latin typeface="+mn-lt"/>
                <a:ea typeface="+mn-ea"/>
                <a:cs typeface="+mn-cs"/>
              </a:rPr>
              <a:t>JavaScript blocks DOM construction </a:t>
            </a:r>
            <a:r>
              <a:rPr lang="en-US" sz="1200" b="0" i="0" kern="1200" dirty="0" smtClean="0">
                <a:solidFill>
                  <a:schemeClr val="tx1"/>
                </a:solidFill>
                <a:effectLst/>
                <a:latin typeface="+mn-lt"/>
                <a:ea typeface="+mn-ea"/>
                <a:cs typeface="+mn-cs"/>
              </a:rPr>
              <a:t>(unless </a:t>
            </a:r>
            <a:r>
              <a:rPr lang="en-US" sz="1200" b="0" i="0" kern="1200" dirty="0">
                <a:solidFill>
                  <a:schemeClr val="tx1"/>
                </a:solidFill>
                <a:effectLst/>
                <a:latin typeface="+mn-lt"/>
                <a:ea typeface="+mn-ea"/>
                <a:cs typeface="+mn-cs"/>
              </a:rPr>
              <a:t>explicitly declared as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При наличии атрибута </a:t>
            </a:r>
            <a:r>
              <a:rPr lang="ru-RU" sz="1200" b="0" i="0" kern="1200" dirty="0" err="1">
                <a:solidFill>
                  <a:schemeClr val="tx1"/>
                </a:solidFill>
                <a:effectLst/>
                <a:latin typeface="+mn-lt"/>
                <a:ea typeface="+mn-ea"/>
                <a:cs typeface="+mn-cs"/>
              </a:rPr>
              <a:t>async</a:t>
            </a:r>
            <a:r>
              <a:rPr lang="ru-RU" sz="1200" b="0" i="0" kern="1200" dirty="0">
                <a:solidFill>
                  <a:schemeClr val="tx1"/>
                </a:solidFill>
                <a:effectLst/>
                <a:latin typeface="+mn-lt"/>
                <a:ea typeface="+mn-ea"/>
                <a:cs typeface="+mn-cs"/>
              </a:rPr>
              <a:t> браузер при возможности запускает скрипт асинхронно. Это означает, что указанный в атрибуте </a:t>
            </a:r>
            <a:r>
              <a:rPr lang="ru-RU" sz="1200" b="0" i="0" kern="1200" dirty="0" err="1">
                <a:solidFill>
                  <a:schemeClr val="tx1"/>
                </a:solidFill>
                <a:effectLst/>
                <a:latin typeface="+mn-lt"/>
                <a:ea typeface="+mn-ea"/>
                <a:cs typeface="+mn-cs"/>
              </a:rPr>
              <a:t>src</a:t>
            </a:r>
            <a:r>
              <a:rPr lang="ru-RU" sz="1200" b="0" i="0" kern="1200" dirty="0">
                <a:solidFill>
                  <a:schemeClr val="tx1"/>
                </a:solidFill>
                <a:effectLst/>
                <a:latin typeface="+mn-lt"/>
                <a:ea typeface="+mn-ea"/>
                <a:cs typeface="+mn-cs"/>
              </a:rPr>
              <a:t> файл будет выполняться без ожидания загрузки и отображения веб-страницы. В то же время и страница не ожидает результата выполнения скрипта, а продолжает загружаться как обычно</a:t>
            </a:r>
            <a:r>
              <a:rPr lang="en-US" sz="1200" b="0" i="0" kern="1200" dirty="0">
                <a:solidFill>
                  <a:schemeClr val="tx1"/>
                </a:solidFill>
                <a:effectLst/>
                <a:latin typeface="+mn-lt"/>
                <a:ea typeface="+mn-ea"/>
                <a:cs typeface="+mn-cs"/>
              </a:rPr>
              <a:t>.</a:t>
            </a:r>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F4B8F7D-0A2F-4F43-9935-F51567D44974}" type="slidenum">
              <a:rPr lang="ru-RU" smtClean="0"/>
              <a:t>7</a:t>
            </a:fld>
            <a:endParaRPr lang="ru-RU"/>
          </a:p>
        </p:txBody>
      </p:sp>
    </p:spTree>
    <p:extLst>
      <p:ext uri="{BB962C8B-B14F-4D97-AF65-F5344CB8AC3E}">
        <p14:creationId xmlns:p14="http://schemas.microsoft.com/office/powerpoint/2010/main" val="490690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Browsers can add to the queued changes and then flush the queue once a certain amount of time passes or a certain number of changes is reached.</a:t>
            </a:r>
            <a:endParaRPr lang="ru-RU" dirty="0"/>
          </a:p>
        </p:txBody>
      </p:sp>
      <p:sp>
        <p:nvSpPr>
          <p:cNvPr id="4" name="Slide Number Placeholder 3"/>
          <p:cNvSpPr>
            <a:spLocks noGrp="1"/>
          </p:cNvSpPr>
          <p:nvPr>
            <p:ph type="sldNum" sz="quarter" idx="10"/>
          </p:nvPr>
        </p:nvSpPr>
        <p:spPr/>
        <p:txBody>
          <a:bodyPr/>
          <a:lstStyle/>
          <a:p>
            <a:fld id="{AF4B8F7D-0A2F-4F43-9935-F51567D44974}" type="slidenum">
              <a:rPr lang="ru-RU" smtClean="0"/>
              <a:t>8</a:t>
            </a:fld>
            <a:endParaRPr lang="ru-RU"/>
          </a:p>
        </p:txBody>
      </p:sp>
    </p:spTree>
    <p:extLst>
      <p:ext uri="{BB962C8B-B14F-4D97-AF65-F5344CB8AC3E}">
        <p14:creationId xmlns:p14="http://schemas.microsoft.com/office/powerpoint/2010/main" val="411027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But sometimes the script may prevent the browser from optimizing the reflows, and cause it to flush the queue and perform all batched changes. This happens when you request style information.</a:t>
            </a:r>
            <a:endParaRPr lang="ru-RU" dirty="0"/>
          </a:p>
        </p:txBody>
      </p:sp>
      <p:sp>
        <p:nvSpPr>
          <p:cNvPr id="4" name="Slide Number Placeholder 3"/>
          <p:cNvSpPr>
            <a:spLocks noGrp="1"/>
          </p:cNvSpPr>
          <p:nvPr>
            <p:ph type="sldNum" sz="quarter" idx="10"/>
          </p:nvPr>
        </p:nvSpPr>
        <p:spPr/>
        <p:txBody>
          <a:bodyPr/>
          <a:lstStyle/>
          <a:p>
            <a:fld id="{AF4B8F7D-0A2F-4F43-9935-F51567D44974}" type="slidenum">
              <a:rPr lang="ru-RU" smtClean="0"/>
              <a:t>9</a:t>
            </a:fld>
            <a:endParaRPr lang="ru-RU"/>
          </a:p>
        </p:txBody>
      </p:sp>
    </p:spTree>
    <p:extLst>
      <p:ext uri="{BB962C8B-B14F-4D97-AF65-F5344CB8AC3E}">
        <p14:creationId xmlns:p14="http://schemas.microsoft.com/office/powerpoint/2010/main" val="3768678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is </a:t>
            </a:r>
            <a:r>
              <a:rPr lang="en-US" sz="1200" b="0" i="0" kern="1200" dirty="0" err="1" smtClean="0">
                <a:solidFill>
                  <a:schemeClr val="tx1"/>
                </a:solidFill>
                <a:effectLst/>
                <a:latin typeface="+mn-lt"/>
                <a:ea typeface="+mn-ea"/>
                <a:cs typeface="+mn-cs"/>
              </a:rPr>
              <a:t>minification</a:t>
            </a:r>
            <a:r>
              <a:rPr lang="en-US" sz="1200" b="0" i="0" kern="1200" dirty="0" smtClean="0">
                <a:solidFill>
                  <a:schemeClr val="tx1"/>
                </a:solidFill>
                <a:effectLst/>
                <a:latin typeface="+mn-lt"/>
                <a:ea typeface="+mn-ea"/>
                <a:cs typeface="+mn-cs"/>
              </a:rPr>
              <a:t>? When people write JS, they (usually) format it in a convenient way. They add indentation, use long meaningful names for variables, write comments, and so on. Thanks to this, the code is easier to read, but all the extra spacing and comments make it </a:t>
            </a:r>
            <a:r>
              <a:rPr lang="en-US" sz="1200" b="0" i="1" kern="1200" dirty="0" smtClean="0">
                <a:solidFill>
                  <a:schemeClr val="tx1"/>
                </a:solidFill>
                <a:effectLst/>
                <a:latin typeface="+mn-lt"/>
                <a:ea typeface="+mn-ea"/>
                <a:cs typeface="+mn-cs"/>
              </a:rPr>
              <a:t>significantly</a:t>
            </a:r>
            <a:r>
              <a:rPr lang="en-US" sz="1200" b="0" i="0" kern="1200" dirty="0" smtClean="0">
                <a:solidFill>
                  <a:schemeClr val="tx1"/>
                </a:solidFill>
                <a:effectLst/>
                <a:latin typeface="+mn-lt"/>
                <a:ea typeface="+mn-ea"/>
                <a:cs typeface="+mn-cs"/>
              </a:rPr>
              <a:t> larger.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fight this, people came up with </a:t>
            </a:r>
            <a:r>
              <a:rPr lang="en-US" sz="1200" b="0" i="0" kern="1200" dirty="0" err="1" smtClean="0">
                <a:solidFill>
                  <a:schemeClr val="tx1"/>
                </a:solidFill>
                <a:effectLst/>
                <a:latin typeface="+mn-lt"/>
                <a:ea typeface="+mn-ea"/>
                <a:cs typeface="+mn-cs"/>
              </a:rPr>
              <a:t>minification</a:t>
            </a:r>
            <a:r>
              <a:rPr lang="en-US" sz="1200" b="0" i="0" kern="1200" dirty="0" smtClean="0">
                <a:solidFill>
                  <a:schemeClr val="tx1"/>
                </a:solidFill>
                <a:effectLst/>
                <a:latin typeface="+mn-lt"/>
                <a:ea typeface="+mn-ea"/>
                <a:cs typeface="+mn-cs"/>
              </a:rPr>
              <a:t>. During </a:t>
            </a:r>
            <a:r>
              <a:rPr lang="en-US" sz="1200" b="0" i="0" kern="1200" dirty="0" err="1" smtClean="0">
                <a:solidFill>
                  <a:schemeClr val="tx1"/>
                </a:solidFill>
                <a:effectLst/>
                <a:latin typeface="+mn-lt"/>
                <a:ea typeface="+mn-ea"/>
                <a:cs typeface="+mn-cs"/>
              </a:rPr>
              <a:t>minification</a:t>
            </a:r>
            <a:r>
              <a:rPr lang="en-US" sz="1200" b="0" i="0" kern="1200" dirty="0" smtClean="0">
                <a:solidFill>
                  <a:schemeClr val="tx1"/>
                </a:solidFill>
                <a:effectLst/>
                <a:latin typeface="+mn-lt"/>
                <a:ea typeface="+mn-ea"/>
                <a:cs typeface="+mn-cs"/>
              </a:rPr>
              <a:t>, the code loses all unnecessary characters, receives shorter variable names, and so on. In the end, it becomes smaller but keeps working as intended.</a:t>
            </a:r>
          </a:p>
          <a:p>
            <a:r>
              <a:rPr lang="en-US" sz="1200" b="0" i="0" kern="1200" dirty="0" err="1" smtClean="0">
                <a:solidFill>
                  <a:schemeClr val="tx1"/>
                </a:solidFill>
                <a:effectLst/>
                <a:latin typeface="+mn-lt"/>
                <a:ea typeface="+mn-ea"/>
                <a:cs typeface="+mn-cs"/>
              </a:rPr>
              <a:t>Minification</a:t>
            </a:r>
            <a:r>
              <a:rPr lang="en-US" sz="1200" b="0" i="0" kern="1200" dirty="0" smtClean="0">
                <a:solidFill>
                  <a:schemeClr val="tx1"/>
                </a:solidFill>
                <a:effectLst/>
                <a:latin typeface="+mn-lt"/>
                <a:ea typeface="+mn-ea"/>
                <a:cs typeface="+mn-cs"/>
              </a:rPr>
              <a:t> makes the code take </a:t>
            </a:r>
            <a:r>
              <a:rPr lang="en-US" sz="1200" b="0" i="0" u="none" strike="noStrike" kern="1200" dirty="0" smtClean="0">
                <a:solidFill>
                  <a:schemeClr val="tx1"/>
                </a:solidFill>
                <a:effectLst/>
                <a:latin typeface="+mn-lt"/>
                <a:ea typeface="+mn-ea"/>
                <a:cs typeface="+mn-cs"/>
                <a:hlinkClick r:id="rId3"/>
              </a:rPr>
              <a:t>around 30–40% less size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Minification</a:t>
            </a:r>
            <a:r>
              <a:rPr lang="en-US" sz="1200" b="0" i="0" kern="1200" dirty="0" smtClean="0">
                <a:solidFill>
                  <a:schemeClr val="tx1"/>
                </a:solidFill>
                <a:effectLst/>
                <a:latin typeface="+mn-lt"/>
                <a:ea typeface="+mn-ea"/>
                <a:cs typeface="+mn-cs"/>
              </a:rPr>
              <a:t> is supported by every major app builder:</a:t>
            </a:r>
            <a:r>
              <a:rPr lang="en-US" dirty="0" smtClean="0"/>
              <a:t/>
            </a:r>
            <a:br>
              <a:rPr lang="en-US" dirty="0" smtClean="0"/>
            </a:b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mode: production</a:t>
            </a:r>
            <a:r>
              <a:rPr lang="en-US" sz="1200" b="0" i="0" kern="1200" dirty="0" smtClean="0">
                <a:solidFill>
                  <a:schemeClr val="tx1"/>
                </a:solidFill>
                <a:effectLst/>
                <a:latin typeface="+mn-lt"/>
                <a:ea typeface="+mn-ea"/>
                <a:cs typeface="+mn-cs"/>
              </a:rPr>
              <a:t> in </a:t>
            </a:r>
            <a:r>
              <a:rPr lang="en-US" sz="1200" b="0" i="0" kern="1200" dirty="0" err="1" smtClean="0">
                <a:solidFill>
                  <a:schemeClr val="tx1"/>
                </a:solidFill>
                <a:effectLst/>
                <a:latin typeface="+mn-lt"/>
                <a:ea typeface="+mn-ea"/>
                <a:cs typeface="+mn-cs"/>
              </a:rPr>
              <a:t>webpack</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babel-preset-minify</a:t>
            </a:r>
            <a:r>
              <a:rPr lang="en-US" sz="1200" b="0" i="0" kern="1200" dirty="0" smtClean="0">
                <a:solidFill>
                  <a:schemeClr val="tx1"/>
                </a:solidFill>
                <a:effectLst/>
                <a:latin typeface="+mn-lt"/>
                <a:ea typeface="+mn-ea"/>
                <a:cs typeface="+mn-cs"/>
              </a:rPr>
              <a:t> in Babel,</a:t>
            </a:r>
            <a:r>
              <a:rPr lang="en-US" dirty="0" smtClean="0"/>
              <a:t/>
            </a:r>
            <a:br>
              <a:rPr lang="en-US" dirty="0" smtClean="0"/>
            </a:b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a:rPr>
              <a:t>gulp-</a:t>
            </a:r>
            <a:r>
              <a:rPr lang="en-US" sz="1200" b="0" i="0" u="none" strike="noStrike" kern="1200" dirty="0" err="1" smtClean="0">
                <a:solidFill>
                  <a:schemeClr val="tx1"/>
                </a:solidFill>
                <a:effectLst/>
                <a:latin typeface="+mn-lt"/>
                <a:ea typeface="+mn-ea"/>
                <a:cs typeface="+mn-cs"/>
                <a:hlinkClick r:id="rId6"/>
              </a:rPr>
              <a:t>uglify</a:t>
            </a:r>
            <a:r>
              <a:rPr lang="en-US" sz="1200" b="0" i="0" kern="1200" dirty="0" smtClean="0">
                <a:solidFill>
                  <a:schemeClr val="tx1"/>
                </a:solidFill>
                <a:effectLst/>
                <a:latin typeface="+mn-lt"/>
                <a:ea typeface="+mn-ea"/>
                <a:cs typeface="+mn-cs"/>
              </a:rPr>
              <a:t> in Gulp</a:t>
            </a:r>
          </a:p>
          <a:p>
            <a:endParaRPr lang="ru-RU" dirty="0"/>
          </a:p>
        </p:txBody>
      </p:sp>
      <p:sp>
        <p:nvSpPr>
          <p:cNvPr id="4" name="Slide Number Placeholder 3"/>
          <p:cNvSpPr>
            <a:spLocks noGrp="1"/>
          </p:cNvSpPr>
          <p:nvPr>
            <p:ph type="sldNum" sz="quarter" idx="10"/>
          </p:nvPr>
        </p:nvSpPr>
        <p:spPr/>
        <p:txBody>
          <a:bodyPr/>
          <a:lstStyle/>
          <a:p>
            <a:fld id="{AF4B8F7D-0A2F-4F43-9935-F51567D44974}" type="slidenum">
              <a:rPr lang="ru-RU" smtClean="0"/>
              <a:t>14</a:t>
            </a:fld>
            <a:endParaRPr lang="ru-RU"/>
          </a:p>
        </p:txBody>
      </p:sp>
    </p:spTree>
    <p:extLst>
      <p:ext uri="{BB962C8B-B14F-4D97-AF65-F5344CB8AC3E}">
        <p14:creationId xmlns:p14="http://schemas.microsoft.com/office/powerpoint/2010/main" val="660693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 asks the browser to load scripts asynchronously (in the background) and to continue parsing the document while scripts are downloading. (If a script loads before the parsing ends, parsing will pause; but because loading usually takes more time than parsing, this rarely happens.)</a:t>
            </a:r>
          </a:p>
          <a:p>
            <a:r>
              <a:rPr lang="en-US" sz="1200" b="0" i="0" kern="1200" dirty="0" smtClean="0">
                <a:solidFill>
                  <a:schemeClr val="tx1"/>
                </a:solidFill>
                <a:effectLst/>
                <a:latin typeface="+mn-lt"/>
                <a:ea typeface="+mn-ea"/>
                <a:cs typeface="+mn-cs"/>
              </a:rPr>
              <a:t>— defer tells the browser to download the script asynchronously and execute it only after the document is parsed.</a:t>
            </a:r>
          </a:p>
          <a:p>
            <a:endParaRPr lang="en-US" dirty="0" smtClean="0"/>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 scripts would execute as soon as they download, without keeping the order. This means that if you have an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 React bundle and an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 app bundle, and the React bundle is larger, the app would download and execute earlier than React – and the site will break.</a:t>
            </a:r>
          </a:p>
          <a:p>
            <a:r>
              <a:rPr lang="en-US" sz="1200" b="0" i="0" kern="1200" dirty="0" smtClean="0">
                <a:solidFill>
                  <a:schemeClr val="tx1"/>
                </a:solidFill>
                <a:effectLst/>
                <a:latin typeface="+mn-lt"/>
                <a:ea typeface="+mn-ea"/>
                <a:cs typeface="+mn-cs"/>
              </a:rPr>
              <a:t>— defer scripts, unlike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 would execute in the right order only after all scripts are downloaded. Because of this, defer might be safer than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 when optimizing a large complex app.</a:t>
            </a:r>
          </a:p>
          <a:p>
            <a:endParaRPr lang="ru-RU" dirty="0"/>
          </a:p>
        </p:txBody>
      </p:sp>
      <p:sp>
        <p:nvSpPr>
          <p:cNvPr id="4" name="Slide Number Placeholder 3"/>
          <p:cNvSpPr>
            <a:spLocks noGrp="1"/>
          </p:cNvSpPr>
          <p:nvPr>
            <p:ph type="sldNum" sz="quarter" idx="10"/>
          </p:nvPr>
        </p:nvSpPr>
        <p:spPr/>
        <p:txBody>
          <a:bodyPr/>
          <a:lstStyle/>
          <a:p>
            <a:fld id="{AF4B8F7D-0A2F-4F43-9935-F51567D44974}" type="slidenum">
              <a:rPr lang="ru-RU" smtClean="0"/>
              <a:t>15</a:t>
            </a:fld>
            <a:endParaRPr lang="ru-RU"/>
          </a:p>
        </p:txBody>
      </p:sp>
    </p:spTree>
    <p:extLst>
      <p:ext uri="{BB962C8B-B14F-4D97-AF65-F5344CB8AC3E}">
        <p14:creationId xmlns:p14="http://schemas.microsoft.com/office/powerpoint/2010/main" val="4005893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That’s why the page remains white while styles are still loading.</a:t>
            </a:r>
          </a:p>
          <a:p>
            <a:r>
              <a:rPr lang="en-US" sz="1200" b="0" i="0" kern="1200" dirty="0" smtClean="0">
                <a:solidFill>
                  <a:schemeClr val="tx1"/>
                </a:solidFill>
                <a:effectLst/>
                <a:latin typeface="+mn-lt"/>
                <a:ea typeface="+mn-ea"/>
                <a:cs typeface="+mn-cs"/>
              </a:rPr>
              <a:t>Now, there’s a clever optimization trick here. It’s perfectly reasonable that browsers keep the page empty while styles haven’t loaded, and we don’t want to get rid of this. However, we can still make pages render faster – by loading the page with just a part of styles needed for initial rendering and fetching the remaining styles afterward. Those styles needed for initial rendering are called “Critical CSS”.</a:t>
            </a:r>
          </a:p>
        </p:txBody>
      </p:sp>
      <p:sp>
        <p:nvSpPr>
          <p:cNvPr id="4" name="Slide Number Placeholder 3"/>
          <p:cNvSpPr>
            <a:spLocks noGrp="1"/>
          </p:cNvSpPr>
          <p:nvPr>
            <p:ph type="sldNum" sz="quarter" idx="10"/>
          </p:nvPr>
        </p:nvSpPr>
        <p:spPr/>
        <p:txBody>
          <a:bodyPr/>
          <a:lstStyle/>
          <a:p>
            <a:fld id="{AF4B8F7D-0A2F-4F43-9935-F51567D44974}" type="slidenum">
              <a:rPr lang="ru-RU" smtClean="0"/>
              <a:t>19</a:t>
            </a:fld>
            <a:endParaRPr lang="ru-RU"/>
          </a:p>
        </p:txBody>
      </p:sp>
    </p:spTree>
    <p:extLst>
      <p:ext uri="{BB962C8B-B14F-4D97-AF65-F5344CB8AC3E}">
        <p14:creationId xmlns:p14="http://schemas.microsoft.com/office/powerpoint/2010/main" val="3823686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5FBDA-594A-4B8E-9448-CAB1304306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133E88C9-5ABB-4774-BC52-3520DFAD4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70F7A33A-53D1-4030-91FF-D00B34EA525F}"/>
              </a:ext>
            </a:extLst>
          </p:cNvPr>
          <p:cNvSpPr>
            <a:spLocks noGrp="1"/>
          </p:cNvSpPr>
          <p:nvPr>
            <p:ph type="dt" sz="half" idx="10"/>
          </p:nvPr>
        </p:nvSpPr>
        <p:spPr/>
        <p:txBody>
          <a:bodyPr/>
          <a:lstStyle/>
          <a:p>
            <a:fld id="{5ADFEE99-A274-4EF0-91CD-67A5824FAD68}" type="datetimeFigureOut">
              <a:rPr lang="ru-RU" smtClean="0"/>
              <a:t>21.04.2019</a:t>
            </a:fld>
            <a:endParaRPr lang="ru-RU"/>
          </a:p>
        </p:txBody>
      </p:sp>
      <p:sp>
        <p:nvSpPr>
          <p:cNvPr id="5" name="Footer Placeholder 4">
            <a:extLst>
              <a:ext uri="{FF2B5EF4-FFF2-40B4-BE49-F238E27FC236}">
                <a16:creationId xmlns:a16="http://schemas.microsoft.com/office/drawing/2014/main" id="{BEC8700A-D89C-47A1-9ADD-3647171C60D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B8E46B9-B52A-45BF-AB13-EBDAC9131FC2}"/>
              </a:ext>
            </a:extLst>
          </p:cNvPr>
          <p:cNvSpPr>
            <a:spLocks noGrp="1"/>
          </p:cNvSpPr>
          <p:nvPr>
            <p:ph type="sldNum" sz="quarter" idx="12"/>
          </p:nvPr>
        </p:nvSpPr>
        <p:spPr/>
        <p:txBody>
          <a:bodyPr/>
          <a:lstStyle/>
          <a:p>
            <a:fld id="{C8A1D3DB-A6FE-47B7-992F-CEC4CF0DEF18}" type="slidenum">
              <a:rPr lang="ru-RU" smtClean="0"/>
              <a:t>‹#›</a:t>
            </a:fld>
            <a:endParaRPr lang="ru-RU"/>
          </a:p>
        </p:txBody>
      </p:sp>
    </p:spTree>
    <p:extLst>
      <p:ext uri="{BB962C8B-B14F-4D97-AF65-F5344CB8AC3E}">
        <p14:creationId xmlns:p14="http://schemas.microsoft.com/office/powerpoint/2010/main" val="3206039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68BF8-4DD6-4D49-823D-E7CC2E181F7F}"/>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EE8FA3B1-BB52-46C9-AFF3-430260D99C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E58827FB-388A-4895-99DE-612F45E2CDDC}"/>
              </a:ext>
            </a:extLst>
          </p:cNvPr>
          <p:cNvSpPr>
            <a:spLocks noGrp="1"/>
          </p:cNvSpPr>
          <p:nvPr>
            <p:ph type="dt" sz="half" idx="10"/>
          </p:nvPr>
        </p:nvSpPr>
        <p:spPr/>
        <p:txBody>
          <a:bodyPr/>
          <a:lstStyle/>
          <a:p>
            <a:fld id="{5ADFEE99-A274-4EF0-91CD-67A5824FAD68}" type="datetimeFigureOut">
              <a:rPr lang="ru-RU" smtClean="0"/>
              <a:t>21.04.2019</a:t>
            </a:fld>
            <a:endParaRPr lang="ru-RU"/>
          </a:p>
        </p:txBody>
      </p:sp>
      <p:sp>
        <p:nvSpPr>
          <p:cNvPr id="5" name="Footer Placeholder 4">
            <a:extLst>
              <a:ext uri="{FF2B5EF4-FFF2-40B4-BE49-F238E27FC236}">
                <a16:creationId xmlns:a16="http://schemas.microsoft.com/office/drawing/2014/main" id="{009CDDEB-6D6E-4CCD-941A-7474F47F80B7}"/>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E98B93F2-AC8B-45CF-82C1-DD49676E1F8A}"/>
              </a:ext>
            </a:extLst>
          </p:cNvPr>
          <p:cNvSpPr>
            <a:spLocks noGrp="1"/>
          </p:cNvSpPr>
          <p:nvPr>
            <p:ph type="sldNum" sz="quarter" idx="12"/>
          </p:nvPr>
        </p:nvSpPr>
        <p:spPr/>
        <p:txBody>
          <a:bodyPr/>
          <a:lstStyle/>
          <a:p>
            <a:fld id="{C8A1D3DB-A6FE-47B7-992F-CEC4CF0DEF18}" type="slidenum">
              <a:rPr lang="ru-RU" smtClean="0"/>
              <a:t>‹#›</a:t>
            </a:fld>
            <a:endParaRPr lang="ru-RU"/>
          </a:p>
        </p:txBody>
      </p:sp>
    </p:spTree>
    <p:extLst>
      <p:ext uri="{BB962C8B-B14F-4D97-AF65-F5344CB8AC3E}">
        <p14:creationId xmlns:p14="http://schemas.microsoft.com/office/powerpoint/2010/main" val="3254438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F4B1F9-A205-4D4F-8B1E-01B58A477E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C3D471B8-972F-4F76-98BF-77D8604F27E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5A27E51A-1743-47D1-8B2F-0C2AE34BD0C1}"/>
              </a:ext>
            </a:extLst>
          </p:cNvPr>
          <p:cNvSpPr>
            <a:spLocks noGrp="1"/>
          </p:cNvSpPr>
          <p:nvPr>
            <p:ph type="dt" sz="half" idx="10"/>
          </p:nvPr>
        </p:nvSpPr>
        <p:spPr/>
        <p:txBody>
          <a:bodyPr/>
          <a:lstStyle/>
          <a:p>
            <a:fld id="{5ADFEE99-A274-4EF0-91CD-67A5824FAD68}" type="datetimeFigureOut">
              <a:rPr lang="ru-RU" smtClean="0"/>
              <a:t>21.04.2019</a:t>
            </a:fld>
            <a:endParaRPr lang="ru-RU"/>
          </a:p>
        </p:txBody>
      </p:sp>
      <p:sp>
        <p:nvSpPr>
          <p:cNvPr id="5" name="Footer Placeholder 4">
            <a:extLst>
              <a:ext uri="{FF2B5EF4-FFF2-40B4-BE49-F238E27FC236}">
                <a16:creationId xmlns:a16="http://schemas.microsoft.com/office/drawing/2014/main" id="{9A951BC0-288A-4975-94E4-4E03CD4AC7DF}"/>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20C30BED-55CE-44E1-B887-712C51BB7B5E}"/>
              </a:ext>
            </a:extLst>
          </p:cNvPr>
          <p:cNvSpPr>
            <a:spLocks noGrp="1"/>
          </p:cNvSpPr>
          <p:nvPr>
            <p:ph type="sldNum" sz="quarter" idx="12"/>
          </p:nvPr>
        </p:nvSpPr>
        <p:spPr/>
        <p:txBody>
          <a:bodyPr/>
          <a:lstStyle/>
          <a:p>
            <a:fld id="{C8A1D3DB-A6FE-47B7-992F-CEC4CF0DEF18}" type="slidenum">
              <a:rPr lang="ru-RU" smtClean="0"/>
              <a:t>‹#›</a:t>
            </a:fld>
            <a:endParaRPr lang="ru-RU"/>
          </a:p>
        </p:txBody>
      </p:sp>
    </p:spTree>
    <p:extLst>
      <p:ext uri="{BB962C8B-B14F-4D97-AF65-F5344CB8AC3E}">
        <p14:creationId xmlns:p14="http://schemas.microsoft.com/office/powerpoint/2010/main" val="664525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0DA0-DF4E-441B-A23E-EDA15355DF29}"/>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083B725F-8EB7-4936-ABBF-A6E201E98E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BAED938C-FE17-4644-BAC3-54BD8F67125D}"/>
              </a:ext>
            </a:extLst>
          </p:cNvPr>
          <p:cNvSpPr>
            <a:spLocks noGrp="1"/>
          </p:cNvSpPr>
          <p:nvPr>
            <p:ph type="dt" sz="half" idx="10"/>
          </p:nvPr>
        </p:nvSpPr>
        <p:spPr/>
        <p:txBody>
          <a:bodyPr/>
          <a:lstStyle/>
          <a:p>
            <a:fld id="{5ADFEE99-A274-4EF0-91CD-67A5824FAD68}" type="datetimeFigureOut">
              <a:rPr lang="ru-RU" smtClean="0"/>
              <a:t>21.04.2019</a:t>
            </a:fld>
            <a:endParaRPr lang="ru-RU"/>
          </a:p>
        </p:txBody>
      </p:sp>
      <p:sp>
        <p:nvSpPr>
          <p:cNvPr id="5" name="Footer Placeholder 4">
            <a:extLst>
              <a:ext uri="{FF2B5EF4-FFF2-40B4-BE49-F238E27FC236}">
                <a16:creationId xmlns:a16="http://schemas.microsoft.com/office/drawing/2014/main" id="{493D2F8F-F165-4F45-80A0-8D5AC5FB36B6}"/>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9DA5931-869F-475A-B9F4-E3CEBBE97C24}"/>
              </a:ext>
            </a:extLst>
          </p:cNvPr>
          <p:cNvSpPr>
            <a:spLocks noGrp="1"/>
          </p:cNvSpPr>
          <p:nvPr>
            <p:ph type="sldNum" sz="quarter" idx="12"/>
          </p:nvPr>
        </p:nvSpPr>
        <p:spPr/>
        <p:txBody>
          <a:bodyPr/>
          <a:lstStyle/>
          <a:p>
            <a:fld id="{C8A1D3DB-A6FE-47B7-992F-CEC4CF0DEF18}" type="slidenum">
              <a:rPr lang="ru-RU" smtClean="0"/>
              <a:t>‹#›</a:t>
            </a:fld>
            <a:endParaRPr lang="ru-RU"/>
          </a:p>
        </p:txBody>
      </p:sp>
    </p:spTree>
    <p:extLst>
      <p:ext uri="{BB962C8B-B14F-4D97-AF65-F5344CB8AC3E}">
        <p14:creationId xmlns:p14="http://schemas.microsoft.com/office/powerpoint/2010/main" val="3957611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FC07-1710-4630-9A49-B527734B92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FAB188BA-15F4-4EF8-8ECB-EB6DD46F07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2660A8B-7C93-4D37-93C2-9082624B937A}"/>
              </a:ext>
            </a:extLst>
          </p:cNvPr>
          <p:cNvSpPr>
            <a:spLocks noGrp="1"/>
          </p:cNvSpPr>
          <p:nvPr>
            <p:ph type="dt" sz="half" idx="10"/>
          </p:nvPr>
        </p:nvSpPr>
        <p:spPr/>
        <p:txBody>
          <a:bodyPr/>
          <a:lstStyle/>
          <a:p>
            <a:fld id="{5ADFEE99-A274-4EF0-91CD-67A5824FAD68}" type="datetimeFigureOut">
              <a:rPr lang="ru-RU" smtClean="0"/>
              <a:t>21.04.2019</a:t>
            </a:fld>
            <a:endParaRPr lang="ru-RU"/>
          </a:p>
        </p:txBody>
      </p:sp>
      <p:sp>
        <p:nvSpPr>
          <p:cNvPr id="5" name="Footer Placeholder 4">
            <a:extLst>
              <a:ext uri="{FF2B5EF4-FFF2-40B4-BE49-F238E27FC236}">
                <a16:creationId xmlns:a16="http://schemas.microsoft.com/office/drawing/2014/main" id="{53340F3D-95E1-435D-B4E3-B99FCDDFA462}"/>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02BB26E-AD6B-4C54-B023-102E604977FB}"/>
              </a:ext>
            </a:extLst>
          </p:cNvPr>
          <p:cNvSpPr>
            <a:spLocks noGrp="1"/>
          </p:cNvSpPr>
          <p:nvPr>
            <p:ph type="sldNum" sz="quarter" idx="12"/>
          </p:nvPr>
        </p:nvSpPr>
        <p:spPr/>
        <p:txBody>
          <a:bodyPr/>
          <a:lstStyle/>
          <a:p>
            <a:fld id="{C8A1D3DB-A6FE-47B7-992F-CEC4CF0DEF18}" type="slidenum">
              <a:rPr lang="ru-RU" smtClean="0"/>
              <a:t>‹#›</a:t>
            </a:fld>
            <a:endParaRPr lang="ru-RU"/>
          </a:p>
        </p:txBody>
      </p:sp>
    </p:spTree>
    <p:extLst>
      <p:ext uri="{BB962C8B-B14F-4D97-AF65-F5344CB8AC3E}">
        <p14:creationId xmlns:p14="http://schemas.microsoft.com/office/powerpoint/2010/main" val="1132211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C7E1-DF4F-47C2-96A9-35AF1ECF0C43}"/>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18F7ADE9-F363-4A16-BE89-D1C12ED76CB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A4C3517D-388C-496A-8AF5-D51070456C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8E0C7975-F8BB-455B-873E-B1B34D24F22F}"/>
              </a:ext>
            </a:extLst>
          </p:cNvPr>
          <p:cNvSpPr>
            <a:spLocks noGrp="1"/>
          </p:cNvSpPr>
          <p:nvPr>
            <p:ph type="dt" sz="half" idx="10"/>
          </p:nvPr>
        </p:nvSpPr>
        <p:spPr/>
        <p:txBody>
          <a:bodyPr/>
          <a:lstStyle/>
          <a:p>
            <a:fld id="{5ADFEE99-A274-4EF0-91CD-67A5824FAD68}" type="datetimeFigureOut">
              <a:rPr lang="ru-RU" smtClean="0"/>
              <a:t>21.04.2019</a:t>
            </a:fld>
            <a:endParaRPr lang="ru-RU"/>
          </a:p>
        </p:txBody>
      </p:sp>
      <p:sp>
        <p:nvSpPr>
          <p:cNvPr id="6" name="Footer Placeholder 5">
            <a:extLst>
              <a:ext uri="{FF2B5EF4-FFF2-40B4-BE49-F238E27FC236}">
                <a16:creationId xmlns:a16="http://schemas.microsoft.com/office/drawing/2014/main" id="{04FD990E-2EBC-4891-9366-67C4169E9ADF}"/>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89A95383-0413-45E2-8ABC-0D616AF1D845}"/>
              </a:ext>
            </a:extLst>
          </p:cNvPr>
          <p:cNvSpPr>
            <a:spLocks noGrp="1"/>
          </p:cNvSpPr>
          <p:nvPr>
            <p:ph type="sldNum" sz="quarter" idx="12"/>
          </p:nvPr>
        </p:nvSpPr>
        <p:spPr/>
        <p:txBody>
          <a:bodyPr/>
          <a:lstStyle/>
          <a:p>
            <a:fld id="{C8A1D3DB-A6FE-47B7-992F-CEC4CF0DEF18}" type="slidenum">
              <a:rPr lang="ru-RU" smtClean="0"/>
              <a:t>‹#›</a:t>
            </a:fld>
            <a:endParaRPr lang="ru-RU"/>
          </a:p>
        </p:txBody>
      </p:sp>
    </p:spTree>
    <p:extLst>
      <p:ext uri="{BB962C8B-B14F-4D97-AF65-F5344CB8AC3E}">
        <p14:creationId xmlns:p14="http://schemas.microsoft.com/office/powerpoint/2010/main" val="273620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A283A-76AC-45AA-B56D-94848FD198F8}"/>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D14EF897-E59A-47E6-9D2F-AFBDEC2D1D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00088C0-42DB-4A34-A63B-EA0571FBC61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5A4FF94E-B84A-487B-84DC-31A52BC037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B6A2BE6-4C18-41E1-8E45-0FAA2D26E4C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FF077651-F399-4A47-AD66-B9B78FBA2E9D}"/>
              </a:ext>
            </a:extLst>
          </p:cNvPr>
          <p:cNvSpPr>
            <a:spLocks noGrp="1"/>
          </p:cNvSpPr>
          <p:nvPr>
            <p:ph type="dt" sz="half" idx="10"/>
          </p:nvPr>
        </p:nvSpPr>
        <p:spPr/>
        <p:txBody>
          <a:bodyPr/>
          <a:lstStyle/>
          <a:p>
            <a:fld id="{5ADFEE99-A274-4EF0-91CD-67A5824FAD68}" type="datetimeFigureOut">
              <a:rPr lang="ru-RU" smtClean="0"/>
              <a:t>21.04.2019</a:t>
            </a:fld>
            <a:endParaRPr lang="ru-RU"/>
          </a:p>
        </p:txBody>
      </p:sp>
      <p:sp>
        <p:nvSpPr>
          <p:cNvPr id="8" name="Footer Placeholder 7">
            <a:extLst>
              <a:ext uri="{FF2B5EF4-FFF2-40B4-BE49-F238E27FC236}">
                <a16:creationId xmlns:a16="http://schemas.microsoft.com/office/drawing/2014/main" id="{05B74A44-D984-4E59-8689-AE214E0D0354}"/>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86E206CA-96F0-40AF-BCB1-17FF4D87098C}"/>
              </a:ext>
            </a:extLst>
          </p:cNvPr>
          <p:cNvSpPr>
            <a:spLocks noGrp="1"/>
          </p:cNvSpPr>
          <p:nvPr>
            <p:ph type="sldNum" sz="quarter" idx="12"/>
          </p:nvPr>
        </p:nvSpPr>
        <p:spPr/>
        <p:txBody>
          <a:bodyPr/>
          <a:lstStyle/>
          <a:p>
            <a:fld id="{C8A1D3DB-A6FE-47B7-992F-CEC4CF0DEF18}" type="slidenum">
              <a:rPr lang="ru-RU" smtClean="0"/>
              <a:t>‹#›</a:t>
            </a:fld>
            <a:endParaRPr lang="ru-RU"/>
          </a:p>
        </p:txBody>
      </p:sp>
    </p:spTree>
    <p:extLst>
      <p:ext uri="{BB962C8B-B14F-4D97-AF65-F5344CB8AC3E}">
        <p14:creationId xmlns:p14="http://schemas.microsoft.com/office/powerpoint/2010/main" val="808153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3998-3C97-4CBD-B42F-AE082020B107}"/>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DDE8CBB4-BF04-43F1-A92A-6C02B0305D46}"/>
              </a:ext>
            </a:extLst>
          </p:cNvPr>
          <p:cNvSpPr>
            <a:spLocks noGrp="1"/>
          </p:cNvSpPr>
          <p:nvPr>
            <p:ph type="dt" sz="half" idx="10"/>
          </p:nvPr>
        </p:nvSpPr>
        <p:spPr/>
        <p:txBody>
          <a:bodyPr/>
          <a:lstStyle/>
          <a:p>
            <a:fld id="{5ADFEE99-A274-4EF0-91CD-67A5824FAD68}" type="datetimeFigureOut">
              <a:rPr lang="ru-RU" smtClean="0"/>
              <a:t>21.04.2019</a:t>
            </a:fld>
            <a:endParaRPr lang="ru-RU"/>
          </a:p>
        </p:txBody>
      </p:sp>
      <p:sp>
        <p:nvSpPr>
          <p:cNvPr id="4" name="Footer Placeholder 3">
            <a:extLst>
              <a:ext uri="{FF2B5EF4-FFF2-40B4-BE49-F238E27FC236}">
                <a16:creationId xmlns:a16="http://schemas.microsoft.com/office/drawing/2014/main" id="{F9352A10-90B9-4147-996E-85048CBB14B4}"/>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297BAA05-2F73-499D-ADEC-3240245C8A88}"/>
              </a:ext>
            </a:extLst>
          </p:cNvPr>
          <p:cNvSpPr>
            <a:spLocks noGrp="1"/>
          </p:cNvSpPr>
          <p:nvPr>
            <p:ph type="sldNum" sz="quarter" idx="12"/>
          </p:nvPr>
        </p:nvSpPr>
        <p:spPr/>
        <p:txBody>
          <a:bodyPr/>
          <a:lstStyle/>
          <a:p>
            <a:fld id="{C8A1D3DB-A6FE-47B7-992F-CEC4CF0DEF18}" type="slidenum">
              <a:rPr lang="ru-RU" smtClean="0"/>
              <a:t>‹#›</a:t>
            </a:fld>
            <a:endParaRPr lang="ru-RU"/>
          </a:p>
        </p:txBody>
      </p:sp>
    </p:spTree>
    <p:extLst>
      <p:ext uri="{BB962C8B-B14F-4D97-AF65-F5344CB8AC3E}">
        <p14:creationId xmlns:p14="http://schemas.microsoft.com/office/powerpoint/2010/main" val="1174054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4D1594-3224-40A6-9507-0E22E8E593F1}"/>
              </a:ext>
            </a:extLst>
          </p:cNvPr>
          <p:cNvSpPr>
            <a:spLocks noGrp="1"/>
          </p:cNvSpPr>
          <p:nvPr>
            <p:ph type="dt" sz="half" idx="10"/>
          </p:nvPr>
        </p:nvSpPr>
        <p:spPr/>
        <p:txBody>
          <a:bodyPr/>
          <a:lstStyle/>
          <a:p>
            <a:fld id="{5ADFEE99-A274-4EF0-91CD-67A5824FAD68}" type="datetimeFigureOut">
              <a:rPr lang="ru-RU" smtClean="0"/>
              <a:t>21.04.2019</a:t>
            </a:fld>
            <a:endParaRPr lang="ru-RU"/>
          </a:p>
        </p:txBody>
      </p:sp>
      <p:sp>
        <p:nvSpPr>
          <p:cNvPr id="3" name="Footer Placeholder 2">
            <a:extLst>
              <a:ext uri="{FF2B5EF4-FFF2-40B4-BE49-F238E27FC236}">
                <a16:creationId xmlns:a16="http://schemas.microsoft.com/office/drawing/2014/main" id="{58E5C423-637F-4DED-8C16-841D8D48882A}"/>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95580580-CD81-47C5-AD7C-F448FB0545FF}"/>
              </a:ext>
            </a:extLst>
          </p:cNvPr>
          <p:cNvSpPr>
            <a:spLocks noGrp="1"/>
          </p:cNvSpPr>
          <p:nvPr>
            <p:ph type="sldNum" sz="quarter" idx="12"/>
          </p:nvPr>
        </p:nvSpPr>
        <p:spPr/>
        <p:txBody>
          <a:bodyPr/>
          <a:lstStyle/>
          <a:p>
            <a:fld id="{C8A1D3DB-A6FE-47B7-992F-CEC4CF0DEF18}" type="slidenum">
              <a:rPr lang="ru-RU" smtClean="0"/>
              <a:t>‹#›</a:t>
            </a:fld>
            <a:endParaRPr lang="ru-RU"/>
          </a:p>
        </p:txBody>
      </p:sp>
    </p:spTree>
    <p:extLst>
      <p:ext uri="{BB962C8B-B14F-4D97-AF65-F5344CB8AC3E}">
        <p14:creationId xmlns:p14="http://schemas.microsoft.com/office/powerpoint/2010/main" val="3474831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DC61-F591-4A82-9213-FB34DCC742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94708127-F0BB-45A8-A9FA-76C6D67F89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559DCCED-CECF-4B4E-A2A8-B64B2A7401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A07BA8-85C5-459F-97F1-20DD33EEA794}"/>
              </a:ext>
            </a:extLst>
          </p:cNvPr>
          <p:cNvSpPr>
            <a:spLocks noGrp="1"/>
          </p:cNvSpPr>
          <p:nvPr>
            <p:ph type="dt" sz="half" idx="10"/>
          </p:nvPr>
        </p:nvSpPr>
        <p:spPr/>
        <p:txBody>
          <a:bodyPr/>
          <a:lstStyle/>
          <a:p>
            <a:fld id="{5ADFEE99-A274-4EF0-91CD-67A5824FAD68}" type="datetimeFigureOut">
              <a:rPr lang="ru-RU" smtClean="0"/>
              <a:t>21.04.2019</a:t>
            </a:fld>
            <a:endParaRPr lang="ru-RU"/>
          </a:p>
        </p:txBody>
      </p:sp>
      <p:sp>
        <p:nvSpPr>
          <p:cNvPr id="6" name="Footer Placeholder 5">
            <a:extLst>
              <a:ext uri="{FF2B5EF4-FFF2-40B4-BE49-F238E27FC236}">
                <a16:creationId xmlns:a16="http://schemas.microsoft.com/office/drawing/2014/main" id="{DD6B42DC-84B1-4D10-8CBB-A9AB843CD04E}"/>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1F2E0DE8-3C21-4D8A-9EC5-E7032FA98EE8}"/>
              </a:ext>
            </a:extLst>
          </p:cNvPr>
          <p:cNvSpPr>
            <a:spLocks noGrp="1"/>
          </p:cNvSpPr>
          <p:nvPr>
            <p:ph type="sldNum" sz="quarter" idx="12"/>
          </p:nvPr>
        </p:nvSpPr>
        <p:spPr/>
        <p:txBody>
          <a:bodyPr/>
          <a:lstStyle/>
          <a:p>
            <a:fld id="{C8A1D3DB-A6FE-47B7-992F-CEC4CF0DEF18}" type="slidenum">
              <a:rPr lang="ru-RU" smtClean="0"/>
              <a:t>‹#›</a:t>
            </a:fld>
            <a:endParaRPr lang="ru-RU"/>
          </a:p>
        </p:txBody>
      </p:sp>
    </p:spTree>
    <p:extLst>
      <p:ext uri="{BB962C8B-B14F-4D97-AF65-F5344CB8AC3E}">
        <p14:creationId xmlns:p14="http://schemas.microsoft.com/office/powerpoint/2010/main" val="2521079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D4FD-0B85-4ACA-A3CA-8876BA844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AA5E16FB-244E-4F25-A72A-FE64DE13CE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414586C-7A7F-4116-A811-8D72CE8DC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062D16-FE0A-4AEF-BDC1-FFE0438D82CC}"/>
              </a:ext>
            </a:extLst>
          </p:cNvPr>
          <p:cNvSpPr>
            <a:spLocks noGrp="1"/>
          </p:cNvSpPr>
          <p:nvPr>
            <p:ph type="dt" sz="half" idx="10"/>
          </p:nvPr>
        </p:nvSpPr>
        <p:spPr/>
        <p:txBody>
          <a:bodyPr/>
          <a:lstStyle/>
          <a:p>
            <a:fld id="{5ADFEE99-A274-4EF0-91CD-67A5824FAD68}" type="datetimeFigureOut">
              <a:rPr lang="ru-RU" smtClean="0"/>
              <a:t>21.04.2019</a:t>
            </a:fld>
            <a:endParaRPr lang="ru-RU"/>
          </a:p>
        </p:txBody>
      </p:sp>
      <p:sp>
        <p:nvSpPr>
          <p:cNvPr id="6" name="Footer Placeholder 5">
            <a:extLst>
              <a:ext uri="{FF2B5EF4-FFF2-40B4-BE49-F238E27FC236}">
                <a16:creationId xmlns:a16="http://schemas.microsoft.com/office/drawing/2014/main" id="{981554B9-0BAB-46C7-A576-C39B8D01E2D0}"/>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3F133CC1-B0A3-43BA-8899-6ADA334DA325}"/>
              </a:ext>
            </a:extLst>
          </p:cNvPr>
          <p:cNvSpPr>
            <a:spLocks noGrp="1"/>
          </p:cNvSpPr>
          <p:nvPr>
            <p:ph type="sldNum" sz="quarter" idx="12"/>
          </p:nvPr>
        </p:nvSpPr>
        <p:spPr/>
        <p:txBody>
          <a:bodyPr/>
          <a:lstStyle/>
          <a:p>
            <a:fld id="{C8A1D3DB-A6FE-47B7-992F-CEC4CF0DEF18}" type="slidenum">
              <a:rPr lang="ru-RU" smtClean="0"/>
              <a:t>‹#›</a:t>
            </a:fld>
            <a:endParaRPr lang="ru-RU"/>
          </a:p>
        </p:txBody>
      </p:sp>
    </p:spTree>
    <p:extLst>
      <p:ext uri="{BB962C8B-B14F-4D97-AF65-F5344CB8AC3E}">
        <p14:creationId xmlns:p14="http://schemas.microsoft.com/office/powerpoint/2010/main" val="3138701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FA7138-70A3-4EB1-B1DC-61830EC58E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0547D0D0-6BE9-489C-BEB5-5F53096867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167871E4-C51B-409B-85CF-AA160157C5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FEE99-A274-4EF0-91CD-67A5824FAD68}" type="datetimeFigureOut">
              <a:rPr lang="ru-RU" smtClean="0"/>
              <a:t>21.04.2019</a:t>
            </a:fld>
            <a:endParaRPr lang="ru-RU"/>
          </a:p>
        </p:txBody>
      </p:sp>
      <p:sp>
        <p:nvSpPr>
          <p:cNvPr id="5" name="Footer Placeholder 4">
            <a:extLst>
              <a:ext uri="{FF2B5EF4-FFF2-40B4-BE49-F238E27FC236}">
                <a16:creationId xmlns:a16="http://schemas.microsoft.com/office/drawing/2014/main" id="{D6B8B984-D3C5-4E23-9351-C1DC9262CC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8F732BCA-BD3B-476F-A406-9CBE80E30A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1D3DB-A6FE-47B7-992F-CEC4CF0DEF18}" type="slidenum">
              <a:rPr lang="ru-RU" smtClean="0"/>
              <a:t>‹#›</a:t>
            </a:fld>
            <a:endParaRPr lang="ru-RU"/>
          </a:p>
        </p:txBody>
      </p:sp>
    </p:spTree>
    <p:extLst>
      <p:ext uri="{BB962C8B-B14F-4D97-AF65-F5344CB8AC3E}">
        <p14:creationId xmlns:p14="http://schemas.microsoft.com/office/powerpoint/2010/main" val="177550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47B3-3967-4C99-A528-B952C78B5ED6}"/>
              </a:ext>
            </a:extLst>
          </p:cNvPr>
          <p:cNvSpPr>
            <a:spLocks noGrp="1"/>
          </p:cNvSpPr>
          <p:nvPr>
            <p:ph type="ctrTitle"/>
          </p:nvPr>
        </p:nvSpPr>
        <p:spPr/>
        <p:txBody>
          <a:bodyPr/>
          <a:lstStyle/>
          <a:p>
            <a:r>
              <a:rPr lang="en-US" dirty="0"/>
              <a:t>Critical Rendering Path</a:t>
            </a:r>
            <a:endParaRPr lang="ru-RU" dirty="0"/>
          </a:p>
        </p:txBody>
      </p:sp>
    </p:spTree>
    <p:extLst>
      <p:ext uri="{BB962C8B-B14F-4D97-AF65-F5344CB8AC3E}">
        <p14:creationId xmlns:p14="http://schemas.microsoft.com/office/powerpoint/2010/main" val="3930745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Performance</a:t>
            </a:r>
            <a:endParaRPr lang="ru-RU" dirty="0"/>
          </a:p>
        </p:txBody>
      </p:sp>
      <p:sp>
        <p:nvSpPr>
          <p:cNvPr id="5" name="Subtitle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3659978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Slow site is very uncomfortable</a:t>
            </a:r>
            <a:endParaRPr lang="ru-RU" dirty="0"/>
          </a:p>
        </p:txBody>
      </p:sp>
      <p:pic>
        <p:nvPicPr>
          <p:cNvPr id="1028" name="Picture 4" descr="https://pbs.twimg.com/media/C78paWQV4AAU3v0.jpg:l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367" y="1866506"/>
            <a:ext cx="8373781" cy="463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644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affects business</a:t>
            </a:r>
            <a:endParaRPr lang="ru-RU" dirty="0"/>
          </a:p>
        </p:txBody>
      </p:sp>
      <p:sp>
        <p:nvSpPr>
          <p:cNvPr id="4" name="TextBox 3"/>
          <p:cNvSpPr txBox="1"/>
          <p:nvPr/>
        </p:nvSpPr>
        <p:spPr>
          <a:xfrm>
            <a:off x="838199" y="2222897"/>
            <a:ext cx="10912311" cy="2677656"/>
          </a:xfrm>
          <a:prstGeom prst="rect">
            <a:avLst/>
          </a:prstGeom>
          <a:noFill/>
        </p:spPr>
        <p:txBody>
          <a:bodyPr wrap="square" rtlCol="0">
            <a:spAutoFit/>
          </a:bodyPr>
          <a:lstStyle/>
          <a:p>
            <a:r>
              <a:rPr lang="en-US" sz="2400" dirty="0"/>
              <a:t>— In 2016, </a:t>
            </a:r>
            <a:r>
              <a:rPr lang="en-US" sz="2400" dirty="0" err="1"/>
              <a:t>AliExpress</a:t>
            </a:r>
            <a:r>
              <a:rPr lang="en-US" sz="2400" dirty="0"/>
              <a:t> made their site faster by a third and received 10.5% more </a:t>
            </a:r>
            <a:r>
              <a:rPr lang="en-US" sz="2400" dirty="0" smtClean="0"/>
              <a:t>orders</a:t>
            </a:r>
          </a:p>
          <a:p>
            <a:endParaRPr lang="en-US" sz="2400" dirty="0"/>
          </a:p>
          <a:p>
            <a:r>
              <a:rPr lang="en-US" sz="2400" dirty="0"/>
              <a:t>— Back in 2006, Google tried making the search slower by half-a-second and discovered that users were making 25% fewer </a:t>
            </a:r>
            <a:r>
              <a:rPr lang="en-US" sz="2400" dirty="0" smtClean="0"/>
              <a:t>requests</a:t>
            </a:r>
          </a:p>
          <a:p>
            <a:endParaRPr lang="en-US" sz="2400" dirty="0"/>
          </a:p>
          <a:p>
            <a:r>
              <a:rPr lang="en-US" sz="2400" dirty="0"/>
              <a:t>— In 2008, Aberdeen Group discovered that slowing a site down by one second decreases the user satisfaction by 16%</a:t>
            </a:r>
            <a:endParaRPr lang="ru-RU" sz="2400" dirty="0"/>
          </a:p>
        </p:txBody>
      </p:sp>
    </p:spTree>
    <p:extLst>
      <p:ext uri="{BB962C8B-B14F-4D97-AF65-F5344CB8AC3E}">
        <p14:creationId xmlns:p14="http://schemas.microsoft.com/office/powerpoint/2010/main" val="2779490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performance?</a:t>
            </a:r>
            <a:endParaRPr lang="ru-RU" dirty="0"/>
          </a:p>
        </p:txBody>
      </p:sp>
      <p:sp>
        <p:nvSpPr>
          <p:cNvPr id="3" name="Content Placeholder 2"/>
          <p:cNvSpPr>
            <a:spLocks noGrp="1"/>
          </p:cNvSpPr>
          <p:nvPr>
            <p:ph idx="1"/>
          </p:nvPr>
        </p:nvSpPr>
        <p:spPr>
          <a:xfrm>
            <a:off x="838200" y="2645757"/>
            <a:ext cx="6250757" cy="2048791"/>
          </a:xfrm>
        </p:spPr>
        <p:txBody>
          <a:bodyPr/>
          <a:lstStyle/>
          <a:p>
            <a:pPr marL="514350" indent="-514350">
              <a:buAutoNum type="arabicPeriod"/>
            </a:pPr>
            <a:r>
              <a:rPr lang="en-US" dirty="0" smtClean="0"/>
              <a:t>Server responds quickly</a:t>
            </a:r>
          </a:p>
          <a:p>
            <a:pPr marL="514350" indent="-514350">
              <a:buAutoNum type="arabicPeriod"/>
            </a:pPr>
            <a:r>
              <a:rPr lang="en-US" b="1" dirty="0" smtClean="0"/>
              <a:t>Web app loads and renders quickly</a:t>
            </a:r>
          </a:p>
          <a:p>
            <a:pPr marL="514350" indent="-514350">
              <a:buAutoNum type="arabicPeriod"/>
            </a:pPr>
            <a:r>
              <a:rPr lang="en-US" dirty="0" smtClean="0"/>
              <a:t>Web app works quickly</a:t>
            </a:r>
            <a:endParaRPr lang="ru-RU" dirty="0"/>
          </a:p>
        </p:txBody>
      </p:sp>
    </p:spTree>
    <p:extLst>
      <p:ext uri="{BB962C8B-B14F-4D97-AF65-F5344CB8AC3E}">
        <p14:creationId xmlns:p14="http://schemas.microsoft.com/office/powerpoint/2010/main" val="295488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code </a:t>
            </a:r>
            <a:r>
              <a:rPr lang="en-US" dirty="0" err="1"/>
              <a:t>m</a:t>
            </a:r>
            <a:r>
              <a:rPr lang="en-US" dirty="0" err="1" smtClean="0"/>
              <a:t>inification</a:t>
            </a:r>
            <a:endParaRPr lang="ru-RU" dirty="0"/>
          </a:p>
        </p:txBody>
      </p:sp>
      <p:sp>
        <p:nvSpPr>
          <p:cNvPr id="6" name="Rectangle 5"/>
          <p:cNvSpPr/>
          <p:nvPr/>
        </p:nvSpPr>
        <p:spPr>
          <a:xfrm>
            <a:off x="838200" y="2440077"/>
            <a:ext cx="7609840" cy="1477328"/>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logArrayItems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element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index</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console</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log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index</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 = '</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element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8</a:t>
            </a:r>
            <a:r>
              <a:rPr lang="en-US" dirty="0">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forEach</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logArrayItems</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8" name="Rectangle 7"/>
          <p:cNvSpPr/>
          <p:nvPr/>
        </p:nvSpPr>
        <p:spPr>
          <a:xfrm>
            <a:off x="838200" y="5100935"/>
            <a:ext cx="7437120" cy="646331"/>
          </a:xfrm>
          <a:prstGeom prst="rect">
            <a:avLst/>
          </a:prstGeom>
        </p:spPr>
        <p:txBody>
          <a:bodyPr wrap="square">
            <a:spAutoFit/>
          </a:bodyPr>
          <a:lstStyle/>
          <a:p>
            <a:r>
              <a:rPr lang="pt-BR" dirty="0" err="1">
                <a:solidFill>
                  <a:srgbClr val="0000FF"/>
                </a:solidFill>
                <a:latin typeface="Consolas" panose="020B0609020204030204" pitchFamily="49" charset="0"/>
              </a:rPr>
              <a:t>function</a:t>
            </a:r>
            <a:r>
              <a:rPr lang="pt-BR" dirty="0">
                <a:solidFill>
                  <a:srgbClr val="000000"/>
                </a:solidFill>
                <a:latin typeface="Consolas" panose="020B0609020204030204" pitchFamily="49" charset="0"/>
              </a:rPr>
              <a:t> </a:t>
            </a:r>
            <a:r>
              <a:rPr lang="pt-BR" dirty="0" err="1">
                <a:solidFill>
                  <a:srgbClr val="795E26"/>
                </a:solidFill>
                <a:latin typeface="Consolas" panose="020B0609020204030204" pitchFamily="49" charset="0"/>
              </a:rPr>
              <a:t>logArrayItems</a:t>
            </a:r>
            <a:r>
              <a:rPr lang="pt-BR" dirty="0">
                <a:solidFill>
                  <a:srgbClr val="000000"/>
                </a:solidFill>
                <a:latin typeface="Consolas" panose="020B0609020204030204" pitchFamily="49" charset="0"/>
              </a:rPr>
              <a:t>(</a:t>
            </a:r>
            <a:r>
              <a:rPr lang="pt-BR" dirty="0" err="1">
                <a:solidFill>
                  <a:srgbClr val="001080"/>
                </a:solidFill>
                <a:latin typeface="Consolas" panose="020B0609020204030204" pitchFamily="49" charset="0"/>
              </a:rPr>
              <a:t>o</a:t>
            </a:r>
            <a:r>
              <a:rPr lang="pt-BR" dirty="0" err="1">
                <a:solidFill>
                  <a:srgbClr val="000000"/>
                </a:solidFill>
                <a:latin typeface="Consolas" panose="020B0609020204030204" pitchFamily="49" charset="0"/>
              </a:rPr>
              <a:t>,</a:t>
            </a:r>
            <a:r>
              <a:rPr lang="pt-BR" dirty="0" err="1">
                <a:solidFill>
                  <a:srgbClr val="001080"/>
                </a:solidFill>
                <a:latin typeface="Consolas" panose="020B0609020204030204" pitchFamily="49" charset="0"/>
              </a:rPr>
              <a:t>r</a:t>
            </a:r>
            <a:r>
              <a:rPr lang="pt-BR" dirty="0">
                <a:solidFill>
                  <a:srgbClr val="000000"/>
                </a:solidFill>
                <a:latin typeface="Consolas" panose="020B0609020204030204" pitchFamily="49" charset="0"/>
              </a:rPr>
              <a:t>){</a:t>
            </a:r>
            <a:r>
              <a:rPr lang="pt-BR" dirty="0">
                <a:solidFill>
                  <a:srgbClr val="267F99"/>
                </a:solidFill>
                <a:latin typeface="Consolas" panose="020B0609020204030204" pitchFamily="49" charset="0"/>
              </a:rPr>
              <a:t>console</a:t>
            </a:r>
            <a:r>
              <a:rPr lang="pt-BR" dirty="0">
                <a:solidFill>
                  <a:srgbClr val="000000"/>
                </a:solidFill>
                <a:latin typeface="Consolas" panose="020B0609020204030204" pitchFamily="49" charset="0"/>
              </a:rPr>
              <a:t>.</a:t>
            </a:r>
            <a:r>
              <a:rPr lang="pt-BR" dirty="0">
                <a:solidFill>
                  <a:srgbClr val="795E26"/>
                </a:solidFill>
                <a:latin typeface="Consolas" panose="020B0609020204030204" pitchFamily="49" charset="0"/>
              </a:rPr>
              <a:t>log</a:t>
            </a:r>
            <a:r>
              <a:rPr lang="pt-BR" dirty="0">
                <a:solidFill>
                  <a:srgbClr val="000000"/>
                </a:solidFill>
                <a:latin typeface="Consolas" panose="020B0609020204030204" pitchFamily="49" charset="0"/>
              </a:rPr>
              <a:t>(</a:t>
            </a:r>
            <a:r>
              <a:rPr lang="pt-BR" dirty="0">
                <a:solidFill>
                  <a:srgbClr val="A31515"/>
                </a:solidFill>
                <a:latin typeface="Consolas" panose="020B0609020204030204" pitchFamily="49" charset="0"/>
              </a:rPr>
              <a:t>"a["</a:t>
            </a:r>
            <a:r>
              <a:rPr lang="pt-BR" dirty="0">
                <a:solidFill>
                  <a:srgbClr val="000000"/>
                </a:solidFill>
                <a:latin typeface="Consolas" panose="020B0609020204030204" pitchFamily="49" charset="0"/>
              </a:rPr>
              <a:t>+</a:t>
            </a:r>
            <a:r>
              <a:rPr lang="pt-BR" dirty="0">
                <a:solidFill>
                  <a:srgbClr val="001080"/>
                </a:solidFill>
                <a:latin typeface="Consolas" panose="020B0609020204030204" pitchFamily="49" charset="0"/>
              </a:rPr>
              <a:t>r</a:t>
            </a:r>
            <a:r>
              <a:rPr lang="pt-BR" dirty="0">
                <a:solidFill>
                  <a:srgbClr val="000000"/>
                </a:solidFill>
                <a:latin typeface="Consolas" panose="020B0609020204030204" pitchFamily="49" charset="0"/>
              </a:rPr>
              <a:t>+</a:t>
            </a:r>
            <a:r>
              <a:rPr lang="pt-BR" dirty="0">
                <a:solidFill>
                  <a:srgbClr val="A31515"/>
                </a:solidFill>
                <a:latin typeface="Consolas" panose="020B0609020204030204" pitchFamily="49" charset="0"/>
              </a:rPr>
              <a:t>"] = "</a:t>
            </a:r>
            <a:r>
              <a:rPr lang="pt-BR" dirty="0">
                <a:solidFill>
                  <a:srgbClr val="000000"/>
                </a:solidFill>
                <a:latin typeface="Consolas" panose="020B0609020204030204" pitchFamily="49" charset="0"/>
              </a:rPr>
              <a:t>+</a:t>
            </a:r>
            <a:r>
              <a:rPr lang="pt-BR" dirty="0">
                <a:solidFill>
                  <a:srgbClr val="001080"/>
                </a:solidFill>
                <a:latin typeface="Consolas" panose="020B0609020204030204" pitchFamily="49" charset="0"/>
              </a:rPr>
              <a:t>o</a:t>
            </a:r>
            <a:r>
              <a:rPr lang="pt-BR" dirty="0" smtClean="0">
                <a:solidFill>
                  <a:srgbClr val="000000"/>
                </a:solidFill>
                <a:latin typeface="Consolas" panose="020B0609020204030204" pitchFamily="49" charset="0"/>
              </a:rPr>
              <a:t>)}</a:t>
            </a:r>
          </a:p>
          <a:p>
            <a:r>
              <a:rPr lang="pt-BR" dirty="0" smtClean="0">
                <a:solidFill>
                  <a:srgbClr val="000000"/>
                </a:solidFill>
                <a:latin typeface="Consolas" panose="020B0609020204030204" pitchFamily="49" charset="0"/>
              </a:rPr>
              <a:t>[</a:t>
            </a:r>
            <a:r>
              <a:rPr lang="pt-BR" dirty="0">
                <a:solidFill>
                  <a:srgbClr val="09885A"/>
                </a:solidFill>
                <a:latin typeface="Consolas" panose="020B0609020204030204" pitchFamily="49" charset="0"/>
              </a:rPr>
              <a:t>1</a:t>
            </a:r>
            <a:r>
              <a:rPr lang="pt-BR" dirty="0">
                <a:solidFill>
                  <a:srgbClr val="000000"/>
                </a:solidFill>
                <a:latin typeface="Consolas" panose="020B0609020204030204" pitchFamily="49" charset="0"/>
              </a:rPr>
              <a:t>,</a:t>
            </a:r>
            <a:r>
              <a:rPr lang="pt-BR" dirty="0">
                <a:solidFill>
                  <a:srgbClr val="09885A"/>
                </a:solidFill>
                <a:latin typeface="Consolas" panose="020B0609020204030204" pitchFamily="49" charset="0"/>
              </a:rPr>
              <a:t>2</a:t>
            </a:r>
            <a:r>
              <a:rPr lang="pt-BR" dirty="0">
                <a:solidFill>
                  <a:srgbClr val="000000"/>
                </a:solidFill>
                <a:latin typeface="Consolas" panose="020B0609020204030204" pitchFamily="49" charset="0"/>
              </a:rPr>
              <a:t>,</a:t>
            </a:r>
            <a:r>
              <a:rPr lang="pt-BR" dirty="0">
                <a:solidFill>
                  <a:srgbClr val="09885A"/>
                </a:solidFill>
                <a:latin typeface="Consolas" panose="020B0609020204030204" pitchFamily="49" charset="0"/>
              </a:rPr>
              <a:t>3</a:t>
            </a:r>
            <a:r>
              <a:rPr lang="pt-BR" dirty="0">
                <a:solidFill>
                  <a:srgbClr val="000000"/>
                </a:solidFill>
                <a:latin typeface="Consolas" panose="020B0609020204030204" pitchFamily="49" charset="0"/>
              </a:rPr>
              <a:t>,</a:t>
            </a:r>
            <a:r>
              <a:rPr lang="pt-BR" dirty="0">
                <a:solidFill>
                  <a:srgbClr val="09885A"/>
                </a:solidFill>
                <a:latin typeface="Consolas" panose="020B0609020204030204" pitchFamily="49" charset="0"/>
              </a:rPr>
              <a:t>5</a:t>
            </a:r>
            <a:r>
              <a:rPr lang="pt-BR" dirty="0">
                <a:solidFill>
                  <a:srgbClr val="000000"/>
                </a:solidFill>
                <a:latin typeface="Consolas" panose="020B0609020204030204" pitchFamily="49" charset="0"/>
              </a:rPr>
              <a:t>,</a:t>
            </a:r>
            <a:r>
              <a:rPr lang="pt-BR" dirty="0">
                <a:solidFill>
                  <a:srgbClr val="09885A"/>
                </a:solidFill>
                <a:latin typeface="Consolas" panose="020B0609020204030204" pitchFamily="49" charset="0"/>
              </a:rPr>
              <a:t>8</a:t>
            </a:r>
            <a:r>
              <a:rPr lang="pt-BR" dirty="0">
                <a:solidFill>
                  <a:srgbClr val="000000"/>
                </a:solidFill>
                <a:latin typeface="Consolas" panose="020B0609020204030204" pitchFamily="49" charset="0"/>
              </a:rPr>
              <a:t>].</a:t>
            </a:r>
            <a:r>
              <a:rPr lang="pt-BR" dirty="0" err="1">
                <a:solidFill>
                  <a:srgbClr val="795E26"/>
                </a:solidFill>
                <a:latin typeface="Consolas" panose="020B0609020204030204" pitchFamily="49" charset="0"/>
              </a:rPr>
              <a:t>forEach</a:t>
            </a:r>
            <a:r>
              <a:rPr lang="pt-BR" dirty="0">
                <a:solidFill>
                  <a:srgbClr val="000000"/>
                </a:solidFill>
                <a:latin typeface="Consolas" panose="020B0609020204030204" pitchFamily="49" charset="0"/>
              </a:rPr>
              <a:t>(</a:t>
            </a:r>
            <a:r>
              <a:rPr lang="pt-BR" dirty="0" err="1">
                <a:solidFill>
                  <a:srgbClr val="001080"/>
                </a:solidFill>
                <a:latin typeface="Consolas" panose="020B0609020204030204" pitchFamily="49" charset="0"/>
              </a:rPr>
              <a:t>logArrayItems</a:t>
            </a:r>
            <a:r>
              <a:rPr lang="pt-BR" dirty="0">
                <a:solidFill>
                  <a:srgbClr val="000000"/>
                </a:solidFill>
                <a:latin typeface="Consolas" panose="020B0609020204030204" pitchFamily="49" charset="0"/>
              </a:rPr>
              <a:t>);</a:t>
            </a:r>
            <a:endParaRPr lang="pt-BR" b="0" dirty="0">
              <a:solidFill>
                <a:srgbClr val="000000"/>
              </a:solidFill>
              <a:effectLst/>
              <a:latin typeface="Consolas" panose="020B0609020204030204" pitchFamily="49" charset="0"/>
            </a:endParaRPr>
          </a:p>
        </p:txBody>
      </p:sp>
      <p:sp>
        <p:nvSpPr>
          <p:cNvPr id="9" name="TextBox 8"/>
          <p:cNvSpPr txBox="1"/>
          <p:nvPr/>
        </p:nvSpPr>
        <p:spPr>
          <a:xfrm>
            <a:off x="838199" y="2070745"/>
            <a:ext cx="979755" cy="369332"/>
          </a:xfrm>
          <a:prstGeom prst="rect">
            <a:avLst/>
          </a:prstGeom>
          <a:noFill/>
        </p:spPr>
        <p:txBody>
          <a:bodyPr wrap="none" rtlCol="0">
            <a:spAutoFit/>
          </a:bodyPr>
          <a:lstStyle/>
          <a:p>
            <a:r>
              <a:rPr lang="en-US" dirty="0" smtClean="0"/>
              <a:t>Original:</a:t>
            </a:r>
            <a:endParaRPr lang="ru-RU" dirty="0"/>
          </a:p>
        </p:txBody>
      </p:sp>
      <p:sp>
        <p:nvSpPr>
          <p:cNvPr id="10" name="TextBox 9"/>
          <p:cNvSpPr txBox="1"/>
          <p:nvPr/>
        </p:nvSpPr>
        <p:spPr>
          <a:xfrm>
            <a:off x="838200" y="4731603"/>
            <a:ext cx="1032655" cy="369332"/>
          </a:xfrm>
          <a:prstGeom prst="rect">
            <a:avLst/>
          </a:prstGeom>
          <a:noFill/>
        </p:spPr>
        <p:txBody>
          <a:bodyPr wrap="none" rtlCol="0">
            <a:spAutoFit/>
          </a:bodyPr>
          <a:lstStyle/>
          <a:p>
            <a:r>
              <a:rPr lang="en-US" dirty="0" smtClean="0"/>
              <a:t>Minified:</a:t>
            </a:r>
            <a:endParaRPr lang="ru-RU" dirty="0"/>
          </a:p>
        </p:txBody>
      </p:sp>
    </p:spTree>
    <p:extLst>
      <p:ext uri="{BB962C8B-B14F-4D97-AF65-F5344CB8AC3E}">
        <p14:creationId xmlns:p14="http://schemas.microsoft.com/office/powerpoint/2010/main" val="955642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loading JavaScript</a:t>
            </a:r>
            <a:endParaRPr lang="ru-RU" dirty="0"/>
          </a:p>
        </p:txBody>
      </p:sp>
      <p:pic>
        <p:nvPicPr>
          <p:cNvPr id="2054" name="Picture 6" descr="Image result for async def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94674"/>
            <a:ext cx="8028940" cy="4484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994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splitting</a:t>
            </a:r>
            <a:endParaRPr lang="ru-RU" dirty="0"/>
          </a:p>
        </p:txBody>
      </p:sp>
      <p:sp>
        <p:nvSpPr>
          <p:cNvPr id="4" name="Rounded Rectangle 3"/>
          <p:cNvSpPr/>
          <p:nvPr/>
        </p:nvSpPr>
        <p:spPr>
          <a:xfrm>
            <a:off x="838200" y="3149600"/>
            <a:ext cx="3088640" cy="172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bundle.js</a:t>
            </a:r>
          </a:p>
          <a:p>
            <a:pPr algn="ctr"/>
            <a:r>
              <a:rPr lang="en-US" dirty="0" smtClean="0"/>
              <a:t>512 Kb</a:t>
            </a:r>
            <a:endParaRPr lang="ru-RU" dirty="0"/>
          </a:p>
        </p:txBody>
      </p:sp>
      <p:sp>
        <p:nvSpPr>
          <p:cNvPr id="5" name="Rounded Rectangle 4"/>
          <p:cNvSpPr/>
          <p:nvPr/>
        </p:nvSpPr>
        <p:spPr>
          <a:xfrm>
            <a:off x="6644640" y="1894840"/>
            <a:ext cx="32105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framework-1.1.0.js</a:t>
            </a:r>
          </a:p>
          <a:p>
            <a:pPr algn="ctr"/>
            <a:r>
              <a:rPr lang="en-US" dirty="0" smtClean="0"/>
              <a:t>256 Kb</a:t>
            </a:r>
            <a:endParaRPr lang="ru-RU" dirty="0"/>
          </a:p>
        </p:txBody>
      </p:sp>
      <p:sp>
        <p:nvSpPr>
          <p:cNvPr id="6" name="Rounded Rectangle 5"/>
          <p:cNvSpPr/>
          <p:nvPr/>
        </p:nvSpPr>
        <p:spPr>
          <a:xfrm>
            <a:off x="6644640" y="3048000"/>
            <a:ext cx="32105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my-web-app.js</a:t>
            </a:r>
          </a:p>
          <a:p>
            <a:pPr algn="ctr"/>
            <a:r>
              <a:rPr lang="en-US" dirty="0" smtClean="0"/>
              <a:t>128 Kb</a:t>
            </a:r>
            <a:endParaRPr lang="ru-RU" dirty="0"/>
          </a:p>
        </p:txBody>
      </p:sp>
      <p:sp>
        <p:nvSpPr>
          <p:cNvPr id="7" name="Rounded Rectangle 6"/>
          <p:cNvSpPr/>
          <p:nvPr/>
        </p:nvSpPr>
        <p:spPr>
          <a:xfrm>
            <a:off x="6644640" y="4201160"/>
            <a:ext cx="32105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my-web-app--user-space.js</a:t>
            </a:r>
          </a:p>
          <a:p>
            <a:pPr algn="ctr"/>
            <a:r>
              <a:rPr lang="en-US" dirty="0" smtClean="0"/>
              <a:t>64 Kb</a:t>
            </a:r>
            <a:endParaRPr lang="ru-RU" dirty="0"/>
          </a:p>
        </p:txBody>
      </p:sp>
      <p:sp>
        <p:nvSpPr>
          <p:cNvPr id="8" name="Rounded Rectangle 7"/>
          <p:cNvSpPr/>
          <p:nvPr/>
        </p:nvSpPr>
        <p:spPr>
          <a:xfrm>
            <a:off x="6644640" y="5354320"/>
            <a:ext cx="32105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my-web-app--admin-space.js</a:t>
            </a:r>
          </a:p>
          <a:p>
            <a:pPr algn="ctr"/>
            <a:r>
              <a:rPr lang="en-US" dirty="0" smtClean="0"/>
              <a:t>64 Kb</a:t>
            </a:r>
            <a:endParaRPr lang="ru-RU" dirty="0"/>
          </a:p>
        </p:txBody>
      </p:sp>
      <p:sp>
        <p:nvSpPr>
          <p:cNvPr id="9" name="Right Arrow 8"/>
          <p:cNvSpPr/>
          <p:nvPr/>
        </p:nvSpPr>
        <p:spPr>
          <a:xfrm>
            <a:off x="4796536" y="377088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330810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Unused code in dependencies</a:t>
            </a:r>
            <a:endParaRPr lang="ru-RU" dirty="0"/>
          </a:p>
        </p:txBody>
      </p:sp>
      <p:pic>
        <p:nvPicPr>
          <p:cNvPr id="3074" name="Picture 2" descr="Image result for bundle analyzer moment.js"/>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188360" y="1777048"/>
            <a:ext cx="5815279" cy="4262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179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a:t>
            </a:r>
            <a:r>
              <a:rPr lang="en-US" dirty="0" err="1" smtClean="0"/>
              <a:t>Minification</a:t>
            </a:r>
            <a:r>
              <a:rPr lang="en-US" dirty="0" smtClean="0"/>
              <a:t> &amp; Optimization</a:t>
            </a:r>
            <a:endParaRPr lang="ru-RU" dirty="0"/>
          </a:p>
        </p:txBody>
      </p:sp>
      <p:sp>
        <p:nvSpPr>
          <p:cNvPr id="4" name="Rectangle 3"/>
          <p:cNvSpPr/>
          <p:nvPr/>
        </p:nvSpPr>
        <p:spPr>
          <a:xfrm>
            <a:off x="838200" y="2439799"/>
            <a:ext cx="3337560" cy="2862322"/>
          </a:xfrm>
          <a:prstGeom prst="rect">
            <a:avLst/>
          </a:prstGeom>
        </p:spPr>
        <p:txBody>
          <a:bodyPr wrap="square">
            <a:spAutoFit/>
          </a:bodyPr>
          <a:lstStyle/>
          <a:p>
            <a:r>
              <a:rPr lang="en-US" dirty="0">
                <a:solidFill>
                  <a:srgbClr val="800000"/>
                </a:solidFill>
                <a:latin typeface="Consolas" panose="020B0609020204030204" pitchFamily="49" charset="0"/>
              </a:rPr>
              <a:t>.foo</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width</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200px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height</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100px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.bar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border-width</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1px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border-style</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solid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border-color</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red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5" name="TextBox 4"/>
          <p:cNvSpPr txBox="1"/>
          <p:nvPr/>
        </p:nvSpPr>
        <p:spPr>
          <a:xfrm>
            <a:off x="838200" y="1880577"/>
            <a:ext cx="979755" cy="369332"/>
          </a:xfrm>
          <a:prstGeom prst="rect">
            <a:avLst/>
          </a:prstGeom>
          <a:noFill/>
        </p:spPr>
        <p:txBody>
          <a:bodyPr wrap="none" rtlCol="0">
            <a:spAutoFit/>
          </a:bodyPr>
          <a:lstStyle/>
          <a:p>
            <a:r>
              <a:rPr lang="en-US" dirty="0" smtClean="0"/>
              <a:t>Original:</a:t>
            </a:r>
            <a:endParaRPr lang="ru-RU" dirty="0"/>
          </a:p>
        </p:txBody>
      </p:sp>
      <p:sp>
        <p:nvSpPr>
          <p:cNvPr id="6" name="Rectangle 5"/>
          <p:cNvSpPr/>
          <p:nvPr/>
        </p:nvSpPr>
        <p:spPr>
          <a:xfrm>
            <a:off x="6974840" y="3039795"/>
            <a:ext cx="3606800" cy="923330"/>
          </a:xfrm>
          <a:prstGeom prst="rect">
            <a:avLst/>
          </a:prstGeom>
        </p:spPr>
        <p:txBody>
          <a:bodyPr wrap="square">
            <a:spAutoFit/>
          </a:bodyPr>
          <a:lstStyle/>
          <a:p>
            <a:r>
              <a:rPr lang="en-US" dirty="0">
                <a:solidFill>
                  <a:srgbClr val="800000"/>
                </a:solidFill>
                <a:latin typeface="Consolas" panose="020B0609020204030204" pitchFamily="49" charset="0"/>
              </a:rPr>
              <a:t>.foo</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width</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200px</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height</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100px</a:t>
            </a:r>
            <a:r>
              <a:rPr lang="en-US" dirty="0">
                <a:solidFill>
                  <a:srgbClr val="000000"/>
                </a:solidFill>
                <a:latin typeface="Consolas" panose="020B0609020204030204" pitchFamily="49" charset="0"/>
              </a:rPr>
              <a:t>}</a:t>
            </a:r>
            <a:r>
              <a:rPr lang="en-US" dirty="0">
                <a:solidFill>
                  <a:srgbClr val="800000"/>
                </a:solidFill>
                <a:latin typeface="Consolas" panose="020B0609020204030204" pitchFamily="49" charset="0"/>
              </a:rPr>
              <a:t>.bar</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border</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1px</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solid</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red</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7" name="TextBox 6"/>
          <p:cNvSpPr txBox="1"/>
          <p:nvPr/>
        </p:nvSpPr>
        <p:spPr>
          <a:xfrm>
            <a:off x="6974840" y="1880577"/>
            <a:ext cx="1210781" cy="369332"/>
          </a:xfrm>
          <a:prstGeom prst="rect">
            <a:avLst/>
          </a:prstGeom>
          <a:noFill/>
        </p:spPr>
        <p:txBody>
          <a:bodyPr wrap="none" rtlCol="0">
            <a:spAutoFit/>
          </a:bodyPr>
          <a:lstStyle/>
          <a:p>
            <a:r>
              <a:rPr lang="en-US" dirty="0" smtClean="0"/>
              <a:t>Optimized:</a:t>
            </a:r>
            <a:endParaRPr lang="ru-RU" dirty="0"/>
          </a:p>
        </p:txBody>
      </p:sp>
    </p:spTree>
    <p:extLst>
      <p:ext uri="{BB962C8B-B14F-4D97-AF65-F5344CB8AC3E}">
        <p14:creationId xmlns:p14="http://schemas.microsoft.com/office/powerpoint/2010/main" val="37085368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Embedding critical styles</a:t>
            </a:r>
            <a:endParaRPr lang="ru-RU" dirty="0"/>
          </a:p>
        </p:txBody>
      </p:sp>
      <p:sp>
        <p:nvSpPr>
          <p:cNvPr id="5" name="Rounded Rectangle 4"/>
          <p:cNvSpPr/>
          <p:nvPr/>
        </p:nvSpPr>
        <p:spPr>
          <a:xfrm>
            <a:off x="1005840" y="2387600"/>
            <a:ext cx="19405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index.html</a:t>
            </a:r>
          </a:p>
          <a:p>
            <a:pPr algn="ctr"/>
            <a:r>
              <a:rPr lang="en-US" dirty="0" smtClean="0"/>
              <a:t>(HTML only)</a:t>
            </a:r>
          </a:p>
          <a:p>
            <a:pPr algn="ctr"/>
            <a:r>
              <a:rPr lang="en-US" dirty="0" smtClean="0"/>
              <a:t>10 Kb</a:t>
            </a:r>
            <a:endParaRPr lang="ru-RU" dirty="0"/>
          </a:p>
        </p:txBody>
      </p:sp>
      <p:sp>
        <p:nvSpPr>
          <p:cNvPr id="6" name="Rounded Rectangle 5"/>
          <p:cNvSpPr/>
          <p:nvPr/>
        </p:nvSpPr>
        <p:spPr>
          <a:xfrm>
            <a:off x="1005840" y="3541712"/>
            <a:ext cx="19405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styles.css</a:t>
            </a:r>
          </a:p>
          <a:p>
            <a:pPr algn="ctr"/>
            <a:r>
              <a:rPr lang="en-US" dirty="0" smtClean="0"/>
              <a:t>(all CSS)</a:t>
            </a:r>
          </a:p>
          <a:p>
            <a:pPr algn="ctr"/>
            <a:r>
              <a:rPr lang="en-US" dirty="0" smtClean="0"/>
              <a:t>50 Kb</a:t>
            </a:r>
            <a:endParaRPr lang="ru-RU" dirty="0"/>
          </a:p>
        </p:txBody>
      </p:sp>
      <p:sp>
        <p:nvSpPr>
          <p:cNvPr id="7" name="Rounded Rectangle 6"/>
          <p:cNvSpPr/>
          <p:nvPr/>
        </p:nvSpPr>
        <p:spPr>
          <a:xfrm>
            <a:off x="6461760" y="2387600"/>
            <a:ext cx="377952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index.html</a:t>
            </a:r>
          </a:p>
          <a:p>
            <a:pPr algn="ctr"/>
            <a:r>
              <a:rPr lang="en-US" dirty="0"/>
              <a:t>(HTML </a:t>
            </a:r>
            <a:r>
              <a:rPr lang="en-US" dirty="0" smtClean="0"/>
              <a:t>&amp; embedded critical CSS)</a:t>
            </a:r>
            <a:endParaRPr lang="en-US" dirty="0"/>
          </a:p>
          <a:p>
            <a:pPr algn="ctr"/>
            <a:r>
              <a:rPr lang="en-US" dirty="0"/>
              <a:t>2</a:t>
            </a:r>
            <a:r>
              <a:rPr lang="en-US" dirty="0" smtClean="0"/>
              <a:t>0 </a:t>
            </a:r>
            <a:r>
              <a:rPr lang="en-US" dirty="0"/>
              <a:t>Kb</a:t>
            </a:r>
            <a:endParaRPr lang="ru-RU" dirty="0"/>
          </a:p>
        </p:txBody>
      </p:sp>
      <p:sp>
        <p:nvSpPr>
          <p:cNvPr id="8" name="Rounded Rectangle 7"/>
          <p:cNvSpPr/>
          <p:nvPr/>
        </p:nvSpPr>
        <p:spPr>
          <a:xfrm>
            <a:off x="6461760" y="3541712"/>
            <a:ext cx="377952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other-styles.css</a:t>
            </a:r>
          </a:p>
          <a:p>
            <a:pPr algn="ctr"/>
            <a:r>
              <a:rPr lang="en-US" dirty="0" smtClean="0"/>
              <a:t>(not critical CSS)</a:t>
            </a:r>
          </a:p>
          <a:p>
            <a:pPr algn="ctr"/>
            <a:r>
              <a:rPr lang="en-US" dirty="0"/>
              <a:t>4</a:t>
            </a:r>
            <a:r>
              <a:rPr lang="en-US" dirty="0" smtClean="0"/>
              <a:t>0 Kb</a:t>
            </a:r>
            <a:endParaRPr lang="ru-RU" dirty="0"/>
          </a:p>
        </p:txBody>
      </p:sp>
      <p:sp>
        <p:nvSpPr>
          <p:cNvPr id="9" name="Right Arrow 8"/>
          <p:cNvSpPr/>
          <p:nvPr/>
        </p:nvSpPr>
        <p:spPr>
          <a:xfrm>
            <a:off x="4363720" y="318668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482600" y="5367496"/>
            <a:ext cx="11856720" cy="1200329"/>
          </a:xfrm>
          <a:prstGeom prst="rect">
            <a:avLst/>
          </a:prstGeom>
        </p:spPr>
        <p:txBody>
          <a:bodyPr wrap="square">
            <a:spAutoFit/>
          </a:bodyPr>
          <a:lstStyle/>
          <a:p>
            <a:r>
              <a:rPr lang="en-US" dirty="0">
                <a:solidFill>
                  <a:srgbClr val="800000"/>
                </a:solidFill>
                <a:latin typeface="Consolas" panose="020B0609020204030204" pitchFamily="49" charset="0"/>
              </a:rPr>
              <a:t>&lt;style&gt;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critical styles */</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&lt;/style&gt;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&lt;link</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rel</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"preload"</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href</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"other-styles.css"</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"style"</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onload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1080"/>
                </a:solidFill>
                <a:latin typeface="Consolas" panose="020B0609020204030204" pitchFamily="49" charset="0"/>
              </a:rPr>
              <a:t>rel</a:t>
            </a:r>
            <a:r>
              <a:rPr lang="en-US" dirty="0">
                <a:solidFill>
                  <a:srgbClr val="0000FF"/>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a:t>
            </a:r>
            <a:r>
              <a:rPr lang="en-US" dirty="0">
                <a:solidFill>
                  <a:srgbClr val="A31515"/>
                </a:solidFill>
                <a:latin typeface="Consolas" panose="020B0609020204030204" pitchFamily="49" charset="0"/>
              </a:rPr>
              <a:t>'stylesheet'</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87457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EF88F-F7CC-4BD9-8B26-CED53B903A5F}"/>
              </a:ext>
            </a:extLst>
          </p:cNvPr>
          <p:cNvSpPr>
            <a:spLocks noGrp="1"/>
          </p:cNvSpPr>
          <p:nvPr>
            <p:ph type="title"/>
          </p:nvPr>
        </p:nvSpPr>
        <p:spPr/>
        <p:txBody>
          <a:bodyPr/>
          <a:lstStyle/>
          <a:p>
            <a:r>
              <a:rPr lang="en-US" dirty="0"/>
              <a:t>Constructing</a:t>
            </a:r>
            <a:r>
              <a:rPr lang="ru-RU" dirty="0"/>
              <a:t> </a:t>
            </a:r>
            <a:r>
              <a:rPr lang="en-US" dirty="0"/>
              <a:t>Document Object Model</a:t>
            </a:r>
            <a:endParaRPr lang="ru-RU" dirty="0"/>
          </a:p>
        </p:txBody>
      </p:sp>
      <p:sp>
        <p:nvSpPr>
          <p:cNvPr id="5" name="Rectangle 4">
            <a:extLst>
              <a:ext uri="{FF2B5EF4-FFF2-40B4-BE49-F238E27FC236}">
                <a16:creationId xmlns:a16="http://schemas.microsoft.com/office/drawing/2014/main" id="{E8F8F120-8677-4784-9446-2B2A399E6A8F}"/>
              </a:ext>
            </a:extLst>
          </p:cNvPr>
          <p:cNvSpPr/>
          <p:nvPr/>
        </p:nvSpPr>
        <p:spPr>
          <a:xfrm>
            <a:off x="838200" y="1691561"/>
            <a:ext cx="9853448" cy="3693319"/>
          </a:xfrm>
          <a:prstGeom prst="rect">
            <a:avLst/>
          </a:prstGeom>
        </p:spPr>
        <p:txBody>
          <a:bodyPr wrap="square">
            <a:spAutoFit/>
          </a:bodyPr>
          <a:lstStyle/>
          <a:p>
            <a:r>
              <a:rPr lang="en-US" b="0" dirty="0">
                <a:solidFill>
                  <a:srgbClr val="800000"/>
                </a:solidFill>
                <a:effectLst/>
                <a:latin typeface="Consolas" panose="020B0609020204030204" pitchFamily="49" charset="0"/>
              </a:rPr>
              <a:t>&lt;html&gt;</a:t>
            </a:r>
            <a:r>
              <a:rPr lang="en-US" b="0" dirty="0">
                <a:solidFill>
                  <a:srgbClr val="000000"/>
                </a:solidFill>
                <a:effectLst/>
                <a:latin typeface="Consolas" panose="020B0609020204030204" pitchFamily="49" charset="0"/>
              </a:rPr>
              <a:t/>
            </a:r>
            <a:br>
              <a:rPr lang="en-US" b="0" dirty="0">
                <a:solidFill>
                  <a:srgbClr val="000000"/>
                </a:solidFill>
                <a:effectLst/>
                <a:latin typeface="Consolas" panose="020B0609020204030204" pitchFamily="49" charset="0"/>
              </a:rPr>
            </a:br>
            <a:r>
              <a:rPr lang="en-US" b="0" dirty="0">
                <a:solidFill>
                  <a:srgbClr val="800000"/>
                </a:solidFill>
                <a:effectLst/>
                <a:latin typeface="Consolas" panose="020B0609020204030204" pitchFamily="49" charset="0"/>
              </a:rPr>
              <a:t>&lt;head&gt;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&lt;meta</a:t>
            </a:r>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"viewport"</a:t>
            </a:r>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content</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"width=device-</a:t>
            </a:r>
            <a:r>
              <a:rPr lang="en-US" b="0" dirty="0" err="1">
                <a:solidFill>
                  <a:srgbClr val="0000FF"/>
                </a:solidFill>
                <a:effectLst/>
                <a:latin typeface="Consolas" panose="020B0609020204030204" pitchFamily="49" charset="0"/>
              </a:rPr>
              <a:t>width,initial</a:t>
            </a:r>
            <a:r>
              <a:rPr lang="en-US" b="0" dirty="0">
                <a:solidFill>
                  <a:srgbClr val="0000FF"/>
                </a:solidFill>
                <a:effectLst/>
                <a:latin typeface="Consolas" panose="020B0609020204030204" pitchFamily="49" charset="0"/>
              </a:rPr>
              <a:t>-scale=1"</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&lt;link</a:t>
            </a:r>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href</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"style.css"</a:t>
            </a:r>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rel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"stylesheet"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&lt;title&gt;</a:t>
            </a:r>
            <a:r>
              <a:rPr lang="en-US" b="0" dirty="0">
                <a:solidFill>
                  <a:srgbClr val="000000"/>
                </a:solidFill>
                <a:effectLst/>
                <a:latin typeface="Consolas" panose="020B0609020204030204" pitchFamily="49" charset="0"/>
              </a:rPr>
              <a:t>Critical Path</a:t>
            </a:r>
            <a:r>
              <a:rPr lang="en-US" b="0" dirty="0">
                <a:solidFill>
                  <a:srgbClr val="800000"/>
                </a:solidFill>
                <a:effectLst/>
                <a:latin typeface="Consolas" panose="020B0609020204030204" pitchFamily="49" charset="0"/>
              </a:rPr>
              <a:t>&lt;/title&gt;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&lt;/head&gt;</a:t>
            </a:r>
            <a:r>
              <a:rPr lang="en-US" b="0" dirty="0">
                <a:solidFill>
                  <a:srgbClr val="000000"/>
                </a:solidFill>
                <a:effectLst/>
                <a:latin typeface="Consolas" panose="020B0609020204030204" pitchFamily="49" charset="0"/>
              </a:rPr>
              <a:t/>
            </a:r>
            <a:br>
              <a:rPr lang="en-US" b="0" dirty="0">
                <a:solidFill>
                  <a:srgbClr val="000000"/>
                </a:solidFill>
                <a:effectLst/>
                <a:latin typeface="Consolas" panose="020B0609020204030204" pitchFamily="49" charset="0"/>
              </a:rPr>
            </a:br>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&lt;p&gt;</a:t>
            </a:r>
            <a:r>
              <a:rPr lang="en-US" b="0" dirty="0">
                <a:solidFill>
                  <a:srgbClr val="000000"/>
                </a:solidFill>
                <a:effectLst/>
                <a:latin typeface="Consolas" panose="020B0609020204030204" pitchFamily="49" charset="0"/>
              </a:rPr>
              <a:t>Hello </a:t>
            </a:r>
            <a:r>
              <a:rPr lang="en-US" b="0" dirty="0">
                <a:solidFill>
                  <a:srgbClr val="800000"/>
                </a:solidFill>
                <a:effectLst/>
                <a:latin typeface="Consolas" panose="020B0609020204030204" pitchFamily="49" charset="0"/>
              </a:rPr>
              <a:t>&lt;span&gt;</a:t>
            </a:r>
            <a:r>
              <a:rPr lang="en-US" b="0" dirty="0">
                <a:solidFill>
                  <a:srgbClr val="000000"/>
                </a:solidFill>
                <a:effectLst/>
                <a:latin typeface="Consolas" panose="020B0609020204030204" pitchFamily="49" charset="0"/>
              </a:rPr>
              <a:t>web performance</a:t>
            </a:r>
            <a:r>
              <a:rPr lang="en-US" b="0" dirty="0">
                <a:solidFill>
                  <a:srgbClr val="800000"/>
                </a:solidFill>
                <a:effectLst/>
                <a:latin typeface="Consolas" panose="020B0609020204030204" pitchFamily="49" charset="0"/>
              </a:rPr>
              <a:t>&lt;/span&gt;</a:t>
            </a:r>
            <a:r>
              <a:rPr lang="en-US" b="0" dirty="0">
                <a:solidFill>
                  <a:srgbClr val="000000"/>
                </a:solidFill>
                <a:effectLst/>
                <a:latin typeface="Consolas" panose="020B0609020204030204" pitchFamily="49" charset="0"/>
              </a:rPr>
              <a:t> students!</a:t>
            </a:r>
            <a:r>
              <a:rPr lang="en-US" b="0" dirty="0">
                <a:solidFill>
                  <a:srgbClr val="800000"/>
                </a:solidFill>
                <a:effectLst/>
                <a:latin typeface="Consolas" panose="020B0609020204030204" pitchFamily="49" charset="0"/>
              </a:rPr>
              <a:t>&lt;/p&gt;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img</a:t>
            </a:r>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src</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"awesome-photo.jpg"</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&lt;/body&gt;</a:t>
            </a:r>
            <a:r>
              <a:rPr lang="en-US" b="0" dirty="0">
                <a:solidFill>
                  <a:srgbClr val="000000"/>
                </a:solidFill>
                <a:effectLst/>
                <a:latin typeface="Consolas" panose="020B0609020204030204" pitchFamily="49" charset="0"/>
              </a:rPr>
              <a:t/>
            </a:r>
            <a:br>
              <a:rPr lang="en-US" b="0" dirty="0">
                <a:solidFill>
                  <a:srgbClr val="000000"/>
                </a:solidFill>
                <a:effectLst/>
                <a:latin typeface="Consolas" panose="020B0609020204030204" pitchFamily="49" charset="0"/>
              </a:rPr>
            </a:br>
            <a:r>
              <a:rPr lang="en-US" b="0" dirty="0">
                <a:solidFill>
                  <a:srgbClr val="800000"/>
                </a:solidFill>
                <a:effectLst/>
                <a:latin typeface="Consolas" panose="020B0609020204030204" pitchFamily="49" charset="0"/>
              </a:rPr>
              <a:t>&lt;/html&gt;</a:t>
            </a:r>
            <a:endParaRPr lang="en-US"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4B8A4C5C-20C7-447C-912F-ED7F4F18C8C5}"/>
              </a:ext>
            </a:extLst>
          </p:cNvPr>
          <p:cNvSpPr txBox="1"/>
          <p:nvPr/>
        </p:nvSpPr>
        <p:spPr>
          <a:xfrm>
            <a:off x="838200" y="5967248"/>
            <a:ext cx="4335802" cy="369332"/>
          </a:xfrm>
          <a:prstGeom prst="rect">
            <a:avLst/>
          </a:prstGeom>
          <a:noFill/>
        </p:spPr>
        <p:txBody>
          <a:bodyPr wrap="none" rtlCol="0">
            <a:spAutoFit/>
          </a:bodyPr>
          <a:lstStyle/>
          <a:p>
            <a:r>
              <a:rPr lang="ru-RU" dirty="0"/>
              <a:t>Как браузер обрабатывает данный </a:t>
            </a:r>
            <a:r>
              <a:rPr lang="en-US" dirty="0"/>
              <a:t>HTML?</a:t>
            </a:r>
            <a:endParaRPr lang="ru-RU" dirty="0"/>
          </a:p>
        </p:txBody>
      </p:sp>
    </p:spTree>
    <p:extLst>
      <p:ext uri="{BB962C8B-B14F-4D97-AF65-F5344CB8AC3E}">
        <p14:creationId xmlns:p14="http://schemas.microsoft.com/office/powerpoint/2010/main" val="80482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err="1" smtClean="0"/>
              <a:t>Minification</a:t>
            </a:r>
            <a:endParaRPr lang="ru-RU" dirty="0"/>
          </a:p>
        </p:txBody>
      </p:sp>
      <p:sp>
        <p:nvSpPr>
          <p:cNvPr id="5" name="Rectangle 4"/>
          <p:cNvSpPr/>
          <p:nvPr/>
        </p:nvSpPr>
        <p:spPr>
          <a:xfrm>
            <a:off x="838200" y="1690688"/>
            <a:ext cx="4470400" cy="3970318"/>
          </a:xfrm>
          <a:prstGeom prst="rect">
            <a:avLst/>
          </a:prstGeom>
        </p:spPr>
        <p:txBody>
          <a:bodyPr wrap="square">
            <a:spAutoFit/>
          </a:bodyPr>
          <a:lstStyle/>
          <a:p>
            <a:r>
              <a:rPr lang="en-US" dirty="0">
                <a:solidFill>
                  <a:srgbClr val="800000"/>
                </a:solidFill>
                <a:latin typeface="Consolas" panose="020B0609020204030204" pitchFamily="49" charset="0"/>
              </a:rPr>
              <a:t>&lt;!DOCTYPE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html</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&lt;head&gt;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&lt;title&gt;</a:t>
            </a:r>
            <a:r>
              <a:rPr lang="en-US" dirty="0">
                <a:solidFill>
                  <a:srgbClr val="000000"/>
                </a:solidFill>
                <a:latin typeface="Consolas" panose="020B0609020204030204" pitchFamily="49" charset="0"/>
              </a:rPr>
              <a:t>Page Title</a:t>
            </a:r>
            <a:r>
              <a:rPr lang="en-US" dirty="0">
                <a:solidFill>
                  <a:srgbClr val="800000"/>
                </a:solidFill>
                <a:latin typeface="Consolas" panose="020B0609020204030204" pitchFamily="49" charset="0"/>
              </a:rPr>
              <a:t>&lt;/title&gt;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&lt;/head&gt;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&lt;body&gt;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This is a Heading</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&lt;!-- comment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&lt;p&gt;</a:t>
            </a:r>
            <a:r>
              <a:rPr lang="en-US" dirty="0">
                <a:solidFill>
                  <a:srgbClr val="000000"/>
                </a:solidFill>
                <a:latin typeface="Consolas" panose="020B0609020204030204" pitchFamily="49" charset="0"/>
              </a:rPr>
              <a:t>This is a paragraph.</a:t>
            </a:r>
            <a:r>
              <a:rPr lang="en-US" dirty="0">
                <a:solidFill>
                  <a:srgbClr val="800000"/>
                </a:solidFill>
                <a:latin typeface="Consolas" panose="020B0609020204030204" pitchFamily="49" charset="0"/>
              </a:rPr>
              <a:t>&lt;/p&gt;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&lt;/body&gt;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&lt;/html&gt;</a:t>
            </a:r>
            <a:endParaRPr lang="en-US" b="0" dirty="0">
              <a:solidFill>
                <a:srgbClr val="000000"/>
              </a:solidFill>
              <a:effectLst/>
              <a:latin typeface="Consolas" panose="020B0609020204030204" pitchFamily="49" charset="0"/>
            </a:endParaRPr>
          </a:p>
        </p:txBody>
      </p:sp>
      <p:sp>
        <p:nvSpPr>
          <p:cNvPr id="7" name="Rectangle 6"/>
          <p:cNvSpPr/>
          <p:nvPr/>
        </p:nvSpPr>
        <p:spPr>
          <a:xfrm>
            <a:off x="6944360" y="2798356"/>
            <a:ext cx="4079240" cy="1477328"/>
          </a:xfrm>
          <a:prstGeom prst="rect">
            <a:avLst/>
          </a:prstGeom>
        </p:spPr>
        <p:txBody>
          <a:bodyPr wrap="square">
            <a:spAutoFit/>
          </a:bodyPr>
          <a:lstStyle/>
          <a:p>
            <a:r>
              <a:rPr lang="en-US" dirty="0">
                <a:solidFill>
                  <a:srgbClr val="800000"/>
                </a:solidFill>
                <a:latin typeface="Consolas" panose="020B0609020204030204" pitchFamily="49" charset="0"/>
              </a:rPr>
              <a:t>&lt;!DOCTYPE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html</a:t>
            </a:r>
            <a:r>
              <a:rPr lang="en-US" dirty="0">
                <a:solidFill>
                  <a:srgbClr val="800000"/>
                </a:solidFill>
                <a:latin typeface="Consolas" panose="020B0609020204030204" pitchFamily="49" charset="0"/>
              </a:rPr>
              <a:t>&gt;&lt;html&gt;&lt;head&gt;&lt;title&gt;</a:t>
            </a:r>
            <a:r>
              <a:rPr lang="en-US" dirty="0">
                <a:solidFill>
                  <a:srgbClr val="000000"/>
                </a:solidFill>
                <a:latin typeface="Consolas" panose="020B0609020204030204" pitchFamily="49" charset="0"/>
              </a:rPr>
              <a:t>Page Title</a:t>
            </a:r>
            <a:r>
              <a:rPr lang="en-US" dirty="0">
                <a:solidFill>
                  <a:srgbClr val="800000"/>
                </a:solidFill>
                <a:latin typeface="Consolas" panose="020B0609020204030204" pitchFamily="49" charset="0"/>
              </a:rPr>
              <a:t>&lt;/title&gt;&lt;/head&gt;&lt;body&gt;&lt;h1&gt;</a:t>
            </a:r>
            <a:r>
              <a:rPr lang="en-US" dirty="0">
                <a:solidFill>
                  <a:srgbClr val="000000"/>
                </a:solidFill>
                <a:latin typeface="Consolas" panose="020B0609020204030204" pitchFamily="49" charset="0"/>
              </a:rPr>
              <a:t>This is a Heading</a:t>
            </a:r>
            <a:r>
              <a:rPr lang="en-US" dirty="0">
                <a:solidFill>
                  <a:srgbClr val="800000"/>
                </a:solidFill>
                <a:latin typeface="Consolas" panose="020B0609020204030204" pitchFamily="49" charset="0"/>
              </a:rPr>
              <a:t>&lt;/h1&gt;&lt;p&gt;</a:t>
            </a:r>
            <a:r>
              <a:rPr lang="en-US" dirty="0">
                <a:solidFill>
                  <a:srgbClr val="000000"/>
                </a:solidFill>
                <a:latin typeface="Consolas" panose="020B0609020204030204" pitchFamily="49" charset="0"/>
              </a:rPr>
              <a:t>This is a paragraph.</a:t>
            </a:r>
            <a:r>
              <a:rPr lang="en-US" dirty="0">
                <a:solidFill>
                  <a:srgbClr val="800000"/>
                </a:solidFill>
                <a:latin typeface="Consolas" panose="020B0609020204030204" pitchFamily="49" charset="0"/>
              </a:rPr>
              <a:t>&lt;/p&gt;&lt;/body&gt;&lt;/html&gt;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114337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data compression</a:t>
            </a:r>
            <a:endParaRPr lang="ru-RU" dirty="0"/>
          </a:p>
        </p:txBody>
      </p:sp>
      <p:sp>
        <p:nvSpPr>
          <p:cNvPr id="6" name="Rectangle 5"/>
          <p:cNvSpPr/>
          <p:nvPr/>
        </p:nvSpPr>
        <p:spPr>
          <a:xfrm>
            <a:off x="3916680" y="2242234"/>
            <a:ext cx="3346750" cy="646331"/>
          </a:xfrm>
          <a:prstGeom prst="rect">
            <a:avLst/>
          </a:prstGeom>
        </p:spPr>
        <p:txBody>
          <a:bodyPr wrap="none">
            <a:spAutoFit/>
          </a:bodyPr>
          <a:lstStyle/>
          <a:p>
            <a:r>
              <a:rPr lang="en-US" dirty="0" smtClean="0"/>
              <a:t>Request header:</a:t>
            </a:r>
            <a:endParaRPr lang="en-US" dirty="0"/>
          </a:p>
          <a:p>
            <a:r>
              <a:rPr lang="en-US" b="1" dirty="0" smtClean="0"/>
              <a:t>accept-encoding</a:t>
            </a:r>
            <a:r>
              <a:rPr lang="en-US" b="1" dirty="0"/>
              <a:t>: </a:t>
            </a:r>
            <a:r>
              <a:rPr lang="en-US" b="1" dirty="0" err="1"/>
              <a:t>gzip</a:t>
            </a:r>
            <a:r>
              <a:rPr lang="en-US" b="1" dirty="0"/>
              <a:t>, deflate, </a:t>
            </a:r>
            <a:r>
              <a:rPr lang="en-US" b="1" dirty="0" err="1"/>
              <a:t>br</a:t>
            </a:r>
            <a:endParaRPr lang="ru-RU" b="1" dirty="0"/>
          </a:p>
        </p:txBody>
      </p:sp>
      <p:sp>
        <p:nvSpPr>
          <p:cNvPr id="7" name="Rectangle 6"/>
          <p:cNvSpPr/>
          <p:nvPr/>
        </p:nvSpPr>
        <p:spPr>
          <a:xfrm>
            <a:off x="3916680" y="4230936"/>
            <a:ext cx="2355388" cy="646331"/>
          </a:xfrm>
          <a:prstGeom prst="rect">
            <a:avLst/>
          </a:prstGeom>
        </p:spPr>
        <p:txBody>
          <a:bodyPr wrap="none">
            <a:spAutoFit/>
          </a:bodyPr>
          <a:lstStyle/>
          <a:p>
            <a:r>
              <a:rPr lang="en-US" dirty="0" smtClean="0"/>
              <a:t>Response header:</a:t>
            </a:r>
            <a:endParaRPr lang="en-US" dirty="0"/>
          </a:p>
          <a:p>
            <a:r>
              <a:rPr lang="en-US" b="1" dirty="0"/>
              <a:t>content-encoding: </a:t>
            </a:r>
            <a:r>
              <a:rPr lang="en-US" b="1" dirty="0" err="1"/>
              <a:t>gzip</a:t>
            </a:r>
            <a:endParaRPr lang="ru-RU" b="1" dirty="0"/>
          </a:p>
        </p:txBody>
      </p:sp>
      <p:sp>
        <p:nvSpPr>
          <p:cNvPr id="8" name="Rounded Rectangle 7"/>
          <p:cNvSpPr/>
          <p:nvPr/>
        </p:nvSpPr>
        <p:spPr>
          <a:xfrm>
            <a:off x="838200" y="2967891"/>
            <a:ext cx="2275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Browser</a:t>
            </a:r>
            <a:endParaRPr lang="ru-RU" dirty="0"/>
          </a:p>
        </p:txBody>
      </p:sp>
      <p:sp>
        <p:nvSpPr>
          <p:cNvPr id="9" name="Rounded Rectangle 8"/>
          <p:cNvSpPr/>
          <p:nvPr/>
        </p:nvSpPr>
        <p:spPr>
          <a:xfrm>
            <a:off x="7889240" y="2971800"/>
            <a:ext cx="2275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Server</a:t>
            </a:r>
            <a:endParaRPr lang="ru-RU" dirty="0"/>
          </a:p>
        </p:txBody>
      </p:sp>
      <p:cxnSp>
        <p:nvCxnSpPr>
          <p:cNvPr id="11" name="Straight Arrow Connector 10"/>
          <p:cNvCxnSpPr/>
          <p:nvPr/>
        </p:nvCxnSpPr>
        <p:spPr>
          <a:xfrm>
            <a:off x="3906520" y="3175000"/>
            <a:ext cx="338836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906520" y="5163703"/>
            <a:ext cx="335691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16680" y="5450140"/>
            <a:ext cx="2747932" cy="646331"/>
          </a:xfrm>
          <a:prstGeom prst="rect">
            <a:avLst/>
          </a:prstGeom>
          <a:noFill/>
        </p:spPr>
        <p:txBody>
          <a:bodyPr wrap="none" rtlCol="0">
            <a:spAutoFit/>
          </a:bodyPr>
          <a:lstStyle/>
          <a:p>
            <a:r>
              <a:rPr lang="en-US" dirty="0" smtClean="0"/>
              <a:t>Response body:</a:t>
            </a:r>
          </a:p>
          <a:p>
            <a:r>
              <a:rPr lang="en-US" dirty="0" smtClean="0"/>
              <a:t>Compressed with </a:t>
            </a:r>
            <a:r>
              <a:rPr lang="en-US" dirty="0" err="1" smtClean="0"/>
              <a:t>Gzip</a:t>
            </a:r>
            <a:r>
              <a:rPr lang="en-US" dirty="0" smtClean="0"/>
              <a:t> data</a:t>
            </a:r>
          </a:p>
        </p:txBody>
      </p:sp>
    </p:spTree>
    <p:extLst>
      <p:ext uri="{BB962C8B-B14F-4D97-AF65-F5344CB8AC3E}">
        <p14:creationId xmlns:p14="http://schemas.microsoft.com/office/powerpoint/2010/main" val="3084150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Delivery Network</a:t>
            </a:r>
            <a:endParaRPr lang="ru-RU" dirty="0"/>
          </a:p>
        </p:txBody>
      </p:sp>
      <p:pic>
        <p:nvPicPr>
          <p:cNvPr id="409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6615" y="1305560"/>
            <a:ext cx="762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032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Preloading resources</a:t>
            </a:r>
            <a:endParaRPr lang="ru-RU" dirty="0"/>
          </a:p>
        </p:txBody>
      </p:sp>
      <p:sp>
        <p:nvSpPr>
          <p:cNvPr id="4" name="Rectangle 3"/>
          <p:cNvSpPr/>
          <p:nvPr/>
        </p:nvSpPr>
        <p:spPr>
          <a:xfrm>
            <a:off x="838200" y="1690688"/>
            <a:ext cx="8890000" cy="3970318"/>
          </a:xfrm>
          <a:prstGeom prst="rect">
            <a:avLst/>
          </a:prstGeom>
        </p:spPr>
        <p:txBody>
          <a:bodyPr wrap="square">
            <a:spAutoFit/>
          </a:bodyPr>
          <a:lstStyle/>
          <a:p>
            <a:r>
              <a:rPr lang="en-US" dirty="0">
                <a:solidFill>
                  <a:srgbClr val="008000"/>
                </a:solidFill>
                <a:latin typeface="Consolas" panose="020B0609020204030204" pitchFamily="49" charset="0"/>
              </a:rPr>
              <a:t>&lt;!-- DNS resolve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&lt;link</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rel</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dns-prefetch</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href</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"//example.com"</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&lt;!-- TCP (TLS) connection establish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&lt;link</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rel</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preconnect</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href</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"http://css-tricks.com"</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&lt;!-- Preload with low priority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&lt;link</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rel</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prefetch</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href</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"image.png"</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&lt;!-- Preload with high priority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&lt;link</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rel</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"preload"</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href</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"image.png"</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&lt;!-- </a:t>
            </a:r>
            <a:r>
              <a:rPr lang="en-US" dirty="0" err="1">
                <a:solidFill>
                  <a:srgbClr val="008000"/>
                </a:solidFill>
                <a:latin typeface="Consolas" panose="020B0609020204030204" pitchFamily="49" charset="0"/>
              </a:rPr>
              <a:t>Prerender</a:t>
            </a:r>
            <a:r>
              <a:rPr lang="en-US" dirty="0">
                <a:solidFill>
                  <a:srgbClr val="008000"/>
                </a:solidFill>
                <a:latin typeface="Consolas" panose="020B0609020204030204" pitchFamily="49" charset="0"/>
              </a:rPr>
              <a:t> page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&lt;link</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rel</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prerender</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href</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"http://css-tricks.com"</a:t>
            </a:r>
            <a:r>
              <a:rPr lang="en-US" dirty="0">
                <a:solidFill>
                  <a:srgbClr val="800000"/>
                </a:solidFill>
                <a:latin typeface="Consolas" panose="020B0609020204030204" pitchFamily="49" charset="0"/>
              </a:rPr>
              <a:t>&gt;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362565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Suitable image format</a:t>
            </a:r>
            <a:endParaRPr lang="ru-RU" dirty="0"/>
          </a:p>
        </p:txBody>
      </p:sp>
      <p:sp>
        <p:nvSpPr>
          <p:cNvPr id="3" name="Content Placeholder 2"/>
          <p:cNvSpPr>
            <a:spLocks noGrp="1"/>
          </p:cNvSpPr>
          <p:nvPr>
            <p:ph idx="1"/>
          </p:nvPr>
        </p:nvSpPr>
        <p:spPr/>
        <p:txBody>
          <a:bodyPr/>
          <a:lstStyle/>
          <a:p>
            <a:r>
              <a:rPr lang="en-US" b="1" dirty="0" err="1"/>
              <a:t>svg</a:t>
            </a:r>
            <a:r>
              <a:rPr lang="en-US" dirty="0"/>
              <a:t> is best for vector images such as icons or </a:t>
            </a:r>
            <a:r>
              <a:rPr lang="en-US" dirty="0" smtClean="0"/>
              <a:t>logos</a:t>
            </a:r>
          </a:p>
          <a:p>
            <a:r>
              <a:rPr lang="en-US" b="1" dirty="0"/>
              <a:t>jpg</a:t>
            </a:r>
            <a:r>
              <a:rPr lang="en-US" dirty="0"/>
              <a:t> is best for photos because it compresses images with a slight quality loss not visible by the human </a:t>
            </a:r>
            <a:r>
              <a:rPr lang="en-US" dirty="0" smtClean="0"/>
              <a:t>eye</a:t>
            </a:r>
          </a:p>
          <a:p>
            <a:r>
              <a:rPr lang="en-US" b="1" dirty="0" err="1"/>
              <a:t>png</a:t>
            </a:r>
            <a:r>
              <a:rPr lang="en-US" dirty="0"/>
              <a:t> is best for raster graphics that you want to display without any quality losses – e.g., raster icons or pixel </a:t>
            </a:r>
            <a:r>
              <a:rPr lang="en-US" dirty="0" smtClean="0"/>
              <a:t>art</a:t>
            </a:r>
          </a:p>
          <a:p>
            <a:r>
              <a:rPr lang="en-US" b="1" dirty="0" smtClean="0"/>
              <a:t>mp4</a:t>
            </a:r>
            <a:r>
              <a:rPr lang="en-US" dirty="0" smtClean="0"/>
              <a:t> is best for animation (don’t use </a:t>
            </a:r>
            <a:r>
              <a:rPr lang="en-US" b="1" dirty="0" smtClean="0"/>
              <a:t>gif </a:t>
            </a:r>
            <a:r>
              <a:rPr lang="en-US" dirty="0" smtClean="0"/>
              <a:t>at all)</a:t>
            </a:r>
            <a:endParaRPr lang="ru-RU" dirty="0"/>
          </a:p>
        </p:txBody>
      </p:sp>
    </p:spTree>
    <p:extLst>
      <p:ext uri="{BB962C8B-B14F-4D97-AF65-F5344CB8AC3E}">
        <p14:creationId xmlns:p14="http://schemas.microsoft.com/office/powerpoint/2010/main" val="38697771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JPG compression level</a:t>
            </a:r>
            <a:endParaRPr lang="ru-RU" dirty="0"/>
          </a:p>
        </p:txBody>
      </p:sp>
      <p:pic>
        <p:nvPicPr>
          <p:cNvPr id="10" name="Picture 9"/>
          <p:cNvPicPr>
            <a:picLocks noChangeAspect="1"/>
          </p:cNvPicPr>
          <p:nvPr/>
        </p:nvPicPr>
        <p:blipFill>
          <a:blip r:embed="rId2"/>
          <a:stretch>
            <a:fillRect/>
          </a:stretch>
        </p:blipFill>
        <p:spPr>
          <a:xfrm>
            <a:off x="6293803" y="533383"/>
            <a:ext cx="3932238" cy="83664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4980" y="2108200"/>
            <a:ext cx="6162040" cy="3466148"/>
          </a:xfrm>
          <a:prstGeom prst="rect">
            <a:avLst/>
          </a:prstGeom>
        </p:spPr>
      </p:pic>
      <p:sp>
        <p:nvSpPr>
          <p:cNvPr id="12" name="TextBox 11"/>
          <p:cNvSpPr txBox="1"/>
          <p:nvPr/>
        </p:nvSpPr>
        <p:spPr>
          <a:xfrm>
            <a:off x="3616960" y="5948680"/>
            <a:ext cx="830677" cy="369332"/>
          </a:xfrm>
          <a:prstGeom prst="rect">
            <a:avLst/>
          </a:prstGeom>
          <a:noFill/>
        </p:spPr>
        <p:txBody>
          <a:bodyPr wrap="none" rtlCol="0">
            <a:spAutoFit/>
          </a:bodyPr>
          <a:lstStyle/>
          <a:p>
            <a:r>
              <a:rPr lang="ru-RU" dirty="0" smtClean="0"/>
              <a:t>669 </a:t>
            </a:r>
            <a:r>
              <a:rPr lang="en-US" dirty="0" smtClean="0"/>
              <a:t>Kb</a:t>
            </a:r>
            <a:endParaRPr lang="ru-RU" dirty="0"/>
          </a:p>
        </p:txBody>
      </p:sp>
      <p:sp>
        <p:nvSpPr>
          <p:cNvPr id="13" name="TextBox 12"/>
          <p:cNvSpPr txBox="1"/>
          <p:nvPr/>
        </p:nvSpPr>
        <p:spPr>
          <a:xfrm>
            <a:off x="5680661" y="5948680"/>
            <a:ext cx="830677" cy="369332"/>
          </a:xfrm>
          <a:prstGeom prst="rect">
            <a:avLst/>
          </a:prstGeom>
          <a:noFill/>
        </p:spPr>
        <p:txBody>
          <a:bodyPr wrap="none" rtlCol="0">
            <a:spAutoFit/>
          </a:bodyPr>
          <a:lstStyle/>
          <a:p>
            <a:r>
              <a:rPr lang="en-US" dirty="0" smtClean="0"/>
              <a:t>100</a:t>
            </a:r>
            <a:r>
              <a:rPr lang="ru-RU" dirty="0" smtClean="0"/>
              <a:t> </a:t>
            </a:r>
            <a:r>
              <a:rPr lang="en-US" dirty="0" smtClean="0"/>
              <a:t>Kb</a:t>
            </a:r>
            <a:endParaRPr lang="ru-RU" dirty="0"/>
          </a:p>
        </p:txBody>
      </p:sp>
      <p:sp>
        <p:nvSpPr>
          <p:cNvPr id="14" name="TextBox 13"/>
          <p:cNvSpPr txBox="1"/>
          <p:nvPr/>
        </p:nvSpPr>
        <p:spPr>
          <a:xfrm>
            <a:off x="7744362" y="5948680"/>
            <a:ext cx="713657" cy="369332"/>
          </a:xfrm>
          <a:prstGeom prst="rect">
            <a:avLst/>
          </a:prstGeom>
          <a:noFill/>
        </p:spPr>
        <p:txBody>
          <a:bodyPr wrap="none" rtlCol="0">
            <a:spAutoFit/>
          </a:bodyPr>
          <a:lstStyle/>
          <a:p>
            <a:r>
              <a:rPr lang="en-US" dirty="0" smtClean="0"/>
              <a:t>74</a:t>
            </a:r>
            <a:r>
              <a:rPr lang="ru-RU" dirty="0" smtClean="0"/>
              <a:t> </a:t>
            </a:r>
            <a:r>
              <a:rPr lang="en-US" dirty="0" smtClean="0"/>
              <a:t>Kb</a:t>
            </a:r>
            <a:endParaRPr lang="ru-RU" dirty="0"/>
          </a:p>
        </p:txBody>
      </p:sp>
    </p:spTree>
    <p:extLst>
      <p:ext uri="{BB962C8B-B14F-4D97-AF65-F5344CB8AC3E}">
        <p14:creationId xmlns:p14="http://schemas.microsoft.com/office/powerpoint/2010/main" val="28221222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SVG </a:t>
            </a:r>
            <a:r>
              <a:rPr lang="en-US" dirty="0" err="1" smtClean="0"/>
              <a:t>Minification</a:t>
            </a:r>
            <a:r>
              <a:rPr lang="en-US" dirty="0" smtClean="0"/>
              <a:t> &amp; Optimization</a:t>
            </a:r>
            <a:endParaRPr lang="ru-RU" dirty="0"/>
          </a:p>
        </p:txBody>
      </p:sp>
      <p:pic>
        <p:nvPicPr>
          <p:cNvPr id="6" name="Picture 5"/>
          <p:cNvPicPr>
            <a:picLocks noChangeAspect="1"/>
          </p:cNvPicPr>
          <p:nvPr/>
        </p:nvPicPr>
        <p:blipFill>
          <a:blip r:embed="rId2"/>
          <a:stretch>
            <a:fillRect/>
          </a:stretch>
        </p:blipFill>
        <p:spPr>
          <a:xfrm>
            <a:off x="5145452" y="2499360"/>
            <a:ext cx="2002695" cy="2535237"/>
          </a:xfrm>
          <a:prstGeom prst="rect">
            <a:avLst/>
          </a:prstGeom>
        </p:spPr>
      </p:pic>
      <p:sp>
        <p:nvSpPr>
          <p:cNvPr id="7" name="Rectangle 6"/>
          <p:cNvSpPr/>
          <p:nvPr/>
        </p:nvSpPr>
        <p:spPr>
          <a:xfrm>
            <a:off x="838200" y="1932583"/>
            <a:ext cx="3962400" cy="4401205"/>
          </a:xfrm>
          <a:prstGeom prst="rect">
            <a:avLst/>
          </a:prstGeom>
        </p:spPr>
        <p:txBody>
          <a:bodyPr wrap="square">
            <a:spAutoFit/>
          </a:bodyPr>
          <a:lstStyle/>
          <a:p>
            <a:r>
              <a:rPr lang="en-US" sz="1400" dirty="0">
                <a:solidFill>
                  <a:srgbClr val="008000"/>
                </a:solidFill>
                <a:latin typeface="Consolas" panose="020B0609020204030204" pitchFamily="49" charset="0"/>
              </a:rPr>
              <a:t>&lt;!-- Generated by IcoMoon.io --&gt;</a:t>
            </a:r>
            <a:endParaRPr lang="en-US" sz="1400" dirty="0">
              <a:solidFill>
                <a:srgbClr val="000000"/>
              </a:solidFill>
              <a:latin typeface="Consolas" panose="020B0609020204030204" pitchFamily="49" charset="0"/>
            </a:endParaRPr>
          </a:p>
          <a:p>
            <a:r>
              <a:rPr lang="en-US" sz="1400" dirty="0">
                <a:solidFill>
                  <a:srgbClr val="800000"/>
                </a:solidFill>
                <a:latin typeface="Consolas" panose="020B0609020204030204" pitchFamily="49" charset="0"/>
              </a:rPr>
              <a:t>&lt;</a:t>
            </a:r>
            <a:r>
              <a:rPr lang="en-US" sz="1400" dirty="0" err="1">
                <a:solidFill>
                  <a:srgbClr val="800000"/>
                </a:solidFill>
                <a:latin typeface="Consolas" panose="020B0609020204030204" pitchFamily="49" charset="0"/>
              </a:rPr>
              <a:t>svg</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version</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"1.1"</a:t>
            </a:r>
            <a:r>
              <a:rPr lang="en-US" sz="1400" dirty="0">
                <a:solidFill>
                  <a:srgbClr val="000000"/>
                </a:solidFill>
                <a:latin typeface="Consolas" panose="020B0609020204030204" pitchFamily="49" charset="0"/>
              </a:rPr>
              <a:t> </a:t>
            </a:r>
            <a:r>
              <a:rPr lang="en-US" sz="1400" dirty="0" err="1">
                <a:solidFill>
                  <a:srgbClr val="FF0000"/>
                </a:solidFill>
                <a:latin typeface="Consolas" panose="020B0609020204030204" pitchFamily="49" charset="0"/>
              </a:rPr>
              <a:t>xmlns</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"http://www.w3.org/2000/svg"</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width</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"512"</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height</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"512"</a:t>
            </a:r>
            <a:r>
              <a:rPr lang="en-US" sz="1400" dirty="0">
                <a:solidFill>
                  <a:srgbClr val="000000"/>
                </a:solidFill>
                <a:latin typeface="Consolas" panose="020B0609020204030204" pitchFamily="49" charset="0"/>
              </a:rPr>
              <a:t> </a:t>
            </a:r>
            <a:r>
              <a:rPr lang="en-US" sz="1400" dirty="0" err="1">
                <a:solidFill>
                  <a:srgbClr val="FF0000"/>
                </a:solidFill>
                <a:latin typeface="Consolas" panose="020B0609020204030204" pitchFamily="49" charset="0"/>
              </a:rPr>
              <a:t>viewBox</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"0 0 512 512"</a:t>
            </a:r>
            <a:r>
              <a:rPr lang="en-US" sz="1400" dirty="0">
                <a:solidFill>
                  <a:srgbClr val="800000"/>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800000"/>
                </a:solidFill>
                <a:latin typeface="Consolas" panose="020B0609020204030204" pitchFamily="49" charset="0"/>
              </a:rPr>
              <a:t>&lt;title&gt;&lt;/title&gt;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800000"/>
                </a:solidFill>
                <a:latin typeface="Consolas" panose="020B0609020204030204" pitchFamily="49" charset="0"/>
              </a:rPr>
              <a:t>&lt;g</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id</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t>
            </a:r>
            <a:r>
              <a:rPr lang="en-US" sz="1400" dirty="0" err="1">
                <a:solidFill>
                  <a:srgbClr val="0000FF"/>
                </a:solidFill>
                <a:latin typeface="Consolas" panose="020B0609020204030204" pitchFamily="49" charset="0"/>
              </a:rPr>
              <a:t>icomoon</a:t>
            </a:r>
            <a:r>
              <a:rPr lang="en-US" sz="1400" dirty="0">
                <a:solidFill>
                  <a:srgbClr val="0000FF"/>
                </a:solidFill>
                <a:latin typeface="Consolas" panose="020B0609020204030204" pitchFamily="49" charset="0"/>
              </a:rPr>
              <a:t>-ignore"</a:t>
            </a:r>
            <a:r>
              <a:rPr lang="en-US" sz="1400" dirty="0">
                <a:solidFill>
                  <a:srgbClr val="800000"/>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800000"/>
                </a:solidFill>
                <a:latin typeface="Consolas" panose="020B0609020204030204" pitchFamily="49" charset="0"/>
              </a:rPr>
              <a:t>&lt;/g&gt;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800000"/>
                </a:solidFill>
                <a:latin typeface="Consolas" panose="020B0609020204030204" pitchFamily="49" charset="0"/>
              </a:rPr>
              <a:t>&lt;path</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d</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"M240 352c44.183 0 80-35.817 80-80v-192c0-44.183-35.817-80-80-80s-80 35.817-80 80v192c0 44.183 35.818 80 80 80zM352 224v48c0 61.855-50.145 112-112 112s-112-50.145-112-112v-48h-32v48c0 74.119 56.002 135.15 128 143.11v64.89h-64v32h160v-32h-64v-64.89c71.997-7.96 128-68.991 128-143.11v-48h-32z"</a:t>
            </a:r>
            <a:r>
              <a:rPr lang="en-US" sz="1400" dirty="0">
                <a:solidFill>
                  <a:srgbClr val="800000"/>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800000"/>
                </a:solidFill>
                <a:latin typeface="Consolas" panose="020B0609020204030204" pitchFamily="49" charset="0"/>
              </a:rPr>
              <a:t>&lt;/path&gt;</a:t>
            </a:r>
            <a:endParaRPr lang="en-US" sz="1400" dirty="0">
              <a:solidFill>
                <a:srgbClr val="000000"/>
              </a:solidFill>
              <a:latin typeface="Consolas" panose="020B0609020204030204" pitchFamily="49" charset="0"/>
            </a:endParaRPr>
          </a:p>
          <a:p>
            <a:r>
              <a:rPr lang="en-US" sz="1400" dirty="0">
                <a:solidFill>
                  <a:srgbClr val="800000"/>
                </a:solidFill>
                <a:latin typeface="Consolas" panose="020B0609020204030204" pitchFamily="49" charset="0"/>
              </a:rPr>
              <a:t>&lt;/</a:t>
            </a:r>
            <a:r>
              <a:rPr lang="en-US" sz="1400" dirty="0" err="1">
                <a:solidFill>
                  <a:srgbClr val="800000"/>
                </a:solidFill>
                <a:latin typeface="Consolas" panose="020B0609020204030204" pitchFamily="49" charset="0"/>
              </a:rPr>
              <a:t>svg</a:t>
            </a:r>
            <a:r>
              <a:rPr lang="en-US" sz="1400" dirty="0">
                <a:solidFill>
                  <a:srgbClr val="800000"/>
                </a:solidFill>
                <a:latin typeface="Consolas" panose="020B0609020204030204" pitchFamily="49" charset="0"/>
              </a:rPr>
              <a:t>&gt;</a:t>
            </a:r>
            <a:endParaRPr lang="en-US" sz="1400" b="0" dirty="0">
              <a:solidFill>
                <a:srgbClr val="000000"/>
              </a:solidFill>
              <a:effectLst/>
              <a:latin typeface="Consolas" panose="020B0609020204030204" pitchFamily="49" charset="0"/>
            </a:endParaRPr>
          </a:p>
        </p:txBody>
      </p:sp>
      <p:sp>
        <p:nvSpPr>
          <p:cNvPr id="8" name="Rectangle 7"/>
          <p:cNvSpPr/>
          <p:nvPr/>
        </p:nvSpPr>
        <p:spPr>
          <a:xfrm>
            <a:off x="7686040" y="2499360"/>
            <a:ext cx="3667760" cy="2677656"/>
          </a:xfrm>
          <a:prstGeom prst="rect">
            <a:avLst/>
          </a:prstGeom>
        </p:spPr>
        <p:txBody>
          <a:bodyPr wrap="square">
            <a:spAutoFit/>
          </a:bodyPr>
          <a:lstStyle/>
          <a:p>
            <a:r>
              <a:rPr lang="pt-BR" sz="1400" dirty="0">
                <a:solidFill>
                  <a:srgbClr val="800000"/>
                </a:solidFill>
                <a:latin typeface="Consolas" panose="020B0609020204030204" pitchFamily="49" charset="0"/>
              </a:rPr>
              <a:t>&lt;</a:t>
            </a:r>
            <a:r>
              <a:rPr lang="pt-BR" sz="1400" dirty="0" err="1">
                <a:solidFill>
                  <a:srgbClr val="800000"/>
                </a:solidFill>
                <a:latin typeface="Consolas" panose="020B0609020204030204" pitchFamily="49" charset="0"/>
              </a:rPr>
              <a:t>svg</a:t>
            </a:r>
            <a:r>
              <a:rPr lang="pt-BR" sz="1400" dirty="0">
                <a:solidFill>
                  <a:srgbClr val="000000"/>
                </a:solidFill>
                <a:latin typeface="Consolas" panose="020B0609020204030204" pitchFamily="49" charset="0"/>
              </a:rPr>
              <a:t> </a:t>
            </a:r>
            <a:r>
              <a:rPr lang="pt-BR" sz="1400" dirty="0" err="1">
                <a:solidFill>
                  <a:srgbClr val="FF0000"/>
                </a:solidFill>
                <a:latin typeface="Consolas" panose="020B0609020204030204" pitchFamily="49" charset="0"/>
              </a:rPr>
              <a:t>xmlns</a:t>
            </a:r>
            <a:r>
              <a:rPr lang="pt-BR" sz="1400" dirty="0">
                <a:solidFill>
                  <a:srgbClr val="000000"/>
                </a:solidFill>
                <a:latin typeface="Consolas" panose="020B0609020204030204" pitchFamily="49" charset="0"/>
              </a:rPr>
              <a:t>=</a:t>
            </a:r>
            <a:r>
              <a:rPr lang="pt-BR" sz="1400" dirty="0">
                <a:solidFill>
                  <a:srgbClr val="0000FF"/>
                </a:solidFill>
                <a:latin typeface="Consolas" panose="020B0609020204030204" pitchFamily="49" charset="0"/>
              </a:rPr>
              <a:t>"http://www.w3.org/2000/svg"</a:t>
            </a:r>
            <a:r>
              <a:rPr lang="pt-BR" sz="1400" dirty="0">
                <a:solidFill>
                  <a:srgbClr val="000000"/>
                </a:solidFill>
                <a:latin typeface="Consolas" panose="020B0609020204030204" pitchFamily="49" charset="0"/>
              </a:rPr>
              <a:t> </a:t>
            </a:r>
            <a:r>
              <a:rPr lang="pt-BR" sz="1400" dirty="0" err="1">
                <a:solidFill>
                  <a:srgbClr val="FF0000"/>
                </a:solidFill>
                <a:latin typeface="Consolas" panose="020B0609020204030204" pitchFamily="49" charset="0"/>
              </a:rPr>
              <a:t>width</a:t>
            </a:r>
            <a:r>
              <a:rPr lang="pt-BR" sz="1400" dirty="0">
                <a:solidFill>
                  <a:srgbClr val="000000"/>
                </a:solidFill>
                <a:latin typeface="Consolas" panose="020B0609020204030204" pitchFamily="49" charset="0"/>
              </a:rPr>
              <a:t>=</a:t>
            </a:r>
            <a:r>
              <a:rPr lang="pt-BR" sz="1400" dirty="0">
                <a:solidFill>
                  <a:srgbClr val="0000FF"/>
                </a:solidFill>
                <a:latin typeface="Consolas" panose="020B0609020204030204" pitchFamily="49" charset="0"/>
              </a:rPr>
              <a:t>"512"</a:t>
            </a:r>
            <a:r>
              <a:rPr lang="pt-BR" sz="1400" dirty="0">
                <a:solidFill>
                  <a:srgbClr val="000000"/>
                </a:solidFill>
                <a:latin typeface="Consolas" panose="020B0609020204030204" pitchFamily="49" charset="0"/>
              </a:rPr>
              <a:t> </a:t>
            </a:r>
            <a:r>
              <a:rPr lang="pt-BR" sz="1400" dirty="0" err="1">
                <a:solidFill>
                  <a:srgbClr val="FF0000"/>
                </a:solidFill>
                <a:latin typeface="Consolas" panose="020B0609020204030204" pitchFamily="49" charset="0"/>
              </a:rPr>
              <a:t>height</a:t>
            </a:r>
            <a:r>
              <a:rPr lang="pt-BR" sz="1400" dirty="0">
                <a:solidFill>
                  <a:srgbClr val="000000"/>
                </a:solidFill>
                <a:latin typeface="Consolas" panose="020B0609020204030204" pitchFamily="49" charset="0"/>
              </a:rPr>
              <a:t>=</a:t>
            </a:r>
            <a:r>
              <a:rPr lang="pt-BR" sz="1400" dirty="0">
                <a:solidFill>
                  <a:srgbClr val="0000FF"/>
                </a:solidFill>
                <a:latin typeface="Consolas" panose="020B0609020204030204" pitchFamily="49" charset="0"/>
              </a:rPr>
              <a:t>"512"</a:t>
            </a:r>
            <a:r>
              <a:rPr lang="pt-BR" sz="1400" dirty="0">
                <a:solidFill>
                  <a:srgbClr val="000000"/>
                </a:solidFill>
                <a:latin typeface="Consolas" panose="020B0609020204030204" pitchFamily="49" charset="0"/>
              </a:rPr>
              <a:t> </a:t>
            </a:r>
            <a:r>
              <a:rPr lang="pt-BR" sz="1400" dirty="0" err="1">
                <a:solidFill>
                  <a:srgbClr val="FF0000"/>
                </a:solidFill>
                <a:latin typeface="Consolas" panose="020B0609020204030204" pitchFamily="49" charset="0"/>
              </a:rPr>
              <a:t>viewBox</a:t>
            </a:r>
            <a:r>
              <a:rPr lang="pt-BR" sz="1400" dirty="0">
                <a:solidFill>
                  <a:srgbClr val="000000"/>
                </a:solidFill>
                <a:latin typeface="Consolas" panose="020B0609020204030204" pitchFamily="49" charset="0"/>
              </a:rPr>
              <a:t>=</a:t>
            </a:r>
            <a:r>
              <a:rPr lang="pt-BR" sz="1400" dirty="0">
                <a:solidFill>
                  <a:srgbClr val="0000FF"/>
                </a:solidFill>
                <a:latin typeface="Consolas" panose="020B0609020204030204" pitchFamily="49" charset="0"/>
              </a:rPr>
              <a:t>"0 0 512 512"</a:t>
            </a:r>
            <a:r>
              <a:rPr lang="pt-BR" sz="1400" dirty="0">
                <a:solidFill>
                  <a:srgbClr val="800000"/>
                </a:solidFill>
                <a:latin typeface="Consolas" panose="020B0609020204030204" pitchFamily="49" charset="0"/>
              </a:rPr>
              <a:t>&gt;&lt;path</a:t>
            </a:r>
            <a:r>
              <a:rPr lang="pt-BR" sz="1400" dirty="0">
                <a:solidFill>
                  <a:srgbClr val="000000"/>
                </a:solidFill>
                <a:latin typeface="Consolas" panose="020B0609020204030204" pitchFamily="49" charset="0"/>
              </a:rPr>
              <a:t> </a:t>
            </a:r>
            <a:r>
              <a:rPr lang="pt-BR" sz="1400" dirty="0">
                <a:solidFill>
                  <a:srgbClr val="FF0000"/>
                </a:solidFill>
                <a:latin typeface="Consolas" panose="020B0609020204030204" pitchFamily="49" charset="0"/>
              </a:rPr>
              <a:t>d</a:t>
            </a:r>
            <a:r>
              <a:rPr lang="pt-BR" sz="1400" dirty="0">
                <a:solidFill>
                  <a:srgbClr val="000000"/>
                </a:solidFill>
                <a:latin typeface="Consolas" panose="020B0609020204030204" pitchFamily="49" charset="0"/>
              </a:rPr>
              <a:t>=</a:t>
            </a:r>
            <a:r>
              <a:rPr lang="pt-BR" sz="1400" dirty="0">
                <a:solidFill>
                  <a:srgbClr val="0000FF"/>
                </a:solidFill>
                <a:latin typeface="Consolas" panose="020B0609020204030204" pitchFamily="49" charset="0"/>
              </a:rPr>
              <a:t>"M240 352c44.2 0 80-35.8 80-80v-192c0-44.2-35.8-80-80-80s-80 35.8-80 80v192c0 44.2 35.8 80 80 80zM352 224v48c0 61.9-50.1 112-112 112s-112-50.1-112-112v-48h-32v48c0 74.1 56 135.2 128 143.1v64.9h-64v32h160v-32h-64v-64.9c72-8 128-69 128-143.1v-48h-32z"</a:t>
            </a:r>
            <a:r>
              <a:rPr lang="pt-BR" sz="1400" dirty="0">
                <a:solidFill>
                  <a:srgbClr val="800000"/>
                </a:solidFill>
                <a:latin typeface="Consolas" panose="020B0609020204030204" pitchFamily="49" charset="0"/>
              </a:rPr>
              <a:t>/&gt;&lt;/</a:t>
            </a:r>
            <a:r>
              <a:rPr lang="pt-BR" sz="1400" dirty="0" err="1">
                <a:solidFill>
                  <a:srgbClr val="800000"/>
                </a:solidFill>
                <a:latin typeface="Consolas" panose="020B0609020204030204" pitchFamily="49" charset="0"/>
              </a:rPr>
              <a:t>svg</a:t>
            </a:r>
            <a:r>
              <a:rPr lang="pt-BR" sz="1400" dirty="0">
                <a:solidFill>
                  <a:srgbClr val="800000"/>
                </a:solidFill>
                <a:latin typeface="Consolas" panose="020B0609020204030204" pitchFamily="49" charset="0"/>
              </a:rPr>
              <a:t>&gt;</a:t>
            </a:r>
            <a:endParaRPr lang="pt-BR"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93854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B3781-F056-41ED-9267-C9F5A666708B}"/>
              </a:ext>
            </a:extLst>
          </p:cNvPr>
          <p:cNvSpPr>
            <a:spLocks noGrp="1"/>
          </p:cNvSpPr>
          <p:nvPr>
            <p:ph type="title"/>
          </p:nvPr>
        </p:nvSpPr>
        <p:spPr/>
        <p:txBody>
          <a:bodyPr/>
          <a:lstStyle/>
          <a:p>
            <a:r>
              <a:rPr lang="en-US" dirty="0"/>
              <a:t>Constructing</a:t>
            </a:r>
            <a:r>
              <a:rPr lang="ru-RU" dirty="0"/>
              <a:t> </a:t>
            </a:r>
            <a:r>
              <a:rPr lang="en-US" dirty="0"/>
              <a:t>Document Object Model</a:t>
            </a:r>
            <a:endParaRPr lang="ru-RU" dirty="0"/>
          </a:p>
        </p:txBody>
      </p:sp>
      <p:pic>
        <p:nvPicPr>
          <p:cNvPr id="1026" name="Picture 2" descr="DOM construction process">
            <a:extLst>
              <a:ext uri="{FF2B5EF4-FFF2-40B4-BE49-F238E27FC236}">
                <a16:creationId xmlns:a16="http://schemas.microsoft.com/office/drawing/2014/main" id="{56E0330C-D5BE-4CE0-8FC1-3B5152A45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941" y="1761622"/>
            <a:ext cx="8542118" cy="4731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295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7AE3-C513-4279-8DEC-E3D920A8544E}"/>
              </a:ext>
            </a:extLst>
          </p:cNvPr>
          <p:cNvSpPr>
            <a:spLocks noGrp="1"/>
          </p:cNvSpPr>
          <p:nvPr>
            <p:ph type="title"/>
          </p:nvPr>
        </p:nvSpPr>
        <p:spPr/>
        <p:txBody>
          <a:bodyPr/>
          <a:lstStyle/>
          <a:p>
            <a:r>
              <a:rPr lang="en-US" dirty="0"/>
              <a:t>Constructing CSS Object Model</a:t>
            </a:r>
            <a:endParaRPr lang="ru-RU" dirty="0"/>
          </a:p>
        </p:txBody>
      </p:sp>
      <p:sp>
        <p:nvSpPr>
          <p:cNvPr id="6" name="Rectangle 5">
            <a:extLst>
              <a:ext uri="{FF2B5EF4-FFF2-40B4-BE49-F238E27FC236}">
                <a16:creationId xmlns:a16="http://schemas.microsoft.com/office/drawing/2014/main" id="{DF57E1EF-F088-42B5-A076-8312BA8B21B3}"/>
              </a:ext>
            </a:extLst>
          </p:cNvPr>
          <p:cNvSpPr/>
          <p:nvPr/>
        </p:nvSpPr>
        <p:spPr>
          <a:xfrm>
            <a:off x="838200" y="2136338"/>
            <a:ext cx="3543670" cy="2585323"/>
          </a:xfrm>
          <a:prstGeom prst="rect">
            <a:avLst/>
          </a:prstGeom>
        </p:spPr>
        <p:txBody>
          <a:bodyPr wrap="square">
            <a:spAutoFit/>
          </a:bodyPr>
          <a:lstStyle/>
          <a:p>
            <a:r>
              <a:rPr lang="en-US" b="0" dirty="0">
                <a:solidFill>
                  <a:srgbClr val="800000"/>
                </a:solidFill>
                <a:effectLst/>
                <a:latin typeface="Consolas" panose="020B0609020204030204" pitchFamily="49" charset="0"/>
              </a:rPr>
              <a:t>body</a:t>
            </a:r>
            <a:r>
              <a:rPr lang="en-US" b="0" dirty="0">
                <a:solidFill>
                  <a:srgbClr val="000000"/>
                </a:solidFill>
                <a:effectLst/>
                <a:latin typeface="Consolas" panose="020B0609020204030204" pitchFamily="49" charset="0"/>
              </a:rPr>
              <a:t> { </a:t>
            </a:r>
            <a:r>
              <a:rPr lang="en-US" b="0" dirty="0">
                <a:solidFill>
                  <a:srgbClr val="FF0000"/>
                </a:solidFill>
                <a:effectLst/>
                <a:latin typeface="Consolas" panose="020B0609020204030204" pitchFamily="49" charset="0"/>
              </a:rPr>
              <a:t>font-size</a:t>
            </a:r>
            <a:r>
              <a:rPr lang="en-US" b="0" dirty="0">
                <a:solidFill>
                  <a:srgbClr val="000000"/>
                </a:solidFill>
                <a:effectLst/>
                <a:latin typeface="Consolas" panose="020B0609020204030204" pitchFamily="49" charset="0"/>
              </a:rPr>
              <a:t>: </a:t>
            </a:r>
            <a:r>
              <a:rPr lang="en-US" b="0" dirty="0">
                <a:solidFill>
                  <a:srgbClr val="09885A"/>
                </a:solidFill>
                <a:effectLst/>
                <a:latin typeface="Consolas" panose="020B0609020204030204" pitchFamily="49" charset="0"/>
              </a:rPr>
              <a:t>16px</a:t>
            </a:r>
            <a:r>
              <a:rPr lang="en-US" b="0" dirty="0">
                <a:solidFill>
                  <a:srgbClr val="000000"/>
                </a:solidFill>
                <a:effectLst/>
                <a:latin typeface="Consolas" panose="020B0609020204030204" pitchFamily="49" charset="0"/>
              </a:rPr>
              <a:t> }</a:t>
            </a:r>
          </a:p>
          <a:p>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p</a:t>
            </a:r>
            <a:r>
              <a:rPr lang="en-US" b="0" dirty="0">
                <a:solidFill>
                  <a:srgbClr val="000000"/>
                </a:solidFill>
                <a:effectLst/>
                <a:latin typeface="Consolas" panose="020B0609020204030204" pitchFamily="49" charset="0"/>
              </a:rPr>
              <a:t> { </a:t>
            </a:r>
            <a:r>
              <a:rPr lang="en-US" b="0" dirty="0">
                <a:solidFill>
                  <a:srgbClr val="FF0000"/>
                </a:solidFill>
                <a:effectLst/>
                <a:latin typeface="Consolas" panose="020B0609020204030204" pitchFamily="49" charset="0"/>
              </a:rPr>
              <a:t>font-weight</a:t>
            </a:r>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bold</a:t>
            </a:r>
            <a:r>
              <a:rPr lang="en-US" b="0" dirty="0">
                <a:solidFill>
                  <a:srgbClr val="000000"/>
                </a:solidFill>
                <a:effectLst/>
                <a:latin typeface="Consolas" panose="020B0609020204030204" pitchFamily="49" charset="0"/>
              </a:rPr>
              <a:t> }</a:t>
            </a:r>
          </a:p>
          <a:p>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span</a:t>
            </a:r>
            <a:r>
              <a:rPr lang="en-US" b="0" dirty="0">
                <a:solidFill>
                  <a:srgbClr val="000000"/>
                </a:solidFill>
                <a:effectLst/>
                <a:latin typeface="Consolas" panose="020B0609020204030204" pitchFamily="49" charset="0"/>
              </a:rPr>
              <a:t> { </a:t>
            </a:r>
            <a:r>
              <a:rPr lang="en-US" b="0" dirty="0">
                <a:solidFill>
                  <a:srgbClr val="FF000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red</a:t>
            </a:r>
            <a:r>
              <a:rPr lang="en-US" b="0" dirty="0">
                <a:solidFill>
                  <a:srgbClr val="000000"/>
                </a:solidFill>
                <a:effectLst/>
                <a:latin typeface="Consolas" panose="020B0609020204030204" pitchFamily="49" charset="0"/>
              </a:rPr>
              <a:t> }</a:t>
            </a:r>
          </a:p>
          <a:p>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p span</a:t>
            </a:r>
            <a:r>
              <a:rPr lang="en-US" b="0" dirty="0">
                <a:solidFill>
                  <a:srgbClr val="000000"/>
                </a:solidFill>
                <a:effectLst/>
                <a:latin typeface="Consolas" panose="020B0609020204030204" pitchFamily="49" charset="0"/>
              </a:rPr>
              <a:t> { </a:t>
            </a:r>
            <a:r>
              <a:rPr lang="en-US" b="0" dirty="0">
                <a:solidFill>
                  <a:srgbClr val="FF0000"/>
                </a:solidFill>
                <a:effectLst/>
                <a:latin typeface="Consolas" panose="020B0609020204030204" pitchFamily="49" charset="0"/>
              </a:rPr>
              <a:t>display</a:t>
            </a:r>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none</a:t>
            </a:r>
            <a:r>
              <a:rPr lang="en-US" b="0" dirty="0">
                <a:solidFill>
                  <a:srgbClr val="000000"/>
                </a:solidFill>
                <a:effectLst/>
                <a:latin typeface="Consolas" panose="020B0609020204030204" pitchFamily="49" charset="0"/>
              </a:rPr>
              <a:t> }</a:t>
            </a:r>
          </a:p>
          <a:p>
            <a:endParaRPr lang="en-US" b="0" dirty="0">
              <a:solidFill>
                <a:srgbClr val="000000"/>
              </a:solidFill>
              <a:effectLst/>
              <a:latin typeface="Consolas" panose="020B0609020204030204" pitchFamily="49" charset="0"/>
            </a:endParaRPr>
          </a:p>
          <a:p>
            <a:r>
              <a:rPr lang="en-US" b="0" dirty="0" err="1">
                <a:solidFill>
                  <a:srgbClr val="800000"/>
                </a:solidFill>
                <a:effectLst/>
                <a:latin typeface="Consolas" panose="020B0609020204030204" pitchFamily="49" charset="0"/>
              </a:rPr>
              <a:t>img</a:t>
            </a:r>
            <a:r>
              <a:rPr lang="en-US" b="0" dirty="0">
                <a:solidFill>
                  <a:srgbClr val="000000"/>
                </a:solidFill>
                <a:effectLst/>
                <a:latin typeface="Consolas" panose="020B0609020204030204" pitchFamily="49" charset="0"/>
              </a:rPr>
              <a:t> { </a:t>
            </a:r>
            <a:r>
              <a:rPr lang="en-US" b="0" dirty="0">
                <a:solidFill>
                  <a:srgbClr val="FF0000"/>
                </a:solidFill>
                <a:effectLst/>
                <a:latin typeface="Consolas" panose="020B0609020204030204" pitchFamily="49" charset="0"/>
              </a:rPr>
              <a:t>float</a:t>
            </a:r>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right</a:t>
            </a:r>
            <a:r>
              <a:rPr lang="en-US" b="0" dirty="0">
                <a:solidFill>
                  <a:srgbClr val="000000"/>
                </a:solidFill>
                <a:effectLst/>
                <a:latin typeface="Consolas" panose="020B0609020204030204" pitchFamily="49" charset="0"/>
              </a:rPr>
              <a:t> }</a:t>
            </a:r>
          </a:p>
        </p:txBody>
      </p:sp>
      <p:pic>
        <p:nvPicPr>
          <p:cNvPr id="3075" name="Picture 3" descr="CSSOM tree">
            <a:extLst>
              <a:ext uri="{FF2B5EF4-FFF2-40B4-BE49-F238E27FC236}">
                <a16:creationId xmlns:a16="http://schemas.microsoft.com/office/drawing/2014/main" id="{D567D460-0905-47F7-8259-65E811361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0" y="2136338"/>
            <a:ext cx="5543550" cy="284797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SSOM construction steps">
            <a:extLst>
              <a:ext uri="{FF2B5EF4-FFF2-40B4-BE49-F238E27FC236}">
                <a16:creationId xmlns:a16="http://schemas.microsoft.com/office/drawing/2014/main" id="{21C870AA-7B30-464F-A1BA-377F4BCBD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350" y="5873750"/>
            <a:ext cx="9639300" cy="61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558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39CE-3E9B-4B88-81A4-6057A2EE439B}"/>
              </a:ext>
            </a:extLst>
          </p:cNvPr>
          <p:cNvSpPr>
            <a:spLocks noGrp="1"/>
          </p:cNvSpPr>
          <p:nvPr>
            <p:ph type="title"/>
          </p:nvPr>
        </p:nvSpPr>
        <p:spPr/>
        <p:txBody>
          <a:bodyPr/>
          <a:lstStyle/>
          <a:p>
            <a:r>
              <a:rPr lang="en-US" dirty="0"/>
              <a:t>Constructing Render Tree</a:t>
            </a:r>
            <a:endParaRPr lang="ru-RU" dirty="0"/>
          </a:p>
        </p:txBody>
      </p:sp>
      <p:pic>
        <p:nvPicPr>
          <p:cNvPr id="4098" name="Picture 2" descr="DOM and CSSOM are combined to create the render tree">
            <a:extLst>
              <a:ext uri="{FF2B5EF4-FFF2-40B4-BE49-F238E27FC236}">
                <a16:creationId xmlns:a16="http://schemas.microsoft.com/office/drawing/2014/main" id="{C1DB8EA6-0D1D-49A3-AEA7-69EAAF299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 y="1639456"/>
            <a:ext cx="10953750"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57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1AE8-C783-41D3-B109-82DD1B42B40A}"/>
              </a:ext>
            </a:extLst>
          </p:cNvPr>
          <p:cNvSpPr>
            <a:spLocks noGrp="1"/>
          </p:cNvSpPr>
          <p:nvPr>
            <p:ph type="title"/>
          </p:nvPr>
        </p:nvSpPr>
        <p:spPr/>
        <p:txBody>
          <a:bodyPr/>
          <a:lstStyle/>
          <a:p>
            <a:r>
              <a:rPr lang="en-US" dirty="0"/>
              <a:t>Reflow (Layout) and Repaint (Rasterizing)</a:t>
            </a:r>
            <a:endParaRPr lang="ru-RU" dirty="0"/>
          </a:p>
        </p:txBody>
      </p:sp>
      <p:sp>
        <p:nvSpPr>
          <p:cNvPr id="4" name="TextBox 3">
            <a:extLst>
              <a:ext uri="{FF2B5EF4-FFF2-40B4-BE49-F238E27FC236}">
                <a16:creationId xmlns:a16="http://schemas.microsoft.com/office/drawing/2014/main" id="{2189B68E-3235-40C8-8F3B-A72959B87274}"/>
              </a:ext>
            </a:extLst>
          </p:cNvPr>
          <p:cNvSpPr txBox="1"/>
          <p:nvPr/>
        </p:nvSpPr>
        <p:spPr>
          <a:xfrm>
            <a:off x="1091683" y="2883159"/>
            <a:ext cx="9404868" cy="2308324"/>
          </a:xfrm>
          <a:prstGeom prst="rect">
            <a:avLst/>
          </a:prstGeom>
          <a:noFill/>
        </p:spPr>
        <p:txBody>
          <a:bodyPr wrap="square" rtlCol="0">
            <a:spAutoFit/>
          </a:bodyPr>
          <a:lstStyle/>
          <a:p>
            <a:r>
              <a:rPr lang="ru-RU" dirty="0"/>
              <a:t>1.</a:t>
            </a:r>
          </a:p>
          <a:p>
            <a:r>
              <a:rPr lang="ru-RU" dirty="0"/>
              <a:t>Во время </a:t>
            </a:r>
            <a:r>
              <a:rPr lang="en-US" b="1" dirty="0"/>
              <a:t>Reflow</a:t>
            </a:r>
            <a:r>
              <a:rPr lang="en-US" dirty="0"/>
              <a:t> </a:t>
            </a:r>
            <a:r>
              <a:rPr lang="ru-RU" dirty="0"/>
              <a:t>вычисляются координаты и размеры </a:t>
            </a:r>
            <a:r>
              <a:rPr lang="en-US" dirty="0"/>
              <a:t>DOM </a:t>
            </a:r>
            <a:r>
              <a:rPr lang="ru-RU" dirty="0"/>
              <a:t>элементов из </a:t>
            </a:r>
            <a:r>
              <a:rPr lang="en-US" dirty="0"/>
              <a:t>Render Tree.</a:t>
            </a:r>
            <a:endParaRPr lang="ru-RU" dirty="0"/>
          </a:p>
          <a:p>
            <a:r>
              <a:rPr lang="ru-RU" dirty="0"/>
              <a:t>Все относительные величины транслируются в абсолютные.</a:t>
            </a:r>
          </a:p>
          <a:p>
            <a:r>
              <a:rPr lang="ru-RU" dirty="0"/>
              <a:t>Результатом является </a:t>
            </a:r>
            <a:r>
              <a:rPr lang="en-US" b="1" dirty="0"/>
              <a:t>Box Model</a:t>
            </a:r>
            <a:r>
              <a:rPr lang="ru-RU" b="1" dirty="0"/>
              <a:t> </a:t>
            </a:r>
            <a:r>
              <a:rPr lang="ru-RU" dirty="0"/>
              <a:t>— свой прямоугольник каждого </a:t>
            </a:r>
            <a:r>
              <a:rPr lang="en-US" dirty="0"/>
              <a:t>DOM </a:t>
            </a:r>
            <a:r>
              <a:rPr lang="ru-RU" dirty="0"/>
              <a:t>элемента.</a:t>
            </a:r>
          </a:p>
          <a:p>
            <a:pPr marL="342900" indent="-342900">
              <a:buAutoNum type="arabicPeriod"/>
            </a:pPr>
            <a:endParaRPr lang="en-US" dirty="0"/>
          </a:p>
          <a:p>
            <a:r>
              <a:rPr lang="ru-RU" dirty="0"/>
              <a:t>2.</a:t>
            </a:r>
          </a:p>
          <a:p>
            <a:r>
              <a:rPr lang="ru-RU" dirty="0"/>
              <a:t>Во время </a:t>
            </a:r>
            <a:r>
              <a:rPr lang="en-US" b="1" dirty="0"/>
              <a:t>Repaint</a:t>
            </a:r>
            <a:r>
              <a:rPr lang="en-US" dirty="0"/>
              <a:t> </a:t>
            </a:r>
            <a:r>
              <a:rPr lang="ru-RU" dirty="0"/>
              <a:t>происходит отрисовка </a:t>
            </a:r>
            <a:r>
              <a:rPr lang="en-US" dirty="0"/>
              <a:t>DOM </a:t>
            </a:r>
            <a:r>
              <a:rPr lang="ru-RU" dirty="0"/>
              <a:t>элементов из </a:t>
            </a:r>
            <a:r>
              <a:rPr lang="en-US" dirty="0" smtClean="0"/>
              <a:t>Render Tree</a:t>
            </a:r>
            <a:r>
              <a:rPr lang="ru-RU" dirty="0" smtClean="0"/>
              <a:t>.</a:t>
            </a:r>
            <a:endParaRPr lang="ru-RU" dirty="0"/>
          </a:p>
          <a:p>
            <a:r>
              <a:rPr lang="ru-RU" dirty="0"/>
              <a:t>К этому моменту</a:t>
            </a:r>
            <a:r>
              <a:rPr lang="en-US" dirty="0"/>
              <a:t> </a:t>
            </a:r>
            <a:r>
              <a:rPr lang="ru-RU" dirty="0"/>
              <a:t>уже вычислены их размеры, положение, визуальное оформление.</a:t>
            </a:r>
          </a:p>
        </p:txBody>
      </p:sp>
    </p:spTree>
    <p:extLst>
      <p:ext uri="{BB962C8B-B14F-4D97-AF65-F5344CB8AC3E}">
        <p14:creationId xmlns:p14="http://schemas.microsoft.com/office/powerpoint/2010/main" val="2703411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D5DE-2ABF-47ED-9FC8-186E97152130}"/>
              </a:ext>
            </a:extLst>
          </p:cNvPr>
          <p:cNvSpPr>
            <a:spLocks noGrp="1"/>
          </p:cNvSpPr>
          <p:nvPr>
            <p:ph type="title"/>
          </p:nvPr>
        </p:nvSpPr>
        <p:spPr/>
        <p:txBody>
          <a:bodyPr/>
          <a:lstStyle/>
          <a:p>
            <a:r>
              <a:rPr lang="en-US" dirty="0"/>
              <a:t>JavaScript execution blocks on the </a:t>
            </a:r>
            <a:r>
              <a:rPr lang="en-US" dirty="0" smtClean="0"/>
              <a:t>CSSOM</a:t>
            </a:r>
            <a:endParaRPr lang="ru-RU" dirty="0"/>
          </a:p>
        </p:txBody>
      </p:sp>
      <p:sp>
        <p:nvSpPr>
          <p:cNvPr id="5" name="Rectangle 4">
            <a:extLst>
              <a:ext uri="{FF2B5EF4-FFF2-40B4-BE49-F238E27FC236}">
                <a16:creationId xmlns:a16="http://schemas.microsoft.com/office/drawing/2014/main" id="{EA3B149C-473D-4C3E-BB98-9DF2A656C2FF}"/>
              </a:ext>
            </a:extLst>
          </p:cNvPr>
          <p:cNvSpPr/>
          <p:nvPr/>
        </p:nvSpPr>
        <p:spPr>
          <a:xfrm>
            <a:off x="838200" y="1859175"/>
            <a:ext cx="5085079" cy="4031873"/>
          </a:xfrm>
          <a:prstGeom prst="rect">
            <a:avLst/>
          </a:prstGeom>
        </p:spPr>
        <p:txBody>
          <a:bodyPr wrap="square">
            <a:spAutoFit/>
          </a:bodyPr>
          <a:lstStyle/>
          <a:p>
            <a:r>
              <a:rPr lang="en-US" sz="1600" b="0" dirty="0">
                <a:solidFill>
                  <a:srgbClr val="800000"/>
                </a:solidFill>
                <a:effectLst/>
                <a:latin typeface="Consolas" panose="020B0609020204030204" pitchFamily="49" charset="0"/>
              </a:rPr>
              <a:t>&lt;html&gt;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&lt;head&gt;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&lt;link</a:t>
            </a:r>
            <a:r>
              <a:rPr lang="en-US" sz="1600" b="0" dirty="0">
                <a:solidFill>
                  <a:srgbClr val="000000"/>
                </a:solidFill>
                <a:effectLst/>
                <a:latin typeface="Consolas" panose="020B0609020204030204" pitchFamily="49" charset="0"/>
              </a:rPr>
              <a:t> </a:t>
            </a:r>
            <a:r>
              <a:rPr lang="en-US" sz="1600" b="0" dirty="0" err="1">
                <a:solidFill>
                  <a:srgbClr val="FF0000"/>
                </a:solidFill>
                <a:effectLst/>
                <a:latin typeface="Consolas" panose="020B0609020204030204" pitchFamily="49" charset="0"/>
              </a:rPr>
              <a:t>href</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"style.css"</a:t>
            </a:r>
            <a:r>
              <a:rPr lang="en-US" sz="1600" b="0" dirty="0">
                <a:solidFill>
                  <a:srgbClr val="000000"/>
                </a:solidFill>
                <a:effectLst/>
                <a:latin typeface="Consolas" panose="020B0609020204030204" pitchFamily="49" charset="0"/>
              </a:rPr>
              <a:t> </a:t>
            </a:r>
            <a:r>
              <a:rPr lang="en-US" sz="1600" b="0" dirty="0" err="1">
                <a:solidFill>
                  <a:srgbClr val="FF0000"/>
                </a:solidFill>
                <a:effectLst/>
                <a:latin typeface="Consolas" panose="020B0609020204030204" pitchFamily="49" charset="0"/>
              </a:rPr>
              <a:t>rel</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"stylesheet"</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&lt;title&gt;</a:t>
            </a:r>
            <a:r>
              <a:rPr lang="en-US" sz="1600" b="0" dirty="0">
                <a:solidFill>
                  <a:srgbClr val="000000"/>
                </a:solidFill>
                <a:effectLst/>
                <a:latin typeface="Consolas" panose="020B0609020204030204" pitchFamily="49" charset="0"/>
              </a:rPr>
              <a:t>Critical Path</a:t>
            </a:r>
            <a:r>
              <a:rPr lang="en-US" sz="1600" b="0" dirty="0">
                <a:solidFill>
                  <a:srgbClr val="800000"/>
                </a:solidFill>
                <a:effectLst/>
                <a:latin typeface="Consolas" panose="020B0609020204030204" pitchFamily="49" charset="0"/>
              </a:rPr>
              <a:t>&lt;/title&gt;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&lt;/head&gt;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&lt;body&gt;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&lt;p&gt;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Hello</a:t>
            </a:r>
            <a:r>
              <a:rPr lang="en-US" sz="1600" b="0" dirty="0">
                <a:solidFill>
                  <a:srgbClr val="800000"/>
                </a:solidFill>
                <a:effectLst/>
                <a:latin typeface="Consolas" panose="020B0609020204030204" pitchFamily="49" charset="0"/>
              </a:rPr>
              <a:t>&lt;span&gt;</a:t>
            </a:r>
            <a:r>
              <a:rPr lang="en-US" sz="1600" b="0" dirty="0">
                <a:solidFill>
                  <a:srgbClr val="000000"/>
                </a:solidFill>
                <a:effectLst/>
                <a:latin typeface="Consolas" panose="020B0609020204030204" pitchFamily="49" charset="0"/>
              </a:rPr>
              <a:t>web performance</a:t>
            </a:r>
            <a:r>
              <a:rPr lang="en-US" sz="1600" b="0" dirty="0">
                <a:solidFill>
                  <a:srgbClr val="800000"/>
                </a:solidFill>
                <a:effectLst/>
                <a:latin typeface="Consolas" panose="020B0609020204030204" pitchFamily="49" charset="0"/>
              </a:rPr>
              <a:t>&lt;/span&gt;</a:t>
            </a:r>
            <a:r>
              <a:rPr lang="en-US" sz="1600" b="0" dirty="0">
                <a:solidFill>
                  <a:srgbClr val="000000"/>
                </a:solidFill>
                <a:effectLst/>
                <a:latin typeface="Consolas" panose="020B0609020204030204" pitchFamily="49" charset="0"/>
              </a:rPr>
              <a:t> students!</a:t>
            </a: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&lt;/p&gt;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&lt;div&gt;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img</a:t>
            </a:r>
            <a:r>
              <a:rPr lang="en-US" sz="1600" b="0" dirty="0">
                <a:solidFill>
                  <a:srgbClr val="000000"/>
                </a:solidFill>
                <a:effectLst/>
                <a:latin typeface="Consolas" panose="020B0609020204030204" pitchFamily="49" charset="0"/>
              </a:rPr>
              <a:t> </a:t>
            </a:r>
            <a:r>
              <a:rPr lang="en-US" sz="1600" b="0" dirty="0" err="1">
                <a:solidFill>
                  <a:srgbClr val="FF0000"/>
                </a:solidFill>
                <a:effectLst/>
                <a:latin typeface="Consolas" panose="020B0609020204030204" pitchFamily="49" charset="0"/>
              </a:rPr>
              <a:t>src</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"awesome-photo.jpg"</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&lt;/div&gt;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&lt;script</a:t>
            </a:r>
            <a:r>
              <a:rPr lang="en-US" sz="1600" b="0" dirty="0">
                <a:solidFill>
                  <a:srgbClr val="000000"/>
                </a:solidFill>
                <a:effectLst/>
                <a:latin typeface="Consolas" panose="020B0609020204030204" pitchFamily="49" charset="0"/>
              </a:rPr>
              <a:t> </a:t>
            </a:r>
            <a:r>
              <a:rPr lang="en-US" sz="1600" b="0" dirty="0" err="1">
                <a:solidFill>
                  <a:srgbClr val="FF0000"/>
                </a:solidFill>
                <a:effectLst/>
                <a:latin typeface="Consolas" panose="020B0609020204030204" pitchFamily="49" charset="0"/>
              </a:rPr>
              <a:t>src</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"app.js"</a:t>
            </a:r>
            <a:r>
              <a:rPr lang="en-US" sz="1600" b="0" dirty="0">
                <a:solidFill>
                  <a:srgbClr val="800000"/>
                </a:solidFill>
                <a:effectLst/>
                <a:latin typeface="Consolas" panose="020B0609020204030204" pitchFamily="49" charset="0"/>
              </a:rPr>
              <a:t>&gt;&lt;/script&gt;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&lt;/body&gt;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&lt;/html&gt;</a:t>
            </a:r>
            <a:endParaRPr lang="en-US" sz="16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E237157-996F-4F36-8763-B12336EF2A15}"/>
              </a:ext>
            </a:extLst>
          </p:cNvPr>
          <p:cNvSpPr/>
          <p:nvPr/>
        </p:nvSpPr>
        <p:spPr>
          <a:xfrm>
            <a:off x="5969977" y="2087899"/>
            <a:ext cx="6159011" cy="3539430"/>
          </a:xfrm>
          <a:prstGeom prst="rect">
            <a:avLst/>
          </a:prstGeom>
        </p:spPr>
        <p:txBody>
          <a:bodyPr wrap="square">
            <a:spAutoFit/>
          </a:bodyPr>
          <a:lstStyle/>
          <a:p>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span</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document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getElementsByTagName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'span'</a:t>
            </a:r>
            <a:r>
              <a:rPr lang="en-US" sz="1600" b="0" dirty="0">
                <a:solidFill>
                  <a:srgbClr val="000000"/>
                </a:solidFill>
                <a:effectLst/>
                <a:latin typeface="Consolas" panose="020B0609020204030204" pitchFamily="49" charset="0"/>
              </a:rPr>
              <a:t>)[</a:t>
            </a:r>
            <a:r>
              <a:rPr lang="en-US" sz="1600" b="0" dirty="0">
                <a:solidFill>
                  <a:srgbClr val="09885A"/>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endParaRPr lang="en-US" sz="1600" b="0" dirty="0">
              <a:solidFill>
                <a:srgbClr val="008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change DOM text content</a:t>
            </a:r>
            <a:endParaRPr lang="en-US" sz="1600" b="0" dirty="0">
              <a:solidFill>
                <a:srgbClr val="001080"/>
              </a:solidFill>
              <a:effectLst/>
              <a:latin typeface="Consolas" panose="020B0609020204030204" pitchFamily="49" charset="0"/>
            </a:endParaRPr>
          </a:p>
          <a:p>
            <a:r>
              <a:rPr lang="en-US" sz="1600" b="0" dirty="0" err="1">
                <a:solidFill>
                  <a:srgbClr val="001080"/>
                </a:solidFill>
                <a:effectLst/>
                <a:latin typeface="Consolas" panose="020B0609020204030204" pitchFamily="49" charset="0"/>
              </a:rPr>
              <a:t>span</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textContent</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'interactive’</a:t>
            </a:r>
            <a:r>
              <a:rPr lang="en-US" sz="1600" b="0" dirty="0">
                <a:solidFill>
                  <a:srgbClr val="000000"/>
                </a:solidFill>
                <a:effectLst/>
                <a:latin typeface="Consolas" panose="020B0609020204030204" pitchFamily="49" charset="0"/>
              </a:rPr>
              <a:t>;</a:t>
            </a:r>
            <a:endParaRPr lang="en-US" sz="1600" b="0" dirty="0">
              <a:solidFill>
                <a:srgbClr val="008000"/>
              </a:solidFill>
              <a:effectLst/>
              <a:latin typeface="Consolas" panose="020B0609020204030204" pitchFamily="49" charset="0"/>
            </a:endParaRPr>
          </a:p>
          <a:p>
            <a:endParaRPr lang="en-US" sz="1600" b="0" dirty="0">
              <a:solidFill>
                <a:srgbClr val="000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change CSSOM property</a:t>
            </a:r>
            <a:endParaRPr lang="en-US" sz="1600" b="0" dirty="0">
              <a:solidFill>
                <a:srgbClr val="000000"/>
              </a:solidFill>
              <a:effectLst/>
              <a:latin typeface="Consolas" panose="020B0609020204030204" pitchFamily="49" charset="0"/>
            </a:endParaRPr>
          </a:p>
          <a:p>
            <a:r>
              <a:rPr lang="en-US" sz="1600" b="0" dirty="0" err="1">
                <a:solidFill>
                  <a:srgbClr val="001080"/>
                </a:solidFill>
                <a:effectLst/>
                <a:latin typeface="Consolas" panose="020B0609020204030204" pitchFamily="49" charset="0"/>
              </a:rPr>
              <a:t>span</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style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display</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'inline'</a:t>
            </a:r>
            <a:r>
              <a:rPr lang="en-US" sz="1600" b="0" dirty="0">
                <a:solidFill>
                  <a:srgbClr val="000000"/>
                </a:solidFill>
                <a:effectLst/>
                <a:latin typeface="Consolas" panose="020B0609020204030204" pitchFamily="49" charset="0"/>
              </a:rPr>
              <a:t>; </a:t>
            </a:r>
            <a:endParaRPr lang="en-US" sz="1600" b="0" dirty="0">
              <a:solidFill>
                <a:srgbClr val="008000"/>
              </a:solidFill>
              <a:effectLst/>
              <a:latin typeface="Consolas" panose="020B0609020204030204" pitchFamily="49" charset="0"/>
            </a:endParaRPr>
          </a:p>
          <a:p>
            <a:endParaRPr lang="en-US" sz="1600" b="0" dirty="0">
              <a:solidFill>
                <a:srgbClr val="000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create a new element, style it, and append to DOM</a:t>
            </a:r>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loadTime</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document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createElement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'div'</a:t>
            </a:r>
            <a:r>
              <a:rPr lang="en-US" sz="1600" b="0" dirty="0">
                <a:solidFill>
                  <a:srgbClr val="000000"/>
                </a:solidFill>
                <a:effectLst/>
                <a:latin typeface="Consolas" panose="020B0609020204030204" pitchFamily="49" charset="0"/>
              </a:rPr>
              <a:t>);</a:t>
            </a:r>
          </a:p>
          <a:p>
            <a:r>
              <a:rPr lang="en-US" sz="1600" b="0" dirty="0" err="1">
                <a:solidFill>
                  <a:srgbClr val="001080"/>
                </a:solidFill>
                <a:effectLst/>
                <a:latin typeface="Consolas" panose="020B0609020204030204" pitchFamily="49" charset="0"/>
              </a:rPr>
              <a:t>loadTime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textContent</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'Loaded on: '</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Date</a:t>
            </a:r>
            <a:r>
              <a:rPr lang="en-US" sz="1600" b="0" dirty="0">
                <a:solidFill>
                  <a:srgbClr val="000000"/>
                </a:solidFill>
                <a:effectLst/>
                <a:latin typeface="Consolas" panose="020B0609020204030204" pitchFamily="49" charset="0"/>
              </a:rPr>
              <a:t>();</a:t>
            </a:r>
          </a:p>
          <a:p>
            <a:endParaRPr lang="en-US" sz="1600" b="0" dirty="0">
              <a:solidFill>
                <a:srgbClr val="000000"/>
              </a:solidFill>
              <a:effectLst/>
              <a:latin typeface="Consolas" panose="020B0609020204030204" pitchFamily="49" charset="0"/>
            </a:endParaRPr>
          </a:p>
          <a:p>
            <a:r>
              <a:rPr lang="en-US" sz="1600" b="0" dirty="0" err="1">
                <a:solidFill>
                  <a:srgbClr val="001080"/>
                </a:solidFill>
                <a:effectLst/>
                <a:latin typeface="Consolas" panose="020B0609020204030204" pitchFamily="49" charset="0"/>
              </a:rPr>
              <a:t>loadTime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style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color</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'blue'</a:t>
            </a:r>
            <a:r>
              <a:rPr lang="en-US" sz="1600" b="0" dirty="0">
                <a:solidFill>
                  <a:srgbClr val="000000"/>
                </a:solidFill>
                <a:effectLst/>
                <a:latin typeface="Consolas" panose="020B0609020204030204" pitchFamily="49" charset="0"/>
              </a:rPr>
              <a:t>;</a:t>
            </a:r>
          </a:p>
          <a:p>
            <a:r>
              <a:rPr lang="en-US" sz="1600" b="0" dirty="0" err="1">
                <a:solidFill>
                  <a:srgbClr val="001080"/>
                </a:solidFill>
                <a:effectLst/>
                <a:latin typeface="Consolas" panose="020B0609020204030204" pitchFamily="49" charset="0"/>
              </a:rPr>
              <a:t>document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body</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appendChild</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loadTime</a:t>
            </a:r>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66215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CB587-C65F-4BA3-BA75-E82544C6ECDF}"/>
              </a:ext>
            </a:extLst>
          </p:cNvPr>
          <p:cNvSpPr>
            <a:spLocks noGrp="1"/>
          </p:cNvSpPr>
          <p:nvPr>
            <p:ph type="title"/>
          </p:nvPr>
        </p:nvSpPr>
        <p:spPr/>
        <p:txBody>
          <a:bodyPr/>
          <a:lstStyle/>
          <a:p>
            <a:r>
              <a:rPr lang="en-US" dirty="0"/>
              <a:t>What triggers a reflow or a repaint?</a:t>
            </a:r>
            <a:endParaRPr lang="ru-RU" dirty="0"/>
          </a:p>
        </p:txBody>
      </p:sp>
      <p:sp>
        <p:nvSpPr>
          <p:cNvPr id="4" name="Rectangle 3">
            <a:extLst>
              <a:ext uri="{FF2B5EF4-FFF2-40B4-BE49-F238E27FC236}">
                <a16:creationId xmlns:a16="http://schemas.microsoft.com/office/drawing/2014/main" id="{30BD73A6-5A40-42DD-B9D3-C48A328CC253}"/>
              </a:ext>
            </a:extLst>
          </p:cNvPr>
          <p:cNvSpPr/>
          <p:nvPr/>
        </p:nvSpPr>
        <p:spPr>
          <a:xfrm>
            <a:off x="838200" y="1690688"/>
            <a:ext cx="8799635" cy="3970318"/>
          </a:xfrm>
          <a:prstGeom prst="rect">
            <a:avLst/>
          </a:prstGeom>
        </p:spPr>
        <p:txBody>
          <a:bodyPr wrap="square">
            <a:spAutoFit/>
          </a:bodyPr>
          <a:lstStyle/>
          <a:p>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bstyle</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document</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body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style</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bstyle</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padding</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"20px"</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reflow, repaint</a:t>
            </a:r>
          </a:p>
          <a:p>
            <a:endParaRPr lang="en-US" b="0" dirty="0">
              <a:solidFill>
                <a:srgbClr val="000000"/>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bstyle</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border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"10px solid red"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another reflow and a repaint</a:t>
            </a:r>
          </a:p>
          <a:p>
            <a:endParaRPr lang="en-US" b="0" dirty="0">
              <a:solidFill>
                <a:srgbClr val="000000"/>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bstyle</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"blue"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repaint only, no dimensions changed</a:t>
            </a:r>
          </a:p>
          <a:p>
            <a:endParaRPr lang="en-US" b="0" dirty="0">
              <a:solidFill>
                <a:srgbClr val="000000"/>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bstyle</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backgroundColor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"#fad"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repaint</a:t>
            </a:r>
          </a:p>
          <a:p>
            <a:endParaRPr lang="en-US" b="0" dirty="0">
              <a:solidFill>
                <a:srgbClr val="000000"/>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bstyle</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fontSize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"2em"</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reflow, repaint</a:t>
            </a:r>
          </a:p>
          <a:p>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new DOM element - reflow, repaint</a:t>
            </a:r>
            <a:endParaRPr lang="en-US" b="0" dirty="0">
              <a:solidFill>
                <a:srgbClr val="000000"/>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document</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body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appendChild</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document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createTextNode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'dude!'</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87320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8B94-3F7A-467E-A9B4-83D326E92355}"/>
              </a:ext>
            </a:extLst>
          </p:cNvPr>
          <p:cNvSpPr>
            <a:spLocks noGrp="1"/>
          </p:cNvSpPr>
          <p:nvPr>
            <p:ph type="title"/>
          </p:nvPr>
        </p:nvSpPr>
        <p:spPr/>
        <p:txBody>
          <a:bodyPr/>
          <a:lstStyle/>
          <a:p>
            <a:r>
              <a:rPr lang="en-US" dirty="0"/>
              <a:t>What else trigger reflow?</a:t>
            </a:r>
            <a:endParaRPr lang="ru-RU" dirty="0"/>
          </a:p>
        </p:txBody>
      </p:sp>
      <p:sp>
        <p:nvSpPr>
          <p:cNvPr id="7" name="Rectangle 6">
            <a:extLst>
              <a:ext uri="{FF2B5EF4-FFF2-40B4-BE49-F238E27FC236}">
                <a16:creationId xmlns:a16="http://schemas.microsoft.com/office/drawing/2014/main" id="{014969B9-DE75-420C-85E1-529DC3FD1D8A}"/>
              </a:ext>
            </a:extLst>
          </p:cNvPr>
          <p:cNvSpPr/>
          <p:nvPr/>
        </p:nvSpPr>
        <p:spPr>
          <a:xfrm>
            <a:off x="838200" y="2367116"/>
            <a:ext cx="8351227" cy="2585323"/>
          </a:xfrm>
          <a:prstGeom prst="rect">
            <a:avLst/>
          </a:prstGeom>
        </p:spPr>
        <p:txBody>
          <a:bodyPr wrap="square">
            <a:spAutoFit/>
          </a:bodyPr>
          <a:lstStyle/>
          <a:p>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dStyle</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document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getElementById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abc</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style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offset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dStyle</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offsetLeft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scroll</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dStyle</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scrollTop</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width</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dStyle</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offsetWidth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computed</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dStyle</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getComputedStyle</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20546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1257</Words>
  <Application>Microsoft Office PowerPoint</Application>
  <PresentationFormat>Widescreen</PresentationFormat>
  <Paragraphs>260</Paragraphs>
  <Slides>26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Consolas</vt:lpstr>
      <vt:lpstr>Office Theme</vt:lpstr>
      <vt:lpstr>Critical Rendering Path</vt:lpstr>
      <vt:lpstr>Constructing Document Object Model</vt:lpstr>
      <vt:lpstr>Constructing Document Object Model</vt:lpstr>
      <vt:lpstr>Constructing CSS Object Model</vt:lpstr>
      <vt:lpstr>Constructing Render Tree</vt:lpstr>
      <vt:lpstr>Reflow (Layout) and Repaint (Rasterizing)</vt:lpstr>
      <vt:lpstr>JavaScript execution blocks on the CSSOM</vt:lpstr>
      <vt:lpstr>What triggers a reflow or a repaint?</vt:lpstr>
      <vt:lpstr>What else trigger reflow?</vt:lpstr>
      <vt:lpstr>Web Performance</vt:lpstr>
      <vt:lpstr>Slow site is very uncomfortable</vt:lpstr>
      <vt:lpstr>Performance affects business</vt:lpstr>
      <vt:lpstr>What is performance?</vt:lpstr>
      <vt:lpstr>JavaScript code minification</vt:lpstr>
      <vt:lpstr>Asynchronous loading JavaScript</vt:lpstr>
      <vt:lpstr>Code splitting</vt:lpstr>
      <vt:lpstr>Unused code in dependencies</vt:lpstr>
      <vt:lpstr>CSS Minification &amp; Optimization</vt:lpstr>
      <vt:lpstr>Embedding critical styles</vt:lpstr>
      <vt:lpstr>HTML Minification</vt:lpstr>
      <vt:lpstr>HTTP data compression</vt:lpstr>
      <vt:lpstr>Content Delivery Network</vt:lpstr>
      <vt:lpstr>Preloading resources</vt:lpstr>
      <vt:lpstr>Suitable image format</vt:lpstr>
      <vt:lpstr>JPG compression level</vt:lpstr>
      <vt:lpstr>SVG Minification &amp; Optimization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Rendering Path</dc:title>
  <dc:creator>Denis Sokolov</dc:creator>
  <cp:lastModifiedBy>Denis Sokolov</cp:lastModifiedBy>
  <cp:revision>31</cp:revision>
  <dcterms:created xsi:type="dcterms:W3CDTF">2018-05-02T22:11:30Z</dcterms:created>
  <dcterms:modified xsi:type="dcterms:W3CDTF">2019-04-21T22:47:12Z</dcterms:modified>
</cp:coreProperties>
</file>