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5" r:id="rId4"/>
    <p:sldId id="258" r:id="rId5"/>
    <p:sldId id="259" r:id="rId6"/>
    <p:sldId id="260" r:id="rId7"/>
    <p:sldId id="261" r:id="rId8"/>
    <p:sldId id="262"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75904" autoAdjust="0"/>
  </p:normalViewPr>
  <p:slideViewPr>
    <p:cSldViewPr snapToGrid="0" showGuides="1">
      <p:cViewPr varScale="1">
        <p:scale>
          <a:sx n="72" d="100"/>
          <a:sy n="72" d="100"/>
        </p:scale>
        <p:origin x="790" y="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 Sokolov" userId="4cbf670dabff8a28" providerId="LiveId" clId="{EF26F0C6-C4B9-4803-886F-DE57ABE90A5A}"/>
    <pc:docChg chg="undo custSel addSld delSld modSld">
      <pc:chgData name="Denis Sokolov" userId="4cbf670dabff8a28" providerId="LiveId" clId="{EF26F0C6-C4B9-4803-886F-DE57ABE90A5A}" dt="2018-05-09T23:30:43.458" v="369" actId="2696"/>
      <pc:docMkLst>
        <pc:docMk/>
      </pc:docMkLst>
      <pc:sldChg chg="modSp">
        <pc:chgData name="Denis Sokolov" userId="4cbf670dabff8a28" providerId="LiveId" clId="{EF26F0C6-C4B9-4803-886F-DE57ABE90A5A}" dt="2018-05-09T21:23:24.888" v="29" actId="20577"/>
        <pc:sldMkLst>
          <pc:docMk/>
          <pc:sldMk cId="3764349448" sldId="260"/>
        </pc:sldMkLst>
        <pc:spChg chg="mod">
          <ac:chgData name="Denis Sokolov" userId="4cbf670dabff8a28" providerId="LiveId" clId="{EF26F0C6-C4B9-4803-886F-DE57ABE90A5A}" dt="2018-05-09T21:23:24.888" v="29" actId="20577"/>
          <ac:spMkLst>
            <pc:docMk/>
            <pc:sldMk cId="3764349448" sldId="260"/>
            <ac:spMk id="2" creationId="{A7C3914C-518D-456A-B2AA-F3FB759EDB68}"/>
          </ac:spMkLst>
        </pc:spChg>
      </pc:sldChg>
      <pc:sldChg chg="addSp delSp modSp add modNotesTx">
        <pc:chgData name="Denis Sokolov" userId="4cbf670dabff8a28" providerId="LiveId" clId="{EF26F0C6-C4B9-4803-886F-DE57ABE90A5A}" dt="2018-05-09T21:56:07.184" v="169" actId="20577"/>
        <pc:sldMkLst>
          <pc:docMk/>
          <pc:sldMk cId="3247404311" sldId="261"/>
        </pc:sldMkLst>
        <pc:spChg chg="mod">
          <ac:chgData name="Denis Sokolov" userId="4cbf670dabff8a28" providerId="LiveId" clId="{EF26F0C6-C4B9-4803-886F-DE57ABE90A5A}" dt="2018-05-09T21:30:31.755" v="38" actId="20577"/>
          <ac:spMkLst>
            <pc:docMk/>
            <pc:sldMk cId="3247404311" sldId="261"/>
            <ac:spMk id="2" creationId="{26D35704-481B-4A76-81B7-F9B2FBF96CFE}"/>
          </ac:spMkLst>
        </pc:spChg>
        <pc:spChg chg="del">
          <ac:chgData name="Denis Sokolov" userId="4cbf670dabff8a28" providerId="LiveId" clId="{EF26F0C6-C4B9-4803-886F-DE57ABE90A5A}" dt="2018-05-09T21:30:38.413" v="39" actId="478"/>
          <ac:spMkLst>
            <pc:docMk/>
            <pc:sldMk cId="3247404311" sldId="261"/>
            <ac:spMk id="3" creationId="{56697303-0E6E-45B8-9E3C-7DD80C5EE6DB}"/>
          </ac:spMkLst>
        </pc:spChg>
        <pc:spChg chg="add mod">
          <ac:chgData name="Denis Sokolov" userId="4cbf670dabff8a28" providerId="LiveId" clId="{EF26F0C6-C4B9-4803-886F-DE57ABE90A5A}" dt="2018-05-09T21:39:38.485" v="66" actId="20577"/>
          <ac:spMkLst>
            <pc:docMk/>
            <pc:sldMk cId="3247404311" sldId="261"/>
            <ac:spMk id="4" creationId="{3E4CCCB5-F2F8-4590-B1B3-F3D431F53627}"/>
          </ac:spMkLst>
        </pc:spChg>
      </pc:sldChg>
      <pc:sldChg chg="addSp delSp modSp add modNotesTx">
        <pc:chgData name="Denis Sokolov" userId="4cbf670dabff8a28" providerId="LiveId" clId="{EF26F0C6-C4B9-4803-886F-DE57ABE90A5A}" dt="2018-05-09T22:04:45.005" v="310" actId="20577"/>
        <pc:sldMkLst>
          <pc:docMk/>
          <pc:sldMk cId="3946507395" sldId="262"/>
        </pc:sldMkLst>
        <pc:spChg chg="mod">
          <ac:chgData name="Denis Sokolov" userId="4cbf670dabff8a28" providerId="LiveId" clId="{EF26F0C6-C4B9-4803-886F-DE57ABE90A5A}" dt="2018-05-09T22:04:33.313" v="278" actId="20577"/>
          <ac:spMkLst>
            <pc:docMk/>
            <pc:sldMk cId="3946507395" sldId="262"/>
            <ac:spMk id="2" creationId="{B93EA9D4-C45C-498A-88E7-94B4353CD73C}"/>
          </ac:spMkLst>
        </pc:spChg>
        <pc:spChg chg="del">
          <ac:chgData name="Denis Sokolov" userId="4cbf670dabff8a28" providerId="LiveId" clId="{EF26F0C6-C4B9-4803-886F-DE57ABE90A5A}" dt="2018-05-09T21:57:57.427" v="182" actId="478"/>
          <ac:spMkLst>
            <pc:docMk/>
            <pc:sldMk cId="3946507395" sldId="262"/>
            <ac:spMk id="3" creationId="{F5E87470-7121-4934-862A-D1530D736526}"/>
          </ac:spMkLst>
        </pc:spChg>
        <pc:spChg chg="add mod">
          <ac:chgData name="Denis Sokolov" userId="4cbf670dabff8a28" providerId="LiveId" clId="{EF26F0C6-C4B9-4803-886F-DE57ABE90A5A}" dt="2018-05-09T22:03:16.295" v="228" actId="1076"/>
          <ac:spMkLst>
            <pc:docMk/>
            <pc:sldMk cId="3946507395" sldId="262"/>
            <ac:spMk id="7" creationId="{45FEE759-6FF9-4BB7-AA56-E0B812BA1998}"/>
          </ac:spMkLst>
        </pc:spChg>
        <pc:graphicFrameChg chg="add del">
          <ac:chgData name="Denis Sokolov" userId="4cbf670dabff8a28" providerId="LiveId" clId="{EF26F0C6-C4B9-4803-886F-DE57ABE90A5A}" dt="2018-05-09T22:00:53.869" v="194"/>
          <ac:graphicFrameMkLst>
            <pc:docMk/>
            <pc:sldMk cId="3946507395" sldId="262"/>
            <ac:graphicFrameMk id="6" creationId="{4EF9A938-7F92-44E3-90E8-30ECEDFC89D1}"/>
          </ac:graphicFrameMkLst>
        </pc:graphicFrameChg>
        <pc:picChg chg="add mod">
          <ac:chgData name="Denis Sokolov" userId="4cbf670dabff8a28" providerId="LiveId" clId="{EF26F0C6-C4B9-4803-886F-DE57ABE90A5A}" dt="2018-05-09T22:03:24.427" v="229" actId="1076"/>
          <ac:picMkLst>
            <pc:docMk/>
            <pc:sldMk cId="3946507395" sldId="262"/>
            <ac:picMk id="4" creationId="{FA05068F-C7F1-4AF1-AEDA-7B88EE51D0B5}"/>
          </ac:picMkLst>
        </pc:picChg>
        <pc:picChg chg="add mod">
          <ac:chgData name="Denis Sokolov" userId="4cbf670dabff8a28" providerId="LiveId" clId="{EF26F0C6-C4B9-4803-886F-DE57ABE90A5A}" dt="2018-05-09T22:00:10.335" v="192" actId="1076"/>
          <ac:picMkLst>
            <pc:docMk/>
            <pc:sldMk cId="3946507395" sldId="262"/>
            <ac:picMk id="5" creationId="{6873FE6F-7C11-4A2D-AB2D-DD9CD8BBF49E}"/>
          </ac:picMkLst>
        </pc:picChg>
      </pc:sldChg>
      <pc:sldChg chg="addSp delSp modSp add del">
        <pc:chgData name="Denis Sokolov" userId="4cbf670dabff8a28" providerId="LiveId" clId="{EF26F0C6-C4B9-4803-886F-DE57ABE90A5A}" dt="2018-05-09T23:30:43.458" v="369" actId="2696"/>
        <pc:sldMkLst>
          <pc:docMk/>
          <pc:sldMk cId="1332760577" sldId="263"/>
        </pc:sldMkLst>
        <pc:spChg chg="add del mod">
          <ac:chgData name="Denis Sokolov" userId="4cbf670dabff8a28" providerId="LiveId" clId="{EF26F0C6-C4B9-4803-886F-DE57ABE90A5A}" dt="2018-05-09T22:15:08.652" v="338" actId="20577"/>
          <ac:spMkLst>
            <pc:docMk/>
            <pc:sldMk cId="1332760577" sldId="263"/>
            <ac:spMk id="2" creationId="{8FA69A9B-209A-4BEB-84EB-E477B3A9A2BD}"/>
          </ac:spMkLst>
        </pc:spChg>
        <pc:spChg chg="add del mod">
          <ac:chgData name="Denis Sokolov" userId="4cbf670dabff8a28" providerId="LiveId" clId="{EF26F0C6-C4B9-4803-886F-DE57ABE90A5A}" dt="2018-05-09T22:15:11.991" v="343" actId="5793"/>
          <ac:spMkLst>
            <pc:docMk/>
            <pc:sldMk cId="1332760577" sldId="263"/>
            <ac:spMk id="3" creationId="{5BF84533-49AA-4510-B3CD-F653CC09BE33}"/>
          </ac:spMkLst>
        </pc:spChg>
      </pc:sldChg>
      <pc:sldChg chg="addSp delSp modSp add">
        <pc:chgData name="Denis Sokolov" userId="4cbf670dabff8a28" providerId="LiveId" clId="{EF26F0C6-C4B9-4803-886F-DE57ABE90A5A}" dt="2018-05-09T23:30:39.001" v="368" actId="1076"/>
        <pc:sldMkLst>
          <pc:docMk/>
          <pc:sldMk cId="4178464828" sldId="264"/>
        </pc:sldMkLst>
        <pc:spChg chg="mod">
          <ac:chgData name="Denis Sokolov" userId="4cbf670dabff8a28" providerId="LiveId" clId="{EF26F0C6-C4B9-4803-886F-DE57ABE90A5A}" dt="2018-05-09T23:24:21.907" v="361" actId="20577"/>
          <ac:spMkLst>
            <pc:docMk/>
            <pc:sldMk cId="4178464828" sldId="264"/>
            <ac:spMk id="2" creationId="{33464740-502B-40D9-9AFB-0A07F7349CFA}"/>
          </ac:spMkLst>
        </pc:spChg>
        <pc:spChg chg="del">
          <ac:chgData name="Denis Sokolov" userId="4cbf670dabff8a28" providerId="LiveId" clId="{EF26F0C6-C4B9-4803-886F-DE57ABE90A5A}" dt="2018-05-09T23:24:24.819" v="362" actId="478"/>
          <ac:spMkLst>
            <pc:docMk/>
            <pc:sldMk cId="4178464828" sldId="264"/>
            <ac:spMk id="3" creationId="{08AB20A5-1D1C-4FD9-98C9-1BA70F3FF54A}"/>
          </ac:spMkLst>
        </pc:spChg>
        <pc:spChg chg="add mod">
          <ac:chgData name="Denis Sokolov" userId="4cbf670dabff8a28" providerId="LiveId" clId="{EF26F0C6-C4B9-4803-886F-DE57ABE90A5A}" dt="2018-05-09T23:30:39.001" v="368" actId="1076"/>
          <ac:spMkLst>
            <pc:docMk/>
            <pc:sldMk cId="4178464828" sldId="264"/>
            <ac:spMk id="4" creationId="{573A4BAE-266D-4B3D-B74B-BF196E8C93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0D4A7-D013-4810-8BE1-D18141837A44}" type="datetimeFigureOut">
              <a:rPr lang="ru-RU" smtClean="0"/>
              <a:t>28.04.2019</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D37D6-46F2-4C72-8320-DE3235F7E651}" type="slidenum">
              <a:rPr lang="ru-RU" smtClean="0"/>
              <a:t>‹#›</a:t>
            </a:fld>
            <a:endParaRPr lang="ru-RU"/>
          </a:p>
        </p:txBody>
      </p:sp>
    </p:spTree>
    <p:extLst>
      <p:ext uri="{BB962C8B-B14F-4D97-AF65-F5344CB8AC3E}">
        <p14:creationId xmlns:p14="http://schemas.microsoft.com/office/powerpoint/2010/main" val="127048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На заре</a:t>
            </a:r>
            <a:r>
              <a:rPr lang="ru-RU" sz="1200" b="0" i="0" kern="1200" baseline="0" dirty="0" smtClean="0">
                <a:solidFill>
                  <a:schemeClr val="tx1"/>
                </a:solidFill>
                <a:effectLst/>
                <a:latin typeface="+mn-lt"/>
                <a:ea typeface="+mn-ea"/>
                <a:cs typeface="+mn-cs"/>
              </a:rPr>
              <a:t> интернета писали: </a:t>
            </a:r>
            <a:r>
              <a:rPr lang="ru-RU" sz="1200" b="0" i="0" kern="1200" dirty="0" smtClean="0">
                <a:solidFill>
                  <a:schemeClr val="tx1"/>
                </a:solidFill>
                <a:effectLst/>
                <a:latin typeface="+mn-lt"/>
                <a:ea typeface="+mn-ea"/>
                <a:cs typeface="+mn-cs"/>
              </a:rPr>
              <a:t>Оптимизирован для разрешения 1024 на 768 и браузера </a:t>
            </a:r>
            <a:r>
              <a:rPr lang="ru-RU" sz="1200" b="0" i="0" kern="1200" dirty="0" err="1" smtClean="0">
                <a:solidFill>
                  <a:schemeClr val="tx1"/>
                </a:solidFill>
                <a:effectLst/>
                <a:latin typeface="+mn-lt"/>
                <a:ea typeface="+mn-ea"/>
                <a:cs typeface="+mn-cs"/>
              </a:rPr>
              <a:t>Internet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Explorer</a:t>
            </a:r>
            <a:r>
              <a:rPr lang="ru-RU" sz="1200" b="0" i="0" kern="1200" dirty="0" smtClean="0">
                <a:solidFill>
                  <a:schemeClr val="tx1"/>
                </a:solidFill>
                <a:effectLst/>
                <a:latin typeface="+mn-lt"/>
                <a:ea typeface="+mn-ea"/>
                <a:cs typeface="+mn-cs"/>
              </a:rPr>
              <a:t> 5</a:t>
            </a:r>
          </a:p>
          <a:p>
            <a:r>
              <a:rPr lang="ru-RU" sz="1200" b="0" i="0" kern="1200" dirty="0" smtClean="0">
                <a:solidFill>
                  <a:schemeClr val="tx1"/>
                </a:solidFill>
                <a:effectLst/>
                <a:latin typeface="+mn-lt"/>
                <a:ea typeface="+mn-ea"/>
                <a:cs typeface="+mn-cs"/>
              </a:rPr>
              <a:t>Потом</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резиновые таблицы: колонки по 25%, содержимое 50%, а в отдельной строке </a:t>
            </a:r>
            <a:r>
              <a:rPr lang="ru-RU" sz="1200" b="0" i="0" kern="1200" dirty="0" err="1" smtClean="0">
                <a:solidFill>
                  <a:schemeClr val="tx1"/>
                </a:solidFill>
                <a:effectLst/>
                <a:latin typeface="+mn-lt"/>
                <a:ea typeface="+mn-ea"/>
                <a:cs typeface="+mn-cs"/>
              </a:rPr>
              <a:t>colspan</a:t>
            </a:r>
            <a:r>
              <a:rPr lang="ru-RU" sz="1200" b="0" i="0" kern="1200" dirty="0" smtClean="0">
                <a:solidFill>
                  <a:schemeClr val="tx1"/>
                </a:solidFill>
                <a:effectLst/>
                <a:latin typeface="+mn-lt"/>
                <a:ea typeface="+mn-ea"/>
                <a:cs typeface="+mn-cs"/>
              </a:rPr>
              <a:t>=3 и распорка для минимальной ширины</a:t>
            </a:r>
          </a:p>
          <a:p>
            <a:r>
              <a:rPr lang="ru-RU" sz="1200" b="0" i="0" kern="1200" dirty="0" smtClean="0">
                <a:solidFill>
                  <a:schemeClr val="tx1"/>
                </a:solidFill>
                <a:effectLst/>
                <a:latin typeface="+mn-lt"/>
                <a:ea typeface="+mn-ea"/>
                <a:cs typeface="+mn-cs"/>
              </a:rPr>
              <a:t>Резиновая вёрстка — это когда вы задаёте всему макету и отдельным его частям не фиксированную ширину, а эластичную — в процентах.</a:t>
            </a:r>
          </a:p>
          <a:p>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F4D37D6-46F2-4C72-8320-DE3235F7E651}" type="slidenum">
              <a:rPr lang="ru-RU" smtClean="0"/>
              <a:t>2</a:t>
            </a:fld>
            <a:endParaRPr lang="ru-RU"/>
          </a:p>
        </p:txBody>
      </p:sp>
    </p:spTree>
    <p:extLst>
      <p:ext uri="{BB962C8B-B14F-4D97-AF65-F5344CB8AC3E}">
        <p14:creationId xmlns:p14="http://schemas.microsoft.com/office/powerpoint/2010/main" val="231733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Emulation is the process of mimicking the outwardly observable behavior to match an existing target. The internal state of the emulation mechanism does not have to accurately reflect the internal state of the target which it is emulating.</a:t>
            </a:r>
          </a:p>
          <a:p>
            <a:pPr fontAlgn="base"/>
            <a:r>
              <a:rPr lang="en-US" sz="1200" b="0" i="0" kern="1200" dirty="0">
                <a:solidFill>
                  <a:schemeClr val="tx1"/>
                </a:solidFill>
                <a:effectLst/>
                <a:latin typeface="+mn-lt"/>
                <a:ea typeface="+mn-ea"/>
                <a:cs typeface="+mn-cs"/>
              </a:rPr>
              <a:t>Simulation, on the other hand, involves modeling the underlying state of the target. The end result of a good simulation is that the simulation model will emulate the target which it is simulating.</a:t>
            </a:r>
          </a:p>
        </p:txBody>
      </p:sp>
      <p:sp>
        <p:nvSpPr>
          <p:cNvPr id="4" name="Slide Number Placeholder 3"/>
          <p:cNvSpPr>
            <a:spLocks noGrp="1"/>
          </p:cNvSpPr>
          <p:nvPr>
            <p:ph type="sldNum" sz="quarter" idx="10"/>
          </p:nvPr>
        </p:nvSpPr>
        <p:spPr/>
        <p:txBody>
          <a:bodyPr/>
          <a:lstStyle/>
          <a:p>
            <a:fld id="{BF4D37D6-46F2-4C72-8320-DE3235F7E651}" type="slidenum">
              <a:rPr lang="ru-RU" smtClean="0"/>
              <a:t>4</a:t>
            </a:fld>
            <a:endParaRPr lang="ru-RU"/>
          </a:p>
        </p:txBody>
      </p:sp>
    </p:spTree>
    <p:extLst>
      <p:ext uri="{BB962C8B-B14F-4D97-AF65-F5344CB8AC3E}">
        <p14:creationId xmlns:p14="http://schemas.microsoft.com/office/powerpoint/2010/main" val="1861309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https://googlesamples.github.io/web-fundamentals/fundamentals/design-and-ux/responsive/vp-no.html</a:t>
            </a:r>
          </a:p>
          <a:p>
            <a:r>
              <a:rPr lang="en-US" dirty="0"/>
              <a:t>https://googlesamples.github.io/web-fundamentals/fundamentals/design-and-ux/responsive/vp.html</a:t>
            </a:r>
            <a:endParaRPr lang="ru-RU" dirty="0"/>
          </a:p>
        </p:txBody>
      </p:sp>
      <p:sp>
        <p:nvSpPr>
          <p:cNvPr id="4" name="Slide Number Placeholder 3"/>
          <p:cNvSpPr>
            <a:spLocks noGrp="1"/>
          </p:cNvSpPr>
          <p:nvPr>
            <p:ph type="sldNum" sz="quarter" idx="10"/>
          </p:nvPr>
        </p:nvSpPr>
        <p:spPr/>
        <p:txBody>
          <a:bodyPr/>
          <a:lstStyle/>
          <a:p>
            <a:fld id="{BF4D37D6-46F2-4C72-8320-DE3235F7E651}" type="slidenum">
              <a:rPr lang="ru-RU" smtClean="0"/>
              <a:t>6</a:t>
            </a:fld>
            <a:endParaRPr lang="ru-RU"/>
          </a:p>
        </p:txBody>
      </p:sp>
    </p:spTree>
    <p:extLst>
      <p:ext uri="{BB962C8B-B14F-4D97-AF65-F5344CB8AC3E}">
        <p14:creationId xmlns:p14="http://schemas.microsoft.com/office/powerpoint/2010/main" val="128612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Преимущества и недостатки обоих подходов.</a:t>
            </a:r>
            <a:endParaRPr lang="en-US" dirty="0"/>
          </a:p>
        </p:txBody>
      </p:sp>
      <p:sp>
        <p:nvSpPr>
          <p:cNvPr id="4" name="Slide Number Placeholder 3"/>
          <p:cNvSpPr>
            <a:spLocks noGrp="1"/>
          </p:cNvSpPr>
          <p:nvPr>
            <p:ph type="sldNum" sz="quarter" idx="10"/>
          </p:nvPr>
        </p:nvSpPr>
        <p:spPr/>
        <p:txBody>
          <a:bodyPr/>
          <a:lstStyle/>
          <a:p>
            <a:fld id="{BF4D37D6-46F2-4C72-8320-DE3235F7E651}" type="slidenum">
              <a:rPr lang="ru-RU" smtClean="0"/>
              <a:t>7</a:t>
            </a:fld>
            <a:endParaRPr lang="ru-RU"/>
          </a:p>
        </p:txBody>
      </p:sp>
    </p:spTree>
    <p:extLst>
      <p:ext uri="{BB962C8B-B14F-4D97-AF65-F5344CB8AC3E}">
        <p14:creationId xmlns:p14="http://schemas.microsoft.com/office/powerpoint/2010/main" val="35912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https://googlesamples.github.io/web-fundamentals/fundamentals/design-and-ux/responsive/weather-2.html</a:t>
            </a:r>
          </a:p>
          <a:p>
            <a:endParaRPr lang="en-US" dirty="0"/>
          </a:p>
          <a:p>
            <a:r>
              <a:rPr lang="ru-RU" dirty="0"/>
              <a:t>Показать сайт Медузы</a:t>
            </a:r>
          </a:p>
        </p:txBody>
      </p:sp>
      <p:sp>
        <p:nvSpPr>
          <p:cNvPr id="4" name="Slide Number Placeholder 3"/>
          <p:cNvSpPr>
            <a:spLocks noGrp="1"/>
          </p:cNvSpPr>
          <p:nvPr>
            <p:ph type="sldNum" sz="quarter" idx="10"/>
          </p:nvPr>
        </p:nvSpPr>
        <p:spPr/>
        <p:txBody>
          <a:bodyPr/>
          <a:lstStyle/>
          <a:p>
            <a:fld id="{BF4D37D6-46F2-4C72-8320-DE3235F7E651}" type="slidenum">
              <a:rPr lang="ru-RU" smtClean="0"/>
              <a:t>8</a:t>
            </a:fld>
            <a:endParaRPr lang="ru-RU"/>
          </a:p>
        </p:txBody>
      </p:sp>
    </p:spTree>
    <p:extLst>
      <p:ext uri="{BB962C8B-B14F-4D97-AF65-F5344CB8AC3E}">
        <p14:creationId xmlns:p14="http://schemas.microsoft.com/office/powerpoint/2010/main" val="2042410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A285-E41D-4125-B3CB-6E7717F3E2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85C16825-622C-4C64-811B-FCC7DA654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2315F52D-8C39-4E42-9241-F0C32F9967D3}"/>
              </a:ext>
            </a:extLst>
          </p:cNvPr>
          <p:cNvSpPr>
            <a:spLocks noGrp="1"/>
          </p:cNvSpPr>
          <p:nvPr>
            <p:ph type="dt" sz="half" idx="10"/>
          </p:nvPr>
        </p:nvSpPr>
        <p:spPr/>
        <p:txBody>
          <a:bodyPr/>
          <a:lstStyle/>
          <a:p>
            <a:fld id="{E02688EA-E7B2-4E2B-A488-9D5C5478431C}" type="datetimeFigureOut">
              <a:rPr lang="ru-RU" smtClean="0"/>
              <a:t>28.04.2019</a:t>
            </a:fld>
            <a:endParaRPr lang="ru-RU"/>
          </a:p>
        </p:txBody>
      </p:sp>
      <p:sp>
        <p:nvSpPr>
          <p:cNvPr id="5" name="Footer Placeholder 4">
            <a:extLst>
              <a:ext uri="{FF2B5EF4-FFF2-40B4-BE49-F238E27FC236}">
                <a16:creationId xmlns:a16="http://schemas.microsoft.com/office/drawing/2014/main" id="{8713AB62-DDEF-400A-9178-9F6F541BF09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96CEEAE-4707-4059-A6AC-B47E8DE66340}"/>
              </a:ext>
            </a:extLst>
          </p:cNvPr>
          <p:cNvSpPr>
            <a:spLocks noGrp="1"/>
          </p:cNvSpPr>
          <p:nvPr>
            <p:ph type="sldNum" sz="quarter" idx="12"/>
          </p:nvPr>
        </p:nvSpPr>
        <p:spPr/>
        <p:txBody>
          <a:bodyPr/>
          <a:lstStyle/>
          <a:p>
            <a:fld id="{6041FF44-E505-442E-AD81-EACD8A4560F8}" type="slidenum">
              <a:rPr lang="ru-RU" smtClean="0"/>
              <a:t>‹#›</a:t>
            </a:fld>
            <a:endParaRPr lang="ru-RU"/>
          </a:p>
        </p:txBody>
      </p:sp>
    </p:spTree>
    <p:extLst>
      <p:ext uri="{BB962C8B-B14F-4D97-AF65-F5344CB8AC3E}">
        <p14:creationId xmlns:p14="http://schemas.microsoft.com/office/powerpoint/2010/main" val="275170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96D4-69D2-4AAE-B2BB-2A0385FEA22A}"/>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C6042202-06A3-4F3A-943B-846A526B12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830F1DCB-BACF-44DB-9C80-4C85BD9EC509}"/>
              </a:ext>
            </a:extLst>
          </p:cNvPr>
          <p:cNvSpPr>
            <a:spLocks noGrp="1"/>
          </p:cNvSpPr>
          <p:nvPr>
            <p:ph type="dt" sz="half" idx="10"/>
          </p:nvPr>
        </p:nvSpPr>
        <p:spPr/>
        <p:txBody>
          <a:bodyPr/>
          <a:lstStyle/>
          <a:p>
            <a:fld id="{E02688EA-E7B2-4E2B-A488-9D5C5478431C}" type="datetimeFigureOut">
              <a:rPr lang="ru-RU" smtClean="0"/>
              <a:t>28.04.2019</a:t>
            </a:fld>
            <a:endParaRPr lang="ru-RU"/>
          </a:p>
        </p:txBody>
      </p:sp>
      <p:sp>
        <p:nvSpPr>
          <p:cNvPr id="5" name="Footer Placeholder 4">
            <a:extLst>
              <a:ext uri="{FF2B5EF4-FFF2-40B4-BE49-F238E27FC236}">
                <a16:creationId xmlns:a16="http://schemas.microsoft.com/office/drawing/2014/main" id="{999B7D75-4F20-4CF0-A61C-5498F0AD883B}"/>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51C8E579-E109-4093-8BED-96942D9FB47E}"/>
              </a:ext>
            </a:extLst>
          </p:cNvPr>
          <p:cNvSpPr>
            <a:spLocks noGrp="1"/>
          </p:cNvSpPr>
          <p:nvPr>
            <p:ph type="sldNum" sz="quarter" idx="12"/>
          </p:nvPr>
        </p:nvSpPr>
        <p:spPr/>
        <p:txBody>
          <a:bodyPr/>
          <a:lstStyle/>
          <a:p>
            <a:fld id="{6041FF44-E505-442E-AD81-EACD8A4560F8}" type="slidenum">
              <a:rPr lang="ru-RU" smtClean="0"/>
              <a:t>‹#›</a:t>
            </a:fld>
            <a:endParaRPr lang="ru-RU"/>
          </a:p>
        </p:txBody>
      </p:sp>
    </p:spTree>
    <p:extLst>
      <p:ext uri="{BB962C8B-B14F-4D97-AF65-F5344CB8AC3E}">
        <p14:creationId xmlns:p14="http://schemas.microsoft.com/office/powerpoint/2010/main" val="126126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5437F3-7452-441B-9C40-3ED0363D8A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6F03D6B7-AC26-4D2C-B257-4E0D3548B5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11DBA47-B050-400C-8D7B-688046CEB998}"/>
              </a:ext>
            </a:extLst>
          </p:cNvPr>
          <p:cNvSpPr>
            <a:spLocks noGrp="1"/>
          </p:cNvSpPr>
          <p:nvPr>
            <p:ph type="dt" sz="half" idx="10"/>
          </p:nvPr>
        </p:nvSpPr>
        <p:spPr/>
        <p:txBody>
          <a:bodyPr/>
          <a:lstStyle/>
          <a:p>
            <a:fld id="{E02688EA-E7B2-4E2B-A488-9D5C5478431C}" type="datetimeFigureOut">
              <a:rPr lang="ru-RU" smtClean="0"/>
              <a:t>28.04.2019</a:t>
            </a:fld>
            <a:endParaRPr lang="ru-RU"/>
          </a:p>
        </p:txBody>
      </p:sp>
      <p:sp>
        <p:nvSpPr>
          <p:cNvPr id="5" name="Footer Placeholder 4">
            <a:extLst>
              <a:ext uri="{FF2B5EF4-FFF2-40B4-BE49-F238E27FC236}">
                <a16:creationId xmlns:a16="http://schemas.microsoft.com/office/drawing/2014/main" id="{80257256-81B9-413F-B037-D376796E798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61CB11A-8043-4E53-AB45-8F74DA1AD926}"/>
              </a:ext>
            </a:extLst>
          </p:cNvPr>
          <p:cNvSpPr>
            <a:spLocks noGrp="1"/>
          </p:cNvSpPr>
          <p:nvPr>
            <p:ph type="sldNum" sz="quarter" idx="12"/>
          </p:nvPr>
        </p:nvSpPr>
        <p:spPr/>
        <p:txBody>
          <a:bodyPr/>
          <a:lstStyle/>
          <a:p>
            <a:fld id="{6041FF44-E505-442E-AD81-EACD8A4560F8}" type="slidenum">
              <a:rPr lang="ru-RU" smtClean="0"/>
              <a:t>‹#›</a:t>
            </a:fld>
            <a:endParaRPr lang="ru-RU"/>
          </a:p>
        </p:txBody>
      </p:sp>
    </p:spTree>
    <p:extLst>
      <p:ext uri="{BB962C8B-B14F-4D97-AF65-F5344CB8AC3E}">
        <p14:creationId xmlns:p14="http://schemas.microsoft.com/office/powerpoint/2010/main" val="76337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8117-AD4A-4DFF-BAFF-499C1FAA290C}"/>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6158814-0FCE-4B1B-9143-E44039ACB7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0C5A579-593A-4AC1-8B32-FB6A67333840}"/>
              </a:ext>
            </a:extLst>
          </p:cNvPr>
          <p:cNvSpPr>
            <a:spLocks noGrp="1"/>
          </p:cNvSpPr>
          <p:nvPr>
            <p:ph type="dt" sz="half" idx="10"/>
          </p:nvPr>
        </p:nvSpPr>
        <p:spPr/>
        <p:txBody>
          <a:bodyPr/>
          <a:lstStyle/>
          <a:p>
            <a:fld id="{E02688EA-E7B2-4E2B-A488-9D5C5478431C}" type="datetimeFigureOut">
              <a:rPr lang="ru-RU" smtClean="0"/>
              <a:t>28.04.2019</a:t>
            </a:fld>
            <a:endParaRPr lang="ru-RU"/>
          </a:p>
        </p:txBody>
      </p:sp>
      <p:sp>
        <p:nvSpPr>
          <p:cNvPr id="5" name="Footer Placeholder 4">
            <a:extLst>
              <a:ext uri="{FF2B5EF4-FFF2-40B4-BE49-F238E27FC236}">
                <a16:creationId xmlns:a16="http://schemas.microsoft.com/office/drawing/2014/main" id="{902E682B-1F2E-486B-A5B9-50F91D47F2B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EEA7C4B0-8267-4731-9AA0-4CFF09C96359}"/>
              </a:ext>
            </a:extLst>
          </p:cNvPr>
          <p:cNvSpPr>
            <a:spLocks noGrp="1"/>
          </p:cNvSpPr>
          <p:nvPr>
            <p:ph type="sldNum" sz="quarter" idx="12"/>
          </p:nvPr>
        </p:nvSpPr>
        <p:spPr/>
        <p:txBody>
          <a:bodyPr/>
          <a:lstStyle/>
          <a:p>
            <a:fld id="{6041FF44-E505-442E-AD81-EACD8A4560F8}" type="slidenum">
              <a:rPr lang="ru-RU" smtClean="0"/>
              <a:t>‹#›</a:t>
            </a:fld>
            <a:endParaRPr lang="ru-RU"/>
          </a:p>
        </p:txBody>
      </p:sp>
    </p:spTree>
    <p:extLst>
      <p:ext uri="{BB962C8B-B14F-4D97-AF65-F5344CB8AC3E}">
        <p14:creationId xmlns:p14="http://schemas.microsoft.com/office/powerpoint/2010/main" val="312884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818A-4D07-456C-B7B5-F9B2C946E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F397ECCE-8D03-4A54-8BDE-F17F3E0CA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DE505B-EB7A-47DD-8925-0E7EEBDA498E}"/>
              </a:ext>
            </a:extLst>
          </p:cNvPr>
          <p:cNvSpPr>
            <a:spLocks noGrp="1"/>
          </p:cNvSpPr>
          <p:nvPr>
            <p:ph type="dt" sz="half" idx="10"/>
          </p:nvPr>
        </p:nvSpPr>
        <p:spPr/>
        <p:txBody>
          <a:bodyPr/>
          <a:lstStyle/>
          <a:p>
            <a:fld id="{E02688EA-E7B2-4E2B-A488-9D5C5478431C}" type="datetimeFigureOut">
              <a:rPr lang="ru-RU" smtClean="0"/>
              <a:t>28.04.2019</a:t>
            </a:fld>
            <a:endParaRPr lang="ru-RU"/>
          </a:p>
        </p:txBody>
      </p:sp>
      <p:sp>
        <p:nvSpPr>
          <p:cNvPr id="5" name="Footer Placeholder 4">
            <a:extLst>
              <a:ext uri="{FF2B5EF4-FFF2-40B4-BE49-F238E27FC236}">
                <a16:creationId xmlns:a16="http://schemas.microsoft.com/office/drawing/2014/main" id="{CD8E7762-CEAA-4991-806F-E2FF6D173E1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5C7D089-6D8F-4752-8353-5CB59F951EB1}"/>
              </a:ext>
            </a:extLst>
          </p:cNvPr>
          <p:cNvSpPr>
            <a:spLocks noGrp="1"/>
          </p:cNvSpPr>
          <p:nvPr>
            <p:ph type="sldNum" sz="quarter" idx="12"/>
          </p:nvPr>
        </p:nvSpPr>
        <p:spPr/>
        <p:txBody>
          <a:bodyPr/>
          <a:lstStyle/>
          <a:p>
            <a:fld id="{6041FF44-E505-442E-AD81-EACD8A4560F8}" type="slidenum">
              <a:rPr lang="ru-RU" smtClean="0"/>
              <a:t>‹#›</a:t>
            </a:fld>
            <a:endParaRPr lang="ru-RU"/>
          </a:p>
        </p:txBody>
      </p:sp>
    </p:spTree>
    <p:extLst>
      <p:ext uri="{BB962C8B-B14F-4D97-AF65-F5344CB8AC3E}">
        <p14:creationId xmlns:p14="http://schemas.microsoft.com/office/powerpoint/2010/main" val="186629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8725-CCB9-4677-96F3-29D2DA6ADAC7}"/>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D2478D4F-953B-4E1D-B332-19D2EB0D90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8DB13015-2DA4-48F7-B895-BB6B3ABBD5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A1A3FE21-365E-4BF3-8A80-06F2E5BF7872}"/>
              </a:ext>
            </a:extLst>
          </p:cNvPr>
          <p:cNvSpPr>
            <a:spLocks noGrp="1"/>
          </p:cNvSpPr>
          <p:nvPr>
            <p:ph type="dt" sz="half" idx="10"/>
          </p:nvPr>
        </p:nvSpPr>
        <p:spPr/>
        <p:txBody>
          <a:bodyPr/>
          <a:lstStyle/>
          <a:p>
            <a:fld id="{E02688EA-E7B2-4E2B-A488-9D5C5478431C}" type="datetimeFigureOut">
              <a:rPr lang="ru-RU" smtClean="0"/>
              <a:t>28.04.2019</a:t>
            </a:fld>
            <a:endParaRPr lang="ru-RU"/>
          </a:p>
        </p:txBody>
      </p:sp>
      <p:sp>
        <p:nvSpPr>
          <p:cNvPr id="6" name="Footer Placeholder 5">
            <a:extLst>
              <a:ext uri="{FF2B5EF4-FFF2-40B4-BE49-F238E27FC236}">
                <a16:creationId xmlns:a16="http://schemas.microsoft.com/office/drawing/2014/main" id="{9D7A2903-5434-45DC-84AC-B9B7960961D6}"/>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D529CDE5-7509-474A-A5B1-C692FC64B659}"/>
              </a:ext>
            </a:extLst>
          </p:cNvPr>
          <p:cNvSpPr>
            <a:spLocks noGrp="1"/>
          </p:cNvSpPr>
          <p:nvPr>
            <p:ph type="sldNum" sz="quarter" idx="12"/>
          </p:nvPr>
        </p:nvSpPr>
        <p:spPr/>
        <p:txBody>
          <a:bodyPr/>
          <a:lstStyle/>
          <a:p>
            <a:fld id="{6041FF44-E505-442E-AD81-EACD8A4560F8}" type="slidenum">
              <a:rPr lang="ru-RU" smtClean="0"/>
              <a:t>‹#›</a:t>
            </a:fld>
            <a:endParaRPr lang="ru-RU"/>
          </a:p>
        </p:txBody>
      </p:sp>
    </p:spTree>
    <p:extLst>
      <p:ext uri="{BB962C8B-B14F-4D97-AF65-F5344CB8AC3E}">
        <p14:creationId xmlns:p14="http://schemas.microsoft.com/office/powerpoint/2010/main" val="341235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96F6-596F-48DF-BA55-EB8C725DF388}"/>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81F4B200-CBFB-40AC-B37A-54A1DD9B65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83A4A9-7ED7-4382-944B-B084F1CAC2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9133768B-9217-4A0E-9BC1-EC53E8F67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91B4C8-EF99-46A9-A60E-62169EA9D9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EC8C4AC8-9D3D-4890-A5B6-8FD81A685364}"/>
              </a:ext>
            </a:extLst>
          </p:cNvPr>
          <p:cNvSpPr>
            <a:spLocks noGrp="1"/>
          </p:cNvSpPr>
          <p:nvPr>
            <p:ph type="dt" sz="half" idx="10"/>
          </p:nvPr>
        </p:nvSpPr>
        <p:spPr/>
        <p:txBody>
          <a:bodyPr/>
          <a:lstStyle/>
          <a:p>
            <a:fld id="{E02688EA-E7B2-4E2B-A488-9D5C5478431C}" type="datetimeFigureOut">
              <a:rPr lang="ru-RU" smtClean="0"/>
              <a:t>28.04.2019</a:t>
            </a:fld>
            <a:endParaRPr lang="ru-RU"/>
          </a:p>
        </p:txBody>
      </p:sp>
      <p:sp>
        <p:nvSpPr>
          <p:cNvPr id="8" name="Footer Placeholder 7">
            <a:extLst>
              <a:ext uri="{FF2B5EF4-FFF2-40B4-BE49-F238E27FC236}">
                <a16:creationId xmlns:a16="http://schemas.microsoft.com/office/drawing/2014/main" id="{231AE1DD-C4F0-4148-A6BF-26C372C1CE8C}"/>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74F51CF3-B9CA-44D7-AF99-D3010A5271ED}"/>
              </a:ext>
            </a:extLst>
          </p:cNvPr>
          <p:cNvSpPr>
            <a:spLocks noGrp="1"/>
          </p:cNvSpPr>
          <p:nvPr>
            <p:ph type="sldNum" sz="quarter" idx="12"/>
          </p:nvPr>
        </p:nvSpPr>
        <p:spPr/>
        <p:txBody>
          <a:bodyPr/>
          <a:lstStyle/>
          <a:p>
            <a:fld id="{6041FF44-E505-442E-AD81-EACD8A4560F8}" type="slidenum">
              <a:rPr lang="ru-RU" smtClean="0"/>
              <a:t>‹#›</a:t>
            </a:fld>
            <a:endParaRPr lang="ru-RU"/>
          </a:p>
        </p:txBody>
      </p:sp>
    </p:spTree>
    <p:extLst>
      <p:ext uri="{BB962C8B-B14F-4D97-AF65-F5344CB8AC3E}">
        <p14:creationId xmlns:p14="http://schemas.microsoft.com/office/powerpoint/2010/main" val="386184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E2113-448E-4121-9CD1-A9728A02599A}"/>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9245E6B8-A5BC-43DD-81E2-9473FAA68A93}"/>
              </a:ext>
            </a:extLst>
          </p:cNvPr>
          <p:cNvSpPr>
            <a:spLocks noGrp="1"/>
          </p:cNvSpPr>
          <p:nvPr>
            <p:ph type="dt" sz="half" idx="10"/>
          </p:nvPr>
        </p:nvSpPr>
        <p:spPr/>
        <p:txBody>
          <a:bodyPr/>
          <a:lstStyle/>
          <a:p>
            <a:fld id="{E02688EA-E7B2-4E2B-A488-9D5C5478431C}" type="datetimeFigureOut">
              <a:rPr lang="ru-RU" smtClean="0"/>
              <a:t>28.04.2019</a:t>
            </a:fld>
            <a:endParaRPr lang="ru-RU"/>
          </a:p>
        </p:txBody>
      </p:sp>
      <p:sp>
        <p:nvSpPr>
          <p:cNvPr id="4" name="Footer Placeholder 3">
            <a:extLst>
              <a:ext uri="{FF2B5EF4-FFF2-40B4-BE49-F238E27FC236}">
                <a16:creationId xmlns:a16="http://schemas.microsoft.com/office/drawing/2014/main" id="{BDDE54B3-2D86-46B9-9EA9-00FBE3DDCDE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B5EDA3F3-E403-4789-A901-B94FCE3C59F5}"/>
              </a:ext>
            </a:extLst>
          </p:cNvPr>
          <p:cNvSpPr>
            <a:spLocks noGrp="1"/>
          </p:cNvSpPr>
          <p:nvPr>
            <p:ph type="sldNum" sz="quarter" idx="12"/>
          </p:nvPr>
        </p:nvSpPr>
        <p:spPr/>
        <p:txBody>
          <a:bodyPr/>
          <a:lstStyle/>
          <a:p>
            <a:fld id="{6041FF44-E505-442E-AD81-EACD8A4560F8}" type="slidenum">
              <a:rPr lang="ru-RU" smtClean="0"/>
              <a:t>‹#›</a:t>
            </a:fld>
            <a:endParaRPr lang="ru-RU"/>
          </a:p>
        </p:txBody>
      </p:sp>
    </p:spTree>
    <p:extLst>
      <p:ext uri="{BB962C8B-B14F-4D97-AF65-F5344CB8AC3E}">
        <p14:creationId xmlns:p14="http://schemas.microsoft.com/office/powerpoint/2010/main" val="350531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1ABB0B-ECF6-419A-AB76-2C779F34EDAF}"/>
              </a:ext>
            </a:extLst>
          </p:cNvPr>
          <p:cNvSpPr>
            <a:spLocks noGrp="1"/>
          </p:cNvSpPr>
          <p:nvPr>
            <p:ph type="dt" sz="half" idx="10"/>
          </p:nvPr>
        </p:nvSpPr>
        <p:spPr/>
        <p:txBody>
          <a:bodyPr/>
          <a:lstStyle/>
          <a:p>
            <a:fld id="{E02688EA-E7B2-4E2B-A488-9D5C5478431C}" type="datetimeFigureOut">
              <a:rPr lang="ru-RU" smtClean="0"/>
              <a:t>28.04.2019</a:t>
            </a:fld>
            <a:endParaRPr lang="ru-RU"/>
          </a:p>
        </p:txBody>
      </p:sp>
      <p:sp>
        <p:nvSpPr>
          <p:cNvPr id="3" name="Footer Placeholder 2">
            <a:extLst>
              <a:ext uri="{FF2B5EF4-FFF2-40B4-BE49-F238E27FC236}">
                <a16:creationId xmlns:a16="http://schemas.microsoft.com/office/drawing/2014/main" id="{CC2C7BC3-FD9A-48DF-A2F7-2E0423D03316}"/>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3E3B5D10-429D-4370-B5D9-E818A0085343}"/>
              </a:ext>
            </a:extLst>
          </p:cNvPr>
          <p:cNvSpPr>
            <a:spLocks noGrp="1"/>
          </p:cNvSpPr>
          <p:nvPr>
            <p:ph type="sldNum" sz="quarter" idx="12"/>
          </p:nvPr>
        </p:nvSpPr>
        <p:spPr/>
        <p:txBody>
          <a:bodyPr/>
          <a:lstStyle/>
          <a:p>
            <a:fld id="{6041FF44-E505-442E-AD81-EACD8A4560F8}" type="slidenum">
              <a:rPr lang="ru-RU" smtClean="0"/>
              <a:t>‹#›</a:t>
            </a:fld>
            <a:endParaRPr lang="ru-RU"/>
          </a:p>
        </p:txBody>
      </p:sp>
    </p:spTree>
    <p:extLst>
      <p:ext uri="{BB962C8B-B14F-4D97-AF65-F5344CB8AC3E}">
        <p14:creationId xmlns:p14="http://schemas.microsoft.com/office/powerpoint/2010/main" val="82624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BB1A-A3DA-4999-AC5B-45BF34C08A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683BFCC6-FB79-4062-91A2-93A7851AE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F501E28-8CC1-4725-A291-486680177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CA4612-369C-4656-8CCA-3F21FFF70CA4}"/>
              </a:ext>
            </a:extLst>
          </p:cNvPr>
          <p:cNvSpPr>
            <a:spLocks noGrp="1"/>
          </p:cNvSpPr>
          <p:nvPr>
            <p:ph type="dt" sz="half" idx="10"/>
          </p:nvPr>
        </p:nvSpPr>
        <p:spPr/>
        <p:txBody>
          <a:bodyPr/>
          <a:lstStyle/>
          <a:p>
            <a:fld id="{E02688EA-E7B2-4E2B-A488-9D5C5478431C}" type="datetimeFigureOut">
              <a:rPr lang="ru-RU" smtClean="0"/>
              <a:t>28.04.2019</a:t>
            </a:fld>
            <a:endParaRPr lang="ru-RU"/>
          </a:p>
        </p:txBody>
      </p:sp>
      <p:sp>
        <p:nvSpPr>
          <p:cNvPr id="6" name="Footer Placeholder 5">
            <a:extLst>
              <a:ext uri="{FF2B5EF4-FFF2-40B4-BE49-F238E27FC236}">
                <a16:creationId xmlns:a16="http://schemas.microsoft.com/office/drawing/2014/main" id="{D6A3B66C-57E1-493A-9EEC-C6B93167AED5}"/>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DA7ADF-7518-4FF3-8216-F15A7BE1718A}"/>
              </a:ext>
            </a:extLst>
          </p:cNvPr>
          <p:cNvSpPr>
            <a:spLocks noGrp="1"/>
          </p:cNvSpPr>
          <p:nvPr>
            <p:ph type="sldNum" sz="quarter" idx="12"/>
          </p:nvPr>
        </p:nvSpPr>
        <p:spPr/>
        <p:txBody>
          <a:bodyPr/>
          <a:lstStyle/>
          <a:p>
            <a:fld id="{6041FF44-E505-442E-AD81-EACD8A4560F8}" type="slidenum">
              <a:rPr lang="ru-RU" smtClean="0"/>
              <a:t>‹#›</a:t>
            </a:fld>
            <a:endParaRPr lang="ru-RU"/>
          </a:p>
        </p:txBody>
      </p:sp>
    </p:spTree>
    <p:extLst>
      <p:ext uri="{BB962C8B-B14F-4D97-AF65-F5344CB8AC3E}">
        <p14:creationId xmlns:p14="http://schemas.microsoft.com/office/powerpoint/2010/main" val="217958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32F8-5F3D-4C0F-A8EA-5C59B6FC0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D7F4AE9D-3A12-4CB3-8DD8-67CCC942A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F4ED1594-5FFC-42A1-85C7-7D04A941C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A7C8AB-793E-4CCA-9C34-6415CCCC5514}"/>
              </a:ext>
            </a:extLst>
          </p:cNvPr>
          <p:cNvSpPr>
            <a:spLocks noGrp="1"/>
          </p:cNvSpPr>
          <p:nvPr>
            <p:ph type="dt" sz="half" idx="10"/>
          </p:nvPr>
        </p:nvSpPr>
        <p:spPr/>
        <p:txBody>
          <a:bodyPr/>
          <a:lstStyle/>
          <a:p>
            <a:fld id="{E02688EA-E7B2-4E2B-A488-9D5C5478431C}" type="datetimeFigureOut">
              <a:rPr lang="ru-RU" smtClean="0"/>
              <a:t>28.04.2019</a:t>
            </a:fld>
            <a:endParaRPr lang="ru-RU"/>
          </a:p>
        </p:txBody>
      </p:sp>
      <p:sp>
        <p:nvSpPr>
          <p:cNvPr id="6" name="Footer Placeholder 5">
            <a:extLst>
              <a:ext uri="{FF2B5EF4-FFF2-40B4-BE49-F238E27FC236}">
                <a16:creationId xmlns:a16="http://schemas.microsoft.com/office/drawing/2014/main" id="{01696949-07BF-46B3-9BAC-188B66005AF1}"/>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3ACC3C16-770F-4AF3-AED3-68DCA8A557C5}"/>
              </a:ext>
            </a:extLst>
          </p:cNvPr>
          <p:cNvSpPr>
            <a:spLocks noGrp="1"/>
          </p:cNvSpPr>
          <p:nvPr>
            <p:ph type="sldNum" sz="quarter" idx="12"/>
          </p:nvPr>
        </p:nvSpPr>
        <p:spPr/>
        <p:txBody>
          <a:bodyPr/>
          <a:lstStyle/>
          <a:p>
            <a:fld id="{6041FF44-E505-442E-AD81-EACD8A4560F8}" type="slidenum">
              <a:rPr lang="ru-RU" smtClean="0"/>
              <a:t>‹#›</a:t>
            </a:fld>
            <a:endParaRPr lang="ru-RU"/>
          </a:p>
        </p:txBody>
      </p:sp>
    </p:spTree>
    <p:extLst>
      <p:ext uri="{BB962C8B-B14F-4D97-AF65-F5344CB8AC3E}">
        <p14:creationId xmlns:p14="http://schemas.microsoft.com/office/powerpoint/2010/main" val="121936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4CA40-E4E9-42CD-BAA2-4F8411747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38086BED-B8BB-4DB5-9B1D-3FD9239EF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FF6F87A-76BB-4861-8DCE-85C8CF932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688EA-E7B2-4E2B-A488-9D5C5478431C}" type="datetimeFigureOut">
              <a:rPr lang="ru-RU" smtClean="0"/>
              <a:t>28.04.2019</a:t>
            </a:fld>
            <a:endParaRPr lang="ru-RU"/>
          </a:p>
        </p:txBody>
      </p:sp>
      <p:sp>
        <p:nvSpPr>
          <p:cNvPr id="5" name="Footer Placeholder 4">
            <a:extLst>
              <a:ext uri="{FF2B5EF4-FFF2-40B4-BE49-F238E27FC236}">
                <a16:creationId xmlns:a16="http://schemas.microsoft.com/office/drawing/2014/main" id="{331E43BF-40C4-4D36-8EA6-08B8715A1A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A2D1EC5-341B-427B-A61D-5706AEC74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1FF44-E505-442E-AD81-EACD8A4560F8}" type="slidenum">
              <a:rPr lang="ru-RU" smtClean="0"/>
              <a:t>‹#›</a:t>
            </a:fld>
            <a:endParaRPr lang="ru-RU"/>
          </a:p>
        </p:txBody>
      </p:sp>
    </p:spTree>
    <p:extLst>
      <p:ext uri="{BB962C8B-B14F-4D97-AF65-F5344CB8AC3E}">
        <p14:creationId xmlns:p14="http://schemas.microsoft.com/office/powerpoint/2010/main" val="421497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8F35-69E3-4041-A908-2B215B0DB082}"/>
              </a:ext>
            </a:extLst>
          </p:cNvPr>
          <p:cNvSpPr>
            <a:spLocks noGrp="1"/>
          </p:cNvSpPr>
          <p:nvPr>
            <p:ph type="ctrTitle"/>
          </p:nvPr>
        </p:nvSpPr>
        <p:spPr/>
        <p:txBody>
          <a:bodyPr/>
          <a:lstStyle/>
          <a:p>
            <a:r>
              <a:rPr lang="en-US" dirty="0"/>
              <a:t>Responsive Web</a:t>
            </a:r>
            <a:r>
              <a:rPr lang="ru-RU" dirty="0"/>
              <a:t> </a:t>
            </a:r>
            <a:r>
              <a:rPr lang="en-US" dirty="0"/>
              <a:t>Design</a:t>
            </a:r>
            <a:endParaRPr lang="ru-RU" dirty="0"/>
          </a:p>
        </p:txBody>
      </p:sp>
    </p:spTree>
    <p:extLst>
      <p:ext uri="{BB962C8B-B14F-4D97-AF65-F5344CB8AC3E}">
        <p14:creationId xmlns:p14="http://schemas.microsoft.com/office/powerpoint/2010/main" val="32958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ÐÐ°ÑÑÐ¸Ð½ÐºÐ¸ Ð¿Ð¾ Ð·Ð°Ð¿ÑÐ¾ÑÑ responsive design">
            <a:extLst>
              <a:ext uri="{FF2B5EF4-FFF2-40B4-BE49-F238E27FC236}">
                <a16:creationId xmlns:a16="http://schemas.microsoft.com/office/drawing/2014/main" id="{8BAC690B-1AF7-45BA-96DC-4C807E2CC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222" y="1576076"/>
            <a:ext cx="5252177" cy="4079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00230" y="1773420"/>
            <a:ext cx="2557303" cy="1077218"/>
          </a:xfrm>
          <a:prstGeom prst="rect">
            <a:avLst/>
          </a:prstGeom>
          <a:noFill/>
        </p:spPr>
        <p:txBody>
          <a:bodyPr wrap="none" rtlCol="0">
            <a:spAutoFit/>
          </a:bodyPr>
          <a:lstStyle/>
          <a:p>
            <a:r>
              <a:rPr lang="en-US" sz="3200" dirty="0" smtClean="0"/>
              <a:t>Responsive</a:t>
            </a:r>
            <a:r>
              <a:rPr lang="ru-RU" sz="3200" dirty="0" smtClean="0"/>
              <a:t> </a:t>
            </a:r>
          </a:p>
          <a:p>
            <a:r>
              <a:rPr lang="ru-RU" sz="3200" dirty="0" smtClean="0"/>
              <a:t>(отзывчивый)</a:t>
            </a:r>
            <a:endParaRPr lang="ru-RU" sz="3200" dirty="0"/>
          </a:p>
        </p:txBody>
      </p:sp>
      <p:sp>
        <p:nvSpPr>
          <p:cNvPr id="5" name="TextBox 4"/>
          <p:cNvSpPr txBox="1"/>
          <p:nvPr/>
        </p:nvSpPr>
        <p:spPr>
          <a:xfrm>
            <a:off x="8178894" y="1773420"/>
            <a:ext cx="2563522" cy="1077218"/>
          </a:xfrm>
          <a:prstGeom prst="rect">
            <a:avLst/>
          </a:prstGeom>
          <a:noFill/>
        </p:spPr>
        <p:txBody>
          <a:bodyPr wrap="none" rtlCol="0">
            <a:spAutoFit/>
          </a:bodyPr>
          <a:lstStyle/>
          <a:p>
            <a:r>
              <a:rPr lang="en-US" sz="3200" dirty="0" smtClean="0"/>
              <a:t>Adaptive</a:t>
            </a:r>
            <a:r>
              <a:rPr lang="ru-RU" sz="3200" dirty="0" smtClean="0"/>
              <a:t> </a:t>
            </a:r>
          </a:p>
          <a:p>
            <a:r>
              <a:rPr lang="ru-RU" sz="3200" dirty="0" smtClean="0"/>
              <a:t>(адаптивный)</a:t>
            </a:r>
            <a:endParaRPr lang="ru-RU" sz="3200" dirty="0"/>
          </a:p>
        </p:txBody>
      </p:sp>
      <p:sp>
        <p:nvSpPr>
          <p:cNvPr id="7" name="TextBox 6"/>
          <p:cNvSpPr txBox="1"/>
          <p:nvPr/>
        </p:nvSpPr>
        <p:spPr>
          <a:xfrm>
            <a:off x="2975222" y="6251944"/>
            <a:ext cx="6062622" cy="369332"/>
          </a:xfrm>
          <a:prstGeom prst="rect">
            <a:avLst/>
          </a:prstGeom>
          <a:noFill/>
        </p:spPr>
        <p:txBody>
          <a:bodyPr wrap="none" rtlCol="0">
            <a:spAutoFit/>
          </a:bodyPr>
          <a:lstStyle/>
          <a:p>
            <a:r>
              <a:rPr lang="ru-RU" dirty="0" smtClean="0"/>
              <a:t>Значение терминов размыто, примерно об одном и том же.</a:t>
            </a:r>
            <a:endParaRPr lang="ru-RU" dirty="0"/>
          </a:p>
        </p:txBody>
      </p:sp>
    </p:spTree>
    <p:extLst>
      <p:ext uri="{BB962C8B-B14F-4D97-AF65-F5344CB8AC3E}">
        <p14:creationId xmlns:p14="http://schemas.microsoft.com/office/powerpoint/2010/main" val="3346341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rogressive enhancement and graceful degra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223519"/>
            <a:ext cx="6191250" cy="20193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rogressive enhancement and graceful degrad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3594579"/>
            <a:ext cx="6191250" cy="2019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88758" y="1504505"/>
            <a:ext cx="1439689" cy="369332"/>
          </a:xfrm>
          <a:prstGeom prst="rect">
            <a:avLst/>
          </a:prstGeom>
          <a:noFill/>
        </p:spPr>
        <p:txBody>
          <a:bodyPr wrap="none" rtlCol="0">
            <a:spAutoFit/>
          </a:bodyPr>
          <a:lstStyle/>
          <a:p>
            <a:r>
              <a:rPr lang="en-US" dirty="0" smtClean="0"/>
              <a:t>(Mobile First)</a:t>
            </a:r>
            <a:endParaRPr lang="ru-RU" dirty="0"/>
          </a:p>
        </p:txBody>
      </p:sp>
    </p:spTree>
    <p:extLst>
      <p:ext uri="{BB962C8B-B14F-4D97-AF65-F5344CB8AC3E}">
        <p14:creationId xmlns:p14="http://schemas.microsoft.com/office/powerpoint/2010/main" val="81999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9DD3-A66F-42F0-AE8C-539A68211F0D}"/>
              </a:ext>
            </a:extLst>
          </p:cNvPr>
          <p:cNvSpPr>
            <a:spLocks noGrp="1"/>
          </p:cNvSpPr>
          <p:nvPr>
            <p:ph type="title"/>
          </p:nvPr>
        </p:nvSpPr>
        <p:spPr/>
        <p:txBody>
          <a:bodyPr/>
          <a:lstStyle/>
          <a:p>
            <a:r>
              <a:rPr lang="ru-RU" dirty="0"/>
              <a:t>Как тестировать сайт?</a:t>
            </a:r>
          </a:p>
        </p:txBody>
      </p:sp>
      <p:pic>
        <p:nvPicPr>
          <p:cNvPr id="4" name="Picture 3">
            <a:extLst>
              <a:ext uri="{FF2B5EF4-FFF2-40B4-BE49-F238E27FC236}">
                <a16:creationId xmlns:a16="http://schemas.microsoft.com/office/drawing/2014/main" id="{4E9D6CE0-AB1B-4A84-8F9C-85039772C39B}"/>
              </a:ext>
            </a:extLst>
          </p:cNvPr>
          <p:cNvPicPr>
            <a:picLocks noChangeAspect="1"/>
          </p:cNvPicPr>
          <p:nvPr/>
        </p:nvPicPr>
        <p:blipFill>
          <a:blip r:embed="rId3"/>
          <a:stretch>
            <a:fillRect/>
          </a:stretch>
        </p:blipFill>
        <p:spPr>
          <a:xfrm>
            <a:off x="3106003" y="1878231"/>
            <a:ext cx="5979993" cy="4421457"/>
          </a:xfrm>
          <a:prstGeom prst="rect">
            <a:avLst/>
          </a:prstGeom>
        </p:spPr>
      </p:pic>
    </p:spTree>
    <p:extLst>
      <p:ext uri="{BB962C8B-B14F-4D97-AF65-F5344CB8AC3E}">
        <p14:creationId xmlns:p14="http://schemas.microsoft.com/office/powerpoint/2010/main" val="2632770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EE04-0D67-45A3-95B1-B2CBF20B14FD}"/>
              </a:ext>
            </a:extLst>
          </p:cNvPr>
          <p:cNvSpPr>
            <a:spLocks noGrp="1"/>
          </p:cNvSpPr>
          <p:nvPr>
            <p:ph type="title"/>
          </p:nvPr>
        </p:nvSpPr>
        <p:spPr/>
        <p:txBody>
          <a:bodyPr/>
          <a:lstStyle/>
          <a:p>
            <a:r>
              <a:rPr lang="ru-RU" dirty="0"/>
              <a:t>Пиксели</a:t>
            </a:r>
          </a:p>
        </p:txBody>
      </p:sp>
      <p:pic>
        <p:nvPicPr>
          <p:cNvPr id="2050" name="Picture 2" descr="ÐÐ°ÑÑÐ¸Ð½ÐºÐ¸ Ð¿Ð¾ Ð·Ð°Ð¿ÑÐ¾ÑÑ iphone">
            <a:extLst>
              <a:ext uri="{FF2B5EF4-FFF2-40B4-BE49-F238E27FC236}">
                <a16:creationId xmlns:a16="http://schemas.microsoft.com/office/drawing/2014/main" id="{FC9477C1-3DD1-403D-9FC7-BA9499408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1998419"/>
            <a:ext cx="1905000" cy="381952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B97C5CF-B4C8-4B16-A7D7-1C1F7A1E097E}"/>
              </a:ext>
            </a:extLst>
          </p:cNvPr>
          <p:cNvCxnSpPr/>
          <p:nvPr/>
        </p:nvCxnSpPr>
        <p:spPr>
          <a:xfrm>
            <a:off x="5235819" y="3174023"/>
            <a:ext cx="1679331"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061AE48-E114-4B5D-B875-664B0F6662F7}"/>
              </a:ext>
            </a:extLst>
          </p:cNvPr>
          <p:cNvSpPr txBox="1"/>
          <p:nvPr/>
        </p:nvSpPr>
        <p:spPr>
          <a:xfrm>
            <a:off x="7140819" y="2973968"/>
            <a:ext cx="2402709" cy="400110"/>
          </a:xfrm>
          <a:prstGeom prst="rect">
            <a:avLst/>
          </a:prstGeom>
          <a:noFill/>
        </p:spPr>
        <p:txBody>
          <a:bodyPr wrap="none" rtlCol="0">
            <a:spAutoFit/>
          </a:bodyPr>
          <a:lstStyle/>
          <a:p>
            <a:r>
              <a:rPr lang="ru-RU" sz="2000" dirty="0"/>
              <a:t>1125</a:t>
            </a:r>
            <a:r>
              <a:rPr lang="en-US" sz="2000" dirty="0"/>
              <a:t> hardware pixels</a:t>
            </a:r>
            <a:endParaRPr lang="ru-RU" sz="2000" dirty="0"/>
          </a:p>
        </p:txBody>
      </p:sp>
      <p:cxnSp>
        <p:nvCxnSpPr>
          <p:cNvPr id="10" name="Straight Arrow Connector 9">
            <a:extLst>
              <a:ext uri="{FF2B5EF4-FFF2-40B4-BE49-F238E27FC236}">
                <a16:creationId xmlns:a16="http://schemas.microsoft.com/office/drawing/2014/main" id="{48B13047-ADD0-43A8-B9F0-F02BEADACDCC}"/>
              </a:ext>
            </a:extLst>
          </p:cNvPr>
          <p:cNvCxnSpPr/>
          <p:nvPr/>
        </p:nvCxnSpPr>
        <p:spPr>
          <a:xfrm>
            <a:off x="5235819" y="4806880"/>
            <a:ext cx="1679331"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A88EDEC-68DA-4D35-B78D-E3DC6CA8565F}"/>
              </a:ext>
            </a:extLst>
          </p:cNvPr>
          <p:cNvSpPr txBox="1"/>
          <p:nvPr/>
        </p:nvSpPr>
        <p:spPr>
          <a:xfrm>
            <a:off x="1800084" y="4606825"/>
            <a:ext cx="3343416" cy="707886"/>
          </a:xfrm>
          <a:prstGeom prst="rect">
            <a:avLst/>
          </a:prstGeom>
          <a:noFill/>
        </p:spPr>
        <p:txBody>
          <a:bodyPr wrap="none" rtlCol="0">
            <a:spAutoFit/>
          </a:bodyPr>
          <a:lstStyle/>
          <a:p>
            <a:r>
              <a:rPr lang="en-US" sz="2000" dirty="0"/>
              <a:t>375 device independent pixels</a:t>
            </a:r>
          </a:p>
          <a:p>
            <a:r>
              <a:rPr lang="en-US" sz="2000" dirty="0"/>
              <a:t>375 CSS pixels (no zoom)</a:t>
            </a:r>
            <a:endParaRPr lang="ru-RU" sz="2000" dirty="0"/>
          </a:p>
        </p:txBody>
      </p:sp>
    </p:spTree>
    <p:extLst>
      <p:ext uri="{BB962C8B-B14F-4D97-AF65-F5344CB8AC3E}">
        <p14:creationId xmlns:p14="http://schemas.microsoft.com/office/powerpoint/2010/main" val="2931199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914C-518D-456A-B2AA-F3FB759EDB68}"/>
              </a:ext>
            </a:extLst>
          </p:cNvPr>
          <p:cNvSpPr>
            <a:spLocks noGrp="1"/>
          </p:cNvSpPr>
          <p:nvPr>
            <p:ph type="title"/>
          </p:nvPr>
        </p:nvSpPr>
        <p:spPr/>
        <p:txBody>
          <a:bodyPr/>
          <a:lstStyle/>
          <a:p>
            <a:r>
              <a:rPr lang="en-US" dirty="0"/>
              <a:t>Viewport — </a:t>
            </a:r>
            <a:r>
              <a:rPr lang="ru-RU" dirty="0"/>
              <a:t>ширина страницы в</a:t>
            </a:r>
            <a:r>
              <a:rPr lang="en-US" dirty="0"/>
              <a:t> DIP</a:t>
            </a:r>
            <a:endParaRPr lang="ru-RU" dirty="0"/>
          </a:p>
        </p:txBody>
      </p:sp>
      <p:pic>
        <p:nvPicPr>
          <p:cNvPr id="4" name="Picture 3">
            <a:extLst>
              <a:ext uri="{FF2B5EF4-FFF2-40B4-BE49-F238E27FC236}">
                <a16:creationId xmlns:a16="http://schemas.microsoft.com/office/drawing/2014/main" id="{1472DE0B-E3E0-403A-9D02-C380BF77BDE2}"/>
              </a:ext>
            </a:extLst>
          </p:cNvPr>
          <p:cNvPicPr>
            <a:picLocks noChangeAspect="1"/>
          </p:cNvPicPr>
          <p:nvPr/>
        </p:nvPicPr>
        <p:blipFill>
          <a:blip r:embed="rId3"/>
          <a:stretch>
            <a:fillRect/>
          </a:stretch>
        </p:blipFill>
        <p:spPr>
          <a:xfrm>
            <a:off x="838200" y="1690689"/>
            <a:ext cx="1934924" cy="3338512"/>
          </a:xfrm>
          <a:prstGeom prst="rect">
            <a:avLst/>
          </a:prstGeom>
        </p:spPr>
      </p:pic>
      <p:pic>
        <p:nvPicPr>
          <p:cNvPr id="5" name="Picture 4">
            <a:extLst>
              <a:ext uri="{FF2B5EF4-FFF2-40B4-BE49-F238E27FC236}">
                <a16:creationId xmlns:a16="http://schemas.microsoft.com/office/drawing/2014/main" id="{1813BDED-97DC-49BC-84D5-0123B8F834B9}"/>
              </a:ext>
            </a:extLst>
          </p:cNvPr>
          <p:cNvPicPr>
            <a:picLocks noChangeAspect="1"/>
          </p:cNvPicPr>
          <p:nvPr/>
        </p:nvPicPr>
        <p:blipFill>
          <a:blip r:embed="rId4"/>
          <a:stretch>
            <a:fillRect/>
          </a:stretch>
        </p:blipFill>
        <p:spPr>
          <a:xfrm>
            <a:off x="7803592" y="1690688"/>
            <a:ext cx="1899765" cy="3338513"/>
          </a:xfrm>
          <a:prstGeom prst="rect">
            <a:avLst/>
          </a:prstGeom>
        </p:spPr>
      </p:pic>
      <p:pic>
        <p:nvPicPr>
          <p:cNvPr id="3076" name="Picture 4" descr="ÐÐ°ÑÑÐ¸Ð½ÐºÐ¸ Ð¿Ð¾ Ð·Ð°Ð¿ÑÐ¾ÑÑ Ð¼ÐµÐ¼ ÐºÐ¸ÑÐ°ÐµÑ Ñ Ð±ÑÐ¼Ð°Ð¶ÐºÐ¾Ð¹">
            <a:extLst>
              <a:ext uri="{FF2B5EF4-FFF2-40B4-BE49-F238E27FC236}">
                <a16:creationId xmlns:a16="http://schemas.microsoft.com/office/drawing/2014/main" id="{E45CB2E8-845C-43A2-B341-23506C76D6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4858" y="2390652"/>
            <a:ext cx="1988345" cy="1325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42ABB75-17F0-4EAE-9BE8-8D4E6D48978F}"/>
              </a:ext>
            </a:extLst>
          </p:cNvPr>
          <p:cNvSpPr/>
          <p:nvPr/>
        </p:nvSpPr>
        <p:spPr>
          <a:xfrm>
            <a:off x="5628542" y="5396231"/>
            <a:ext cx="6249866" cy="923330"/>
          </a:xfrm>
          <a:prstGeom prst="rect">
            <a:avLst/>
          </a:prstGeom>
        </p:spPr>
        <p:txBody>
          <a:bodyPr wrap="square">
            <a:spAutoFit/>
          </a:bodyPr>
          <a:lstStyle/>
          <a:p>
            <a:r>
              <a:rPr lang="en-US" b="0" dirty="0">
                <a:solidFill>
                  <a:srgbClr val="800000"/>
                </a:solidFill>
                <a:effectLst/>
                <a:latin typeface="Consolas" panose="020B0609020204030204" pitchFamily="49" charset="0"/>
              </a:rPr>
              <a:t>&lt;meta</a:t>
            </a:r>
            <a:r>
              <a:rPr lang="en-US" b="0" dirty="0">
                <a:solidFill>
                  <a:srgbClr val="000000"/>
                </a:solidFill>
                <a:effectLst/>
                <a:latin typeface="Consolas" panose="020B0609020204030204" pitchFamily="49" charset="0"/>
              </a:rPr>
              <a:t> </a:t>
            </a:r>
            <a:endParaRPr lang="ru-RU" b="0" dirty="0">
              <a:solidFill>
                <a:srgbClr val="000000"/>
              </a:solidFill>
              <a:effectLst/>
              <a:latin typeface="Consolas" panose="020B0609020204030204" pitchFamily="49" charset="0"/>
            </a:endParaRPr>
          </a:p>
          <a:p>
            <a:r>
              <a:rPr lang="ru-RU" dirty="0">
                <a:solidFill>
                  <a:srgbClr val="000000"/>
                </a:solidFill>
                <a:latin typeface="Consolas" panose="020B0609020204030204" pitchFamily="49" charset="0"/>
              </a:rPr>
              <a:t>  </a:t>
            </a:r>
            <a:r>
              <a:rPr lang="en-US" b="0" dirty="0">
                <a:solidFill>
                  <a:srgbClr val="FF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"viewport"</a:t>
            </a:r>
            <a:r>
              <a:rPr lang="en-US" b="0" dirty="0">
                <a:solidFill>
                  <a:srgbClr val="000000"/>
                </a:solidFill>
                <a:effectLst/>
                <a:latin typeface="Consolas" panose="020B0609020204030204" pitchFamily="49" charset="0"/>
              </a:rPr>
              <a:t> </a:t>
            </a:r>
            <a:r>
              <a:rPr lang="ru-RU" b="0" dirty="0">
                <a:solidFill>
                  <a:srgbClr val="000000"/>
                </a:solidFill>
                <a:effectLst/>
                <a:latin typeface="Consolas" panose="020B0609020204030204" pitchFamily="49" charset="0"/>
              </a:rPr>
              <a:t>   </a:t>
            </a:r>
          </a:p>
          <a:p>
            <a:r>
              <a:rPr lang="ru-RU" dirty="0">
                <a:solidFill>
                  <a:srgbClr val="000000"/>
                </a:solidFill>
                <a:latin typeface="Consolas" panose="020B0609020204030204" pitchFamily="49" charset="0"/>
              </a:rPr>
              <a:t>  </a:t>
            </a:r>
            <a:r>
              <a:rPr lang="en-US" b="0" dirty="0">
                <a:solidFill>
                  <a:srgbClr val="FF0000"/>
                </a:solidFill>
                <a:effectLst/>
                <a:latin typeface="Consolas" panose="020B0609020204030204" pitchFamily="49" charset="0"/>
              </a:rPr>
              <a:t>content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"width=device-width, initial-scale=1"</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B7A34F24-CAD5-42E1-AFDA-266AF1BAADA1}"/>
              </a:ext>
            </a:extLst>
          </p:cNvPr>
          <p:cNvPicPr>
            <a:picLocks noChangeAspect="1"/>
          </p:cNvPicPr>
          <p:nvPr/>
        </p:nvPicPr>
        <p:blipFill>
          <a:blip r:embed="rId6"/>
          <a:stretch>
            <a:fillRect/>
          </a:stretch>
        </p:blipFill>
        <p:spPr>
          <a:xfrm>
            <a:off x="2977661" y="3320562"/>
            <a:ext cx="2209800" cy="876300"/>
          </a:xfrm>
          <a:prstGeom prst="rect">
            <a:avLst/>
          </a:prstGeom>
        </p:spPr>
      </p:pic>
      <p:sp>
        <p:nvSpPr>
          <p:cNvPr id="9" name="TextBox 8">
            <a:extLst>
              <a:ext uri="{FF2B5EF4-FFF2-40B4-BE49-F238E27FC236}">
                <a16:creationId xmlns:a16="http://schemas.microsoft.com/office/drawing/2014/main" id="{EB395110-3E12-44B0-9AE5-16D4DE0CD019}"/>
              </a:ext>
            </a:extLst>
          </p:cNvPr>
          <p:cNvSpPr txBox="1"/>
          <p:nvPr/>
        </p:nvSpPr>
        <p:spPr>
          <a:xfrm>
            <a:off x="838200" y="5569545"/>
            <a:ext cx="3916973" cy="923330"/>
          </a:xfrm>
          <a:prstGeom prst="rect">
            <a:avLst/>
          </a:prstGeom>
          <a:noFill/>
        </p:spPr>
        <p:txBody>
          <a:bodyPr wrap="square" rtlCol="0">
            <a:spAutoFit/>
          </a:bodyPr>
          <a:lstStyle/>
          <a:p>
            <a:r>
              <a:rPr lang="ru-RU" dirty="0"/>
              <a:t>Смартфоны устанавливают ширину </a:t>
            </a:r>
            <a:r>
              <a:rPr lang="en-US" dirty="0"/>
              <a:t>viewport </a:t>
            </a:r>
            <a:r>
              <a:rPr lang="ru-RU" dirty="0"/>
              <a:t>в </a:t>
            </a:r>
            <a:r>
              <a:rPr lang="ru-RU" i="1" dirty="0"/>
              <a:t>примерно</a:t>
            </a:r>
            <a:r>
              <a:rPr lang="ru-RU" dirty="0"/>
              <a:t> 980 пикселей, если не указано явно</a:t>
            </a:r>
          </a:p>
        </p:txBody>
      </p:sp>
    </p:spTree>
    <p:extLst>
      <p:ext uri="{BB962C8B-B14F-4D97-AF65-F5344CB8AC3E}">
        <p14:creationId xmlns:p14="http://schemas.microsoft.com/office/powerpoint/2010/main" val="3764349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5704-481B-4A76-81B7-F9B2FBF96CFE}"/>
              </a:ext>
            </a:extLst>
          </p:cNvPr>
          <p:cNvSpPr>
            <a:spLocks noGrp="1"/>
          </p:cNvSpPr>
          <p:nvPr>
            <p:ph type="title"/>
          </p:nvPr>
        </p:nvSpPr>
        <p:spPr/>
        <p:txBody>
          <a:bodyPr/>
          <a:lstStyle/>
          <a:p>
            <a:r>
              <a:rPr lang="en-US" dirty="0"/>
              <a:t> CSS Media Queries</a:t>
            </a:r>
            <a:endParaRPr lang="ru-RU" dirty="0"/>
          </a:p>
        </p:txBody>
      </p:sp>
      <p:sp>
        <p:nvSpPr>
          <p:cNvPr id="4" name="Rectangle 3">
            <a:extLst>
              <a:ext uri="{FF2B5EF4-FFF2-40B4-BE49-F238E27FC236}">
                <a16:creationId xmlns:a16="http://schemas.microsoft.com/office/drawing/2014/main" id="{3E4CCCB5-F2F8-4590-B1B3-F3D431F53627}"/>
              </a:ext>
            </a:extLst>
          </p:cNvPr>
          <p:cNvSpPr/>
          <p:nvPr/>
        </p:nvSpPr>
        <p:spPr>
          <a:xfrm>
            <a:off x="838200" y="1690688"/>
            <a:ext cx="11264412" cy="4524315"/>
          </a:xfrm>
          <a:prstGeom prst="rect">
            <a:avLst/>
          </a:prstGeom>
        </p:spPr>
        <p:txBody>
          <a:bodyPr wrap="square">
            <a:spAutoFit/>
          </a:bodyPr>
          <a:lstStyle/>
          <a:p>
            <a:r>
              <a:rPr lang="en-US" b="0" dirty="0">
                <a:solidFill>
                  <a:srgbClr val="800000"/>
                </a:solidFill>
                <a:effectLst/>
                <a:latin typeface="Consolas" panose="020B0609020204030204" pitchFamily="49" charset="0"/>
              </a:rPr>
              <a:t>&lt;link</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rel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"stylesheet"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media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"screen and (max-width: 640px)"</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href</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"max-640px.css"</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&lt;link</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rel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"stylesheet"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media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"(min-width: 640px)"</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href</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"min-640px.css"</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&lt;link</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rel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"stylesheet"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media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"(orientation: portrait)"</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href</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"portrait.css"</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&lt;link</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rel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"stylesheet"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media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"(orientation: landscape)"</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href</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"landscape.css"</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800000"/>
                </a:solidFill>
                <a:effectLst/>
                <a:latin typeface="Consolas" panose="020B0609020204030204" pitchFamily="49" charset="0"/>
              </a:rPr>
              <a:t>&lt;style&gt;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@media</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min-width</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500px</a:t>
            </a:r>
            <a:r>
              <a:rPr lang="en-US" b="0" dirty="0">
                <a:solidFill>
                  <a:srgbClr val="000000"/>
                </a:solidFill>
                <a:effectLst/>
                <a:latin typeface="Consolas" panose="020B0609020204030204" pitchFamily="49" charset="0"/>
              </a:rPr>
              <a:t>) and (</a:t>
            </a:r>
            <a:r>
              <a:rPr lang="en-US" b="0" dirty="0">
                <a:solidFill>
                  <a:srgbClr val="FF0000"/>
                </a:solidFill>
                <a:effectLst/>
                <a:latin typeface="Consolas" panose="020B0609020204030204" pitchFamily="49" charset="0"/>
              </a:rPr>
              <a:t>max-width</a:t>
            </a:r>
            <a:r>
              <a:rPr lang="en-US" b="0" dirty="0">
                <a:solidFill>
                  <a:srgbClr val="000000"/>
                </a:solidFill>
                <a:effectLst/>
                <a:latin typeface="Consolas" panose="020B0609020204030204" pitchFamily="49" charset="0"/>
              </a:rPr>
              <a:t>: </a:t>
            </a:r>
            <a:r>
              <a:rPr lang="en-US" b="0" dirty="0">
                <a:solidFill>
                  <a:srgbClr val="09885A"/>
                </a:solidFill>
                <a:effectLst/>
                <a:latin typeface="Consolas" panose="020B0609020204030204" pitchFamily="49" charset="0"/>
              </a:rPr>
              <a:t>600px</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h1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fuchsia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desc:after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content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"between 500px and 600px wide"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800000"/>
                </a:solidFill>
                <a:effectLst/>
                <a:latin typeface="Consolas" panose="020B0609020204030204" pitchFamily="49" charset="0"/>
              </a:rPr>
              <a:t>&lt;/style&gt;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4740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A9D4-C45C-498A-88E7-94B4353CD73C}"/>
              </a:ext>
            </a:extLst>
          </p:cNvPr>
          <p:cNvSpPr>
            <a:spLocks noGrp="1"/>
          </p:cNvSpPr>
          <p:nvPr>
            <p:ph type="title"/>
          </p:nvPr>
        </p:nvSpPr>
        <p:spPr/>
        <p:txBody>
          <a:bodyPr/>
          <a:lstStyle/>
          <a:p>
            <a:r>
              <a:rPr lang="en-US" dirty="0"/>
              <a:t>Breakpoint — </a:t>
            </a:r>
            <a:r>
              <a:rPr lang="ru-RU" dirty="0"/>
              <a:t>момент изменения </a:t>
            </a:r>
            <a:r>
              <a:rPr lang="en-US" dirty="0"/>
              <a:t>layout</a:t>
            </a:r>
            <a:endParaRPr lang="ru-RU" dirty="0"/>
          </a:p>
        </p:txBody>
      </p:sp>
      <p:pic>
        <p:nvPicPr>
          <p:cNvPr id="4" name="Picture 3">
            <a:extLst>
              <a:ext uri="{FF2B5EF4-FFF2-40B4-BE49-F238E27FC236}">
                <a16:creationId xmlns:a16="http://schemas.microsoft.com/office/drawing/2014/main" id="{FA05068F-C7F1-4AF1-AEDA-7B88EE51D0B5}"/>
              </a:ext>
            </a:extLst>
          </p:cNvPr>
          <p:cNvPicPr>
            <a:picLocks noChangeAspect="1"/>
          </p:cNvPicPr>
          <p:nvPr/>
        </p:nvPicPr>
        <p:blipFill>
          <a:blip r:embed="rId3"/>
          <a:stretch>
            <a:fillRect/>
          </a:stretch>
        </p:blipFill>
        <p:spPr>
          <a:xfrm>
            <a:off x="5558203" y="1687521"/>
            <a:ext cx="5306157" cy="2309707"/>
          </a:xfrm>
          <a:prstGeom prst="rect">
            <a:avLst/>
          </a:prstGeom>
        </p:spPr>
      </p:pic>
      <p:pic>
        <p:nvPicPr>
          <p:cNvPr id="5" name="Picture 4">
            <a:extLst>
              <a:ext uri="{FF2B5EF4-FFF2-40B4-BE49-F238E27FC236}">
                <a16:creationId xmlns:a16="http://schemas.microsoft.com/office/drawing/2014/main" id="{6873FE6F-7C11-4A2D-AB2D-DD9CD8BBF49E}"/>
              </a:ext>
            </a:extLst>
          </p:cNvPr>
          <p:cNvPicPr>
            <a:picLocks noChangeAspect="1"/>
          </p:cNvPicPr>
          <p:nvPr/>
        </p:nvPicPr>
        <p:blipFill>
          <a:blip r:embed="rId4"/>
          <a:stretch>
            <a:fillRect/>
          </a:stretch>
        </p:blipFill>
        <p:spPr>
          <a:xfrm>
            <a:off x="978497" y="1690688"/>
            <a:ext cx="2647597" cy="4680516"/>
          </a:xfrm>
          <a:prstGeom prst="rect">
            <a:avLst/>
          </a:prstGeom>
        </p:spPr>
      </p:pic>
      <p:sp>
        <p:nvSpPr>
          <p:cNvPr id="7" name="Rectangle 6">
            <a:extLst>
              <a:ext uri="{FF2B5EF4-FFF2-40B4-BE49-F238E27FC236}">
                <a16:creationId xmlns:a16="http://schemas.microsoft.com/office/drawing/2014/main" id="{45FEE759-6FF9-4BB7-AA56-E0B812BA1998}"/>
              </a:ext>
            </a:extLst>
          </p:cNvPr>
          <p:cNvSpPr/>
          <p:nvPr/>
        </p:nvSpPr>
        <p:spPr>
          <a:xfrm>
            <a:off x="5558203" y="4134449"/>
            <a:ext cx="6724651" cy="2308324"/>
          </a:xfrm>
          <a:prstGeom prst="rect">
            <a:avLst/>
          </a:prstGeom>
        </p:spPr>
        <p:txBody>
          <a:bodyPr wrap="square">
            <a:spAutoFit/>
          </a:bodyPr>
          <a:lstStyle/>
          <a:p>
            <a:r>
              <a:rPr lang="en-US" b="0" dirty="0">
                <a:solidFill>
                  <a:srgbClr val="800000"/>
                </a:solidFill>
                <a:effectLst/>
                <a:latin typeface="Consolas" panose="020B0609020204030204" pitchFamily="49" charset="0"/>
              </a:rPr>
              <a:t>&lt;link</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rel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"stylesheet"</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err="1">
                <a:solidFill>
                  <a:srgbClr val="FF0000"/>
                </a:solidFill>
                <a:effectLst/>
                <a:latin typeface="Consolas" panose="020B0609020204030204" pitchFamily="49" charset="0"/>
              </a:rPr>
              <a:t>href</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"weather.css"</a:t>
            </a:r>
            <a:r>
              <a:rPr lang="en-US" b="0" dirty="0">
                <a:solidFill>
                  <a:srgbClr val="800000"/>
                </a:solidFill>
                <a:effectLst/>
                <a:latin typeface="Consolas" panose="020B0609020204030204" pitchFamily="49" charset="0"/>
              </a:rPr>
              <a:t>&gt;</a:t>
            </a:r>
          </a:p>
          <a:p>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&lt;link</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rel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"stylesheet"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media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"(max-width:600px)"</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href</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"weather-2-small.css"</a:t>
            </a:r>
            <a:r>
              <a:rPr lang="en-US" b="0" dirty="0">
                <a:solidFill>
                  <a:srgbClr val="800000"/>
                </a:solidFill>
                <a:effectLst/>
                <a:latin typeface="Consolas" panose="020B0609020204030204" pitchFamily="49" charset="0"/>
              </a:rPr>
              <a:t>&gt;</a:t>
            </a:r>
          </a:p>
          <a:p>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&lt;link</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rel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"stylesheet"</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media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"(min-width:601px)"</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err="1">
                <a:solidFill>
                  <a:srgbClr val="FF0000"/>
                </a:solidFill>
                <a:effectLst/>
                <a:latin typeface="Consolas" panose="020B0609020204030204" pitchFamily="49" charset="0"/>
              </a:rPr>
              <a:t>href</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"weather-2-large.css"</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4650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4740-502B-40D9-9AFB-0A07F7349CFA}"/>
              </a:ext>
            </a:extLst>
          </p:cNvPr>
          <p:cNvSpPr>
            <a:spLocks noGrp="1"/>
          </p:cNvSpPr>
          <p:nvPr>
            <p:ph type="title"/>
          </p:nvPr>
        </p:nvSpPr>
        <p:spPr/>
        <p:txBody>
          <a:bodyPr/>
          <a:lstStyle/>
          <a:p>
            <a:r>
              <a:rPr lang="en-US" dirty="0"/>
              <a:t>Responsive Images</a:t>
            </a:r>
            <a:endParaRPr lang="ru-RU" dirty="0"/>
          </a:p>
        </p:txBody>
      </p:sp>
      <p:sp>
        <p:nvSpPr>
          <p:cNvPr id="4" name="Rectangle 3">
            <a:extLst>
              <a:ext uri="{FF2B5EF4-FFF2-40B4-BE49-F238E27FC236}">
                <a16:creationId xmlns:a16="http://schemas.microsoft.com/office/drawing/2014/main" id="{573A4BAE-266D-4B3D-B74B-BF196E8C934A}"/>
              </a:ext>
            </a:extLst>
          </p:cNvPr>
          <p:cNvSpPr/>
          <p:nvPr/>
        </p:nvSpPr>
        <p:spPr>
          <a:xfrm>
            <a:off x="838200" y="1990520"/>
            <a:ext cx="11144693" cy="4247317"/>
          </a:xfrm>
          <a:prstGeom prst="rect">
            <a:avLst/>
          </a:prstGeom>
        </p:spPr>
        <p:txBody>
          <a:bodyPr wrap="square">
            <a:spAutoFit/>
          </a:bodyPr>
          <a:lstStyle/>
          <a:p>
            <a:r>
              <a:rPr lang="en-US" b="0" dirty="0">
                <a:solidFill>
                  <a:srgbClr val="800000"/>
                </a:solidFill>
                <a:effectLst/>
                <a:latin typeface="Consolas" panose="020B0609020204030204" pitchFamily="49" charset="0"/>
              </a:rPr>
              <a:t>&lt;picture</a:t>
            </a:r>
            <a:r>
              <a:rPr lang="en-US" b="0" dirty="0" smtClean="0">
                <a:solidFill>
                  <a:srgbClr val="800000"/>
                </a:solidFill>
                <a:effectLst/>
                <a:latin typeface="Consolas" panose="020B0609020204030204" pitchFamily="49" charset="0"/>
              </a:rPr>
              <a:t>&gt;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&lt;source</a:t>
            </a:r>
            <a:r>
              <a:rPr lang="en-US" b="0" dirty="0">
                <a:solidFill>
                  <a:srgbClr val="000000"/>
                </a:solidFill>
                <a:effectLst/>
                <a:latin typeface="Consolas" panose="020B0609020204030204" pitchFamily="49" charset="0"/>
              </a:rPr>
              <a:t> </a:t>
            </a:r>
            <a:endParaRPr lang="en-US" b="0" dirty="0" smtClean="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smtClean="0">
                <a:solidFill>
                  <a:srgbClr val="FF0000"/>
                </a:solidFill>
                <a:effectLst/>
                <a:latin typeface="Consolas" panose="020B0609020204030204" pitchFamily="49" charset="0"/>
              </a:rPr>
              <a:t>media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"(min-width: 800px)"</a:t>
            </a:r>
            <a:r>
              <a:rPr lang="en-US" b="0" dirty="0">
                <a:solidFill>
                  <a:srgbClr val="000000"/>
                </a:solidFill>
                <a:effectLst/>
                <a:latin typeface="Consolas" panose="020B0609020204030204" pitchFamily="49" charset="0"/>
              </a:rPr>
              <a:t> </a:t>
            </a:r>
            <a:endParaRPr lang="en-US" b="0" dirty="0" smtClean="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err="1" smtClean="0">
                <a:solidFill>
                  <a:srgbClr val="FF0000"/>
                </a:solidFill>
                <a:effectLst/>
                <a:latin typeface="Consolas" panose="020B0609020204030204" pitchFamily="49" charset="0"/>
              </a:rPr>
              <a:t>srcset</a:t>
            </a:r>
            <a:r>
              <a:rPr lang="en-US" b="0" dirty="0" smtClean="0">
                <a:solidFill>
                  <a:srgbClr val="000000"/>
                </a:solidFill>
                <a:effectLst/>
                <a:latin typeface="Consolas" panose="020B0609020204030204" pitchFamily="49" charset="0"/>
              </a:rPr>
              <a:t>=</a:t>
            </a:r>
            <a:r>
              <a:rPr lang="en-US" b="0" dirty="0" smtClean="0">
                <a:solidFill>
                  <a:srgbClr val="0000FF"/>
                </a:solidFill>
                <a:effectLst/>
                <a:latin typeface="Consolas" panose="020B0609020204030204" pitchFamily="49" charset="0"/>
              </a:rPr>
              <a:t>"photo.jpg</a:t>
            </a:r>
            <a:r>
              <a:rPr lang="en-US" b="0" dirty="0">
                <a:solidFill>
                  <a:srgbClr val="0000FF"/>
                </a:solidFill>
                <a:effectLst/>
                <a:latin typeface="Consolas" panose="020B0609020204030204" pitchFamily="49" charset="0"/>
              </a:rPr>
              <a:t>, </a:t>
            </a:r>
            <a:r>
              <a:rPr lang="en-US" b="0" dirty="0" smtClean="0">
                <a:solidFill>
                  <a:srgbClr val="0000FF"/>
                </a:solidFill>
                <a:effectLst/>
                <a:latin typeface="Consolas" panose="020B0609020204030204" pitchFamily="49" charset="0"/>
              </a:rPr>
              <a:t>photo-2x.jpg </a:t>
            </a:r>
            <a:r>
              <a:rPr lang="en-US" b="0" dirty="0">
                <a:solidFill>
                  <a:srgbClr val="0000FF"/>
                </a:solidFill>
                <a:effectLst/>
                <a:latin typeface="Consolas" panose="020B0609020204030204" pitchFamily="49" charset="0"/>
              </a:rPr>
              <a:t>2x</a:t>
            </a:r>
            <a:r>
              <a:rPr lang="en-US" b="0" dirty="0" smtClean="0">
                <a:solidFill>
                  <a:srgbClr val="0000FF"/>
                </a:solidFill>
                <a:effectLst/>
                <a:latin typeface="Consolas" panose="020B0609020204030204" pitchFamily="49" charset="0"/>
              </a:rPr>
              <a:t>"</a:t>
            </a:r>
            <a:r>
              <a:rPr lang="en-US" b="0" dirty="0" smtClean="0">
                <a:solidFill>
                  <a:srgbClr val="800000"/>
                </a:solidFill>
                <a:effectLst/>
                <a:latin typeface="Consolas" panose="020B0609020204030204" pitchFamily="49" charset="0"/>
              </a:rPr>
              <a:t>&gt;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&lt;source</a:t>
            </a:r>
            <a:r>
              <a:rPr lang="en-US" b="0" dirty="0">
                <a:solidFill>
                  <a:srgbClr val="000000"/>
                </a:solidFill>
                <a:effectLst/>
                <a:latin typeface="Consolas" panose="020B0609020204030204" pitchFamily="49" charset="0"/>
              </a:rPr>
              <a:t> </a:t>
            </a:r>
            <a:endParaRPr lang="en-US" b="0" dirty="0" smtClean="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smtClean="0">
                <a:solidFill>
                  <a:srgbClr val="FF0000"/>
                </a:solidFill>
                <a:effectLst/>
                <a:latin typeface="Consolas" panose="020B0609020204030204" pitchFamily="49" charset="0"/>
              </a:rPr>
              <a:t>media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"(min-width: 450px)"</a:t>
            </a:r>
            <a:r>
              <a:rPr lang="en-US" b="0" dirty="0">
                <a:solidFill>
                  <a:srgbClr val="000000"/>
                </a:solidFill>
                <a:effectLst/>
                <a:latin typeface="Consolas" panose="020B0609020204030204" pitchFamily="49" charset="0"/>
              </a:rPr>
              <a:t> </a:t>
            </a:r>
            <a:endParaRPr lang="en-US" b="0" dirty="0" smtClean="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err="1" smtClean="0">
                <a:solidFill>
                  <a:srgbClr val="FF0000"/>
                </a:solidFill>
                <a:effectLst/>
                <a:latin typeface="Consolas" panose="020B0609020204030204" pitchFamily="49" charset="0"/>
              </a:rPr>
              <a:t>srcset</a:t>
            </a:r>
            <a:r>
              <a:rPr lang="en-US" b="0" dirty="0" smtClean="0">
                <a:solidFill>
                  <a:srgbClr val="000000"/>
                </a:solidFill>
                <a:effectLst/>
                <a:latin typeface="Consolas" panose="020B0609020204030204" pitchFamily="49" charset="0"/>
              </a:rPr>
              <a:t>=</a:t>
            </a:r>
            <a:r>
              <a:rPr lang="en-US" b="0" dirty="0" smtClean="0">
                <a:solidFill>
                  <a:srgbClr val="0000FF"/>
                </a:solidFill>
                <a:effectLst/>
                <a:latin typeface="Consolas" panose="020B0609020204030204" pitchFamily="49" charset="0"/>
              </a:rPr>
              <a:t>"photo-small.jpg</a:t>
            </a:r>
            <a:r>
              <a:rPr lang="en-US" b="0" dirty="0">
                <a:solidFill>
                  <a:srgbClr val="0000FF"/>
                </a:solidFill>
                <a:effectLst/>
                <a:latin typeface="Consolas" panose="020B0609020204030204" pitchFamily="49" charset="0"/>
              </a:rPr>
              <a:t>, </a:t>
            </a:r>
            <a:r>
              <a:rPr lang="en-US" b="0" dirty="0" smtClean="0">
                <a:solidFill>
                  <a:srgbClr val="0000FF"/>
                </a:solidFill>
                <a:effectLst/>
                <a:latin typeface="Consolas" panose="020B0609020204030204" pitchFamily="49" charset="0"/>
              </a:rPr>
              <a:t>photo-small-2x.jpg </a:t>
            </a:r>
            <a:r>
              <a:rPr lang="en-US" b="0" dirty="0">
                <a:solidFill>
                  <a:srgbClr val="0000FF"/>
                </a:solidFill>
                <a:effectLst/>
                <a:latin typeface="Consolas" panose="020B0609020204030204" pitchFamily="49" charset="0"/>
              </a:rPr>
              <a:t>2x</a:t>
            </a:r>
            <a:r>
              <a:rPr lang="en-US" b="0" dirty="0" smtClean="0">
                <a:solidFill>
                  <a:srgbClr val="0000FF"/>
                </a:solidFill>
                <a:effectLst/>
                <a:latin typeface="Consolas" panose="020B0609020204030204" pitchFamily="49" charset="0"/>
              </a:rPr>
              <a:t>"</a:t>
            </a:r>
            <a:r>
              <a:rPr lang="en-US" b="0" dirty="0" smtClean="0">
                <a:solidFill>
                  <a:srgbClr val="800000"/>
                </a:solidFill>
                <a:effectLst/>
                <a:latin typeface="Consolas" panose="020B0609020204030204" pitchFamily="49" charset="0"/>
              </a:rPr>
              <a:t>&gt;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img</a:t>
            </a:r>
            <a:r>
              <a:rPr lang="en-US" b="0" dirty="0">
                <a:solidFill>
                  <a:srgbClr val="000000"/>
                </a:solidFill>
                <a:effectLst/>
                <a:latin typeface="Consolas" panose="020B0609020204030204" pitchFamily="49" charset="0"/>
              </a:rPr>
              <a:t> </a:t>
            </a:r>
            <a:endParaRPr lang="en-US" b="0" dirty="0" smtClean="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err="1" smtClean="0">
                <a:solidFill>
                  <a:srgbClr val="FF0000"/>
                </a:solidFill>
                <a:effectLst/>
                <a:latin typeface="Consolas" panose="020B0609020204030204" pitchFamily="49" charset="0"/>
              </a:rPr>
              <a:t>src</a:t>
            </a:r>
            <a:r>
              <a:rPr lang="en-US" b="0" dirty="0" smtClean="0">
                <a:solidFill>
                  <a:srgbClr val="000000"/>
                </a:solidFill>
                <a:effectLst/>
                <a:latin typeface="Consolas" panose="020B0609020204030204" pitchFamily="49" charset="0"/>
              </a:rPr>
              <a:t>=</a:t>
            </a:r>
            <a:r>
              <a:rPr lang="en-US" b="0" dirty="0" smtClean="0">
                <a:solidFill>
                  <a:srgbClr val="0000FF"/>
                </a:solidFill>
                <a:effectLst/>
                <a:latin typeface="Consolas" panose="020B0609020204030204" pitchFamily="49" charset="0"/>
              </a:rPr>
              <a:t>"photo-fb.jpg</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endParaRPr lang="en-US" b="0" dirty="0" smtClean="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err="1" smtClean="0">
                <a:solidFill>
                  <a:srgbClr val="FF0000"/>
                </a:solidFill>
                <a:effectLst/>
                <a:latin typeface="Consolas" panose="020B0609020204030204" pitchFamily="49" charset="0"/>
              </a:rPr>
              <a:t>srcset</a:t>
            </a:r>
            <a:r>
              <a:rPr lang="en-US" b="0" dirty="0" smtClean="0">
                <a:solidFill>
                  <a:srgbClr val="000000"/>
                </a:solidFill>
                <a:effectLst/>
                <a:latin typeface="Consolas" panose="020B0609020204030204" pitchFamily="49" charset="0"/>
              </a:rPr>
              <a:t>=</a:t>
            </a:r>
            <a:r>
              <a:rPr lang="en-US" b="0" dirty="0" smtClean="0">
                <a:solidFill>
                  <a:srgbClr val="0000FF"/>
                </a:solidFill>
                <a:effectLst/>
                <a:latin typeface="Consolas" panose="020B0609020204030204" pitchFamily="49" charset="0"/>
              </a:rPr>
              <a:t>"photo-fb-2x.jpg </a:t>
            </a:r>
            <a:r>
              <a:rPr lang="en-US" b="0" dirty="0">
                <a:solidFill>
                  <a:srgbClr val="0000FF"/>
                </a:solidFill>
                <a:effectLst/>
                <a:latin typeface="Consolas" panose="020B0609020204030204" pitchFamily="49" charset="0"/>
              </a:rPr>
              <a:t>2x</a:t>
            </a:r>
            <a:r>
              <a:rPr lang="en-US" b="0" dirty="0" smtClean="0">
                <a:solidFill>
                  <a:srgbClr val="0000FF"/>
                </a:solidFill>
                <a:effectLst/>
                <a:latin typeface="Consolas" panose="020B0609020204030204" pitchFamily="49" charset="0"/>
              </a:rPr>
              <a:t>"</a:t>
            </a:r>
            <a:r>
              <a:rPr lang="en-US" b="0" dirty="0" smtClean="0">
                <a:solidFill>
                  <a:srgbClr val="800000"/>
                </a:solidFill>
                <a:effectLst/>
                <a:latin typeface="Consolas" panose="020B0609020204030204" pitchFamily="49" charset="0"/>
              </a:rPr>
              <a:t>&gt;</a:t>
            </a:r>
          </a:p>
          <a:p>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&lt;/picture&gt;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846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356</Words>
  <Application>Microsoft Office PowerPoint</Application>
  <PresentationFormat>Widescreen</PresentationFormat>
  <Paragraphs>73</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Responsive Web Design</vt:lpstr>
      <vt:lpstr>PowerPoint Presentation</vt:lpstr>
      <vt:lpstr>PowerPoint Presentation</vt:lpstr>
      <vt:lpstr>Как тестировать сайт?</vt:lpstr>
      <vt:lpstr>Пиксели</vt:lpstr>
      <vt:lpstr>Viewport — ширина страницы в DIP</vt:lpstr>
      <vt:lpstr> CSS Media Queries</vt:lpstr>
      <vt:lpstr>Breakpoint — момент изменения layout</vt:lpstr>
      <vt:lpstr>Responsive 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dc:title>
  <dc:creator>Denis Sokolov</dc:creator>
  <cp:lastModifiedBy>Denis Sokolov</cp:lastModifiedBy>
  <cp:revision>10</cp:revision>
  <dcterms:created xsi:type="dcterms:W3CDTF">2018-05-09T19:54:59Z</dcterms:created>
  <dcterms:modified xsi:type="dcterms:W3CDTF">2019-04-28T21:06:32Z</dcterms:modified>
</cp:coreProperties>
</file>