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3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37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0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0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27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00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31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60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25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DC4E-076A-40E5-A920-0AB8289636EE}" type="datetimeFigureOut">
              <a:rPr lang="ru-RU" smtClean="0"/>
              <a:t>05.05.2019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F047-5386-4954-BB3A-5B1301063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62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OWASP_Top_Ten_Cheat_She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Security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59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File Inclusion: </a:t>
            </a:r>
            <a:r>
              <a:rPr lang="ru-RU" dirty="0" smtClean="0"/>
              <a:t>атака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70745"/>
            <a:ext cx="105254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На сервере существует способ скачать/посмотреть какой-то загруженный или сгенерированный файл: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http://vulnerable_host/preview.php?file=example.html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2. Злоумышленник пытается скачать другой файл с конфиденциальной информацией: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http://vulnerable_host/preview.php?file=../../../../</a:t>
            </a:r>
            <a:r>
              <a:rPr lang="en-US" dirty="0" smtClean="0">
                <a:latin typeface="Consolas" panose="020B0609020204030204" pitchFamily="49" charset="0"/>
              </a:rPr>
              <a:t>config.production.json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5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File Inclusion: </a:t>
            </a:r>
            <a:r>
              <a:rPr lang="ru-RU" dirty="0" smtClean="0"/>
              <a:t>защита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Хранить реестр файлов с идентификаторами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Проверять директорию, из которой файл скачивается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Ограничить на уровне операционной системы доступ к файлам процессу веб-приложения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90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Misconfiguration: </a:t>
            </a:r>
            <a:r>
              <a:rPr lang="ru-RU" dirty="0" smtClean="0"/>
              <a:t>атака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Злоумышленник вводит в форму данные, которые приводят к ошибке на сервере.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Сервер показывает </a:t>
            </a:r>
            <a:r>
              <a:rPr lang="en-US" dirty="0" smtClean="0"/>
              <a:t>developer page: </a:t>
            </a:r>
            <a:r>
              <a:rPr lang="ru-RU" dirty="0"/>
              <a:t> </a:t>
            </a:r>
            <a:r>
              <a:rPr lang="en-US" dirty="0" smtClean="0"/>
              <a:t>stack trace, </a:t>
            </a:r>
            <a:r>
              <a:rPr lang="ru-RU" dirty="0" smtClean="0"/>
              <a:t>строки исходного кода.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Злоумышленник видит конфиденциальную информацию:</a:t>
            </a:r>
            <a:r>
              <a:rPr lang="ru-RU" dirty="0"/>
              <a:t> </a:t>
            </a:r>
            <a:r>
              <a:rPr lang="ru-RU" dirty="0" smtClean="0"/>
              <a:t>строку подключения, секретную бизнес-логику</a:t>
            </a:r>
          </a:p>
        </p:txBody>
      </p:sp>
    </p:spTree>
    <p:extLst>
      <p:ext uri="{BB962C8B-B14F-4D97-AF65-F5344CB8AC3E}">
        <p14:creationId xmlns:p14="http://schemas.microsoft.com/office/powerpoint/2010/main" val="18961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Misconfiguration: </a:t>
            </a:r>
            <a:r>
              <a:rPr lang="ru-RU" dirty="0" smtClean="0"/>
              <a:t>защита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Не верить пользователю.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Отключить </a:t>
            </a:r>
            <a:r>
              <a:rPr lang="en-US" dirty="0" smtClean="0"/>
              <a:t>development </a:t>
            </a:r>
            <a:r>
              <a:rPr lang="ru-RU" dirty="0" smtClean="0"/>
              <a:t>режим в конфигурации сервера.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Не хранить конфиденциальные данные в исходном коде.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Для секретной бизнес-логики использовать отдельный сервис.</a:t>
            </a:r>
          </a:p>
        </p:txBody>
      </p:sp>
    </p:spTree>
    <p:extLst>
      <p:ext uri="{BB962C8B-B14F-4D97-AF65-F5344CB8AC3E}">
        <p14:creationId xmlns:p14="http://schemas.microsoft.com/office/powerpoint/2010/main" val="14626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 (MITM): </a:t>
            </a:r>
            <a:r>
              <a:rPr lang="ru-RU" dirty="0" smtClean="0"/>
              <a:t>атака</a:t>
            </a:r>
            <a:endParaRPr lang="ru-RU" dirty="0"/>
          </a:p>
        </p:txBody>
      </p:sp>
      <p:pic>
        <p:nvPicPr>
          <p:cNvPr id="5122" name="Picture 2" descr="Image result for man in the mid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29" y="2725626"/>
            <a:ext cx="4719945" cy="262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774272"/>
            <a:ext cx="4664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Пользователь посылает запрос серверу веб-приложения.</a:t>
            </a:r>
          </a:p>
          <a:p>
            <a:endParaRPr lang="ru-RU" dirty="0"/>
          </a:p>
          <a:p>
            <a:r>
              <a:rPr lang="ru-RU" dirty="0" smtClean="0"/>
              <a:t>2. Злоумышленник перехватывает запрос пользователя.</a:t>
            </a:r>
          </a:p>
          <a:p>
            <a:endParaRPr lang="ru-RU" dirty="0"/>
          </a:p>
          <a:p>
            <a:r>
              <a:rPr lang="ru-RU" dirty="0" smtClean="0"/>
              <a:t>3. Злоумышленник самостоятельно посылает запрос серверу веб-приложения, от имени пользователя.</a:t>
            </a:r>
          </a:p>
          <a:p>
            <a:endParaRPr lang="ru-RU" dirty="0"/>
          </a:p>
          <a:p>
            <a:r>
              <a:rPr lang="ru-RU" dirty="0" smtClean="0"/>
              <a:t>4. Злоумышленник посылает полученный от сервера веб-приложения ответ пользователю.</a:t>
            </a:r>
          </a:p>
          <a:p>
            <a:endParaRPr lang="ru-RU" dirty="0"/>
          </a:p>
          <a:p>
            <a:r>
              <a:rPr lang="ru-RU" dirty="0" smtClean="0"/>
              <a:t>5. В какой-то момент важные данные будут перехвачены или изменены.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8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 (MITM): </a:t>
            </a:r>
            <a:r>
              <a:rPr lang="ru-RU" dirty="0" smtClean="0"/>
              <a:t>защита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Включить </a:t>
            </a:r>
            <a:r>
              <a:rPr lang="en-US" dirty="0" smtClean="0"/>
              <a:t>HTTPS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Добавить заголовок </a:t>
            </a:r>
            <a:r>
              <a:rPr lang="en-US" dirty="0" smtClean="0"/>
              <a:t>HSTS (</a:t>
            </a:r>
            <a:r>
              <a:rPr lang="ru-RU" dirty="0" smtClean="0"/>
              <a:t>запрет на </a:t>
            </a:r>
            <a:r>
              <a:rPr lang="en-US" dirty="0" smtClean="0"/>
              <a:t>HTTP):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Strict-Transport-Security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max-age=31536000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67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Condition: </a:t>
            </a:r>
            <a:r>
              <a:rPr lang="ru-RU" dirty="0" smtClean="0"/>
              <a:t>атака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245084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currentBalance1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currentBalance2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currentBalance1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currentBalance1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currentBalance2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setBalance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currentBalance1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setBalance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currentBalance2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86100"/>
            <a:ext cx="503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Серверный код написан следующим образом: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796768"/>
            <a:ext cx="579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 smtClean="0"/>
              <a:t>. </a:t>
            </a:r>
            <a:r>
              <a:rPr lang="ru-RU" dirty="0" smtClean="0"/>
              <a:t>Злоумышленник во много потоков запускает этот код и получает некорректное значение </a:t>
            </a:r>
            <a:r>
              <a:rPr lang="en-US" dirty="0" smtClean="0"/>
              <a:t>balance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3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Condition: </a:t>
            </a:r>
            <a:r>
              <a:rPr lang="ru-RU" dirty="0" smtClean="0"/>
              <a:t>защита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Использовать транзакции на уровне базы данных</a:t>
            </a:r>
          </a:p>
          <a:p>
            <a:endParaRPr lang="ru-RU" dirty="0"/>
          </a:p>
          <a:p>
            <a:r>
              <a:rPr lang="ru-RU" dirty="0" smtClean="0"/>
              <a:t>Использовать распределённые блокировки</a:t>
            </a:r>
          </a:p>
          <a:p>
            <a:endParaRPr lang="ru-RU" dirty="0"/>
          </a:p>
          <a:p>
            <a:r>
              <a:rPr lang="ru-RU" dirty="0" smtClean="0"/>
              <a:t>Использовать однопоточный единственный веб-сервер</a:t>
            </a:r>
          </a:p>
        </p:txBody>
      </p:sp>
    </p:spTree>
    <p:extLst>
      <p:ext uri="{BB962C8B-B14F-4D97-AF65-F5344CB8AC3E}">
        <p14:creationId xmlns:p14="http://schemas.microsoft.com/office/powerpoint/2010/main" val="183742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38712" y="2629949"/>
            <a:ext cx="9689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Application</a:t>
            </a:r>
            <a:r>
              <a:rPr lang="ru-RU" dirty="0" smtClean="0"/>
              <a:t> </a:t>
            </a:r>
            <a:r>
              <a:rPr lang="ru-RU" dirty="0" err="1" smtClean="0"/>
              <a:t>Security</a:t>
            </a:r>
            <a:r>
              <a:rPr lang="ru-RU" dirty="0" smtClean="0"/>
              <a:t> </a:t>
            </a:r>
            <a:r>
              <a:rPr lang="ru-RU" dirty="0" err="1" smtClean="0"/>
              <a:t>Project</a:t>
            </a:r>
            <a:r>
              <a:rPr lang="ru-RU" dirty="0" smtClean="0"/>
              <a:t> (OWASP) — это открытый проект обеспечения безопасности веб-приложений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Каждый год публикуют доклад </a:t>
            </a:r>
            <a:r>
              <a:rPr lang="en-US" dirty="0" smtClean="0"/>
              <a:t>OWASP Top Ten</a:t>
            </a:r>
            <a:r>
              <a:rPr lang="ru-RU" dirty="0" smtClean="0"/>
              <a:t>, со списком самых опасных уязвимостей за год.</a:t>
            </a:r>
          </a:p>
          <a:p>
            <a:endParaRPr lang="ru-RU" dirty="0"/>
          </a:p>
          <a:p>
            <a:r>
              <a:rPr lang="en-US" dirty="0" smtClean="0">
                <a:hlinkClick r:id="rId2"/>
              </a:rPr>
              <a:t>https://www.owasp.org/index.php/OWASP_Top_Ten_Cheat_Sheet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9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(XSS): </a:t>
            </a:r>
            <a:r>
              <a:rPr lang="ru-RU" dirty="0" smtClean="0"/>
              <a:t>атака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Внедрение в веб-сайт зловредного кода на </a:t>
            </a:r>
            <a:r>
              <a:rPr lang="en-US" dirty="0" smtClean="0"/>
              <a:t>JavaScrip</a:t>
            </a:r>
            <a:r>
              <a:rPr lang="en-US" dirty="0"/>
              <a:t>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93535"/>
            <a:ext cx="43162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Сохранение </a:t>
            </a:r>
            <a:r>
              <a:rPr lang="en-US" dirty="0" smtClean="0"/>
              <a:t>JS</a:t>
            </a:r>
            <a:r>
              <a:rPr lang="ru-RU" dirty="0" smtClean="0"/>
              <a:t> в базе данных сайта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Пост на форуме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Личное сообщение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Никнейм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Всё что угодно…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У</a:t>
            </a:r>
            <a:r>
              <a:rPr lang="ru-RU" dirty="0" smtClean="0"/>
              <a:t> всех, кто увидит контент, </a:t>
            </a:r>
            <a:r>
              <a:rPr lang="en-US" dirty="0" smtClean="0"/>
              <a:t>JS </a:t>
            </a:r>
            <a:r>
              <a:rPr lang="ru-RU" dirty="0" smtClean="0"/>
              <a:t>выполнится.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0" y="2793535"/>
            <a:ext cx="58792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Внедрение </a:t>
            </a:r>
            <a:r>
              <a:rPr lang="en-US" dirty="0" smtClean="0"/>
              <a:t>JS </a:t>
            </a:r>
            <a:r>
              <a:rPr lang="ru-RU" dirty="0" smtClean="0"/>
              <a:t>в строку </a:t>
            </a:r>
            <a:r>
              <a:rPr lang="en-US" dirty="0" smtClean="0"/>
              <a:t>URL:</a:t>
            </a:r>
          </a:p>
          <a:p>
            <a:endParaRPr lang="en-US" dirty="0"/>
          </a:p>
          <a:p>
            <a:r>
              <a:rPr lang="en-US" sz="1600" dirty="0" smtClean="0">
                <a:latin typeface="Consolas" panose="020B0609020204030204" pitchFamily="49" charset="0"/>
              </a:rPr>
              <a:t>http://myapp.com?query=&lt;script&gt;alert(1)&lt;/script&gt;</a:t>
            </a:r>
            <a:endParaRPr lang="ru-RU" sz="1600" dirty="0" smtClean="0">
              <a:latin typeface="Consolas" panose="020B0609020204030204" pitchFamily="49" charset="0"/>
            </a:endParaRPr>
          </a:p>
          <a:p>
            <a:endParaRPr lang="ru-RU" sz="1600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У всех, кто посетит ссылку, </a:t>
            </a:r>
            <a:r>
              <a:rPr lang="en-US" dirty="0" smtClean="0"/>
              <a:t>JS </a:t>
            </a:r>
            <a:r>
              <a:rPr lang="ru-RU" dirty="0" smtClean="0"/>
              <a:t>выполнится.</a:t>
            </a:r>
            <a:endParaRPr lang="ru-RU" sz="2000" dirty="0"/>
          </a:p>
          <a:p>
            <a:endParaRPr lang="ru-R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85063"/>
            <a:ext cx="2993118" cy="9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9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89551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Не верить пользователю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Экранировать все значения от форм и</a:t>
            </a:r>
            <a:r>
              <a:rPr lang="en-US" dirty="0" smtClean="0"/>
              <a:t> </a:t>
            </a:r>
            <a:r>
              <a:rPr lang="ru-RU" dirty="0" smtClean="0"/>
              <a:t>строки запроса при сохранении в базу данных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При выводе</a:t>
            </a:r>
            <a:r>
              <a:rPr lang="en-US" dirty="0" smtClean="0"/>
              <a:t> </a:t>
            </a:r>
            <a:r>
              <a:rPr lang="ru-RU" dirty="0" smtClean="0"/>
              <a:t>на страницу использовать </a:t>
            </a:r>
            <a:r>
              <a:rPr lang="en-US" dirty="0" err="1" smtClean="0"/>
              <a:t>innerText</a:t>
            </a:r>
            <a:r>
              <a:rPr lang="en-US" dirty="0" smtClean="0"/>
              <a:t> </a:t>
            </a:r>
            <a:r>
              <a:rPr lang="ru-RU" dirty="0" smtClean="0"/>
              <a:t>а не </a:t>
            </a:r>
            <a:r>
              <a:rPr lang="en-US" dirty="0" err="1" smtClean="0"/>
              <a:t>innerHtml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Добавить в ответ сервера заголовок </a:t>
            </a:r>
            <a:r>
              <a:rPr lang="en-US" dirty="0" smtClean="0"/>
              <a:t>Content-Security-Policy. </a:t>
            </a:r>
            <a:r>
              <a:rPr lang="ru-RU" dirty="0" smtClean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Content-Security-Policy: default-</a:t>
            </a:r>
            <a:r>
              <a:rPr lang="en-US" sz="2000" dirty="0" err="1" smtClean="0">
                <a:latin typeface="Consolas" panose="020B0609020204030204" pitchFamily="49" charset="0"/>
              </a:rPr>
              <a:t>src</a:t>
            </a:r>
            <a:r>
              <a:rPr lang="en-US" sz="2000" dirty="0" smtClean="0">
                <a:latin typeface="Consolas" panose="020B0609020204030204" pitchFamily="49" charset="0"/>
              </a:rPr>
              <a:t> 'self'; </a:t>
            </a:r>
            <a:r>
              <a:rPr lang="en-US" sz="2000" dirty="0" err="1" smtClean="0">
                <a:latin typeface="Consolas" panose="020B0609020204030204" pitchFamily="49" charset="0"/>
              </a:rPr>
              <a:t>img-src</a:t>
            </a:r>
            <a:r>
              <a:rPr lang="en-US" sz="2000" dirty="0" smtClean="0">
                <a:latin typeface="Consolas" panose="020B0609020204030204" pitchFamily="49" charset="0"/>
              </a:rPr>
              <a:t> *; media-</a:t>
            </a:r>
            <a:r>
              <a:rPr lang="en-US" sz="2000" dirty="0" err="1" smtClean="0">
                <a:latin typeface="Consolas" panose="020B0609020204030204" pitchFamily="49" charset="0"/>
              </a:rPr>
              <a:t>src</a:t>
            </a:r>
            <a:r>
              <a:rPr lang="en-US" sz="2000" dirty="0" smtClean="0">
                <a:latin typeface="Consolas" panose="020B0609020204030204" pitchFamily="49" charset="0"/>
              </a:rPr>
              <a:t> media1.com media2.com; script-</a:t>
            </a:r>
            <a:r>
              <a:rPr lang="en-US" sz="2000" dirty="0" err="1" smtClean="0">
                <a:latin typeface="Consolas" panose="020B0609020204030204" pitchFamily="49" charset="0"/>
              </a:rPr>
              <a:t>src</a:t>
            </a:r>
            <a:r>
              <a:rPr lang="en-US" sz="2000" dirty="0" smtClean="0">
                <a:latin typeface="Consolas" panose="020B0609020204030204" pitchFamily="49" charset="0"/>
              </a:rPr>
              <a:t> userscripts.example.com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Cross-site Scripting (XSS): </a:t>
            </a:r>
            <a:r>
              <a:rPr lang="ru-RU" dirty="0" smtClean="0"/>
              <a:t>защита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23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Offtopic</a:t>
            </a:r>
            <a:r>
              <a:rPr lang="en-US" dirty="0" smtClean="0"/>
              <a:t>: Cookies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870745"/>
            <a:ext cx="489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Пользователь открывает форму входа, вводит логин и пароль, отправляет форму на сервер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97133"/>
            <a:ext cx="2198527" cy="1229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3322" y="1870745"/>
            <a:ext cx="5508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ru-RU" dirty="0"/>
              <a:t>Б</a:t>
            </a:r>
            <a:r>
              <a:rPr lang="ru-RU" dirty="0" smtClean="0"/>
              <a:t>раузер с каждым запросом на </a:t>
            </a:r>
            <a:r>
              <a:rPr lang="ru-RU" b="1" dirty="0" smtClean="0"/>
              <a:t>тот же домен</a:t>
            </a:r>
            <a:r>
              <a:rPr lang="ru-RU" dirty="0" smtClean="0"/>
              <a:t> отправляет заголовок </a:t>
            </a:r>
            <a:r>
              <a:rPr lang="ru-RU" b="1" dirty="0" smtClean="0"/>
              <a:t>автоматически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Cookie: </a:t>
            </a:r>
            <a:r>
              <a:rPr lang="en-US" dirty="0" err="1" smtClean="0">
                <a:latin typeface="Consolas" panose="020B0609020204030204" pitchFamily="49" charset="0"/>
              </a:rPr>
              <a:t>AuthToken</a:t>
            </a:r>
            <a:r>
              <a:rPr lang="en-US" dirty="0" smtClean="0">
                <a:latin typeface="Consolas" panose="020B0609020204030204" pitchFamily="49" charset="0"/>
              </a:rPr>
              <a:t>=Abc123Secure 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ru-RU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90600" y="4921542"/>
            <a:ext cx="4899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Сервер проверяет логин и пароль и, если успешно, добавляет в ответ заголовок: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Set-Cookie: </a:t>
            </a:r>
            <a:r>
              <a:rPr lang="en-US" dirty="0" err="1" smtClean="0">
                <a:latin typeface="Consolas" panose="020B0609020204030204" pitchFamily="49" charset="0"/>
              </a:rPr>
              <a:t>AuthToken</a:t>
            </a:r>
            <a:r>
              <a:rPr lang="en-US" dirty="0" smtClean="0">
                <a:latin typeface="Consolas" panose="020B0609020204030204" pitchFamily="49" charset="0"/>
              </a:rPr>
              <a:t>=Abc123Secure 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ru-R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83322" y="4921542"/>
            <a:ext cx="489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Сервер проверяет значение из </a:t>
            </a:r>
            <a:r>
              <a:rPr lang="en-US" dirty="0" smtClean="0"/>
              <a:t>cookie</a:t>
            </a:r>
            <a:endParaRPr lang="ru-RU" dirty="0" smtClean="0">
              <a:latin typeface="Consolas" panose="020B0609020204030204" pitchFamily="49" charset="0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598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Offtopic</a:t>
            </a:r>
            <a:r>
              <a:rPr lang="en-US" dirty="0" smtClean="0"/>
              <a:t>: </a:t>
            </a:r>
            <a:r>
              <a:rPr lang="ru-RU" dirty="0" smtClean="0"/>
              <a:t>атрибуты </a:t>
            </a:r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Expires</a:t>
            </a:r>
            <a:r>
              <a:rPr lang="en-US" dirty="0" smtClean="0"/>
              <a:t> — </a:t>
            </a:r>
            <a:r>
              <a:rPr lang="ru-RU" dirty="0" smtClean="0"/>
              <a:t>дата окончания</a:t>
            </a:r>
            <a:r>
              <a:rPr lang="en-US" dirty="0" smtClean="0"/>
              <a:t> </a:t>
            </a:r>
            <a:r>
              <a:rPr lang="ru-RU" dirty="0" smtClean="0"/>
              <a:t>срока действия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Max-Age</a:t>
            </a:r>
            <a:r>
              <a:rPr lang="ru-RU" dirty="0" smtClean="0"/>
              <a:t> — количество секунд до окончания срока действия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Domain</a:t>
            </a:r>
            <a:r>
              <a:rPr lang="ru-RU" dirty="0" smtClean="0"/>
              <a:t> — </a:t>
            </a:r>
            <a:r>
              <a:rPr lang="ru-RU" dirty="0" err="1" smtClean="0"/>
              <a:t>поддомен</a:t>
            </a:r>
            <a:r>
              <a:rPr lang="ru-RU" dirty="0" smtClean="0"/>
              <a:t>, для которого </a:t>
            </a:r>
            <a:r>
              <a:rPr lang="en-US" dirty="0" smtClean="0"/>
              <a:t>cookie </a:t>
            </a:r>
            <a:r>
              <a:rPr lang="ru-RU" dirty="0" smtClean="0"/>
              <a:t>будет отправляться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Path</a:t>
            </a:r>
            <a:r>
              <a:rPr lang="ru-RU" dirty="0" smtClean="0"/>
              <a:t> </a:t>
            </a:r>
            <a:r>
              <a:rPr lang="ru-RU" dirty="0" smtClean="0"/>
              <a:t>— путь </a:t>
            </a:r>
            <a:r>
              <a:rPr lang="ru-RU" dirty="0" smtClean="0"/>
              <a:t>в </a:t>
            </a:r>
            <a:r>
              <a:rPr lang="en-US" dirty="0" smtClean="0"/>
              <a:t>URL</a:t>
            </a:r>
            <a:r>
              <a:rPr lang="ru-RU" dirty="0" smtClean="0"/>
              <a:t>, для которого </a:t>
            </a:r>
            <a:r>
              <a:rPr lang="en-US" dirty="0" smtClean="0"/>
              <a:t>cookie </a:t>
            </a:r>
            <a:r>
              <a:rPr lang="ru-RU" dirty="0" smtClean="0"/>
              <a:t>будет отправляться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Secure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en-US" dirty="0" smtClean="0"/>
              <a:t>true</a:t>
            </a:r>
            <a:r>
              <a:rPr lang="ru-RU" dirty="0" smtClean="0"/>
              <a:t>, то </a:t>
            </a:r>
            <a:r>
              <a:rPr lang="en-US" dirty="0" smtClean="0"/>
              <a:t>cookie </a:t>
            </a:r>
            <a:r>
              <a:rPr lang="ru-RU" dirty="0" smtClean="0"/>
              <a:t>отправляться только по </a:t>
            </a:r>
            <a:r>
              <a:rPr lang="en-US" dirty="0" smtClean="0"/>
              <a:t>HTTPS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HttpOnly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en-US" dirty="0" smtClean="0"/>
              <a:t>true</a:t>
            </a:r>
            <a:r>
              <a:rPr lang="ru-RU" dirty="0" smtClean="0"/>
              <a:t>, то </a:t>
            </a:r>
            <a:r>
              <a:rPr lang="en-US" dirty="0" smtClean="0"/>
              <a:t>cookie </a:t>
            </a:r>
            <a:r>
              <a:rPr lang="ru-RU" dirty="0" smtClean="0"/>
              <a:t>не может быть прочитана из </a:t>
            </a:r>
            <a:r>
              <a:rPr lang="en-US" dirty="0" smtClean="0"/>
              <a:t>JS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SameSite</a:t>
            </a:r>
            <a:r>
              <a:rPr lang="en-US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если </a:t>
            </a:r>
            <a:r>
              <a:rPr lang="en-US" dirty="0" smtClean="0"/>
              <a:t>Strict</a:t>
            </a:r>
            <a:r>
              <a:rPr lang="ru-RU" dirty="0" smtClean="0"/>
              <a:t>, то </a:t>
            </a:r>
            <a:r>
              <a:rPr lang="en-US" dirty="0" smtClean="0"/>
              <a:t>cookie </a:t>
            </a:r>
            <a:r>
              <a:rPr lang="ru-RU" dirty="0" smtClean="0"/>
              <a:t>не посылается при запросе с другого домена (см. следующий слайд)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4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 (CSRF): </a:t>
            </a:r>
            <a:r>
              <a:rPr lang="ru-RU" dirty="0" smtClean="0"/>
              <a:t>атака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22368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"/transfer"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to_account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"amount"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99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Форма на сайте</a:t>
            </a:r>
            <a:r>
              <a:rPr lang="en-US" dirty="0" smtClean="0"/>
              <a:t> bank.com</a:t>
            </a:r>
            <a:r>
              <a:rPr lang="ru-RU" dirty="0" smtClean="0"/>
              <a:t>, отправляется с </a:t>
            </a:r>
            <a:r>
              <a:rPr lang="ru-RU" dirty="0" err="1" smtClean="0"/>
              <a:t>авторизационной</a:t>
            </a:r>
            <a:r>
              <a:rPr lang="ru-RU" dirty="0" smtClean="0"/>
              <a:t> </a:t>
            </a:r>
            <a:r>
              <a:rPr lang="en-US" dirty="0" smtClean="0"/>
              <a:t>cookie </a:t>
            </a:r>
            <a:r>
              <a:rPr lang="ru-RU" dirty="0" smtClean="0"/>
              <a:t>в заголовке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120699"/>
            <a:ext cx="953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Злоумышленник заманивает авторизованного на сайте банка пользователя на сайт </a:t>
            </a:r>
            <a:r>
              <a:rPr lang="en-US" dirty="0" smtClean="0"/>
              <a:t>evil.com </a:t>
            </a:r>
            <a:r>
              <a:rPr lang="ru-RU" dirty="0" smtClean="0"/>
              <a:t>со следующей формой</a:t>
            </a:r>
            <a:r>
              <a:rPr lang="en-US" dirty="0" smtClean="0"/>
              <a:t> (</a:t>
            </a:r>
            <a:r>
              <a:rPr lang="ru-RU" dirty="0" smtClean="0"/>
              <a:t>и сам её отправляет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38200" y="4943747"/>
            <a:ext cx="8427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https:/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/bank.com/transfer"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to_account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"amount"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 (CSRF): </a:t>
            </a:r>
            <a:r>
              <a:rPr lang="ru-RU" dirty="0" smtClean="0"/>
              <a:t>защита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Проверять на сервере заголовки </a:t>
            </a:r>
            <a:r>
              <a:rPr lang="en-US" dirty="0" smtClean="0"/>
              <a:t>Referrer </a:t>
            </a:r>
            <a:r>
              <a:rPr lang="ru-RU" dirty="0" smtClean="0"/>
              <a:t>и </a:t>
            </a:r>
            <a:r>
              <a:rPr lang="en-US" dirty="0" smtClean="0"/>
              <a:t>Origin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Выставлять на сервере </a:t>
            </a:r>
            <a:r>
              <a:rPr lang="en-US" dirty="0" smtClean="0"/>
              <a:t>CORS </a:t>
            </a:r>
            <a:r>
              <a:rPr lang="ru-RU" dirty="0" smtClean="0"/>
              <a:t>заголовки, которые запрещаются выполнять </a:t>
            </a:r>
            <a:r>
              <a:rPr lang="en-US" dirty="0" smtClean="0"/>
              <a:t>AJAX </a:t>
            </a:r>
            <a:r>
              <a:rPr lang="ru-RU" dirty="0" smtClean="0"/>
              <a:t>запросы с любых хостов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Установить </a:t>
            </a:r>
            <a:r>
              <a:rPr lang="ru-RU" dirty="0" err="1" smtClean="0"/>
              <a:t>авторизационной</a:t>
            </a:r>
            <a:r>
              <a:rPr lang="ru-RU" dirty="0" smtClean="0"/>
              <a:t> </a:t>
            </a:r>
            <a:r>
              <a:rPr lang="en-US" dirty="0" smtClean="0"/>
              <a:t>cookie </a:t>
            </a:r>
            <a:r>
              <a:rPr lang="ru-RU" dirty="0" smtClean="0"/>
              <a:t>атрибут </a:t>
            </a:r>
            <a:r>
              <a:rPr lang="en-US" dirty="0" err="1" smtClean="0"/>
              <a:t>SameSite</a:t>
            </a:r>
            <a:r>
              <a:rPr lang="en-US" dirty="0" smtClean="0"/>
              <a:t>=Strict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CSRF-token: </a:t>
            </a:r>
            <a:r>
              <a:rPr lang="ru-RU" dirty="0" smtClean="0"/>
              <a:t>генерация скрытого поля в форме и проверка его значения на сервере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9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Injection: </a:t>
            </a:r>
            <a:r>
              <a:rPr lang="ru-RU" dirty="0" smtClean="0"/>
              <a:t>атака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5578"/>
            <a:ext cx="4564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. </a:t>
            </a:r>
            <a:r>
              <a:rPr lang="ru-RU" dirty="0" smtClean="0"/>
              <a:t>Сервер генерирует имя пользователя, читая его из БД, фильтруя по </a:t>
            </a:r>
            <a:r>
              <a:rPr lang="en-US" dirty="0" smtClean="0"/>
              <a:t>ID</a:t>
            </a:r>
            <a:r>
              <a:rPr lang="ru-RU" dirty="0" smtClean="0"/>
              <a:t> из строки запроса</a:t>
            </a:r>
            <a:r>
              <a:rPr lang="en-US" dirty="0" smtClean="0"/>
              <a:t> </a:t>
            </a:r>
            <a:r>
              <a:rPr lang="ru-RU" dirty="0" smtClean="0"/>
              <a:t>или поля формы:</a:t>
            </a:r>
          </a:p>
          <a:p>
            <a:endParaRPr lang="ru-RU" dirty="0"/>
          </a:p>
          <a:p>
            <a:r>
              <a:rPr lang="en-US" dirty="0" smtClean="0">
                <a:latin typeface="Consolas" panose="020B0609020204030204" pitchFamily="49" charset="0"/>
              </a:rPr>
              <a:t>http://myapp.com/users?id=123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5848" y="1845578"/>
            <a:ext cx="5158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ru-RU" dirty="0" smtClean="0"/>
              <a:t>Злоумышленник, предполагая формат </a:t>
            </a:r>
            <a:r>
              <a:rPr lang="en-US" dirty="0" smtClean="0"/>
              <a:t>SQL </a:t>
            </a:r>
            <a:r>
              <a:rPr lang="ru-RU" dirty="0" smtClean="0"/>
              <a:t>запроса к БД, подставляет вместо </a:t>
            </a:r>
            <a:r>
              <a:rPr lang="en-US" dirty="0" smtClean="0"/>
              <a:t>ID </a:t>
            </a:r>
            <a:r>
              <a:rPr lang="ru-RU" dirty="0" smtClean="0"/>
              <a:t>часть зловредного </a:t>
            </a:r>
            <a:r>
              <a:rPr lang="en-US" dirty="0" smtClean="0"/>
              <a:t>SQL </a:t>
            </a:r>
            <a:r>
              <a:rPr lang="ru-RU" dirty="0" smtClean="0"/>
              <a:t>запроса:</a:t>
            </a:r>
          </a:p>
          <a:p>
            <a:endParaRPr lang="ru-RU" dirty="0"/>
          </a:p>
          <a:p>
            <a:r>
              <a:rPr lang="en-US" dirty="0" smtClean="0">
                <a:latin typeface="Consolas" panose="020B0609020204030204" pitchFamily="49" charset="0"/>
              </a:rPr>
              <a:t>http://myapp.com/users?id=1</a:t>
            </a:r>
            <a:r>
              <a:rPr lang="ru-RU" dirty="0" smtClean="0">
                <a:latin typeface="Consolas" panose="020B0609020204030204" pitchFamily="49" charset="0"/>
              </a:rPr>
              <a:t>23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;UPDATE Users SET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IsAdmin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1 WHERE ID == 777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Image result for sql injection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43" y="4310689"/>
            <a:ext cx="63436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Injection: </a:t>
            </a:r>
            <a:r>
              <a:rPr lang="ru-RU" dirty="0" smtClean="0"/>
              <a:t>защита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верить пользователю</a:t>
            </a:r>
          </a:p>
          <a:p>
            <a:endParaRPr lang="ru-RU" dirty="0"/>
          </a:p>
          <a:p>
            <a:r>
              <a:rPr lang="ru-RU" dirty="0" smtClean="0"/>
              <a:t>Использовать параметры при формировании </a:t>
            </a:r>
            <a:r>
              <a:rPr lang="en-US" dirty="0" smtClean="0"/>
              <a:t>SQL </a:t>
            </a:r>
            <a:r>
              <a:rPr lang="ru-RU" dirty="0" smtClean="0"/>
              <a:t>запроса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(а не конкатенацию строк)</a:t>
            </a:r>
          </a:p>
          <a:p>
            <a:endParaRPr lang="ru-RU" dirty="0"/>
          </a:p>
          <a:p>
            <a:r>
              <a:rPr lang="ru-RU" dirty="0" smtClean="0"/>
              <a:t>Использовать </a:t>
            </a:r>
            <a:r>
              <a:rPr lang="en-US" dirty="0" smtClean="0"/>
              <a:t>Object Relational Mapper (ORM)</a:t>
            </a:r>
          </a:p>
        </p:txBody>
      </p:sp>
    </p:spTree>
    <p:extLst>
      <p:ext uri="{BB962C8B-B14F-4D97-AF65-F5344CB8AC3E}">
        <p14:creationId xmlns:p14="http://schemas.microsoft.com/office/powerpoint/2010/main" val="308867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767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Web Security</vt:lpstr>
      <vt:lpstr>Cross-site Scripting (XSS): атака</vt:lpstr>
      <vt:lpstr>Cross-site Scripting (XSS): защита</vt:lpstr>
      <vt:lpstr>Offtopic: Cookies</vt:lpstr>
      <vt:lpstr>Offtopic: атрибуты Cookie</vt:lpstr>
      <vt:lpstr>Cross-site request forgery (CSRF): атака</vt:lpstr>
      <vt:lpstr>Cross-site request forgery (CSRF): защита</vt:lpstr>
      <vt:lpstr>SQL Injection: атака</vt:lpstr>
      <vt:lpstr>SQL Injection: защита</vt:lpstr>
      <vt:lpstr>Local File Inclusion: атака</vt:lpstr>
      <vt:lpstr>Local File Inclusion: защита</vt:lpstr>
      <vt:lpstr>Security Misconfiguration: атака</vt:lpstr>
      <vt:lpstr>Security Misconfiguration: защита</vt:lpstr>
      <vt:lpstr>Man in the middle (MITM): атака</vt:lpstr>
      <vt:lpstr>Man in the middle (MITM): защита</vt:lpstr>
      <vt:lpstr>Race Condition: атака</vt:lpstr>
      <vt:lpstr>Race Condition: защита</vt:lpstr>
      <vt:lpstr>PowerPoint Presentation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>Denis Sokolov</dc:creator>
  <cp:lastModifiedBy>Denis Sokolov</cp:lastModifiedBy>
  <cp:revision>23</cp:revision>
  <dcterms:created xsi:type="dcterms:W3CDTF">2019-05-05T16:18:07Z</dcterms:created>
  <dcterms:modified xsi:type="dcterms:W3CDTF">2019-05-05T21:11:46Z</dcterms:modified>
</cp:coreProperties>
</file>