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8893" autoAdjust="0"/>
  </p:normalViewPr>
  <p:slideViewPr>
    <p:cSldViewPr snapToGrid="0">
      <p:cViewPr varScale="1">
        <p:scale>
          <a:sx n="71" d="100"/>
          <a:sy n="71" d="100"/>
        </p:scale>
        <p:origin x="98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B857C-2E87-44C5-AE42-A17490962230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8CF39-17EB-4E16-A90C-46DC18909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312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Гиперте́кст</a:t>
            </a:r>
            <a:r>
              <a:rPr lang="ru-RU" dirty="0"/>
              <a:t> (англ. </a:t>
            </a:r>
            <a:r>
              <a:rPr lang="ru-RU" dirty="0" err="1"/>
              <a:t>hypertext</a:t>
            </a:r>
            <a:r>
              <a:rPr lang="ru-RU" dirty="0"/>
              <a:t>) — термин, обозначающий систему из текстовых страниц, имеющих перекрёстные ссылки.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CF39-17EB-4E16-A90C-46DC18909E1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848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Ещё один </a:t>
            </a:r>
            <a:r>
              <a:rPr lang="en-US" dirty="0" err="1"/>
              <a:t>enctype</a:t>
            </a:r>
            <a:r>
              <a:rPr lang="en-US" dirty="0"/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application/x-www-form-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urlencoded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8CF39-17EB-4E16-A90C-46DC18909E1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252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– </a:t>
            </a:r>
            <a:r>
              <a:rPr lang="ru-RU" dirty="0"/>
              <a:t>название параметра при</a:t>
            </a:r>
            <a:r>
              <a:rPr lang="ru-RU" baseline="0" dirty="0"/>
              <a:t> отправке формы</a:t>
            </a:r>
          </a:p>
          <a:p>
            <a:r>
              <a:rPr lang="en-US" baseline="0" dirty="0"/>
              <a:t>value – </a:t>
            </a:r>
            <a:r>
              <a:rPr lang="ru-RU" baseline="0" dirty="0"/>
              <a:t>значение </a:t>
            </a:r>
            <a:r>
              <a:rPr lang="ru-RU" baseline="0" dirty="0" err="1"/>
              <a:t>по-умолчанию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8CF39-17EB-4E16-A90C-46DC18909E1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627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Атрибут </a:t>
            </a:r>
            <a:r>
              <a:rPr lang="ru-RU" dirty="0" err="1"/>
              <a:t>rows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принимает целочисленное значение и задаёт высоту многострочного поля в строках. Атрибут </a:t>
            </a:r>
            <a:r>
              <a:rPr lang="ru-RU" dirty="0" err="1"/>
              <a:t>cols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задаёт ширину поля в символах. В качестве ширины символа берётся некоторая «усреднённая ширина».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8CF39-17EB-4E16-A90C-46DC18909E17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37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8CF39-17EB-4E16-A90C-46DC18909E17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719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8CF39-17EB-4E16-A90C-46DC18909E17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789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Атрибут </a:t>
            </a:r>
            <a:r>
              <a:rPr lang="ru-RU" dirty="0" err="1"/>
              <a:t>readonly</a:t>
            </a:r>
            <a:r>
              <a:rPr lang="ru-RU" dirty="0"/>
              <a:t> не дает пользователю изменять поле (вводить новый текст, модифицировать существующий). Введенное значение можно выделить и скопировать. Данные из этого поля отправляются на сервер.</a:t>
            </a:r>
          </a:p>
          <a:p>
            <a:endParaRPr lang="ru-RU" dirty="0"/>
          </a:p>
          <a:p>
            <a:r>
              <a:rPr lang="ru-RU" dirty="0"/>
              <a:t>Атрибут </a:t>
            </a:r>
            <a:r>
              <a:rPr lang="ru-RU" dirty="0" err="1"/>
              <a:t>disabled</a:t>
            </a:r>
            <a:r>
              <a:rPr lang="ru-RU" dirty="0"/>
              <a:t> не дает пользователю изменять поле (вводить новый текст, модифицировать существующий). Нельзя поставить фокус в это поле, введенное значение нельзя выделять и копировать. Данные из этого поля НЕ отправляются на сервер.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8CF39-17EB-4E16-A90C-46DC18909E17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73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&lt;</a:t>
            </a:r>
            <a:r>
              <a:rPr lang="ru-RU" dirty="0" err="1"/>
              <a:t>header</a:t>
            </a:r>
            <a:r>
              <a:rPr lang="ru-RU" dirty="0"/>
              <a:t>&gt; - хедер сайта или раздела </a:t>
            </a:r>
            <a:r>
              <a:rPr lang="en-US" dirty="0"/>
              <a:t>&lt;section&gt;</a:t>
            </a:r>
            <a:r>
              <a:rPr lang="ru-RU" dirty="0"/>
              <a:t>.</a:t>
            </a:r>
          </a:p>
          <a:p>
            <a:r>
              <a:rPr lang="ru-RU" dirty="0"/>
              <a:t>&lt;</a:t>
            </a:r>
            <a:r>
              <a:rPr lang="ru-RU" dirty="0" err="1"/>
              <a:t>footer</a:t>
            </a:r>
            <a:r>
              <a:rPr lang="ru-RU" dirty="0"/>
              <a:t>&gt; - футер сайта или раздела</a:t>
            </a:r>
            <a:r>
              <a:rPr lang="en-US" dirty="0"/>
              <a:t> &lt;section&gt;</a:t>
            </a:r>
            <a:r>
              <a:rPr lang="ru-RU" dirty="0"/>
              <a:t>.</a:t>
            </a:r>
          </a:p>
          <a:p>
            <a:r>
              <a:rPr lang="ru-RU" dirty="0"/>
              <a:t>&lt;</a:t>
            </a:r>
            <a:r>
              <a:rPr lang="ru-RU" dirty="0" err="1"/>
              <a:t>main</a:t>
            </a:r>
            <a:r>
              <a:rPr lang="ru-RU" dirty="0"/>
              <a:t>&gt; - основное содержание сайта и по спецификации может использоваться на странице только один раз.</a:t>
            </a:r>
          </a:p>
          <a:p>
            <a:r>
              <a:rPr lang="ru-RU" dirty="0"/>
              <a:t>&lt;</a:t>
            </a:r>
            <a:r>
              <a:rPr lang="ru-RU" dirty="0" err="1"/>
              <a:t>aside</a:t>
            </a:r>
            <a:r>
              <a:rPr lang="ru-RU" dirty="0"/>
              <a:t>&gt; — это дополнительное содержание, не связанное напрямую с основным. Ещё такие блоки часто называют «</a:t>
            </a:r>
            <a:r>
              <a:rPr lang="ru-RU" dirty="0" err="1"/>
              <a:t>сайдбарами</a:t>
            </a:r>
            <a:r>
              <a:rPr lang="ru-RU" dirty="0"/>
              <a:t>» или боковыми панелями.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8CF39-17EB-4E16-A90C-46DC18909E17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510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&lt;</a:t>
            </a:r>
            <a:r>
              <a:rPr lang="ru-RU" dirty="0" err="1"/>
              <a:t>section</a:t>
            </a:r>
            <a:r>
              <a:rPr lang="ru-RU" dirty="0"/>
              <a:t>&gt; — более крупный логический контейнер, объединяющий содержание по смыслу. Например, блок «О компании», список товаров, раздел личной информации в профиле и так далее.</a:t>
            </a:r>
          </a:p>
          <a:p>
            <a:r>
              <a:rPr lang="ru-RU" dirty="0"/>
              <a:t>&lt;</a:t>
            </a:r>
            <a:r>
              <a:rPr lang="ru-RU" dirty="0" err="1"/>
              <a:t>article</a:t>
            </a:r>
            <a:r>
              <a:rPr lang="ru-RU" dirty="0"/>
              <a:t>&gt; — самостоятельный, цельный и независимый раздел документа. Этот раздел можно в неизменном виде использовать в различных местах, в том числе и на других сайтах. Примеры: статья, пост в блоге, сообщение на форуме и так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8CF39-17EB-4E16-A90C-46DC18909E17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883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Тег &lt;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 — это контейнер, в котором находится всё содержимое страницы, включая теги &lt;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 и &lt;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&gt;. Как правило, тег &lt;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 идёт в документе вторым после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доктайпа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Тег &lt;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 предназначен для хранения других элементов, цель которых — помочь браузеру в работе с данными. Содержимое этого тега не отображается напрямую.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Тег &lt;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 предназначен для хранения содержания веб-страницы (контента), отображаемого в окне браузера.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 Code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закомментировать сочетанием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Ctrl+/.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8CF39-17EB-4E16-A90C-46DC18909E1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361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 HTML-документ должен начинаться с декларации типа документа или «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доктайпа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Элемент &lt;!DOCTYPE&gt; предназначен для указания типа текущего документа — DTD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описание типа документа).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необходимо, чтобы браузер понимал, как следует интерпретировать текущую веб-страницу, поскольку HTML существует в нескольких версиях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Доктайп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должен быть первой строкой в файле, до тега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он не является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html-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тегом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8CF39-17EB-4E16-A90C-46DC18909E1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502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Кодировка</a:t>
            </a:r>
            <a:r>
              <a:rPr lang="ru-RU" baseline="0" dirty="0"/>
              <a:t> файла должна совпадать с кодировкой, указанной в теге </a:t>
            </a:r>
            <a:r>
              <a:rPr lang="en-US" baseline="0" dirty="0"/>
              <a:t>meta.</a:t>
            </a:r>
          </a:p>
          <a:p>
            <a:endParaRPr lang="en-US" baseline="0" dirty="0"/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Самая распространённая современная кодировка — </a:t>
            </a:r>
            <a:r>
              <a:rPr lang="ru-RU" dirty="0"/>
              <a:t>utf-8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Используйте её во всех своих проектах.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8CF39-17EB-4E16-A90C-46DC18909E1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282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8CF39-17EB-4E16-A90C-46DC18909E1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488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 рассказал:</a:t>
            </a:r>
          </a:p>
          <a:p>
            <a:endParaRPr lang="ru-RU" dirty="0"/>
          </a:p>
          <a:p>
            <a:r>
              <a:rPr lang="en-US" dirty="0"/>
              <a:t>&lt;</a:t>
            </a:r>
            <a:r>
              <a:rPr lang="en-US" dirty="0" err="1"/>
              <a:t>blockquote</a:t>
            </a:r>
            <a:r>
              <a:rPr lang="en-US" dirty="0"/>
              <a:t>&gt;&lt;/</a:t>
            </a:r>
            <a:r>
              <a:rPr lang="en-US" dirty="0" err="1"/>
              <a:t>blockquote</a:t>
            </a:r>
            <a:r>
              <a:rPr lang="en-US" dirty="0"/>
              <a:t>&gt;</a:t>
            </a:r>
          </a:p>
          <a:p>
            <a:r>
              <a:rPr lang="en-US" dirty="0"/>
              <a:t>&lt;q&gt;&lt;/q&gt;</a:t>
            </a:r>
          </a:p>
          <a:p>
            <a:r>
              <a:rPr lang="en-US" dirty="0"/>
              <a:t>&lt;cite&gt;&lt;/cite&gt;</a:t>
            </a:r>
          </a:p>
          <a:p>
            <a:endParaRPr lang="en-US" dirty="0"/>
          </a:p>
          <a:p>
            <a:r>
              <a:rPr lang="en-US" dirty="0"/>
              <a:t>&lt;sup&gt;&lt;/sup&gt;</a:t>
            </a:r>
          </a:p>
          <a:p>
            <a:r>
              <a:rPr lang="en-US" dirty="0"/>
              <a:t>&lt;sub&gt;&lt;/sub&gt;</a:t>
            </a:r>
          </a:p>
          <a:p>
            <a:endParaRPr lang="en-US" dirty="0"/>
          </a:p>
          <a:p>
            <a:r>
              <a:rPr lang="en-US" dirty="0"/>
              <a:t>&lt;del&gt;&lt;/del&gt;</a:t>
            </a:r>
          </a:p>
          <a:p>
            <a:r>
              <a:rPr lang="en-US" dirty="0"/>
              <a:t>&lt;ins&gt;&lt;/ins&gt;</a:t>
            </a:r>
          </a:p>
          <a:p>
            <a:endParaRPr lang="en-US" dirty="0"/>
          </a:p>
          <a:p>
            <a:r>
              <a:rPr lang="en-US" dirty="0"/>
              <a:t>&lt;pre&gt;&lt;/pre&gt;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8CF39-17EB-4E16-A90C-46DC18909E1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600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Абсолютная ссылка. Где</a:t>
            </a:r>
            <a:r>
              <a:rPr lang="ru-RU" baseline="0" dirty="0"/>
              <a:t> откроется ссылка.</a:t>
            </a:r>
          </a:p>
          <a:p>
            <a:endParaRPr lang="ru-RU" baseline="0" dirty="0"/>
          </a:p>
          <a:p>
            <a:r>
              <a:rPr lang="ru-RU" baseline="0" dirty="0"/>
              <a:t>Относительная ссылка на файл. Если браузер не понимает файл, то предложит его скачать.</a:t>
            </a:r>
          </a:p>
          <a:p>
            <a:endParaRPr lang="ru-RU" baseline="0" dirty="0"/>
          </a:p>
          <a:p>
            <a:r>
              <a:rPr lang="ru-RU" baseline="0" dirty="0"/>
              <a:t>Относительная ссылка на корень.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8CF39-17EB-4E16-A90C-46DC18909E1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322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Размеры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задаются в пикселях (не указываются) или процентах.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задать только один из размеров, ширину или высоту, то вторую размерность браузер вычислит самостоятельно исходя из пропорций изображения.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8CF39-17EB-4E16-A90C-46DC18909E1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706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Нет</a:t>
            </a:r>
            <a:r>
              <a:rPr lang="ru-RU" baseline="0" dirty="0"/>
              <a:t> закрывающегося тега у </a:t>
            </a:r>
            <a:r>
              <a:rPr lang="en-US" baseline="0" dirty="0" err="1"/>
              <a:t>img</a:t>
            </a:r>
            <a:r>
              <a:rPr lang="en-US" baseline="0" dirty="0"/>
              <a:t> – </a:t>
            </a:r>
            <a:r>
              <a:rPr lang="ru-RU" baseline="0" dirty="0"/>
              <a:t>это нормально.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8CF39-17EB-4E16-A90C-46DC18909E1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53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A45A-2D25-4471-BD82-9356D9CAACC4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8A2F-95C0-459E-AB3A-2F25B79D8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42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A45A-2D25-4471-BD82-9356D9CAACC4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8A2F-95C0-459E-AB3A-2F25B79D8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92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A45A-2D25-4471-BD82-9356D9CAACC4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8A2F-95C0-459E-AB3A-2F25B79D8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35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A45A-2D25-4471-BD82-9356D9CAACC4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8A2F-95C0-459E-AB3A-2F25B79D8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71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A45A-2D25-4471-BD82-9356D9CAACC4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8A2F-95C0-459E-AB3A-2F25B79D8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43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A45A-2D25-4471-BD82-9356D9CAACC4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8A2F-95C0-459E-AB3A-2F25B79D8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4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A45A-2D25-4471-BD82-9356D9CAACC4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8A2F-95C0-459E-AB3A-2F25B79D8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71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A45A-2D25-4471-BD82-9356D9CAACC4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8A2F-95C0-459E-AB3A-2F25B79D8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14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A45A-2D25-4471-BD82-9356D9CAACC4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8A2F-95C0-459E-AB3A-2F25B79D8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44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A45A-2D25-4471-BD82-9356D9CAACC4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8A2F-95C0-459E-AB3A-2F25B79D8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21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A45A-2D25-4471-BD82-9356D9CAACC4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8A2F-95C0-459E-AB3A-2F25B79D8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69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8A45A-2D25-4471-BD82-9356D9CAACC4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98A2F-95C0-459E-AB3A-2F25B79D8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69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4A4734-0DE3-4306-9E0B-B1497CE31150}"/>
              </a:ext>
            </a:extLst>
          </p:cNvPr>
          <p:cNvSpPr txBox="1"/>
          <p:nvPr/>
        </p:nvSpPr>
        <p:spPr>
          <a:xfrm>
            <a:off x="4183828" y="2367171"/>
            <a:ext cx="38243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HTML</a:t>
            </a:r>
            <a:endParaRPr lang="ru-RU" dirty="0"/>
          </a:p>
          <a:p>
            <a:pPr algn="ctr"/>
            <a:r>
              <a:rPr lang="en-US" dirty="0" err="1"/>
              <a:t>HyperText</a:t>
            </a:r>
            <a:r>
              <a:rPr lang="en-US" dirty="0"/>
              <a:t> Markup Language </a:t>
            </a:r>
            <a:endParaRPr lang="ru-RU" dirty="0"/>
          </a:p>
          <a:p>
            <a:pPr algn="ctr"/>
            <a:r>
              <a:rPr lang="en-US" dirty="0"/>
              <a:t>— «</a:t>
            </a:r>
            <a:r>
              <a:rPr lang="ru-RU" dirty="0"/>
              <a:t>язык гипертекстовой разметки»</a:t>
            </a:r>
          </a:p>
        </p:txBody>
      </p:sp>
    </p:spTree>
    <p:extLst>
      <p:ext uri="{BB962C8B-B14F-4D97-AF65-F5344CB8AC3E}">
        <p14:creationId xmlns:p14="http://schemas.microsoft.com/office/powerpoint/2010/main" val="23259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Упорядоченный список</a:t>
            </a:r>
          </a:p>
        </p:txBody>
      </p:sp>
      <p:sp>
        <p:nvSpPr>
          <p:cNvPr id="4" name="Rectangle 3"/>
          <p:cNvSpPr/>
          <p:nvPr/>
        </p:nvSpPr>
        <p:spPr>
          <a:xfrm>
            <a:off x="702547" y="1736581"/>
            <a:ext cx="67030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План на сегодня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ol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Создать план на сегодня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ru-RU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Выполнить первый пункт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Осознать что больше половины уже сделано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ru-RU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Отдохнуть от работы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ol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774" y="1994598"/>
            <a:ext cx="3365413" cy="335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76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Переносы и разделители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790" y="2421456"/>
            <a:ext cx="4275127" cy="27638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7170" y="271194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Однажды, в студеную зимнюю пору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Я из лесу вышел; был сильный мороз.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Гляжу, поднимается медленно в гору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Лошадка, везущая хворосту воз.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hr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Н. Некрасов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9855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Смысловое выделение части текста</a:t>
            </a:r>
          </a:p>
        </p:txBody>
      </p:sp>
      <p:sp>
        <p:nvSpPr>
          <p:cNvPr id="4" name="Rectangle 3"/>
          <p:cNvSpPr/>
          <p:nvPr/>
        </p:nvSpPr>
        <p:spPr>
          <a:xfrm>
            <a:off x="897653" y="2594208"/>
            <a:ext cx="53574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важность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em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акцент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em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mark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подсветка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mark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940" y="2483169"/>
            <a:ext cx="3287299" cy="289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8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5" name="Rectangle 4"/>
          <p:cNvSpPr/>
          <p:nvPr/>
        </p:nvSpPr>
        <p:spPr>
          <a:xfrm>
            <a:off x="488950" y="4030970"/>
            <a:ext cx="74799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="contacts.html"&gt;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Контакты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800" dirty="0"/>
          </a:p>
        </p:txBody>
      </p:sp>
      <p:sp>
        <p:nvSpPr>
          <p:cNvPr id="6" name="Rectangle 5"/>
          <p:cNvSpPr/>
          <p:nvPr/>
        </p:nvSpPr>
        <p:spPr>
          <a:xfrm>
            <a:off x="488950" y="4647704"/>
            <a:ext cx="4719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="/"&gt;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Главная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800" dirty="0"/>
          </a:p>
        </p:txBody>
      </p:sp>
      <p:sp>
        <p:nvSpPr>
          <p:cNvPr id="7" name="Rectangle 6"/>
          <p:cNvSpPr/>
          <p:nvPr/>
        </p:nvSpPr>
        <p:spPr>
          <a:xfrm>
            <a:off x="488950" y="2121574"/>
            <a:ext cx="9702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="https://abbyy.com/"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target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="_blank"&gt;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ABBYY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800" dirty="0"/>
          </a:p>
        </p:txBody>
      </p:sp>
      <p:sp>
        <p:nvSpPr>
          <p:cNvPr id="4" name="Rectangle 3"/>
          <p:cNvSpPr/>
          <p:nvPr/>
        </p:nvSpPr>
        <p:spPr>
          <a:xfrm>
            <a:off x="488950" y="5264438"/>
            <a:ext cx="8465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="/image.jpg"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download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Download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2626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 с якорем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3700" y="3005435"/>
            <a:ext cx="8712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t-BR" sz="32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2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pt-BR" sz="3200" dirty="0">
                <a:solidFill>
                  <a:srgbClr val="0000FF"/>
                </a:solidFill>
                <a:latin typeface="Consolas" panose="020B0609020204030204" pitchFamily="49" charset="0"/>
              </a:rPr>
              <a:t>="ch42"&gt;</a:t>
            </a:r>
            <a:r>
              <a:rPr lang="pt-BR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Глава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42</a:t>
            </a:r>
            <a:r>
              <a:rPr lang="pt-BR" sz="3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pt-BR" sz="32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sz="3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pt-BR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3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sz="32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ru-RU" sz="3200" dirty="0">
                <a:solidFill>
                  <a:srgbClr val="0000FF"/>
                </a:solidFill>
                <a:latin typeface="Consolas" panose="020B0609020204030204" pitchFamily="49" charset="0"/>
              </a:rPr>
              <a:t>="#ch42"&gt;</a:t>
            </a:r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</a:rPr>
              <a:t>Перейти к главе 42</a:t>
            </a:r>
            <a:r>
              <a:rPr lang="ru-RU" sz="3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ru-RU" sz="32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ru-RU" sz="3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09955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Изображения</a:t>
            </a:r>
          </a:p>
        </p:txBody>
      </p:sp>
      <p:sp>
        <p:nvSpPr>
          <p:cNvPr id="4" name="Rectangle 3"/>
          <p:cNvSpPr/>
          <p:nvPr/>
        </p:nvSpPr>
        <p:spPr>
          <a:xfrm>
            <a:off x="2698750" y="2619286"/>
            <a:ext cx="7137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="photo.jpg"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="200"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="200"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ru-RU" sz="3200" dirty="0">
                <a:solidFill>
                  <a:srgbClr val="0000FF"/>
                </a:solidFill>
                <a:latin typeface="Consolas" panose="020B0609020204030204" pitchFamily="49" charset="0"/>
              </a:rPr>
              <a:t>Фотография лица"</a:t>
            </a:r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3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0065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Изображения-ссылки</a:t>
            </a:r>
          </a:p>
        </p:txBody>
      </p:sp>
      <p:sp>
        <p:nvSpPr>
          <p:cNvPr id="4" name="Rectangle 3"/>
          <p:cNvSpPr/>
          <p:nvPr/>
        </p:nvSpPr>
        <p:spPr>
          <a:xfrm>
            <a:off x="2495550" y="2948285"/>
            <a:ext cx="77152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="http://abbyy.com"&gt;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3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="abbyy-logo.png"&gt;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16055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Формы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3000" y="2296636"/>
            <a:ext cx="80327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="post"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="/form-endpoint"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enctype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="multipart/form-data"&gt;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3200" dirty="0">
                <a:solidFill>
                  <a:srgbClr val="006400"/>
                </a:solidFill>
                <a:latin typeface="Consolas" panose="020B0609020204030204" pitchFamily="49" charset="0"/>
              </a:rPr>
              <a:t>&lt;!-- поля формы --&gt;</a:t>
            </a:r>
            <a:endParaRPr lang="ru-RU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61506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Текстовое поле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991836"/>
            <a:ext cx="106489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="/search"&gt;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="query"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игра престолов онлайн"&gt;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="submit"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Поиск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84613"/>
            <a:ext cx="4438635" cy="24399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62700" y="4735275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search?query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ru-RU" dirty="0" err="1">
                <a:latin typeface="Consolas" panose="020B0609020204030204" pitchFamily="49" charset="0"/>
              </a:rPr>
              <a:t>игра+престолов+онлайн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687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Подпись для поля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983011"/>
            <a:ext cx="91601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Имя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firstname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800" dirty="0"/>
          </a:p>
        </p:txBody>
      </p:sp>
      <p:sp>
        <p:nvSpPr>
          <p:cNvPr id="6" name="Rectangle 5"/>
          <p:cNvSpPr/>
          <p:nvPr/>
        </p:nvSpPr>
        <p:spPr>
          <a:xfrm>
            <a:off x="838200" y="3892492"/>
            <a:ext cx="109943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lastname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-field"&gt;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Фамилия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lastname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-field"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lastname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ru-RU" sz="2800" dirty="0"/>
          </a:p>
        </p:txBody>
      </p:sp>
      <p:sp>
        <p:nvSpPr>
          <p:cNvPr id="7" name="Rectangle 6"/>
          <p:cNvSpPr/>
          <p:nvPr/>
        </p:nvSpPr>
        <p:spPr>
          <a:xfrm>
            <a:off x="838200" y="5371085"/>
            <a:ext cx="95653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Отчество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&lt;input type="text" name="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middlename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"&gt;</a:t>
            </a:r>
            <a:endParaRPr lang="ru-RU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7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Простейшая </a:t>
            </a:r>
            <a:r>
              <a:rPr lang="en-US" dirty="0"/>
              <a:t>HTML-</a:t>
            </a:r>
            <a:r>
              <a:rPr lang="ru-RU" dirty="0"/>
              <a:t>страница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599" y="2083585"/>
            <a:ext cx="105953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2800" dirty="0">
                <a:solidFill>
                  <a:srgbClr val="006400"/>
                </a:solidFill>
                <a:latin typeface="Consolas" panose="020B0609020204030204" pitchFamily="49" charset="0"/>
              </a:rPr>
              <a:t>&lt;!</a:t>
            </a:r>
            <a:r>
              <a:rPr lang="en-US" sz="2800" dirty="0">
                <a:solidFill>
                  <a:srgbClr val="006400"/>
                </a:solidFill>
                <a:latin typeface="Consolas" panose="020B0609020204030204" pitchFamily="49" charset="0"/>
              </a:rPr>
              <a:t>--</a:t>
            </a:r>
            <a:r>
              <a:rPr lang="ru-RU" sz="2800" dirty="0">
                <a:solidFill>
                  <a:srgbClr val="006400"/>
                </a:solidFill>
                <a:latin typeface="Consolas" panose="020B0609020204030204" pitchFamily="49" charset="0"/>
              </a:rPr>
              <a:t> Вспомогательная для браузера информация --&gt;</a:t>
            </a:r>
            <a:endParaRPr lang="ru-RU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>
                <a:solidFill>
                  <a:srgbClr val="006400"/>
                </a:solidFill>
                <a:latin typeface="Consolas" panose="020B0609020204030204" pitchFamily="49" charset="0"/>
              </a:rPr>
              <a:t>	</a:t>
            </a:r>
            <a:r>
              <a:rPr lang="ru-RU" sz="2800" dirty="0">
                <a:solidFill>
                  <a:srgbClr val="006400"/>
                </a:solidFill>
                <a:latin typeface="Consolas" panose="020B0609020204030204" pitchFamily="49" charset="0"/>
              </a:rPr>
              <a:t>&lt;!-- Контент страницы --&gt;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06553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 для пароля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647285"/>
            <a:ext cx="90572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="password"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="qwerty12345"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ru-RU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85049"/>
            <a:ext cx="4539727" cy="230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65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Многострочное</a:t>
            </a:r>
            <a:r>
              <a:rPr lang="en-US" dirty="0"/>
              <a:t> </a:t>
            </a:r>
            <a:r>
              <a:rPr lang="ru-RU" dirty="0"/>
              <a:t>текстовое поле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632" y="2562057"/>
            <a:ext cx="5074194" cy="35106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5701" y="3193989"/>
            <a:ext cx="45621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rows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="10"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cols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="50"&gt;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Значение по умолчанию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51598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Чекбокс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316" y="3122350"/>
            <a:ext cx="4458484" cy="25901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2569344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="checkbox"&gt;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Я согласен получать новости на почту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="checkbox"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checked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Я согласен с условиями соглашения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41516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Радиобаттон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336" y="1690688"/>
            <a:ext cx="4352656" cy="27513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2204976"/>
            <a:ext cx="75742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="sex"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="man"&gt;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Мужской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="sex"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="woman"&gt;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Женский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="sex"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="other"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checked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Другое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0577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Раскрывающийся список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878" y="2355389"/>
            <a:ext cx="4591882" cy="33786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844130"/>
            <a:ext cx="504085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Страна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="ca"&gt;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ru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Россия</a:t>
            </a:r>
          </a:p>
          <a:p>
            <a:pPr lvl="1"/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selected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Германия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="ca"&gt;</a:t>
            </a: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Канада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="us"&gt;</a:t>
            </a: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США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68276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Мультиселект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38200" y="1844130"/>
            <a:ext cx="504085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Страна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multiple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ru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Россия</a:t>
            </a:r>
          </a:p>
          <a:p>
            <a:pPr lvl="1"/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selected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Германия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="ca"&gt;</a:t>
            </a: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Канада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="us"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selected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США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984" y="2419950"/>
            <a:ext cx="4416395" cy="32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72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типы полей</a:t>
            </a:r>
          </a:p>
        </p:txBody>
      </p:sp>
      <p:sp>
        <p:nvSpPr>
          <p:cNvPr id="4" name="Rectangle 3"/>
          <p:cNvSpPr/>
          <p:nvPr/>
        </p:nvSpPr>
        <p:spPr>
          <a:xfrm>
            <a:off x="817581" y="2512877"/>
            <a:ext cx="52784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="hidden"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="file"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="date"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="time"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="week"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54096" y="2297433"/>
            <a:ext cx="479970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="month"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="number"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="search"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="range"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="email"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url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="color"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43327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Важные атрибуты у полей форм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5872" y="2156504"/>
            <a:ext cx="834972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readonly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disabled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autofocus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="Start typing..."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pattern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="[A-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Za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-z]{3}"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autocomplete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="off"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tabindex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="3"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84957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 разделов</a:t>
            </a:r>
            <a:r>
              <a:rPr lang="en-US" dirty="0"/>
              <a:t> </a:t>
            </a:r>
            <a:r>
              <a:rPr lang="ru-RU" dirty="0"/>
              <a:t>страницы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159"/>
            <a:ext cx="1085984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header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	Шапка (логотип, название, меню)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header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	Основной контент страницы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footer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	Подвал (копирайт, контактная информация и т.д.)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footer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aside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	Информация, не имеющая отношения к странице (рекламный блок)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aside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14735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 для контента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Контактная информация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address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Москва, ул. Отрадная, д. 2Бс6</a:t>
            </a:r>
          </a:p>
          <a:p>
            <a:pPr lvl="2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address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Телефон: 8 800 123-45-67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Отзывы клиентов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Алексей: всё очень хорошо!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Мария: всё очень плохо!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530" y="2242295"/>
            <a:ext cx="3741270" cy="397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5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&lt;!DOCTYPE&gt; Declaration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838200" y="280235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800" dirty="0"/>
          </a:p>
        </p:txBody>
      </p:sp>
      <p:sp>
        <p:nvSpPr>
          <p:cNvPr id="8" name="Rectangle 7"/>
          <p:cNvSpPr/>
          <p:nvPr/>
        </p:nvSpPr>
        <p:spPr>
          <a:xfrm>
            <a:off x="838200" y="4457265"/>
            <a:ext cx="98239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"-//W3C//DTD HTML 4.01//EN"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"http://www.w3.org/TR/html4/strict.dtd"&gt;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333039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HTML 5: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3995600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HTML 4.01: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24586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 для навигации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998279"/>
            <a:ext cx="51493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="/html"&gt;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="/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="/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js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JavaScript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="/react"&gt;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React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729" y="3030063"/>
            <a:ext cx="3792071" cy="182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99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 общего назначения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354171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первый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div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второй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div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третий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div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первый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span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второй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span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третий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span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674" y="2366849"/>
            <a:ext cx="4341126" cy="30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4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Название страницы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0538" y="1895842"/>
            <a:ext cx="78075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Frontend 101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38" y="3884488"/>
            <a:ext cx="8125191" cy="24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1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Кодировка страницы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2907" y="314904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="utf-8"&gt;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3459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</a:t>
            </a:r>
            <a:r>
              <a:rPr lang="en-US" dirty="0"/>
              <a:t>meta </a:t>
            </a:r>
            <a:r>
              <a:rPr lang="ru-RU" dirty="0"/>
              <a:t>теги</a:t>
            </a:r>
          </a:p>
        </p:txBody>
      </p:sp>
      <p:sp>
        <p:nvSpPr>
          <p:cNvPr id="4" name="Rectangle 3"/>
          <p:cNvSpPr/>
          <p:nvPr/>
        </p:nvSpPr>
        <p:spPr>
          <a:xfrm>
            <a:off x="750276" y="2140022"/>
            <a:ext cx="106914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description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="Краткое описание страницы"&gt;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keywords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="Бесплатно, без смс, без регистрации, скачать"&gt;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="author"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="Denis Sokolov"&gt;</a:t>
            </a:r>
            <a:endParaRPr lang="ru-RU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="viewport"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="width=device-width, initial-scale=1.0"&gt;</a:t>
            </a:r>
            <a:endParaRPr lang="ru-RU" sz="2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98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Абзацы текста</a:t>
            </a:r>
          </a:p>
        </p:txBody>
      </p:sp>
      <p:sp>
        <p:nvSpPr>
          <p:cNvPr id="4" name="Rectangle 3"/>
          <p:cNvSpPr/>
          <p:nvPr/>
        </p:nvSpPr>
        <p:spPr>
          <a:xfrm>
            <a:off x="706733" y="2086097"/>
            <a:ext cx="75580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Первый абзац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Второй абзац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Третий</a:t>
            </a:r>
          </a:p>
          <a:p>
            <a:pPr lvl="2"/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абзац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Четвёртый абзац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Пятый абзац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768" y="2028285"/>
            <a:ext cx="3547058" cy="353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4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Заголовки и подзаголовки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170" y="1843873"/>
            <a:ext cx="3535021" cy="46296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08667" y="2320056"/>
            <a:ext cx="494043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Заголовок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Заголовок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Заголовок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Заголовок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h5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Заголовок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h5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h6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Заголовок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h6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3616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Неупорядоченный </a:t>
            </a:r>
            <a:r>
              <a:rPr lang="ru-RU" sz="4000" dirty="0"/>
              <a:t>(маркированный)</a:t>
            </a:r>
            <a:r>
              <a:rPr lang="ru-RU" dirty="0"/>
              <a:t> список</a:t>
            </a:r>
          </a:p>
        </p:txBody>
      </p:sp>
      <p:sp>
        <p:nvSpPr>
          <p:cNvPr id="4" name="Rectangle 3"/>
          <p:cNvSpPr/>
          <p:nvPr/>
        </p:nvSpPr>
        <p:spPr>
          <a:xfrm>
            <a:off x="616299" y="2214548"/>
            <a:ext cx="606083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Список покупок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Молоко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Хлеб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Яблоки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AFB965-544E-4C64-8ECC-CFB3237BF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214548"/>
            <a:ext cx="5866113" cy="31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5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1705</Words>
  <Application>Microsoft Office PowerPoint</Application>
  <PresentationFormat>Widescreen</PresentationFormat>
  <Paragraphs>331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 Theme</vt:lpstr>
      <vt:lpstr>PowerPoint Presentation</vt:lpstr>
      <vt:lpstr>Простейшая HTML-страница</vt:lpstr>
      <vt:lpstr>HTML &lt;!DOCTYPE&gt; Declaration</vt:lpstr>
      <vt:lpstr>Название страницы</vt:lpstr>
      <vt:lpstr>Кодировка страницы</vt:lpstr>
      <vt:lpstr>Другие meta теги</vt:lpstr>
      <vt:lpstr>Абзацы текста</vt:lpstr>
      <vt:lpstr>Заголовки и подзаголовки</vt:lpstr>
      <vt:lpstr>Неупорядоченный (маркированный) список</vt:lpstr>
      <vt:lpstr>Упорядоченный список</vt:lpstr>
      <vt:lpstr>Переносы и разделители</vt:lpstr>
      <vt:lpstr>Смысловое выделение части текста</vt:lpstr>
      <vt:lpstr>Ссылки</vt:lpstr>
      <vt:lpstr>Ссылки с якорем</vt:lpstr>
      <vt:lpstr>Изображения</vt:lpstr>
      <vt:lpstr>Изображения-ссылки</vt:lpstr>
      <vt:lpstr>Формы</vt:lpstr>
      <vt:lpstr>Текстовое поле</vt:lpstr>
      <vt:lpstr>Подпись для поля</vt:lpstr>
      <vt:lpstr>Поле для пароля</vt:lpstr>
      <vt:lpstr>Многострочное текстовое поле</vt:lpstr>
      <vt:lpstr>Чекбокс</vt:lpstr>
      <vt:lpstr>Радиобаттон</vt:lpstr>
      <vt:lpstr>Раскрывающийся список</vt:lpstr>
      <vt:lpstr>Мультиселект</vt:lpstr>
      <vt:lpstr>Другие типы полей</vt:lpstr>
      <vt:lpstr>Важные атрибуты у полей форм</vt:lpstr>
      <vt:lpstr>Контейнеры разделов страницы</vt:lpstr>
      <vt:lpstr>Контейнеры для контента</vt:lpstr>
      <vt:lpstr>Контейнер для навигации</vt:lpstr>
      <vt:lpstr>Контейнеры общего назначения</vt:lpstr>
    </vt:vector>
  </TitlesOfParts>
  <Company>ABBYY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Sokolov</dc:creator>
  <cp:lastModifiedBy>Denis Sokolov</cp:lastModifiedBy>
  <cp:revision>43</cp:revision>
  <dcterms:created xsi:type="dcterms:W3CDTF">2018-02-11T13:54:18Z</dcterms:created>
  <dcterms:modified xsi:type="dcterms:W3CDTF">2019-02-10T21:14:48Z</dcterms:modified>
</cp:coreProperties>
</file>