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/>
              <a:t/>
            </a:r>
            <a:br>
              <a:rPr lang="sr-Latn-RS" dirty="0"/>
            </a:br>
            <a:r>
              <a:rPr lang="pl-PL" dirty="0"/>
              <a:t> </a:t>
            </a:r>
            <a:r>
              <a:rPr lang="pl-PL" i="1" dirty="0"/>
              <a:t>Neo4j – Interna struktura i organizacija skladišta podataka 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sr-Latn-RS" dirty="0" smtClean="0"/>
              <a:t>đela sokolović, 944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67897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Cypher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54" y="24384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(p:Person {name: "Jennifer"})-[rel:LIKES]-&gt;(g:Technology {type: "Graphs"}) </a:t>
            </a:r>
            <a:endParaRPr lang="sr-Latn-R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r-Latn-RS" dirty="0" smtClean="0"/>
              <a:t>CRUD: CREATE, RETURN, SET, DELETE</a:t>
            </a:r>
          </a:p>
          <a:p>
            <a:r>
              <a:rPr lang="sr-Latn-RS" dirty="0" smtClean="0"/>
              <a:t>MATCH</a:t>
            </a:r>
          </a:p>
          <a:p>
            <a:r>
              <a:rPr lang="sr-Latn-RS" dirty="0" smtClean="0"/>
              <a:t>RETURN</a:t>
            </a:r>
          </a:p>
          <a:p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5" y="4311650"/>
            <a:ext cx="5262138" cy="136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81" y="3388782"/>
            <a:ext cx="3812822" cy="122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21" y="4702877"/>
            <a:ext cx="5956059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Indeksiranje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001246" cy="411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/>
              <a:t>B – tree indeksi</a:t>
            </a:r>
          </a:p>
          <a:p>
            <a:r>
              <a:rPr lang="sr-Latn-RS" sz="2000" dirty="0" smtClean="0"/>
              <a:t>Single property</a:t>
            </a:r>
          </a:p>
          <a:p>
            <a:endParaRPr lang="sr-Latn-RS" sz="2000" dirty="0" smtClean="0"/>
          </a:p>
          <a:p>
            <a:endParaRPr lang="sr-Latn-RS" sz="2000" dirty="0" smtClean="0"/>
          </a:p>
          <a:p>
            <a:r>
              <a:rPr lang="sr-Latn-RS" sz="2000" dirty="0" smtClean="0"/>
              <a:t>Composite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08" y="4855014"/>
            <a:ext cx="4595086" cy="631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08" y="3445314"/>
            <a:ext cx="3389572" cy="5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Indeksi</a:t>
            </a:r>
            <a:r>
              <a:rPr lang="en-US" dirty="0" smtClean="0"/>
              <a:t> – </a:t>
            </a:r>
            <a:r>
              <a:rPr lang="en-US" dirty="0" err="1" smtClean="0"/>
              <a:t>nastavak</a:t>
            </a:r>
            <a:r>
              <a:rPr lang="en-US" dirty="0" smtClean="0"/>
              <a:t> 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775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/>
              <a:t>Full text search indeks</a:t>
            </a:r>
            <a:endParaRPr lang="sr-Latn-RS" sz="2000" dirty="0"/>
          </a:p>
          <a:p>
            <a:r>
              <a:rPr lang="sr-Latn-RS" sz="2000" dirty="0"/>
              <a:t>Primenjuje se na više labela odjednom</a:t>
            </a:r>
          </a:p>
          <a:p>
            <a:r>
              <a:rPr lang="sr-Latn-RS" sz="2000" dirty="0"/>
              <a:t>Primenjuje se na više tipova veza</a:t>
            </a:r>
          </a:p>
          <a:p>
            <a:r>
              <a:rPr lang="sr-Latn-RS" sz="2000" dirty="0"/>
              <a:t>Primenjuje se na više atributa odjednom</a:t>
            </a:r>
            <a:r>
              <a:rPr lang="en-US" sz="2000" dirty="0"/>
              <a:t>*</a:t>
            </a: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45" y="4029886"/>
            <a:ext cx="7299444" cy="60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43" y="4854921"/>
            <a:ext cx="7299445" cy="72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3" y="5841821"/>
            <a:ext cx="7299445" cy="9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9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Indeksi</a:t>
            </a:r>
            <a:r>
              <a:rPr lang="en-US" dirty="0" smtClean="0"/>
              <a:t> – </a:t>
            </a:r>
            <a:r>
              <a:rPr lang="en-US" dirty="0" err="1" smtClean="0"/>
              <a:t>nastavak</a:t>
            </a:r>
            <a:r>
              <a:rPr lang="en-US" dirty="0" smtClean="0"/>
              <a:t>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56" y="2149633"/>
            <a:ext cx="8075401" cy="1936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6" y="4292600"/>
            <a:ext cx="7852011" cy="9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56" y="5574900"/>
            <a:ext cx="8101201" cy="10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žnji!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Zaključak, pitanja, sugestije?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3977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sr-Latn-RS" sz="2000" dirty="0"/>
              <a:t>Visoka povezanost </a:t>
            </a:r>
            <a:r>
              <a:rPr lang="sr-Latn-RS" sz="2000" dirty="0" smtClean="0"/>
              <a:t>podataka uvodi potrebu za novim tipom baze</a:t>
            </a:r>
            <a:endParaRPr lang="sr-Latn-RS" sz="2000" dirty="0" smtClean="0"/>
          </a:p>
          <a:p>
            <a:r>
              <a:rPr lang="sr-Latn-RS" sz="2000" dirty="0" smtClean="0"/>
              <a:t>Rešenje: Nerelacione </a:t>
            </a:r>
            <a:r>
              <a:rPr lang="sr-Latn-RS" sz="2000" dirty="0" smtClean="0"/>
              <a:t>baze podataka</a:t>
            </a:r>
          </a:p>
          <a:p>
            <a:pPr lvl="1"/>
            <a:r>
              <a:rPr lang="sr-Latn-RS" dirty="0" smtClean="0"/>
              <a:t>NoSql</a:t>
            </a:r>
          </a:p>
          <a:p>
            <a:pPr lvl="1"/>
            <a:r>
              <a:rPr lang="sr-Latn-RS" dirty="0" smtClean="0"/>
              <a:t>Ne-tabelarna </a:t>
            </a:r>
            <a:r>
              <a:rPr lang="sr-Latn-RS" dirty="0" smtClean="0"/>
              <a:t>struktura</a:t>
            </a:r>
          </a:p>
          <a:p>
            <a:r>
              <a:rPr lang="sr-Latn-RS" dirty="0" smtClean="0"/>
              <a:t>Pretraga veza se obavlja u indeksnim strukturama i veoma je skupa</a:t>
            </a:r>
          </a:p>
          <a:p>
            <a:r>
              <a:rPr lang="sr-Latn-RS" dirty="0" smtClean="0"/>
              <a:t>Graf baze podataka prioritizuju veze</a:t>
            </a:r>
          </a:p>
          <a:p>
            <a:pPr lvl="1"/>
            <a:r>
              <a:rPr lang="sr-Latn-RS" dirty="0"/>
              <a:t>Najčešća upotreba: Kompleksni upiti i visoko povezani </a:t>
            </a:r>
            <a:r>
              <a:rPr lang="sr-Latn-RS" dirty="0" smtClean="0"/>
              <a:t>podaci</a:t>
            </a:r>
            <a:endParaRPr lang="sr-Latn-RS" dirty="0" smtClean="0"/>
          </a:p>
          <a:p>
            <a:pPr lvl="1"/>
            <a:r>
              <a:rPr lang="sr-Latn-RS" dirty="0"/>
              <a:t>Graf kao interna </a:t>
            </a:r>
            <a:r>
              <a:rPr lang="sr-Latn-RS" dirty="0" smtClean="0"/>
              <a:t>struktura: čvorovi i potezi nose jednaku količinu informacija</a:t>
            </a:r>
          </a:p>
          <a:p>
            <a:pPr lvl="1"/>
            <a:r>
              <a:rPr lang="sr-Latn-RS" dirty="0" smtClean="0"/>
              <a:t>Podvrste: Triplestore i network</a:t>
            </a:r>
          </a:p>
          <a:p>
            <a:pPr lvl="1"/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032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Neo4j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Nativna graf baza podataka</a:t>
            </a:r>
          </a:p>
          <a:p>
            <a:r>
              <a:rPr lang="sr-Latn-RS" sz="2000" dirty="0" smtClean="0"/>
              <a:t>Znatno bolje performanse pri pretrazi veza u odnosu na relacione baze</a:t>
            </a:r>
          </a:p>
          <a:p>
            <a:r>
              <a:rPr lang="sr-Latn-RS" sz="2000" dirty="0" smtClean="0"/>
              <a:t>Najčešće primene:</a:t>
            </a:r>
          </a:p>
          <a:p>
            <a:pPr lvl="1"/>
            <a:r>
              <a:rPr lang="sr-Latn-RS" sz="1800" dirty="0" smtClean="0"/>
              <a:t>Fraud detection</a:t>
            </a:r>
          </a:p>
          <a:p>
            <a:pPr lvl="1"/>
            <a:r>
              <a:rPr lang="sr-Latn-RS" sz="1800" dirty="0" smtClean="0"/>
              <a:t>Lanac nabavke</a:t>
            </a:r>
          </a:p>
          <a:p>
            <a:pPr lvl="1"/>
            <a:r>
              <a:rPr lang="sr-Latn-RS" sz="1800" dirty="0" smtClean="0"/>
              <a:t>Najkraći put</a:t>
            </a:r>
            <a:endParaRPr lang="sr-Latn-R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9155" y="3657600"/>
            <a:ext cx="3251946" cy="267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 smtClean="0"/>
              <a:t>Osnovna svojstva:</a:t>
            </a:r>
          </a:p>
          <a:p>
            <a:r>
              <a:rPr lang="sr-Latn-RS" sz="2000" dirty="0" smtClean="0"/>
              <a:t>ACID</a:t>
            </a:r>
          </a:p>
          <a:p>
            <a:r>
              <a:rPr lang="sr-Latn-RS" sz="2000" dirty="0" smtClean="0"/>
              <a:t>Indeksiranje</a:t>
            </a:r>
          </a:p>
          <a:p>
            <a:r>
              <a:rPr lang="sr-Latn-RS" sz="2000" dirty="0" smtClean="0"/>
              <a:t>Unique ograničenje</a:t>
            </a:r>
          </a:p>
          <a:p>
            <a:r>
              <a:rPr lang="sr-Latn-RS" sz="2000" dirty="0" smtClean="0"/>
              <a:t>REST API</a:t>
            </a:r>
          </a:p>
          <a:p>
            <a:r>
              <a:rPr lang="sr-Latn-RS" sz="2000" dirty="0" smtClean="0"/>
              <a:t>Cypher Query</a:t>
            </a:r>
          </a:p>
          <a:p>
            <a:pPr marL="0" indent="0">
              <a:buFont typeface="Wingdings 3" charset="2"/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672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Neo4j – Struktura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Čvor – ima neograničen broj atributa, veza, i labela</a:t>
            </a:r>
          </a:p>
          <a:p>
            <a:r>
              <a:rPr lang="sr-Latn-RS" sz="2000" dirty="0" smtClean="0"/>
              <a:t>Labela – Opcioni parametar, deli graf u podskupove</a:t>
            </a:r>
          </a:p>
          <a:p>
            <a:r>
              <a:rPr lang="sr-Latn-RS" sz="2000" dirty="0" smtClean="0"/>
              <a:t>Veza – Usmerena ili neusmerena, između jednog ili više čvorova. Osnovne karakteristike: Usmerenje, tip, početni i krajnji čvor</a:t>
            </a:r>
          </a:p>
          <a:p>
            <a:r>
              <a:rPr lang="sr-Latn-RS" sz="2000" dirty="0" smtClean="0"/>
              <a:t>Atribut: Par ključ- vrednost. Vrednost može biti atomična ili niz atomičnih vrednosti. Mogući tipovi vrednosti: </a:t>
            </a:r>
            <a:r>
              <a:rPr lang="sr-Latn-RS" sz="2000" i="1" dirty="0" smtClean="0"/>
              <a:t>boolean, byte, short, integer, long, float, double, char, string</a:t>
            </a:r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50672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Identifikovanje komponenata u modelovanju sistema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Petar i Laza gledaju </a:t>
            </a:r>
            <a:r>
              <a:rPr lang="sr-Latn-RS" sz="2000" i="1" dirty="0" smtClean="0"/>
              <a:t>Ratove zvezda</a:t>
            </a:r>
          </a:p>
          <a:p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75" y="2371265"/>
            <a:ext cx="4354271" cy="3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Skladištenje podataka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681" y="2325666"/>
            <a:ext cx="7069201" cy="122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4" y="3554433"/>
            <a:ext cx="3354000" cy="16533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660" y="52078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solidFill>
                  <a:srgbClr val="000000"/>
                </a:solidFill>
                <a:latin typeface="Courier New" panose="02070309020205020404" pitchFamily="49" charset="0"/>
              </a:rPr>
              <a:t>neostore.nodestore.db 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41" y="3656776"/>
            <a:ext cx="8101201" cy="16276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4331" y="5099743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solidFill>
                  <a:srgbClr val="000000"/>
                </a:solidFill>
                <a:latin typeface="Courier New" panose="02070309020205020404" pitchFamily="49" charset="0"/>
              </a:rPr>
              <a:t>neostore.relationshipstore.db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378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Skladištenje podataka -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47900"/>
            <a:ext cx="10497670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/>
              <a:t>Atributi</a:t>
            </a:r>
          </a:p>
          <a:p>
            <a:r>
              <a:rPr lang="sr-Latn-RS" sz="2000" dirty="0" smtClean="0"/>
              <a:t>41 bajt</a:t>
            </a:r>
          </a:p>
          <a:p>
            <a:r>
              <a:rPr lang="sr-Latn-RS" sz="2000" dirty="0" smtClean="0"/>
              <a:t>Blokovi nose 32 bajta (4 bloka po 8 bajtova)</a:t>
            </a:r>
          </a:p>
          <a:p>
            <a:r>
              <a:rPr lang="sr-Latn-RS" sz="2000" dirty="0" smtClean="0"/>
              <a:t>Jedinica može skladištiti maksimalno 4 svojstva</a:t>
            </a:r>
          </a:p>
          <a:p>
            <a:r>
              <a:rPr lang="sr-Latn-RS" sz="2000" dirty="0" smtClean="0"/>
              <a:t>Jedinica čuva informacije o tipu svojstva i ključu (4b ključ, 24b tip)</a:t>
            </a:r>
          </a:p>
          <a:p>
            <a:r>
              <a:rPr lang="sr-Latn-RS" sz="2000" dirty="0" smtClean="0"/>
              <a:t>Imena svojstva nalaze se u neostore.propertystore.db.index, svaka jedinica ima pokazivač na svoj indeks fajl</a:t>
            </a:r>
          </a:p>
          <a:p>
            <a:r>
              <a:rPr lang="sr-Latn-RS" sz="2000" dirty="0" smtClean="0"/>
              <a:t>Vrednosti se </a:t>
            </a:r>
            <a:r>
              <a:rPr lang="sr-Latn-RS" sz="2000" dirty="0" smtClean="0"/>
              <a:t>čuvaju direktno u jedinici ili </a:t>
            </a:r>
            <a:r>
              <a:rPr lang="sr-Latn-RS" sz="2000" dirty="0" smtClean="0"/>
              <a:t>u posebnim fajlovima, zavisno od dužine</a:t>
            </a:r>
          </a:p>
          <a:p>
            <a:pPr lvl="1"/>
            <a:r>
              <a:rPr lang="sr-Latn-RS" sz="1800" dirty="0" smtClean="0"/>
              <a:t>neostore.propertystore.db.strings </a:t>
            </a:r>
          </a:p>
          <a:p>
            <a:pPr lvl="1"/>
            <a:r>
              <a:rPr lang="sr-Latn-RS" sz="1800" dirty="0" smtClean="0"/>
              <a:t>neostore.propertystore.db.arrays</a:t>
            </a:r>
          </a:p>
          <a:p>
            <a:endParaRPr lang="sr-Latn-RS" sz="2000" dirty="0" smtClean="0"/>
          </a:p>
          <a:p>
            <a:endParaRPr lang="sr-Latn-RS" sz="2000" dirty="0" smtClean="0"/>
          </a:p>
          <a:p>
            <a:pPr lvl="1"/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407891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54" y="2324100"/>
            <a:ext cx="10811074" cy="42545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Ke</a:t>
            </a:r>
            <a:r>
              <a:rPr lang="sr-Latn-RS" sz="2000" dirty="0" smtClean="0"/>
              <a:t>širanje podataka je neophodno za velike grafove</a:t>
            </a:r>
          </a:p>
          <a:p>
            <a:pPr marL="0" indent="0">
              <a:buNone/>
            </a:pPr>
            <a:r>
              <a:rPr lang="sr-Latn-RS" sz="2200" b="1" i="1" dirty="0" smtClean="0"/>
              <a:t>Data cache</a:t>
            </a:r>
          </a:p>
          <a:p>
            <a:r>
              <a:rPr lang="sr-Latn-RS" sz="2000" dirty="0" smtClean="0"/>
              <a:t>Svaki fajl ima svoj fajl bafer koji ga deli u regione iste veličine</a:t>
            </a:r>
          </a:p>
          <a:p>
            <a:r>
              <a:rPr lang="sr-Latn-RS" sz="2000" dirty="0" smtClean="0"/>
              <a:t>Najaktivniji regioni se čuvaju u glavnoj memoriji</a:t>
            </a:r>
          </a:p>
          <a:p>
            <a:r>
              <a:rPr lang="sr-Latn-RS" sz="2000" dirty="0" smtClean="0"/>
              <a:t>Pravilo izbacivanja: LRU-K</a:t>
            </a:r>
          </a:p>
          <a:p>
            <a:r>
              <a:rPr lang="sr-Latn-RS" sz="2000" dirty="0" smtClean="0"/>
              <a:t>Konfiguracija:</a:t>
            </a:r>
          </a:p>
          <a:p>
            <a:pPr lvl="1"/>
            <a:r>
              <a:rPr lang="sr-Latn-RS" sz="1800" i="1" dirty="0" smtClean="0"/>
              <a:t>Use memory mapped buffers – </a:t>
            </a:r>
            <a:r>
              <a:rPr lang="sr-Latn-RS" sz="1800" dirty="0"/>
              <a:t>D</a:t>
            </a:r>
            <a:r>
              <a:rPr lang="sr-Latn-RS" sz="1800" dirty="0" smtClean="0"/>
              <a:t>a li se koristi mapiranje memorije operativnog sistema ili baze</a:t>
            </a:r>
            <a:endParaRPr lang="sr-Latn-RS" sz="1800" i="1" dirty="0" smtClean="0"/>
          </a:p>
          <a:p>
            <a:pPr lvl="1"/>
            <a:r>
              <a:rPr lang="sr-Latn-RS" sz="1800" i="1" dirty="0" smtClean="0"/>
              <a:t>Mapped memory – </a:t>
            </a:r>
            <a:r>
              <a:rPr lang="sr-Latn-RS" sz="1800" dirty="0" smtClean="0"/>
              <a:t>Maksimum memorije po fajlu koji je moguće dodeliti kešu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166164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Memorija –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336800"/>
            <a:ext cx="10574591" cy="4406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200" b="1" i="1" dirty="0" smtClean="0"/>
              <a:t>Object cache</a:t>
            </a:r>
          </a:p>
          <a:p>
            <a:r>
              <a:rPr lang="sr-Latn-RS" sz="2000" dirty="0" smtClean="0"/>
              <a:t>Keš visokog nivoa</a:t>
            </a:r>
          </a:p>
          <a:p>
            <a:r>
              <a:rPr lang="sr-Latn-RS" sz="2000" dirty="0" smtClean="0"/>
              <a:t>Keširanje pojedinačnih čvorova, veza i atributa, u formi prikladnoj za brz obilazak grafa</a:t>
            </a:r>
          </a:p>
          <a:p>
            <a:r>
              <a:rPr lang="sr-Latn-RS" sz="2000" dirty="0" smtClean="0"/>
              <a:t>Keš se nalazi na heapu</a:t>
            </a:r>
          </a:p>
          <a:p>
            <a:r>
              <a:rPr lang="sr-Latn-RS" sz="2000" dirty="0" smtClean="0"/>
              <a:t>Lazy load</a:t>
            </a:r>
          </a:p>
          <a:p>
            <a:r>
              <a:rPr lang="sr-Latn-RS" sz="2000" dirty="0" smtClean="0"/>
              <a:t>Konfiguracija</a:t>
            </a:r>
          </a:p>
          <a:p>
            <a:pPr lvl="1"/>
            <a:r>
              <a:rPr lang="sr-Latn-RS" sz="1800" dirty="0" smtClean="0"/>
              <a:t>None – keširanje je onemogućeno</a:t>
            </a:r>
          </a:p>
          <a:p>
            <a:pPr lvl="1"/>
            <a:r>
              <a:rPr lang="sr-Latn-RS" sz="1800" dirty="0" smtClean="0"/>
              <a:t>Soft – Manji grafovi</a:t>
            </a:r>
          </a:p>
          <a:p>
            <a:pPr lvl="1"/>
            <a:r>
              <a:rPr lang="sr-Latn-RS" sz="1800" dirty="0" smtClean="0"/>
              <a:t>Weak – Objekti se kratko zadržavaju u kešu</a:t>
            </a:r>
          </a:p>
          <a:p>
            <a:pPr lvl="1"/>
            <a:r>
              <a:rPr lang="sr-Latn-RS" sz="1800" dirty="0" smtClean="0"/>
              <a:t>Strong – Svi objekti su u kešu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306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465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Ion Boardroom</vt:lpstr>
      <vt:lpstr>  Neo4j – Interna struktura i organizacija skladišta podataka </vt:lpstr>
      <vt:lpstr>Uvod</vt:lpstr>
      <vt:lpstr>Neo4j</vt:lpstr>
      <vt:lpstr>Neo4j – Struktura</vt:lpstr>
      <vt:lpstr>Identifikovanje komponenata u modelovanju sistema</vt:lpstr>
      <vt:lpstr>Skladištenje podataka</vt:lpstr>
      <vt:lpstr>Skladištenje podataka - Nastavak</vt:lpstr>
      <vt:lpstr>Memorija</vt:lpstr>
      <vt:lpstr>Memorija – nastavak</vt:lpstr>
      <vt:lpstr>Cypher</vt:lpstr>
      <vt:lpstr>Indeksiranje</vt:lpstr>
      <vt:lpstr>Indeksi – nastavak </vt:lpstr>
      <vt:lpstr>Indeksi – nastavak </vt:lpstr>
      <vt:lpstr>Hvala na pažnji!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– Interna struktura i organizacija skladišta podataka</dc:title>
  <dc:creator>Andjela Sokolovic</dc:creator>
  <cp:lastModifiedBy>Andjela Sokolovic</cp:lastModifiedBy>
  <cp:revision>8</cp:revision>
  <dcterms:created xsi:type="dcterms:W3CDTF">2020-04-21T17:54:45Z</dcterms:created>
  <dcterms:modified xsi:type="dcterms:W3CDTF">2020-04-22T18:57:16Z</dcterms:modified>
</cp:coreProperties>
</file>