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60" d="100"/>
          <a:sy n="60" d="100"/>
        </p:scale>
        <p:origin x="1550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Neo4j – High Availability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Anđela sokolović 944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1734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Poređenje HA i Kauzalnih klastera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411829"/>
              </p:ext>
            </p:extLst>
          </p:nvPr>
        </p:nvGraphicFramePr>
        <p:xfrm>
          <a:off x="4102099" y="2463801"/>
          <a:ext cx="7772242" cy="33968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6121"/>
                <a:gridCol w="3886121"/>
              </a:tblGrid>
              <a:tr h="3238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HIGH AVAILABILITY</a:t>
                      </a:r>
                      <a:endParaRPr lang="sr-Latn-R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KAUZALNI KLASTERI</a:t>
                      </a:r>
                      <a:endParaRPr lang="sr-Latn-R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36000"/>
                      </a:schemeClr>
                    </a:solidFill>
                  </a:tcPr>
                </a:tc>
              </a:tr>
              <a:tr h="32401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Paxos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protokol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sr-Latn-R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Raft protocol</a:t>
                      </a:r>
                      <a:endParaRPr lang="sr-Latn-R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36000"/>
                      </a:schemeClr>
                    </a:solidFill>
                  </a:tcPr>
                </a:tc>
              </a:tr>
              <a:tr h="68712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Minimum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jedna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instanca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arbitražne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instance</a:t>
                      </a:r>
                      <a:endParaRPr lang="sr-Latn-R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Minimum 3 instance</a:t>
                      </a:r>
                      <a:endParaRPr lang="sr-Latn-R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36000"/>
                      </a:schemeClr>
                    </a:solidFill>
                  </a:tcPr>
                </a:tc>
              </a:tr>
              <a:tr h="68729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Jedan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čvor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0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ili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više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slave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čvorova</a:t>
                      </a:r>
                      <a:endParaRPr lang="sr-Latn-R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Nekoliko core servera (3,5,7) + Read replike</a:t>
                      </a:r>
                      <a:endParaRPr lang="sr-Latn-R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36000"/>
                      </a:schemeClr>
                    </a:solidFill>
                  </a:tcPr>
                </a:tc>
              </a:tr>
              <a:tr h="105057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Transakcije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se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usvajaju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na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masteru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šalju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slave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čvorovima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bez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garancije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o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uspešnosti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transakcije</a:t>
                      </a:r>
                      <a:endParaRPr lang="sr-Latn-R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Transakcija se usvaja tek kada se većina Core servera složi glasanjem</a:t>
                      </a:r>
                      <a:endParaRPr lang="sr-Latn-R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36000"/>
                      </a:schemeClr>
                    </a:solidFill>
                  </a:tcPr>
                </a:tc>
              </a:tr>
              <a:tr h="32401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Postoji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rizik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od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grananja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sr-Latn-R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Nema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rizika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od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grananja</a:t>
                      </a:r>
                      <a:endParaRPr lang="sr-Latn-R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36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07255" y="2438400"/>
            <a:ext cx="34805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Dodatni sloj u arhitekturi kauzalnih klastera garantuje da neće doći do grananja ili kompromitovanja podataka</a:t>
            </a:r>
          </a:p>
          <a:p>
            <a:r>
              <a:rPr lang="sr-Latn-RS" dirty="0" smtClean="0"/>
              <a:t>Bolt + routing – Automatski load balancing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6729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Dodatak - Fabric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114800"/>
          </a:xfrm>
        </p:spPr>
        <p:txBody>
          <a:bodyPr/>
          <a:lstStyle/>
          <a:p>
            <a:r>
              <a:rPr lang="sr-Latn-RS" dirty="0" smtClean="0"/>
              <a:t>Virtuelna reprezentacija baze podataka – interefejs ka korisniku koji omogućava pristup različitim bazama istovremeno kroz isti query</a:t>
            </a:r>
          </a:p>
          <a:p>
            <a:r>
              <a:rPr lang="sr-Latn-RS" dirty="0" smtClean="0"/>
              <a:t>Sistem sa jednim klasterom</a:t>
            </a:r>
          </a:p>
          <a:p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387" y="3594100"/>
            <a:ext cx="49244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Fabric - Nastavak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Sistem sa više klastera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954" y="3146425"/>
            <a:ext cx="4883150" cy="30003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50000" y="2603500"/>
            <a:ext cx="5305425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0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Hvala na pažnji!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2305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Karakteristike visoke dostupnosti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15296" cy="3416300"/>
          </a:xfrm>
        </p:spPr>
        <p:txBody>
          <a:bodyPr/>
          <a:lstStyle/>
          <a:p>
            <a:r>
              <a:rPr lang="sr-Latn-RS" dirty="0" smtClean="0"/>
              <a:t>Visoka dostupnost je sposobnost sistema da funkcioniše bez prekida u dugom vremenskom periodu</a:t>
            </a:r>
          </a:p>
          <a:p>
            <a:r>
              <a:rPr lang="sr-Latn-RS" dirty="0" smtClean="0"/>
              <a:t>Osnovne karakteristike:</a:t>
            </a:r>
          </a:p>
          <a:p>
            <a:pPr lvl="1"/>
            <a:r>
              <a:rPr lang="sr-Latn-RS" dirty="0" smtClean="0"/>
              <a:t>Pouzdanost  - Redundantnost komponenata olakšava održavanje sistema</a:t>
            </a:r>
          </a:p>
          <a:p>
            <a:pPr lvl="1"/>
            <a:r>
              <a:rPr lang="sr-Latn-RS" dirty="0" smtClean="0"/>
              <a:t>Skalabilnost – Uvođenje klastera pojednostavljuje nadogradnju sistema</a:t>
            </a:r>
          </a:p>
          <a:p>
            <a:pPr lvl="1"/>
            <a:r>
              <a:rPr lang="sr-Latn-RS" dirty="0" smtClean="0"/>
              <a:t>Lakše održavanje – Sistemi sa više čvorova su lakše održivi jer je moguće ažurirati jedan čvor dok ostali rade neometano</a:t>
            </a:r>
          </a:p>
          <a:p>
            <a:pPr lvl="1"/>
            <a:r>
              <a:rPr lang="sr-Latn-RS" dirty="0" smtClean="0"/>
              <a:t>Sigurnost – Čvorovi mogu biti podeljeni u slojeve, svaki sloj može imati različitu ulogu, permisije i nivo zaštite.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5868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Mere visoke dostupnosti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MTTF / (MTTF </a:t>
            </a:r>
            <a:r>
              <a:rPr lang="en-US" dirty="0" smtClean="0"/>
              <a:t>+ MTTR)</a:t>
            </a:r>
          </a:p>
          <a:p>
            <a:r>
              <a:rPr lang="en-US" dirty="0" smtClean="0"/>
              <a:t>MTTF – Mean time to failure</a:t>
            </a:r>
          </a:p>
          <a:p>
            <a:r>
              <a:rPr lang="en-US" dirty="0" smtClean="0"/>
              <a:t>MTTR – Mean time to repair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4" name="Picture 3" descr="C:\Users\HP\Documents\Andjica\Master\Baze\Treci seminarski rad\Downtime-Char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54" y="3889375"/>
            <a:ext cx="6642846" cy="213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52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Availability re</a:t>
            </a:r>
            <a:r>
              <a:rPr lang="sr-Latn-RS" dirty="0" smtClean="0"/>
              <a:t>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High Availability</a:t>
            </a:r>
          </a:p>
          <a:p>
            <a:pPr lvl="1"/>
            <a:r>
              <a:rPr lang="sr-Latn-RS" dirty="0" smtClean="0"/>
              <a:t>Obavezan jedan master čvor i dva arbitražna čvora</a:t>
            </a:r>
          </a:p>
          <a:p>
            <a:pPr lvl="1"/>
            <a:r>
              <a:rPr lang="sr-Latn-RS" dirty="0" smtClean="0"/>
              <a:t>Slave čvorovi nisu neophodni.</a:t>
            </a:r>
          </a:p>
          <a:p>
            <a:pPr lvl="1"/>
            <a:r>
              <a:rPr lang="sr-Latn-RS" dirty="0" smtClean="0"/>
              <a:t>Arbitražni čvorovi ne skladište podatke već samo učestvuju u glasanju</a:t>
            </a:r>
          </a:p>
          <a:p>
            <a:r>
              <a:rPr lang="sr-Latn-RS" dirty="0" smtClean="0"/>
              <a:t>Kauzalni klasteri</a:t>
            </a:r>
          </a:p>
          <a:p>
            <a:pPr lvl="1"/>
            <a:r>
              <a:rPr lang="sr-Latn-RS" dirty="0" smtClean="0"/>
              <a:t>Novo rešenje visoke dostupnosti, 2019. godina</a:t>
            </a:r>
          </a:p>
          <a:p>
            <a:pPr lvl="1"/>
            <a:r>
              <a:rPr lang="sr-Latn-RS" dirty="0" smtClean="0"/>
              <a:t>Prednosti: Bezbednost, Skaliranje, Kauzalna konzistencija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3070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54" y="996430"/>
            <a:ext cx="8761413" cy="728480"/>
          </a:xfrm>
        </p:spPr>
        <p:txBody>
          <a:bodyPr/>
          <a:lstStyle/>
          <a:p>
            <a:r>
              <a:rPr lang="sr-Latn-RS" dirty="0" smtClean="0"/>
              <a:t>Kauzalni klasteri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260600"/>
            <a:ext cx="7686804" cy="4381500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>Core serveri</a:t>
            </a:r>
          </a:p>
          <a:p>
            <a:r>
              <a:rPr lang="sr-Latn-RS" dirty="0" smtClean="0"/>
              <a:t>Odgovorni za čitanje i upis</a:t>
            </a:r>
          </a:p>
          <a:p>
            <a:r>
              <a:rPr lang="sr-Latn-RS" dirty="0" smtClean="0"/>
              <a:t>Oko upisa se mora složiti N/2+1 server</a:t>
            </a:r>
          </a:p>
          <a:p>
            <a:r>
              <a:rPr lang="sr-Latn-RS" dirty="0" smtClean="0"/>
              <a:t>Najčešće ih ima 3, 5 ili 7 u sistemu</a:t>
            </a:r>
          </a:p>
          <a:p>
            <a:r>
              <a:rPr lang="sr-Latn-RS" dirty="0" smtClean="0"/>
              <a:t>Preporučljiv broj: M = 2F + 1, F je broj otkaza koje sistem može da podnese</a:t>
            </a:r>
          </a:p>
          <a:p>
            <a:r>
              <a:rPr lang="sr-Latn-RS" dirty="0" smtClean="0"/>
              <a:t>Dve vrste core servera: Leader i follower.</a:t>
            </a:r>
          </a:p>
          <a:p>
            <a:r>
              <a:rPr lang="sr-Latn-RS" dirty="0" smtClean="0"/>
              <a:t>Leader: Izdaje komande za upis </a:t>
            </a:r>
            <a:r>
              <a:rPr lang="sr-Latn-RS" dirty="0"/>
              <a:t>followerima </a:t>
            </a:r>
            <a:endParaRPr lang="sr-Latn-RS" dirty="0" smtClean="0"/>
          </a:p>
          <a:p>
            <a:r>
              <a:rPr lang="sr-Latn-RS" dirty="0" smtClean="0"/>
              <a:t>Neplanirano isključenje: Ukoliko je server bio follower, zadržava se broj potrebnih servera za konsenzus</a:t>
            </a:r>
          </a:p>
          <a:p>
            <a:r>
              <a:rPr lang="sr-Latn-RS" dirty="0" smtClean="0"/>
              <a:t>Ukoliko je bio Leader, bira se novi glavni čvor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82104" y="2603500"/>
            <a:ext cx="3468526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Kauzalni klasteri - nastavak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254500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>Read replike</a:t>
            </a:r>
          </a:p>
          <a:p>
            <a:r>
              <a:rPr lang="sr-Latn-RS" dirty="0" smtClean="0"/>
              <a:t>Osnovna uloga: Skaliranje podataka u grafu</a:t>
            </a:r>
          </a:p>
          <a:p>
            <a:r>
              <a:rPr lang="sr-Latn-RS" dirty="0" smtClean="0"/>
              <a:t>Keš podataka nad kojim core izvršava read operacije</a:t>
            </a:r>
          </a:p>
          <a:p>
            <a:r>
              <a:rPr lang="sr-Latn-RS" dirty="0" smtClean="0"/>
              <a:t>Replika dobija podatke periodičnim asinhronim kopiranjem podataka sa core servera</a:t>
            </a:r>
          </a:p>
          <a:p>
            <a:r>
              <a:rPr lang="sr-Latn-RS" dirty="0" smtClean="0"/>
              <a:t>Replika nije kritična komponenta sistema. Sistem obično ima veliki broj replika.</a:t>
            </a:r>
          </a:p>
          <a:p>
            <a:r>
              <a:rPr lang="sr-Latn-RS" dirty="0" smtClean="0"/>
              <a:t>Životni ciklus se prati na beloj tabli. Ukoliko se replika isključi, njen ulaz na beloj tabli se privremeno krije i posle nekog vremena briše.</a:t>
            </a:r>
          </a:p>
          <a:p>
            <a:r>
              <a:rPr lang="sr-Latn-RS" dirty="0" smtClean="0"/>
              <a:t>Kada se replika ponovo uključi u sistem, tražiće transakcione logove kako bi postigla konzistentnost podataka.</a:t>
            </a:r>
          </a:p>
          <a:p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1860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Kauzalna konzistencija	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 smtClean="0"/>
              <a:t>principi</a:t>
            </a:r>
            <a:r>
              <a:rPr lang="en-US" dirty="0" smtClean="0"/>
              <a:t>: </a:t>
            </a:r>
            <a:r>
              <a:rPr lang="en-US" dirty="0" err="1" smtClean="0"/>
              <a:t>Upisi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vezani</a:t>
            </a:r>
            <a:r>
              <a:rPr lang="en-US" dirty="0" smtClean="0"/>
              <a:t> </a:t>
            </a:r>
            <a:r>
              <a:rPr lang="en-US" dirty="0" err="1" smtClean="0"/>
              <a:t>moraju</a:t>
            </a:r>
            <a:r>
              <a:rPr lang="en-US" dirty="0" smtClean="0"/>
              <a:t> se pro</a:t>
            </a:r>
            <a:r>
              <a:rPr lang="sr-Latn-RS" dirty="0" smtClean="0"/>
              <a:t>čitati u redosledu u kom su se izvršili. Konkurentni upisi se mogu pročitati u neodređenom redosledu</a:t>
            </a:r>
          </a:p>
          <a:p>
            <a:r>
              <a:rPr lang="sr-Latn-RS" dirty="0" smtClean="0"/>
              <a:t>Korisnik prilikom upisa dobija bookmark. </a:t>
            </a:r>
          </a:p>
          <a:p>
            <a:r>
              <a:rPr lang="sr-Latn-RS" dirty="0" smtClean="0"/>
              <a:t>Bookmark je obeleživač koji govori na kojoj replici se nalazi podatak koji je korisnik upisao.</a:t>
            </a:r>
          </a:p>
          <a:p>
            <a:r>
              <a:rPr lang="sr-Latn-RS" dirty="0" smtClean="0"/>
              <a:t>Ako korisnik kasnije želi da nastavi upis, pomoću bookmarka može dobiti verziju sa odgovarajuće replike i nastaviti upis.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0191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1045980"/>
          </a:xfrm>
        </p:spPr>
        <p:txBody>
          <a:bodyPr/>
          <a:lstStyle/>
          <a:p>
            <a:r>
              <a:rPr lang="sr-Latn-RS" dirty="0" smtClean="0"/>
              <a:t>Oporavak od otkaza nakon dužeg vremena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Identifikovati grešku u log fajlovima</a:t>
            </a:r>
          </a:p>
          <a:p>
            <a:pPr lvl="1"/>
            <a:r>
              <a:rPr lang="sr-Latn-RS" dirty="0"/>
              <a:t>2017-02-12 15:33:37.334+0000 WARN  [o.n.k.h.c.SwitchToSlaveBranchThenCopy] Current store is unable to participate in the cluster; fetching new store from master The master is missing the log required to complete the consistency </a:t>
            </a:r>
            <a:r>
              <a:rPr lang="sr-Latn-RS" dirty="0" smtClean="0"/>
              <a:t>check</a:t>
            </a:r>
          </a:p>
          <a:p>
            <a:r>
              <a:rPr lang="sr-Latn-RS" dirty="0" smtClean="0"/>
              <a:t>Identifikovati master/core instancu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dbms.cluster.role</a:t>
            </a:r>
            <a:r>
              <a:rPr lang="en-US" dirty="0"/>
              <a:t>(database-name</a:t>
            </a:r>
            <a:r>
              <a:rPr lang="en-US" dirty="0" smtClean="0"/>
              <a:t>)</a:t>
            </a:r>
            <a:endParaRPr lang="sr-Latn-RS" dirty="0" smtClean="0"/>
          </a:p>
          <a:p>
            <a:pPr lvl="1"/>
            <a:r>
              <a:rPr lang="en-US" dirty="0"/>
              <a:t>CALL </a:t>
            </a:r>
            <a:r>
              <a:rPr lang="en-US" dirty="0" err="1"/>
              <a:t>dbms.cluster.overview</a:t>
            </a:r>
            <a:r>
              <a:rPr lang="en-US" dirty="0" smtClean="0"/>
              <a:t>()</a:t>
            </a:r>
            <a:endParaRPr lang="sr-Latn-RS" dirty="0" smtClean="0"/>
          </a:p>
          <a:p>
            <a:pPr lvl="1"/>
            <a:r>
              <a:rPr lang="en-US" dirty="0"/>
              <a:t>/</a:t>
            </a:r>
            <a:r>
              <a:rPr lang="en-US" dirty="0" err="1"/>
              <a:t>db</a:t>
            </a:r>
            <a:r>
              <a:rPr lang="en-US" dirty="0"/>
              <a:t>/manage/server/core/writable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7796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Oporavak od otkaza nakon dužeg </a:t>
            </a:r>
            <a:r>
              <a:rPr lang="sr-Latn-RS" dirty="0" smtClean="0"/>
              <a:t>vremena - nastavak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4138"/>
            <a:ext cx="12001500" cy="4623862"/>
          </a:xfrm>
        </p:spPr>
        <p:txBody>
          <a:bodyPr/>
          <a:lstStyle/>
          <a:p>
            <a:r>
              <a:rPr lang="sr-Latn-RS" dirty="0" smtClean="0"/>
              <a:t>Izvršiti backup master/core čvora</a:t>
            </a:r>
          </a:p>
          <a:p>
            <a:pPr lvl="1"/>
            <a:r>
              <a:rPr lang="sr-Latn-RS" dirty="0" smtClean="0"/>
              <a:t>$neo4j-home </a:t>
            </a:r>
            <a:r>
              <a:rPr lang="en-US" dirty="0" smtClean="0"/>
              <a:t>&gt; bin/neo4j-admin backup –from = 192.168.1.34 –backup-</a:t>
            </a:r>
            <a:r>
              <a:rPr lang="en-US" dirty="0" err="1" smtClean="0"/>
              <a:t>dir</a:t>
            </a:r>
            <a:r>
              <a:rPr lang="en-US" dirty="0" smtClean="0"/>
              <a:t> =/</a:t>
            </a:r>
            <a:r>
              <a:rPr lang="en-US" dirty="0" err="1" smtClean="0"/>
              <a:t>mnt</a:t>
            </a:r>
            <a:r>
              <a:rPr lang="en-US" dirty="0" smtClean="0"/>
              <a:t>/backup –name = </a:t>
            </a:r>
            <a:r>
              <a:rPr lang="en-US" dirty="0" err="1" smtClean="0"/>
              <a:t>graph.db</a:t>
            </a:r>
            <a:r>
              <a:rPr lang="en-US" dirty="0" smtClean="0"/>
              <a:t>-backup</a:t>
            </a:r>
          </a:p>
          <a:p>
            <a:r>
              <a:rPr lang="en-US" dirty="0" err="1" smtClean="0"/>
              <a:t>Iskopirati</a:t>
            </a:r>
            <a:r>
              <a:rPr lang="en-US" dirty="0" smtClean="0"/>
              <a:t> backup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sr-Latn-RS" dirty="0" smtClean="0"/>
              <a:t>čvor na kom je došlo do otkaza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scp </a:t>
            </a:r>
            <a:r>
              <a:rPr lang="sr-Latn-RS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-r /path/to/neo4j/backup username@&lt;SLAVE_ADDRESS&gt;:/path/to/destination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endParaRPr lang="sr-Latn-RS" dirty="0" smtClean="0"/>
          </a:p>
          <a:p>
            <a:r>
              <a:rPr lang="sr-Latn-RS" dirty="0" smtClean="0"/>
              <a:t>Stopirati instancu čvora na kom je došlo do otkaza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$NEO4J_HOME/bin/neo4j stop</a:t>
            </a:r>
            <a:r>
              <a:rPr lang="sr-Latn-RS" sz="850" dirty="0">
                <a:solidFill>
                  <a:schemeClr val="tx1"/>
                </a:solidFill>
              </a:rPr>
              <a:t> </a:t>
            </a:r>
            <a:endParaRPr lang="sr-Latn-RS" sz="850" dirty="0" smtClean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Opciono: Napraviti backup podataka čvora na kom je došlo do otkaza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en-US" dirty="0" err="1" smtClean="0"/>
              <a:t>Oporavak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sr-Latn-RS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$NEO4J_HOME/bin/neo4j-admin restore --from=/mnt/backup --</a:t>
            </a:r>
            <a:r>
              <a:rPr lang="sr-Latn-RS" dirty="0" smtClean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database=graph.db</a:t>
            </a:r>
            <a:r>
              <a:rPr lang="en-US" dirty="0" smtClean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backup </a:t>
            </a:r>
            <a:r>
              <a:rPr lang="sr-Latn-RS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–force</a:t>
            </a:r>
            <a:r>
              <a:rPr lang="sr-Latn-RS" sz="850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r>
              <a:rPr lang="en-US" dirty="0" err="1" smtClean="0">
                <a:solidFill>
                  <a:schemeClr val="tx1"/>
                </a:solidFill>
              </a:rPr>
              <a:t>Startovati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instancu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čvora na kom je došlo do otkaza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Opciono: Obrisati stare fajlove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1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</TotalTime>
  <Words>683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Times New Roman</vt:lpstr>
      <vt:lpstr>Wingdings 3</vt:lpstr>
      <vt:lpstr>Ion Boardroom</vt:lpstr>
      <vt:lpstr>Neo4j – High Availability</vt:lpstr>
      <vt:lpstr>Karakteristike visoke dostupnosti</vt:lpstr>
      <vt:lpstr>Mere visoke dostupnosti</vt:lpstr>
      <vt:lpstr>High Availability rešenja</vt:lpstr>
      <vt:lpstr>Kauzalni klasteri</vt:lpstr>
      <vt:lpstr>Kauzalni klasteri - nastavak</vt:lpstr>
      <vt:lpstr>Kauzalna konzistencija </vt:lpstr>
      <vt:lpstr>Oporavak od otkaza nakon dužeg vremena</vt:lpstr>
      <vt:lpstr>Oporavak od otkaza nakon dužeg vremena - nastavak</vt:lpstr>
      <vt:lpstr>Poređenje HA i Kauzalnih klastera</vt:lpstr>
      <vt:lpstr>Dodatak - Fabric</vt:lpstr>
      <vt:lpstr>Fabric - Nastavak</vt:lpstr>
      <vt:lpstr>Hvala na pažnji!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– High Availability</dc:title>
  <dc:creator>Andjela Sokolovic</dc:creator>
  <cp:lastModifiedBy>Andjela Sokolovic</cp:lastModifiedBy>
  <cp:revision>8</cp:revision>
  <dcterms:created xsi:type="dcterms:W3CDTF">2020-06-22T16:42:32Z</dcterms:created>
  <dcterms:modified xsi:type="dcterms:W3CDTF">2020-06-22T18:01:09Z</dcterms:modified>
</cp:coreProperties>
</file>