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Neo4j – backup </a:t>
            </a:r>
            <a:r>
              <a:rPr lang="en-US" dirty="0" err="1" smtClean="0"/>
              <a:t>i</a:t>
            </a:r>
            <a:r>
              <a:rPr lang="en-US" dirty="0" smtClean="0"/>
              <a:t> restore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sr-Latn-RS" dirty="0" smtClean="0"/>
              <a:t>đela sokolović, 944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007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Oporavak	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11" y="2374900"/>
            <a:ext cx="11080589" cy="4036786"/>
          </a:xfrm>
        </p:spPr>
        <p:txBody>
          <a:bodyPr/>
          <a:lstStyle/>
          <a:p>
            <a:r>
              <a:rPr lang="sr-Latn-RS" b="1" dirty="0"/>
              <a:t>neo4j-admin restore --from=&lt;path&gt; [--verbose] [--database=&lt;database&gt;] [--force] </a:t>
            </a:r>
            <a:endParaRPr lang="sr-Latn-RS" b="1" dirty="0" smtClean="0"/>
          </a:p>
          <a:p>
            <a:r>
              <a:rPr lang="sr-Latn-RS" dirty="0" smtClean="0"/>
              <a:t>Oporavak standalone servera</a:t>
            </a:r>
            <a:endParaRPr lang="sr-Latn-RS" dirty="0"/>
          </a:p>
          <a:p>
            <a:pPr lvl="1"/>
            <a:r>
              <a:rPr lang="sr-Latn-RS" dirty="0"/>
              <a:t>Isključiti server na kome se nalazi Neo4j baza </a:t>
            </a:r>
          </a:p>
          <a:p>
            <a:pPr lvl="1"/>
            <a:r>
              <a:rPr lang="sr-Latn-RS" dirty="0" smtClean="0"/>
              <a:t>Izvršiti </a:t>
            </a:r>
            <a:r>
              <a:rPr lang="sr-Latn-RS" dirty="0"/>
              <a:t>komandu neo4j-admin restore nad svakom bazom koju je potrebno oporaviti. </a:t>
            </a:r>
          </a:p>
          <a:p>
            <a:pPr lvl="1"/>
            <a:r>
              <a:rPr lang="sr-Latn-RS" dirty="0" smtClean="0"/>
              <a:t>Pokrenuti </a:t>
            </a:r>
            <a:r>
              <a:rPr lang="sr-Latn-RS" dirty="0"/>
              <a:t>instancu ponovo </a:t>
            </a:r>
            <a:endParaRPr lang="sr-Latn-RS" dirty="0" smtClean="0"/>
          </a:p>
          <a:p>
            <a:r>
              <a:rPr lang="sr-Latn-RS" dirty="0" smtClean="0"/>
              <a:t>Oporavak klastera</a:t>
            </a:r>
            <a:endParaRPr lang="sr-Latn-RS" dirty="0"/>
          </a:p>
          <a:p>
            <a:pPr lvl="1"/>
            <a:r>
              <a:rPr lang="sr-Latn-RS" dirty="0"/>
              <a:t>I</a:t>
            </a:r>
            <a:r>
              <a:rPr lang="sr-Latn-RS" dirty="0" smtClean="0"/>
              <a:t>sključiti </a:t>
            </a:r>
            <a:r>
              <a:rPr lang="sr-Latn-RS" dirty="0"/>
              <a:t>sve instance klastera </a:t>
            </a:r>
          </a:p>
          <a:p>
            <a:pPr lvl="1"/>
            <a:r>
              <a:rPr lang="sr-Latn-RS" dirty="0" smtClean="0"/>
              <a:t>Izvršiti </a:t>
            </a:r>
            <a:r>
              <a:rPr lang="sr-Latn-RS" dirty="0"/>
              <a:t>komandu </a:t>
            </a:r>
            <a:r>
              <a:rPr lang="sr-Latn-RS" b="1" dirty="0"/>
              <a:t>neo4-admin unbind</a:t>
            </a:r>
            <a:r>
              <a:rPr lang="sr-Latn-RS" dirty="0"/>
              <a:t> na svakom serveru </a:t>
            </a:r>
          </a:p>
          <a:p>
            <a:pPr lvl="1"/>
            <a:r>
              <a:rPr lang="sr-Latn-RS" dirty="0" smtClean="0"/>
              <a:t>Korišćenjem </a:t>
            </a:r>
            <a:r>
              <a:rPr lang="sr-Latn-RS" dirty="0"/>
              <a:t>komande neo4j-admin restore, izvršiti oporavak na svakoj instanci klastera </a:t>
            </a:r>
          </a:p>
          <a:p>
            <a:pPr lvl="1"/>
            <a:r>
              <a:rPr lang="sr-Latn-RS" dirty="0" smtClean="0"/>
              <a:t>Pokrenuti instance klastera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050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17211"/>
            <a:ext cx="8761413" cy="706964"/>
          </a:xfrm>
        </p:spPr>
        <p:txBody>
          <a:bodyPr/>
          <a:lstStyle/>
          <a:p>
            <a:r>
              <a:rPr lang="sr-Latn-RS" dirty="0" smtClean="0"/>
              <a:t>Backup i restore strategije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97" y="2570843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>Obratiti pažnju na:</a:t>
            </a:r>
            <a:endParaRPr lang="sr-Latn-RS" dirty="0"/>
          </a:p>
          <a:p>
            <a:r>
              <a:rPr lang="pt-BR" dirty="0"/>
              <a:t>Uticaj na performanse tokom kopiranja </a:t>
            </a:r>
          </a:p>
          <a:p>
            <a:r>
              <a:rPr lang="sr-Latn-RS" dirty="0" smtClean="0"/>
              <a:t>Tolerancija </a:t>
            </a:r>
            <a:r>
              <a:rPr lang="sr-Latn-RS" dirty="0"/>
              <a:t>gubitka podataka u slučaju greške </a:t>
            </a:r>
          </a:p>
          <a:p>
            <a:r>
              <a:rPr lang="sr-Latn-RS" dirty="0" smtClean="0"/>
              <a:t>Tolerancija </a:t>
            </a:r>
            <a:r>
              <a:rPr lang="sr-Latn-RS" dirty="0"/>
              <a:t>vremena za koje sistem neće raditi u slučaju greške </a:t>
            </a:r>
          </a:p>
          <a:p>
            <a:r>
              <a:rPr lang="sr-Latn-RS" dirty="0" smtClean="0"/>
              <a:t>Obim </a:t>
            </a:r>
            <a:r>
              <a:rPr lang="sr-Latn-RS" dirty="0"/>
              <a:t>podataka </a:t>
            </a:r>
            <a:endParaRPr lang="sr-Latn-RS" dirty="0" smtClean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984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Kriterijumi za formiranje strategije	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54017" cy="4025900"/>
          </a:xfrm>
        </p:spPr>
        <p:txBody>
          <a:bodyPr>
            <a:normAutofit/>
          </a:bodyPr>
          <a:lstStyle/>
          <a:p>
            <a:r>
              <a:rPr lang="sr-Latn-RS" dirty="0" smtClean="0"/>
              <a:t>Baze koje treba kopirati</a:t>
            </a:r>
          </a:p>
          <a:p>
            <a:pPr lvl="1"/>
            <a:r>
              <a:rPr lang="sr-Latn-RS" dirty="0" smtClean="0"/>
              <a:t>System i neo4j</a:t>
            </a:r>
          </a:p>
          <a:p>
            <a:r>
              <a:rPr lang="sr-Latn-RS" dirty="0" smtClean="0"/>
              <a:t>Memorija</a:t>
            </a:r>
          </a:p>
          <a:p>
            <a:pPr lvl="1"/>
            <a:r>
              <a:rPr lang="sr-Latn-RS" dirty="0" smtClean="0"/>
              <a:t>Uzeti u razmatranje vreme skladištenja kopija</a:t>
            </a:r>
          </a:p>
          <a:p>
            <a:pPr lvl="1"/>
            <a:r>
              <a:rPr lang="sr-Latn-RS" dirty="0" smtClean="0"/>
              <a:t>Ušteda memorije na transakcionim logovima</a:t>
            </a:r>
          </a:p>
          <a:p>
            <a:r>
              <a:rPr lang="sr-Latn-RS" dirty="0" smtClean="0"/>
              <a:t>Klaster</a:t>
            </a:r>
          </a:p>
          <a:p>
            <a:pPr lvl="1"/>
            <a:r>
              <a:rPr lang="sr-Latn-RS" dirty="0" smtClean="0"/>
              <a:t>Sa kog čvora će biti izvršeno kopiranje (Read replike, Core serveri)</a:t>
            </a:r>
            <a:endParaRPr lang="sr-Latn-RS" dirty="0"/>
          </a:p>
          <a:p>
            <a:pPr lvl="1"/>
            <a:r>
              <a:rPr lang="sr-Latn-RS" b="1" dirty="0"/>
              <a:t>dbms.backup.listen.address </a:t>
            </a:r>
          </a:p>
          <a:p>
            <a:pPr lvl="1"/>
            <a:r>
              <a:rPr lang="sr-Latn-RS" b="1" dirty="0" smtClean="0"/>
              <a:t>causal_clustering.transaction_listen_address </a:t>
            </a:r>
          </a:p>
          <a:p>
            <a:pPr lvl="1"/>
            <a:r>
              <a:rPr lang="sr-Latn-RS" dirty="0" smtClean="0"/>
              <a:t>Voditi računa o konzistentnosti kopija na čvorovima</a:t>
            </a:r>
            <a:endParaRPr lang="sr-Latn-RS" dirty="0"/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9488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Kriterijumi za formiranje strategije	</a:t>
            </a:r>
            <a:r>
              <a:rPr lang="sr-Latn-RS" dirty="0" smtClean="0"/>
              <a:t>- nastavak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SSL/TLS protokol</a:t>
            </a:r>
          </a:p>
          <a:p>
            <a:pPr lvl="1"/>
            <a:r>
              <a:rPr lang="sr-Latn-RS" dirty="0" smtClean="0"/>
              <a:t>Mora biti isto konfigurisan na serveru i klijentu</a:t>
            </a:r>
          </a:p>
          <a:p>
            <a:pPr lvl="1"/>
            <a:r>
              <a:rPr lang="sr-Latn-RS" b="1" dirty="0"/>
              <a:t>dbms.ssl.policy.&lt;scope&gt;.&lt;setting-suffix&gt; </a:t>
            </a:r>
            <a:endParaRPr lang="sr-Latn-RS" b="1" dirty="0" smtClean="0"/>
          </a:p>
          <a:p>
            <a:r>
              <a:rPr lang="sr-Latn-RS" dirty="0" smtClean="0"/>
              <a:t>Dodatni fajlovi koje je potrebno iskopirati</a:t>
            </a:r>
          </a:p>
          <a:p>
            <a:pPr lvl="1"/>
            <a:r>
              <a:rPr lang="sr-Latn-RS" dirty="0" smtClean="0"/>
              <a:t>SSL/TLS fajlovi ne učestvuju u bekapu automatski, moraju se iskopirati ručno</a:t>
            </a:r>
          </a:p>
          <a:p>
            <a:pPr lvl="1"/>
            <a:r>
              <a:rPr lang="sr-Latn-RS" dirty="0" smtClean="0"/>
              <a:t>Konfiguracione baze na svakom od čvorova klastera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66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Hvala na pažnji!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919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Vrste kopija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Offline kopije</a:t>
            </a:r>
            <a:endParaRPr lang="sr-Latn-RS" dirty="0"/>
          </a:p>
          <a:p>
            <a:pPr lvl="1"/>
            <a:r>
              <a:rPr lang="sr-Latn-RS" dirty="0"/>
              <a:t>Prednost: Dostupna u svim verzijama baze</a:t>
            </a:r>
          </a:p>
          <a:p>
            <a:pPr lvl="1"/>
            <a:r>
              <a:rPr lang="sr-Latn-RS" dirty="0"/>
              <a:t>Mana: Sistem mora biti isključen prilikom pravljenja offline </a:t>
            </a:r>
            <a:r>
              <a:rPr lang="sr-Latn-RS" dirty="0" smtClean="0"/>
              <a:t>kopije</a:t>
            </a:r>
          </a:p>
          <a:p>
            <a:r>
              <a:rPr lang="sr-Latn-RS" dirty="0"/>
              <a:t>Online </a:t>
            </a:r>
            <a:r>
              <a:rPr lang="sr-Latn-RS" dirty="0" smtClean="0"/>
              <a:t>kopije</a:t>
            </a:r>
          </a:p>
          <a:p>
            <a:pPr lvl="1"/>
            <a:r>
              <a:rPr lang="sr-Latn-RS" dirty="0" smtClean="0"/>
              <a:t>Prednost: Sistem može raditi sve vreme dok kopiranje traje</a:t>
            </a:r>
          </a:p>
          <a:p>
            <a:pPr lvl="1"/>
            <a:r>
              <a:rPr lang="sr-Latn-RS" dirty="0" smtClean="0"/>
              <a:t>Mana: Dostupna samo u Enterprise verziji</a:t>
            </a:r>
          </a:p>
          <a:p>
            <a:pPr lvl="1"/>
            <a:r>
              <a:rPr lang="sr-Latn-RS" dirty="0" smtClean="0"/>
              <a:t>Dostupna i na standalone serveru i na klasteru</a:t>
            </a:r>
            <a:endParaRPr lang="sr-Latn-RS" dirty="0"/>
          </a:p>
          <a:p>
            <a:pPr lvl="1"/>
            <a:endParaRPr lang="sr-Latn-RS" dirty="0"/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451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Offline kopije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811" y="2320472"/>
            <a:ext cx="8825659" cy="4254500"/>
          </a:xfrm>
        </p:spPr>
        <p:txBody>
          <a:bodyPr>
            <a:normAutofit/>
          </a:bodyPr>
          <a:lstStyle/>
          <a:p>
            <a:r>
              <a:rPr lang="sr-Latn-RS" dirty="0" smtClean="0"/>
              <a:t>Potrebno </a:t>
            </a:r>
            <a:r>
              <a:rPr lang="sr-Latn-RS" dirty="0"/>
              <a:t>je iskopirati bazu na lokaciju koja je odvojena od one na kojoj je startovan </a:t>
            </a:r>
            <a:r>
              <a:rPr lang="sr-Latn-RS" dirty="0" smtClean="0"/>
              <a:t>server</a:t>
            </a:r>
          </a:p>
          <a:p>
            <a:pPr marL="0" indent="0">
              <a:buNone/>
            </a:pPr>
            <a:r>
              <a:rPr lang="sr-Latn-RS" dirty="0" smtClean="0"/>
              <a:t>Način rada:</a:t>
            </a:r>
          </a:p>
          <a:p>
            <a:r>
              <a:rPr lang="sr-Latn-RS" dirty="0" smtClean="0"/>
              <a:t>Isključiti instancu baze</a:t>
            </a:r>
          </a:p>
          <a:p>
            <a:pPr lvl="1"/>
            <a:r>
              <a:rPr lang="sr-Latn-RS" b="1" dirty="0"/>
              <a:t>/opt/neo4j/bin/neo4j stop </a:t>
            </a:r>
            <a:endParaRPr lang="sr-Latn-RS" b="1" dirty="0" smtClean="0"/>
          </a:p>
          <a:p>
            <a:pPr lvl="1"/>
            <a:r>
              <a:rPr lang="sr-Latn-RS" dirty="0" smtClean="0"/>
              <a:t>Potrebno je voditi računa da sve instance baze i aplikacije koje koriste bazu budu pravilno isključene</a:t>
            </a:r>
          </a:p>
          <a:p>
            <a:pPr lvl="1"/>
            <a:r>
              <a:rPr lang="sr-Latn-RS" dirty="0" smtClean="0"/>
              <a:t>Log fajlovi: </a:t>
            </a:r>
            <a:r>
              <a:rPr lang="sr-Latn-RS" i="1" dirty="0" smtClean="0"/>
              <a:t>non clean shutdown detected</a:t>
            </a:r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22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34182"/>
            <a:ext cx="8761413" cy="1116389"/>
          </a:xfrm>
        </p:spPr>
        <p:txBody>
          <a:bodyPr/>
          <a:lstStyle/>
          <a:p>
            <a:r>
              <a:rPr lang="sr-Latn-RS" dirty="0" smtClean="0"/>
              <a:t>Offline kopije – nastavak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Iskopirati bazu</a:t>
            </a:r>
          </a:p>
          <a:p>
            <a:pPr lvl="1"/>
            <a:r>
              <a:rPr lang="sr-Latn-RS" dirty="0" smtClean="0"/>
              <a:t>Lokacija podataka se nalazi u Neo4j properties fajlu</a:t>
            </a:r>
          </a:p>
          <a:p>
            <a:pPr lvl="1"/>
            <a:r>
              <a:rPr lang="sr-Latn-RS" b="1" dirty="0"/>
              <a:t>org.neo4j.server.database.location=/var/data/neo4jdb </a:t>
            </a:r>
            <a:endParaRPr lang="sr-Latn-RS" b="1" dirty="0" smtClean="0"/>
          </a:p>
          <a:p>
            <a:pPr lvl="1"/>
            <a:r>
              <a:rPr lang="sr-Latn-RS" dirty="0" smtClean="0"/>
              <a:t>Potrebno je iskopirati ceo direktorijum i sve podfoldere</a:t>
            </a:r>
          </a:p>
          <a:p>
            <a:r>
              <a:rPr lang="sr-Latn-RS" dirty="0" smtClean="0"/>
              <a:t>Restartovati bazu</a:t>
            </a:r>
          </a:p>
          <a:p>
            <a:pPr lvl="1"/>
            <a:r>
              <a:rPr lang="sr-Latn-RS" b="1" dirty="0"/>
              <a:t>/opt/neo4j/bin/neo4j start </a:t>
            </a:r>
            <a:endParaRPr lang="sr-Latn-RS" b="1" dirty="0" smtClean="0"/>
          </a:p>
          <a:p>
            <a:pPr lvl="1"/>
            <a:r>
              <a:rPr lang="sr-Latn-RS" dirty="0" smtClean="0"/>
              <a:t>Proveriti log fajlove i utvrditi da nema prijavljenih grešaka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217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Online kopije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Potpuno kopiranje (full backup)</a:t>
            </a:r>
          </a:p>
          <a:p>
            <a:r>
              <a:rPr lang="sr-Latn-RS" dirty="0" smtClean="0"/>
              <a:t>Kopiraju se svi fajlovi iz baze</a:t>
            </a:r>
          </a:p>
          <a:p>
            <a:r>
              <a:rPr lang="sr-Latn-RS" dirty="0" smtClean="0"/>
              <a:t>Pamte se sve transakcije izvršene nad podacima u toku kopiranja</a:t>
            </a:r>
          </a:p>
          <a:p>
            <a:r>
              <a:rPr lang="sr-Latn-RS" dirty="0" smtClean="0"/>
              <a:t>Nakon kopiranja, izvršava se provera konzistentnosti</a:t>
            </a:r>
          </a:p>
          <a:p>
            <a:r>
              <a:rPr lang="sr-Latn-RS" dirty="0" smtClean="0"/>
              <a:t>Nad kopiranim podacima se vrše zapamćene transakcije naknadno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258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Online kopije – nastavak	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Inkrementalne kopije (incremental backup)</a:t>
            </a:r>
          </a:p>
          <a:p>
            <a:r>
              <a:rPr lang="sr-Latn-RS" dirty="0" smtClean="0"/>
              <a:t>Kopira samo deo fajlova koji se razlikuje u odnosu na poslednju kopiju</a:t>
            </a:r>
          </a:p>
          <a:p>
            <a:r>
              <a:rPr lang="sr-Latn-RS" dirty="0" smtClean="0"/>
              <a:t>Mora postojati bar jedna potpuna kopija pre inkrementalnog kopiranja</a:t>
            </a:r>
          </a:p>
          <a:p>
            <a:r>
              <a:rPr lang="sr-Latn-RS" dirty="0" smtClean="0"/>
              <a:t>Kopiranje se vrši poređenjem transakcionih fajlova, nakon čega se primenjuju transakcije koje se razlikuju u odnosu na poslednju kopiju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877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Proces kopiranja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Provera da li je online kopiranje dozvoljeno</a:t>
            </a:r>
          </a:p>
          <a:p>
            <a:r>
              <a:rPr lang="sr-Latn-RS" dirty="0" smtClean="0"/>
              <a:t>Pokretanje posebne instance backup servisa</a:t>
            </a:r>
          </a:p>
          <a:p>
            <a:pPr lvl="1"/>
            <a:r>
              <a:rPr lang="sr-Latn-RS" dirty="0" smtClean="0"/>
              <a:t>Port 6362 za standalone, Port 5001 za klaster</a:t>
            </a:r>
          </a:p>
          <a:p>
            <a:pPr lvl="1"/>
            <a:r>
              <a:rPr lang="sr-Latn-RS" dirty="0" smtClean="0"/>
              <a:t>Sa instance servisa se čitaju transaction log fajlovi i podaci</a:t>
            </a:r>
          </a:p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54" y="4311650"/>
            <a:ext cx="5970032" cy="24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0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Konfiguracija memorije, izgled komande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2" y="2558689"/>
            <a:ext cx="11124011" cy="913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" y="3653583"/>
            <a:ext cx="8945354" cy="16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 kopiranja i provera konzistentnosti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6" y="2351313"/>
            <a:ext cx="9283927" cy="4397829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>Rezultat:</a:t>
            </a:r>
          </a:p>
          <a:p>
            <a:r>
              <a:rPr lang="sr-Latn-RS" dirty="0" smtClean="0"/>
              <a:t>0 : backup je uspešan</a:t>
            </a:r>
          </a:p>
          <a:p>
            <a:r>
              <a:rPr lang="sr-Latn-RS" dirty="0" smtClean="0"/>
              <a:t>1 : backup je neuspešan</a:t>
            </a:r>
          </a:p>
          <a:p>
            <a:r>
              <a:rPr lang="sr-Latn-RS" dirty="0" smtClean="0"/>
              <a:t>2 : backup je uspešan, ali je provera konzistentnosti neuspešna</a:t>
            </a:r>
          </a:p>
          <a:p>
            <a:r>
              <a:rPr lang="sr-Latn-RS" dirty="0" smtClean="0"/>
              <a:t>3: backup je uspešan, ali nije konzistentan</a:t>
            </a:r>
            <a:endParaRPr lang="sr-Latn-RS" dirty="0"/>
          </a:p>
          <a:p>
            <a:pPr marL="0" indent="0">
              <a:buNone/>
            </a:pPr>
            <a:r>
              <a:rPr lang="sr-Latn-RS" dirty="0" smtClean="0"/>
              <a:t>Provera konzistentnosti:</a:t>
            </a:r>
          </a:p>
          <a:p>
            <a:r>
              <a:rPr lang="sr-Latn-RS" b="1" dirty="0"/>
              <a:t>neo4j-admin check-consistency ([--database=&lt;database&gt;] | [--backup=&lt;path&gt;]) </a:t>
            </a:r>
            <a:endParaRPr lang="sr-Latn-RS" b="1" dirty="0" smtClean="0"/>
          </a:p>
          <a:p>
            <a:r>
              <a:rPr lang="sr-Latn-RS" dirty="0" smtClean="0"/>
              <a:t>0 : kopija je konzistentna</a:t>
            </a:r>
          </a:p>
          <a:p>
            <a:r>
              <a:rPr lang="sr-Latn-RS" dirty="0" smtClean="0"/>
              <a:t>1 : kopija je nekonzistentna</a:t>
            </a:r>
          </a:p>
          <a:p>
            <a:pPr lvl="1"/>
            <a:r>
              <a:rPr lang="sr-Latn-RS" b="1" dirty="0"/>
              <a:t>inconsistencies-YYYY-MM-DD.HH24.MI.SS.report </a:t>
            </a:r>
            <a:endParaRPr lang="sr-Latn-RS" b="1" dirty="0" smtClean="0"/>
          </a:p>
        </p:txBody>
      </p:sp>
    </p:spTree>
    <p:extLst>
      <p:ext uri="{BB962C8B-B14F-4D97-AF65-F5344CB8AC3E}">
        <p14:creationId xmlns:p14="http://schemas.microsoft.com/office/powerpoint/2010/main" val="18563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540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Neo4j – backup i restore baze podataka</vt:lpstr>
      <vt:lpstr>Vrste kopija</vt:lpstr>
      <vt:lpstr>Offline kopije</vt:lpstr>
      <vt:lpstr>Offline kopije – nastavak</vt:lpstr>
      <vt:lpstr>Online kopije</vt:lpstr>
      <vt:lpstr>Online kopije – nastavak </vt:lpstr>
      <vt:lpstr>Proces kopiranja</vt:lpstr>
      <vt:lpstr>Konfiguracija memorije, izgled komande</vt:lpstr>
      <vt:lpstr>Rezultat kopiranja i provera konzistentnosti</vt:lpstr>
      <vt:lpstr>Oporavak </vt:lpstr>
      <vt:lpstr>Backup i restore strategije</vt:lpstr>
      <vt:lpstr>Kriterijumi za formiranje strategije </vt:lpstr>
      <vt:lpstr>Kriterijumi za formiranje strategije - nastavak</vt:lpstr>
      <vt:lpstr>Hvala na pažnji!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– backup i restore baze podataka</dc:title>
  <dc:creator>Andjela Sokolovic</dc:creator>
  <cp:lastModifiedBy>Andjela Sokolovic</cp:lastModifiedBy>
  <cp:revision>6</cp:revision>
  <dcterms:created xsi:type="dcterms:W3CDTF">2020-05-27T17:10:01Z</dcterms:created>
  <dcterms:modified xsi:type="dcterms:W3CDTF">2020-05-27T17:56:06Z</dcterms:modified>
</cp:coreProperties>
</file>