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Differentiated_Services_Code_Poi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Forenzika</a:t>
            </a:r>
            <a:r>
              <a:rPr lang="en-US" dirty="0" smtClean="0"/>
              <a:t> </a:t>
            </a:r>
            <a:r>
              <a:rPr lang="en-US" dirty="0" err="1" smtClean="0"/>
              <a:t>mre</a:t>
            </a:r>
            <a:r>
              <a:rPr lang="sr-Latn-RS" dirty="0" smtClean="0"/>
              <a:t>žnog saobraćaja</a:t>
            </a:r>
            <a:endParaRPr lang="sr-Latn-RS" dirty="0"/>
          </a:p>
        </p:txBody>
      </p:sp>
      <p:sp>
        <p:nvSpPr>
          <p:cNvPr id="3" name="Subtitle 2"/>
          <p:cNvSpPr>
            <a:spLocks noGrp="1"/>
          </p:cNvSpPr>
          <p:nvPr>
            <p:ph type="subTitle" idx="1"/>
          </p:nvPr>
        </p:nvSpPr>
        <p:spPr/>
        <p:txBody>
          <a:bodyPr/>
          <a:lstStyle/>
          <a:p>
            <a:r>
              <a:rPr lang="sr-Latn-RS" dirty="0" smtClean="0"/>
              <a:t>Anđela Sokolović 944</a:t>
            </a:r>
            <a:endParaRPr lang="sr-Latn-RS" dirty="0"/>
          </a:p>
        </p:txBody>
      </p:sp>
    </p:spTree>
    <p:extLst>
      <p:ext uri="{BB962C8B-B14F-4D97-AF65-F5344CB8AC3E}">
        <p14:creationId xmlns:p14="http://schemas.microsoft.com/office/powerpoint/2010/main" val="68250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TCP</a:t>
            </a:r>
            <a:endParaRPr lang="sr-Latn-RS" dirty="0"/>
          </a:p>
        </p:txBody>
      </p:sp>
      <p:pic>
        <p:nvPicPr>
          <p:cNvPr id="5" name="Content Placeholder 4"/>
          <p:cNvPicPr>
            <a:picLocks noGrp="1"/>
          </p:cNvPicPr>
          <p:nvPr>
            <p:ph idx="1"/>
          </p:nvPr>
        </p:nvPicPr>
        <p:blipFill>
          <a:blip r:embed="rId2"/>
          <a:stretch>
            <a:fillRect/>
          </a:stretch>
        </p:blipFill>
        <p:spPr>
          <a:xfrm>
            <a:off x="4868477" y="686059"/>
            <a:ext cx="7206730" cy="2296213"/>
          </a:xfrm>
          <a:prstGeom prst="rect">
            <a:avLst/>
          </a:prstGeom>
        </p:spPr>
      </p:pic>
      <p:sp>
        <p:nvSpPr>
          <p:cNvPr id="6" name="Rectangle 5"/>
          <p:cNvSpPr/>
          <p:nvPr/>
        </p:nvSpPr>
        <p:spPr>
          <a:xfrm>
            <a:off x="176613" y="2382112"/>
            <a:ext cx="6096000" cy="4247317"/>
          </a:xfrm>
          <a:prstGeom prst="rect">
            <a:avLst/>
          </a:prstGeom>
        </p:spPr>
        <p:txBody>
          <a:bodyPr>
            <a:spAutoFit/>
          </a:bodyPr>
          <a:lstStyle/>
          <a:p>
            <a:pPr marL="342900" lvl="0" indent="-342900">
              <a:lnSpc>
                <a:spcPct val="150000"/>
              </a:lnSpc>
              <a:spcAft>
                <a:spcPts val="0"/>
              </a:spcAft>
              <a:buFont typeface="Symbol" panose="05050102010706020507" pitchFamily="18" charset="2"/>
              <a:buChar char=""/>
            </a:pPr>
            <a:r>
              <a:rPr lang="sr-Latn-RS" dirty="0">
                <a:latin typeface="Calibri" panose="020F0502020204030204" pitchFamily="34" charset="0"/>
                <a:ea typeface="Calibri" panose="020F0502020204030204" pitchFamily="34" charset="0"/>
                <a:cs typeface="Times New Roman" panose="02020603050405020304" pitchFamily="18" charset="0"/>
              </a:rPr>
              <a:t>Source port (16b) – broj porta izvora</a:t>
            </a:r>
          </a:p>
          <a:p>
            <a:pPr marL="342900" lvl="0" indent="-342900">
              <a:lnSpc>
                <a:spcPct val="150000"/>
              </a:lnSpc>
              <a:spcAft>
                <a:spcPts val="0"/>
              </a:spcAft>
              <a:buFont typeface="Symbol" panose="05050102010706020507" pitchFamily="18" charset="2"/>
              <a:buChar char=""/>
            </a:pPr>
            <a:r>
              <a:rPr lang="sr-Latn-RS" dirty="0">
                <a:latin typeface="Calibri" panose="020F0502020204030204" pitchFamily="34" charset="0"/>
                <a:ea typeface="Calibri" panose="020F0502020204030204" pitchFamily="34" charset="0"/>
                <a:cs typeface="Times New Roman" panose="02020603050405020304" pitchFamily="18" charset="0"/>
              </a:rPr>
              <a:t>Destination port (16b) – broj porta odredišta</a:t>
            </a:r>
          </a:p>
          <a:p>
            <a:pPr marL="342900" lvl="0" indent="-342900">
              <a:lnSpc>
                <a:spcPct val="150000"/>
              </a:lnSpc>
              <a:spcAft>
                <a:spcPts val="0"/>
              </a:spcAft>
              <a:buFont typeface="Symbol" panose="05050102010706020507" pitchFamily="18" charset="2"/>
              <a:buChar char=""/>
            </a:pPr>
            <a:r>
              <a:rPr lang="sr-Latn-RS" dirty="0">
                <a:latin typeface="Calibri" panose="020F0502020204030204" pitchFamily="34" charset="0"/>
                <a:ea typeface="Calibri" panose="020F0502020204030204" pitchFamily="34" charset="0"/>
                <a:cs typeface="Times New Roman" panose="02020603050405020304" pitchFamily="18" charset="0"/>
              </a:rPr>
              <a:t>Sequence number (32b) – Ako SYN fleg ima vrednost 1, sequence number ima broj prvog bajta koji se prenosi. Ako je SYN fleg 0, sequence number ima akumuliranu vrednost sekvence bajta koji se trenutno prenosi. </a:t>
            </a:r>
          </a:p>
          <a:p>
            <a:pPr marL="342900" lvl="0" indent="-342900">
              <a:lnSpc>
                <a:spcPct val="150000"/>
              </a:lnSpc>
              <a:spcAft>
                <a:spcPts val="0"/>
              </a:spcAft>
              <a:buFont typeface="Symbol" panose="05050102010706020507" pitchFamily="18" charset="2"/>
              <a:buChar char=""/>
            </a:pPr>
            <a:r>
              <a:rPr lang="sr-Latn-RS" dirty="0">
                <a:latin typeface="Calibri" panose="020F0502020204030204" pitchFamily="34" charset="0"/>
                <a:ea typeface="Calibri" panose="020F0502020204030204" pitchFamily="34" charset="0"/>
                <a:cs typeface="Times New Roman" panose="02020603050405020304" pitchFamily="18" charset="0"/>
              </a:rPr>
              <a:t>Acknowledgement number (32b)– Sledeći sekventni broj koji odredište očekuje.</a:t>
            </a:r>
          </a:p>
          <a:p>
            <a:pPr marL="342900" lvl="0" indent="-342900">
              <a:lnSpc>
                <a:spcPct val="150000"/>
              </a:lnSpc>
              <a:spcAft>
                <a:spcPts val="800"/>
              </a:spcAft>
              <a:buFont typeface="Symbol" panose="05050102010706020507" pitchFamily="18" charset="2"/>
              <a:buChar char=""/>
            </a:pPr>
            <a:r>
              <a:rPr lang="sr-Latn-RS" dirty="0">
                <a:latin typeface="Calibri" panose="020F0502020204030204" pitchFamily="34" charset="0"/>
                <a:ea typeface="Calibri" panose="020F0502020204030204" pitchFamily="34" charset="0"/>
                <a:cs typeface="Times New Roman" panose="02020603050405020304" pitchFamily="18" charset="0"/>
              </a:rPr>
              <a:t>Data offset (4b) – Veličina TCP headera u 32b rečima. Kao i za IP header, minimalna vrednost je 5, a maksimalna 15. </a:t>
            </a:r>
            <a:endParaRPr lang="sr-Latn-R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6486258" y="3392680"/>
            <a:ext cx="5298392" cy="3631763"/>
          </a:xfrm>
          <a:prstGeom prst="rect">
            <a:avLst/>
          </a:prstGeom>
          <a:noFill/>
        </p:spPr>
        <p:txBody>
          <a:bodyPr wrap="square" rtlCol="0">
            <a:spAutoFit/>
          </a:bodyPr>
          <a:lstStyle/>
          <a:p>
            <a:pPr marL="285750" lvl="0" indent="-285750">
              <a:buFont typeface="Arial" panose="020B0604020202020204" pitchFamily="34" charset="0"/>
              <a:buChar char="•"/>
            </a:pPr>
            <a:r>
              <a:rPr lang="sr-Latn-RS" sz="1600" dirty="0"/>
              <a:t>Reserved (3b) – 3 bita koja se ne koriste, imaju vrednost 0 </a:t>
            </a:r>
          </a:p>
          <a:p>
            <a:pPr marL="285750" lvl="0" indent="-285750">
              <a:buFont typeface="Arial" panose="020B0604020202020204" pitchFamily="34" charset="0"/>
              <a:buChar char="•"/>
            </a:pPr>
            <a:r>
              <a:rPr lang="sr-Latn-RS" sz="1600" dirty="0"/>
              <a:t>Flags (9b) – Flegovi koji se setuju na izvoru i odredištu prilikom slanja paketa, definišu parametre konekcije</a:t>
            </a:r>
          </a:p>
          <a:p>
            <a:pPr marL="285750" lvl="0" indent="-285750">
              <a:buFont typeface="Arial" panose="020B0604020202020204" pitchFamily="34" charset="0"/>
              <a:buChar char="•"/>
            </a:pPr>
            <a:r>
              <a:rPr lang="sr-Latn-RS" sz="1600" dirty="0"/>
              <a:t>Window size (16b) – veličina prozora odredišta</a:t>
            </a:r>
          </a:p>
          <a:p>
            <a:pPr marL="285750" lvl="0" indent="-285750">
              <a:buFont typeface="Arial" panose="020B0604020202020204" pitchFamily="34" charset="0"/>
              <a:buChar char="•"/>
            </a:pPr>
            <a:r>
              <a:rPr lang="sr-Latn-RS" sz="1600" dirty="0"/>
              <a:t>Checksum (16b) – za proveru da li je došlo do eventualnih grešaka</a:t>
            </a:r>
          </a:p>
          <a:p>
            <a:pPr marL="285750" lvl="0" indent="-285750">
              <a:buFont typeface="Arial" panose="020B0604020202020204" pitchFamily="34" charset="0"/>
              <a:buChar char="•"/>
            </a:pPr>
            <a:r>
              <a:rPr lang="sr-Latn-RS" sz="1600" dirty="0"/>
              <a:t>Urgent pointer (16b) – Ako je URG fleg setovan, ova vrednost je pomeraj od poslednje sekvence obeležene sa urgent</a:t>
            </a:r>
          </a:p>
          <a:p>
            <a:pPr marL="285750" lvl="0" indent="-285750">
              <a:buFont typeface="Arial" panose="020B0604020202020204" pitchFamily="34" charset="0"/>
              <a:buChar char="•"/>
            </a:pPr>
            <a:r>
              <a:rPr lang="sr-Latn-RS" sz="1600" dirty="0"/>
              <a:t>Options (0-320b)</a:t>
            </a:r>
          </a:p>
          <a:p>
            <a:pPr marL="285750" lvl="0" indent="-285750">
              <a:buFont typeface="Arial" panose="020B0604020202020204" pitchFamily="34" charset="0"/>
              <a:buChar char="•"/>
            </a:pPr>
            <a:r>
              <a:rPr lang="sr-Latn-RS" sz="1600" dirty="0"/>
              <a:t>Padding – Dopuna nulama do 32b vrednosti</a:t>
            </a:r>
          </a:p>
          <a:p>
            <a:endParaRPr lang="sr-Latn-RS" dirty="0"/>
          </a:p>
        </p:txBody>
      </p:sp>
    </p:spTree>
    <p:extLst>
      <p:ext uri="{BB962C8B-B14F-4D97-AF65-F5344CB8AC3E}">
        <p14:creationId xmlns:p14="http://schemas.microsoft.com/office/powerpoint/2010/main" val="185355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Implementacija</a:t>
            </a:r>
            <a:endParaRPr lang="sr-Latn-RS" dirty="0"/>
          </a:p>
        </p:txBody>
      </p:sp>
      <p:sp>
        <p:nvSpPr>
          <p:cNvPr id="3" name="Subtitle 2"/>
          <p:cNvSpPr>
            <a:spLocks noGrp="1"/>
          </p:cNvSpPr>
          <p:nvPr>
            <p:ph type="subTitle" idx="1"/>
          </p:nvPr>
        </p:nvSpPr>
        <p:spPr/>
        <p:txBody>
          <a:bodyPr/>
          <a:lstStyle/>
          <a:p>
            <a:endParaRPr lang="sr-Latn-RS"/>
          </a:p>
        </p:txBody>
      </p:sp>
    </p:spTree>
    <p:extLst>
      <p:ext uri="{BB962C8B-B14F-4D97-AF65-F5344CB8AC3E}">
        <p14:creationId xmlns:p14="http://schemas.microsoft.com/office/powerpoint/2010/main" val="401372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Preduslovi za funkcionisanje prisluškivača</a:t>
            </a:r>
            <a:endParaRPr lang="sr-Latn-RS" dirty="0"/>
          </a:p>
        </p:txBody>
      </p:sp>
      <p:sp>
        <p:nvSpPr>
          <p:cNvPr id="3" name="Content Placeholder 2"/>
          <p:cNvSpPr>
            <a:spLocks noGrp="1"/>
          </p:cNvSpPr>
          <p:nvPr>
            <p:ph idx="1"/>
          </p:nvPr>
        </p:nvSpPr>
        <p:spPr/>
        <p:txBody>
          <a:bodyPr/>
          <a:lstStyle/>
          <a:p>
            <a:r>
              <a:rPr lang="sr-Latn-RS" dirty="0" smtClean="0"/>
              <a:t>Promiscuous mode</a:t>
            </a:r>
          </a:p>
          <a:p>
            <a:r>
              <a:rPr lang="sr-Latn-RS" dirty="0" smtClean="0"/>
              <a:t>4 načina prisluškivanja:</a:t>
            </a:r>
          </a:p>
          <a:p>
            <a:pPr lvl="1"/>
            <a:r>
              <a:rPr lang="sr-Latn-RS" sz="2400" dirty="0" smtClean="0"/>
              <a:t>Port mirroring</a:t>
            </a:r>
          </a:p>
          <a:p>
            <a:pPr lvl="1"/>
            <a:r>
              <a:rPr lang="sr-Latn-RS" sz="2400" dirty="0" smtClean="0"/>
              <a:t>Hubbing out</a:t>
            </a:r>
          </a:p>
          <a:p>
            <a:pPr lvl="1"/>
            <a:r>
              <a:rPr lang="sr-Latn-RS" sz="2400" dirty="0" smtClean="0"/>
              <a:t>Tapping</a:t>
            </a:r>
          </a:p>
          <a:p>
            <a:pPr lvl="1"/>
            <a:r>
              <a:rPr lang="sr-Latn-RS" sz="2400" dirty="0" smtClean="0"/>
              <a:t>ARP Spoofing</a:t>
            </a:r>
            <a:endParaRPr lang="sr-Latn-RS" sz="2400" dirty="0"/>
          </a:p>
        </p:txBody>
      </p:sp>
    </p:spTree>
    <p:extLst>
      <p:ext uri="{BB962C8B-B14F-4D97-AF65-F5344CB8AC3E}">
        <p14:creationId xmlns:p14="http://schemas.microsoft.com/office/powerpoint/2010/main" val="122377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Način rada alata za prisluškivanje</a:t>
            </a:r>
            <a:endParaRPr lang="sr-Latn-RS" dirty="0"/>
          </a:p>
        </p:txBody>
      </p:sp>
      <p:sp>
        <p:nvSpPr>
          <p:cNvPr id="3" name="Content Placeholder 2"/>
          <p:cNvSpPr>
            <a:spLocks noGrp="1"/>
          </p:cNvSpPr>
          <p:nvPr>
            <p:ph idx="1"/>
          </p:nvPr>
        </p:nvSpPr>
        <p:spPr/>
        <p:txBody>
          <a:bodyPr>
            <a:normAutofit lnSpcReduction="10000"/>
          </a:bodyPr>
          <a:lstStyle/>
          <a:p>
            <a:pPr lvl="0"/>
            <a:r>
              <a:rPr lang="sr-Latn-RS" i="1" dirty="0"/>
              <a:t>Otvaranje soketa – </a:t>
            </a:r>
            <a:r>
              <a:rPr lang="sr-Latn-RS" dirty="0"/>
              <a:t>Odabrati mrežni uređaj za analizu i omogućiti uživo snimanje podataka. Napraviti filter paketa i dodeliti ga soketu.</a:t>
            </a:r>
          </a:p>
          <a:p>
            <a:pPr lvl="0"/>
            <a:r>
              <a:rPr lang="sr-Latn-RS" i="1" dirty="0"/>
              <a:t>Petlja za snimanje paketa –</a:t>
            </a:r>
            <a:r>
              <a:rPr lang="sr-Latn-RS" dirty="0"/>
              <a:t> Započeti snimanje podataka kroz petlju</a:t>
            </a:r>
          </a:p>
          <a:p>
            <a:pPr lvl="0"/>
            <a:r>
              <a:rPr lang="sr-Latn-RS" i="1" dirty="0"/>
              <a:t>Parsovanje i prikaz podataka –</a:t>
            </a:r>
            <a:r>
              <a:rPr lang="sr-Latn-RS" dirty="0"/>
              <a:t> Analizirati snimljeni paket pomeranjem pointera kroz bafer u zavisnosti od interesne sfere.</a:t>
            </a:r>
          </a:p>
          <a:p>
            <a:pPr lvl="0"/>
            <a:r>
              <a:rPr lang="sr-Latn-RS" i="1" dirty="0"/>
              <a:t>Završiti proces snimanja –</a:t>
            </a:r>
            <a:r>
              <a:rPr lang="sr-Latn-RS" dirty="0"/>
              <a:t> Proces snimanja se završava interrupt signalom, ili kada se dostigne unapred određeni limit broja snimljenih paketa.</a:t>
            </a:r>
          </a:p>
          <a:p>
            <a:endParaRPr lang="sr-Latn-RS" dirty="0"/>
          </a:p>
        </p:txBody>
      </p:sp>
    </p:spTree>
    <p:extLst>
      <p:ext uri="{BB962C8B-B14F-4D97-AF65-F5344CB8AC3E}">
        <p14:creationId xmlns:p14="http://schemas.microsoft.com/office/powerpoint/2010/main" val="337064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Wireshark</a:t>
            </a:r>
            <a:endParaRPr lang="sr-Latn-RS" dirty="0"/>
          </a:p>
        </p:txBody>
      </p:sp>
      <p:sp>
        <p:nvSpPr>
          <p:cNvPr id="3" name="Content Placeholder 2"/>
          <p:cNvSpPr>
            <a:spLocks noGrp="1"/>
          </p:cNvSpPr>
          <p:nvPr>
            <p:ph idx="1"/>
          </p:nvPr>
        </p:nvSpPr>
        <p:spPr/>
        <p:txBody>
          <a:bodyPr/>
          <a:lstStyle/>
          <a:p>
            <a:r>
              <a:rPr lang="sr-Latn-RS" dirty="0" smtClean="0"/>
              <a:t>Packet browser – lista, detalji, bajtovi</a:t>
            </a:r>
          </a:p>
          <a:p>
            <a:r>
              <a:rPr lang="sr-Latn-RS" dirty="0" smtClean="0"/>
              <a:t>Color coding</a:t>
            </a:r>
          </a:p>
          <a:p>
            <a:r>
              <a:rPr lang="sr-Latn-RS" dirty="0" smtClean="0"/>
              <a:t>Command Line – Tshark</a:t>
            </a:r>
          </a:p>
          <a:p>
            <a:endParaRPr lang="sr-Latn-R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9802" y="2891416"/>
            <a:ext cx="5784380" cy="3547480"/>
          </a:xfrm>
          <a:prstGeom prst="rect">
            <a:avLst/>
          </a:prstGeom>
          <a:noFill/>
          <a:ln>
            <a:noFill/>
          </a:ln>
        </p:spPr>
      </p:pic>
    </p:spTree>
    <p:extLst>
      <p:ext uri="{BB962C8B-B14F-4D97-AF65-F5344CB8AC3E}">
        <p14:creationId xmlns:p14="http://schemas.microsoft.com/office/powerpoint/2010/main" val="143750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EtherApe</a:t>
            </a:r>
            <a:endParaRPr lang="sr-Latn-RS" dirty="0"/>
          </a:p>
        </p:txBody>
      </p:sp>
      <p:sp>
        <p:nvSpPr>
          <p:cNvPr id="3" name="Content Placeholder 2"/>
          <p:cNvSpPr>
            <a:spLocks noGrp="1"/>
          </p:cNvSpPr>
          <p:nvPr>
            <p:ph idx="1"/>
          </p:nvPr>
        </p:nvSpPr>
        <p:spPr>
          <a:xfrm>
            <a:off x="680321" y="2336873"/>
            <a:ext cx="5139365" cy="3599316"/>
          </a:xfrm>
        </p:spPr>
        <p:txBody>
          <a:bodyPr/>
          <a:lstStyle/>
          <a:p>
            <a:r>
              <a:rPr lang="sr-Latn-RS" dirty="0" smtClean="0"/>
              <a:t>Čvor – host, Poteg – Veza</a:t>
            </a:r>
          </a:p>
          <a:p>
            <a:r>
              <a:rPr lang="sr-Latn-RS" dirty="0" smtClean="0"/>
              <a:t>Čvorovi i potezi su različitih boja zavisno od protokola</a:t>
            </a:r>
          </a:p>
          <a:p>
            <a:r>
              <a:rPr lang="sr-Latn-RS" dirty="0" smtClean="0"/>
              <a:t>Količina mrežnog saobraćaja prikazana je širinom potega</a:t>
            </a:r>
            <a:endParaRPr lang="sr-Latn-R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686" y="2336873"/>
            <a:ext cx="5731510" cy="3337560"/>
          </a:xfrm>
          <a:prstGeom prst="rect">
            <a:avLst/>
          </a:prstGeom>
          <a:noFill/>
          <a:ln>
            <a:noFill/>
          </a:ln>
        </p:spPr>
      </p:pic>
    </p:spTree>
    <p:extLst>
      <p:ext uri="{BB962C8B-B14F-4D97-AF65-F5344CB8AC3E}">
        <p14:creationId xmlns:p14="http://schemas.microsoft.com/office/powerpoint/2010/main" val="3858147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OSI i TCP/IP MODEL</a:t>
            </a:r>
            <a:endParaRPr lang="sr-Latn-RS" dirty="0"/>
          </a:p>
        </p:txBody>
      </p:sp>
      <p:pic>
        <p:nvPicPr>
          <p:cNvPr id="4" name="Content Placeholder 3" descr="The logical mapping between OSI basic reference model and the TCP/IP stack.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4588" y="2184342"/>
            <a:ext cx="6287732" cy="3361879"/>
          </a:xfrm>
          <a:prstGeom prst="rect">
            <a:avLst/>
          </a:prstGeom>
          <a:noFill/>
          <a:ln>
            <a:noFill/>
          </a:ln>
        </p:spPr>
      </p:pic>
      <p:pic>
        <p:nvPicPr>
          <p:cNvPr id="5" name="Picture 4" descr="Day 51: Understanding the OSI Model | by int0x33 | Medium"/>
          <p:cNvPicPr/>
          <p:nvPr/>
        </p:nvPicPr>
        <p:blipFill>
          <a:blip r:embed="rId3">
            <a:extLst>
              <a:ext uri="{28A0092B-C50C-407E-A947-70E740481C1C}">
                <a14:useLocalDpi xmlns:a14="http://schemas.microsoft.com/office/drawing/2010/main" val="0"/>
              </a:ext>
            </a:extLst>
          </a:blip>
          <a:srcRect/>
          <a:stretch>
            <a:fillRect/>
          </a:stretch>
        </p:blipFill>
        <p:spPr bwMode="auto">
          <a:xfrm>
            <a:off x="376015" y="2184342"/>
            <a:ext cx="4876800" cy="3495675"/>
          </a:xfrm>
          <a:prstGeom prst="rect">
            <a:avLst/>
          </a:prstGeom>
          <a:noFill/>
          <a:ln>
            <a:noFill/>
          </a:ln>
        </p:spPr>
      </p:pic>
    </p:spTree>
    <p:extLst>
      <p:ext uri="{BB962C8B-B14F-4D97-AF65-F5344CB8AC3E}">
        <p14:creationId xmlns:p14="http://schemas.microsoft.com/office/powerpoint/2010/main" val="4236609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Ethernet frame</a:t>
            </a:r>
            <a:endParaRPr lang="sr-Latn-RS" dirty="0"/>
          </a:p>
        </p:txBody>
      </p:sp>
      <p:sp>
        <p:nvSpPr>
          <p:cNvPr id="3" name="Content Placeholder 2"/>
          <p:cNvSpPr>
            <a:spLocks noGrp="1"/>
          </p:cNvSpPr>
          <p:nvPr>
            <p:ph idx="1"/>
          </p:nvPr>
        </p:nvSpPr>
        <p:spPr>
          <a:xfrm>
            <a:off x="680322" y="2704342"/>
            <a:ext cx="5523926" cy="3867374"/>
          </a:xfrm>
        </p:spPr>
        <p:txBody>
          <a:bodyPr>
            <a:normAutofit fontScale="70000" lnSpcReduction="20000"/>
          </a:bodyPr>
          <a:lstStyle/>
          <a:p>
            <a:pPr lvl="0"/>
            <a:r>
              <a:rPr lang="sr-Latn-RS" dirty="0"/>
              <a:t>Destination MAC, Source MAC (po 6 okteta</a:t>
            </a:r>
            <a:r>
              <a:rPr lang="sr-Latn-RS" dirty="0" smtClean="0"/>
              <a:t>)</a:t>
            </a:r>
            <a:endParaRPr lang="sr-Latn-RS" dirty="0"/>
          </a:p>
          <a:p>
            <a:pPr lvl="0"/>
            <a:r>
              <a:rPr lang="sr-Latn-RS" dirty="0"/>
              <a:t>802.1Q tag (opciono) – Ukazuje na pripadnost VLAN mreži. </a:t>
            </a:r>
          </a:p>
          <a:p>
            <a:pPr lvl="0"/>
            <a:r>
              <a:rPr lang="sr-Latn-RS" dirty="0"/>
              <a:t>Ethertype (2 okteta) – Može imati dve različite namene: ako nosi vrednost ispod 1500, označava dužinu payloada koji sledi iza njega. Ukoliko je veći od 1536, označava koji protokol je enkapsuliran unutar frejma.</a:t>
            </a:r>
          </a:p>
          <a:p>
            <a:pPr lvl="0"/>
            <a:r>
              <a:rPr lang="sr-Latn-RS" dirty="0"/>
              <a:t>Payload (46-1500 okteta) – Minimalni payload je 42 ukoliko je prisutan 802.1Q tag, i 46 ukoliko nije. Ako je dužina payloada u frejmu kraća od minimalne vrednosti, on se dopunjuje paddingom.</a:t>
            </a:r>
          </a:p>
          <a:p>
            <a:pPr lvl="0"/>
            <a:r>
              <a:rPr lang="sr-Latn-RS" dirty="0"/>
              <a:t>Frame check sequence (4 okteta) – Nosi CRC sumu koja služi za proveru da li je došlo do slučajnih grešaka i narušavanja bitova prilikom transmisije paketa kroz mrežu.</a:t>
            </a:r>
          </a:p>
          <a:p>
            <a:endParaRPr lang="sr-Latn-RS" dirty="0"/>
          </a:p>
        </p:txBody>
      </p:sp>
      <p:pic>
        <p:nvPicPr>
          <p:cNvPr id="4" name="Picture 3"/>
          <p:cNvPicPr/>
          <p:nvPr/>
        </p:nvPicPr>
        <p:blipFill>
          <a:blip r:embed="rId2"/>
          <a:stretch>
            <a:fillRect/>
          </a:stretch>
        </p:blipFill>
        <p:spPr>
          <a:xfrm>
            <a:off x="6204248" y="753228"/>
            <a:ext cx="5731510" cy="2421890"/>
          </a:xfrm>
          <a:prstGeom prst="rect">
            <a:avLst/>
          </a:prstGeom>
        </p:spPr>
      </p:pic>
    </p:spTree>
    <p:extLst>
      <p:ext uri="{BB962C8B-B14F-4D97-AF65-F5344CB8AC3E}">
        <p14:creationId xmlns:p14="http://schemas.microsoft.com/office/powerpoint/2010/main" val="3691334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IP paket</a:t>
            </a:r>
            <a:endParaRPr lang="sr-Latn-RS" dirty="0"/>
          </a:p>
        </p:txBody>
      </p:sp>
      <p:sp>
        <p:nvSpPr>
          <p:cNvPr id="3" name="Content Placeholder 2"/>
          <p:cNvSpPr>
            <a:spLocks noGrp="1"/>
          </p:cNvSpPr>
          <p:nvPr>
            <p:ph idx="1"/>
          </p:nvPr>
        </p:nvSpPr>
        <p:spPr>
          <a:xfrm>
            <a:off x="466676" y="2540267"/>
            <a:ext cx="9613861" cy="3920354"/>
          </a:xfrm>
        </p:spPr>
        <p:txBody>
          <a:bodyPr>
            <a:normAutofit fontScale="55000" lnSpcReduction="20000"/>
          </a:bodyPr>
          <a:lstStyle/>
          <a:p>
            <a:pPr lvl="0"/>
            <a:r>
              <a:rPr lang="sr-Latn-RS" dirty="0"/>
              <a:t>Version (4b) – </a:t>
            </a:r>
            <a:r>
              <a:rPr lang="sr-Latn-RS" dirty="0" smtClean="0"/>
              <a:t>IP verzija </a:t>
            </a:r>
            <a:endParaRPr lang="sr-Latn-RS" dirty="0"/>
          </a:p>
          <a:p>
            <a:pPr lvl="0"/>
            <a:r>
              <a:rPr lang="sr-Latn-RS" dirty="0"/>
              <a:t>IHL (4b) – Internet Header </a:t>
            </a:r>
            <a:r>
              <a:rPr lang="sr-Latn-RS" dirty="0" smtClean="0"/>
              <a:t>Length</a:t>
            </a:r>
          </a:p>
          <a:p>
            <a:pPr lvl="0"/>
            <a:r>
              <a:rPr lang="sr-Latn-RS" dirty="0" smtClean="0"/>
              <a:t>DSCP </a:t>
            </a:r>
            <a:r>
              <a:rPr lang="sr-Latn-RS" dirty="0"/>
              <a:t>(6b) - </a:t>
            </a:r>
            <a:r>
              <a:rPr lang="en-US" dirty="0">
                <a:hlinkClick r:id="rId2" tooltip="Differentiated Services Code Point"/>
              </a:rPr>
              <a:t>Differentiated Services Code Point (DSCP)</a:t>
            </a:r>
            <a:r>
              <a:rPr lang="en-US" dirty="0"/>
              <a:t> – </a:t>
            </a:r>
            <a:r>
              <a:rPr lang="sr-Latn-RS" dirty="0" smtClean="0"/>
              <a:t>Nekadašnji ToS</a:t>
            </a:r>
            <a:endParaRPr lang="sr-Latn-RS" dirty="0"/>
          </a:p>
          <a:p>
            <a:pPr lvl="0"/>
            <a:r>
              <a:rPr lang="en-US" dirty="0"/>
              <a:t>ECN (2b) – Explicit Congestion Notification – </a:t>
            </a:r>
            <a:r>
              <a:rPr lang="en-US" dirty="0" err="1"/>
              <a:t>opciona</a:t>
            </a:r>
            <a:r>
              <a:rPr lang="en-US" dirty="0"/>
              <a:t> </a:t>
            </a:r>
            <a:r>
              <a:rPr lang="en-US" dirty="0" err="1"/>
              <a:t>funkcionalnost</a:t>
            </a:r>
            <a:r>
              <a:rPr lang="en-US" dirty="0"/>
              <a:t> </a:t>
            </a:r>
            <a:r>
              <a:rPr lang="en-US" dirty="0" err="1"/>
              <a:t>koja</a:t>
            </a:r>
            <a:r>
              <a:rPr lang="en-US" dirty="0"/>
              <a:t> </a:t>
            </a:r>
            <a:r>
              <a:rPr lang="en-US" dirty="0" err="1"/>
              <a:t>obaveštava</a:t>
            </a:r>
            <a:r>
              <a:rPr lang="en-US" dirty="0"/>
              <a:t> </a:t>
            </a:r>
            <a:r>
              <a:rPr lang="en-US" dirty="0" err="1"/>
              <a:t>uključene</a:t>
            </a:r>
            <a:r>
              <a:rPr lang="en-US" dirty="0"/>
              <a:t> </a:t>
            </a:r>
            <a:r>
              <a:rPr lang="en-US" dirty="0" err="1"/>
              <a:t>strane</a:t>
            </a:r>
            <a:r>
              <a:rPr lang="en-US" dirty="0"/>
              <a:t> o </a:t>
            </a:r>
            <a:r>
              <a:rPr lang="en-US" dirty="0" err="1"/>
              <a:t>zagušenju</a:t>
            </a:r>
            <a:r>
              <a:rPr lang="en-US" dirty="0"/>
              <a:t> </a:t>
            </a:r>
            <a:r>
              <a:rPr lang="en-US" dirty="0" err="1"/>
              <a:t>mreže</a:t>
            </a:r>
            <a:r>
              <a:rPr lang="en-US" dirty="0"/>
              <a:t>.</a:t>
            </a:r>
            <a:endParaRPr lang="sr-Latn-RS" dirty="0"/>
          </a:p>
          <a:p>
            <a:pPr lvl="0"/>
            <a:r>
              <a:rPr lang="sr-Latn-RS" dirty="0"/>
              <a:t>Total length (16b) – Predstavlja </a:t>
            </a:r>
            <a:r>
              <a:rPr lang="sr-Latn-RS" dirty="0" smtClean="0"/>
              <a:t>ve</a:t>
            </a:r>
            <a:r>
              <a:rPr lang="sr-Latn-RS" dirty="0"/>
              <a:t>i</a:t>
            </a:r>
            <a:r>
              <a:rPr lang="sr-Latn-RS" dirty="0" smtClean="0"/>
              <a:t>lčinu </a:t>
            </a:r>
            <a:r>
              <a:rPr lang="sr-Latn-RS" dirty="0"/>
              <a:t>čitavog paketa u bajtovima, uključujući header i </a:t>
            </a:r>
            <a:r>
              <a:rPr lang="sr-Latn-RS" dirty="0" smtClean="0"/>
              <a:t>data</a:t>
            </a:r>
            <a:endParaRPr lang="sr-Latn-RS" dirty="0"/>
          </a:p>
          <a:p>
            <a:pPr lvl="0"/>
            <a:r>
              <a:rPr lang="sr-Latn-RS" dirty="0"/>
              <a:t>Identification (16b) – </a:t>
            </a:r>
            <a:r>
              <a:rPr lang="sr-Latn-RS" dirty="0" smtClean="0"/>
              <a:t>Jedinstveno </a:t>
            </a:r>
            <a:r>
              <a:rPr lang="sr-Latn-RS" dirty="0"/>
              <a:t>identifikuje grupu fragmentisanih podataka koji se prenose IP paketom.</a:t>
            </a:r>
          </a:p>
          <a:p>
            <a:pPr lvl="0"/>
            <a:r>
              <a:rPr lang="sr-Latn-RS" dirty="0"/>
              <a:t>Flags (3b) – Prvi bit mora biti 0 jer je rezervisan, dok drugi i treći bit označavaju da li se paket može fragmentisati (prvi fleg – Dont fragment), i ako može, da li iza ovog paketa sledi još fragmenata (drugi fleg – More fragments).</a:t>
            </a:r>
          </a:p>
          <a:p>
            <a:pPr lvl="0"/>
            <a:r>
              <a:rPr lang="sr-Latn-RS" dirty="0"/>
              <a:t>Fragment offset (13b) – Predstavlja pomeraj fragmenata, kako bi odredište moglo da pravilno sklopi fragmentisani paket.</a:t>
            </a:r>
          </a:p>
          <a:p>
            <a:pPr lvl="0"/>
            <a:r>
              <a:rPr lang="sr-Latn-RS" dirty="0"/>
              <a:t>Time to live (8b</a:t>
            </a:r>
            <a:r>
              <a:rPr lang="sr-Latn-RS" dirty="0" smtClean="0"/>
              <a:t>)</a:t>
            </a:r>
            <a:endParaRPr lang="sr-Latn-RS" dirty="0"/>
          </a:p>
          <a:p>
            <a:pPr lvl="0"/>
            <a:r>
              <a:rPr lang="sr-Latn-RS" dirty="0"/>
              <a:t>Protocol (8b) – Označava koji protokol se nalazi u data delu paketa</a:t>
            </a:r>
          </a:p>
          <a:p>
            <a:pPr lvl="0"/>
            <a:r>
              <a:rPr lang="sr-Latn-RS" dirty="0"/>
              <a:t>Header Checksum (16b) – Koristi se za proveru ispravnosti headera.</a:t>
            </a:r>
          </a:p>
          <a:p>
            <a:pPr lvl="0"/>
            <a:r>
              <a:rPr lang="sr-Latn-RS" dirty="0"/>
              <a:t>Source Address (32b) – IP adresa izvora</a:t>
            </a:r>
          </a:p>
          <a:p>
            <a:pPr lvl="0"/>
            <a:r>
              <a:rPr lang="sr-Latn-RS" dirty="0"/>
              <a:t>Destination Address (32b) – IP adresa odredišta</a:t>
            </a:r>
          </a:p>
          <a:p>
            <a:endParaRPr lang="sr-Latn-RS" dirty="0"/>
          </a:p>
        </p:txBody>
      </p:sp>
      <p:pic>
        <p:nvPicPr>
          <p:cNvPr id="4" name="Picture 3"/>
          <p:cNvPicPr/>
          <p:nvPr/>
        </p:nvPicPr>
        <p:blipFill>
          <a:blip r:embed="rId3"/>
          <a:stretch>
            <a:fillRect/>
          </a:stretch>
        </p:blipFill>
        <p:spPr>
          <a:xfrm>
            <a:off x="6196509" y="808641"/>
            <a:ext cx="5781040" cy="2051050"/>
          </a:xfrm>
          <a:prstGeom prst="rect">
            <a:avLst/>
          </a:prstGeom>
        </p:spPr>
      </p:pic>
    </p:spTree>
    <p:extLst>
      <p:ext uri="{BB962C8B-B14F-4D97-AF65-F5344CB8AC3E}">
        <p14:creationId xmlns:p14="http://schemas.microsoft.com/office/powerpoint/2010/main" val="1715902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ICMP, UDP</a:t>
            </a:r>
            <a:endParaRPr lang="sr-Latn-RS" dirty="0"/>
          </a:p>
        </p:txBody>
      </p:sp>
      <p:sp>
        <p:nvSpPr>
          <p:cNvPr id="3" name="Content Placeholder 2"/>
          <p:cNvSpPr>
            <a:spLocks noGrp="1"/>
          </p:cNvSpPr>
          <p:nvPr>
            <p:ph sz="half" idx="1"/>
          </p:nvPr>
        </p:nvSpPr>
        <p:spPr>
          <a:xfrm>
            <a:off x="680320" y="3076485"/>
            <a:ext cx="4698358" cy="2859703"/>
          </a:xfrm>
        </p:spPr>
        <p:txBody>
          <a:bodyPr>
            <a:normAutofit fontScale="92500" lnSpcReduction="20000"/>
          </a:bodyPr>
          <a:lstStyle/>
          <a:p>
            <a:pPr lvl="0"/>
            <a:r>
              <a:rPr lang="sr-Latn-RS" sz="1800" dirty="0"/>
              <a:t>Type (8b) – Tip ICMP </a:t>
            </a:r>
            <a:r>
              <a:rPr lang="sr-Latn-RS" sz="1800" dirty="0" smtClean="0"/>
              <a:t>paketa</a:t>
            </a:r>
          </a:p>
          <a:p>
            <a:pPr lvl="0"/>
            <a:r>
              <a:rPr lang="sr-Latn-RS" sz="1800" dirty="0" smtClean="0"/>
              <a:t>Code </a:t>
            </a:r>
            <a:r>
              <a:rPr lang="sr-Latn-RS" sz="1800" dirty="0"/>
              <a:t>(8b) – Podtip ICMP paketa. Bliže određuje poruku definisanu tipom.</a:t>
            </a:r>
          </a:p>
          <a:p>
            <a:pPr lvl="0"/>
            <a:r>
              <a:rPr lang="sr-Latn-RS" sz="1800" dirty="0"/>
              <a:t>Checksum (16b) – Internet check suma koja se koristi za utvrđivanje da li je paket oštećen u transmisiji.</a:t>
            </a:r>
          </a:p>
          <a:p>
            <a:r>
              <a:rPr lang="sr-Latn-RS" sz="1800" dirty="0"/>
              <a:t>Rest of Header (32b) – Sadržaj zavisi od tipa i podtipa</a:t>
            </a:r>
            <a:endParaRPr lang="sr-Latn-RS" sz="1800" dirty="0"/>
          </a:p>
        </p:txBody>
      </p:sp>
      <p:sp>
        <p:nvSpPr>
          <p:cNvPr id="4" name="Content Placeholder 3"/>
          <p:cNvSpPr>
            <a:spLocks noGrp="1"/>
          </p:cNvSpPr>
          <p:nvPr>
            <p:ph sz="half" idx="2"/>
          </p:nvPr>
        </p:nvSpPr>
        <p:spPr>
          <a:xfrm>
            <a:off x="5594123" y="3076485"/>
            <a:ext cx="4700058" cy="2859704"/>
          </a:xfrm>
        </p:spPr>
        <p:txBody>
          <a:bodyPr>
            <a:noAutofit/>
          </a:bodyPr>
          <a:lstStyle/>
          <a:p>
            <a:pPr lvl="0"/>
            <a:r>
              <a:rPr lang="sr-Latn-RS" sz="1700" dirty="0"/>
              <a:t>Source port – Broj porta izvora</a:t>
            </a:r>
          </a:p>
          <a:p>
            <a:pPr lvl="0"/>
            <a:r>
              <a:rPr lang="sr-Latn-RS" sz="1700" dirty="0"/>
              <a:t>Destination port – Broj porta odredišta</a:t>
            </a:r>
          </a:p>
          <a:p>
            <a:pPr lvl="0"/>
            <a:r>
              <a:rPr lang="sr-Latn-RS" sz="1700" dirty="0"/>
              <a:t>Length – Dužina UDP headera i podataka u bajtovima. </a:t>
            </a:r>
          </a:p>
          <a:p>
            <a:pPr lvl="0"/>
            <a:r>
              <a:rPr lang="sr-Latn-RS" sz="1700" dirty="0"/>
              <a:t>Checksum – Opciono polje kod IPv4. Može se iskoristiti za proveru oštećenja datagrama, ili biti ispunjeno nulama ukoliko se ne koristi.</a:t>
            </a:r>
          </a:p>
          <a:p>
            <a:endParaRPr lang="sr-Latn-RS" sz="1700" dirty="0"/>
          </a:p>
        </p:txBody>
      </p:sp>
      <p:pic>
        <p:nvPicPr>
          <p:cNvPr id="6" name="Picture 5"/>
          <p:cNvPicPr/>
          <p:nvPr/>
        </p:nvPicPr>
        <p:blipFill>
          <a:blip r:embed="rId2"/>
          <a:stretch>
            <a:fillRect/>
          </a:stretch>
        </p:blipFill>
        <p:spPr>
          <a:xfrm>
            <a:off x="435771" y="1971773"/>
            <a:ext cx="4614793" cy="967105"/>
          </a:xfrm>
          <a:prstGeom prst="rect">
            <a:avLst/>
          </a:prstGeom>
        </p:spPr>
      </p:pic>
      <p:pic>
        <p:nvPicPr>
          <p:cNvPr id="7" name="Picture 6"/>
          <p:cNvPicPr/>
          <p:nvPr/>
        </p:nvPicPr>
        <p:blipFill>
          <a:blip r:embed="rId3"/>
          <a:stretch>
            <a:fillRect/>
          </a:stretch>
        </p:blipFill>
        <p:spPr>
          <a:xfrm>
            <a:off x="5594123" y="2054640"/>
            <a:ext cx="5731510" cy="801370"/>
          </a:xfrm>
          <a:prstGeom prst="rect">
            <a:avLst/>
          </a:prstGeom>
        </p:spPr>
      </p:pic>
    </p:spTree>
    <p:extLst>
      <p:ext uri="{BB962C8B-B14F-4D97-AF65-F5344CB8AC3E}">
        <p14:creationId xmlns:p14="http://schemas.microsoft.com/office/powerpoint/2010/main" val="4229709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TotalTime>
  <Words>781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Times New Roman</vt:lpstr>
      <vt:lpstr>Trebuchet MS</vt:lpstr>
      <vt:lpstr>Berlin</vt:lpstr>
      <vt:lpstr>Forenzika mrežnog saobraćaja</vt:lpstr>
      <vt:lpstr>Preduslovi za funkcionisanje prisluškivača</vt:lpstr>
      <vt:lpstr>Način rada alata za prisluškivanje</vt:lpstr>
      <vt:lpstr>Wireshark</vt:lpstr>
      <vt:lpstr>EtherApe</vt:lpstr>
      <vt:lpstr>OSI i TCP/IP MODEL</vt:lpstr>
      <vt:lpstr>Ethernet frame</vt:lpstr>
      <vt:lpstr>IP paket</vt:lpstr>
      <vt:lpstr>ICMP, UDP</vt:lpstr>
      <vt:lpstr>TCP</vt:lpstr>
      <vt:lpstr>Implementacija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Forenzika mrežnog saobraćaja</dc:title>
  <dc:creator>Andjela Sokolovic</dc:creator>
  <cp:lastModifiedBy>Andjela Sokolovic</cp:lastModifiedBy>
  <cp:revision>4</cp:revision>
  <dcterms:created xsi:type="dcterms:W3CDTF">2020-09-02T19:37:55Z</dcterms:created>
  <dcterms:modified xsi:type="dcterms:W3CDTF">2020-09-02T20:08:24Z</dcterms:modified>
</cp:coreProperties>
</file>