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Desktop\marcine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Desktop\marcine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Desktop\marcine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title>
      <c:tx>
        <c:rich>
          <a:bodyPr/>
          <a:lstStyle/>
          <a:p>
            <a:pPr>
              <a:defRPr/>
            </a:pPr>
            <a:r>
              <a:rPr lang="pl-PL"/>
              <a:t>Zestawienie naszego rozwiązania</a:t>
            </a:r>
            <a:r>
              <a:rPr lang="pl-PL" baseline="0"/>
              <a:t> z MongoDB</a:t>
            </a:r>
            <a:endParaRPr lang="pl-PL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Dane x 1</c:v>
          </c:tx>
          <c:spPr>
            <a:ln w="12700">
              <a:prstDash val="dash"/>
            </a:ln>
          </c:spPr>
          <c:xVal>
            <c:numRef>
              <c:f>Arkusz1!$I$2:$L$2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</c:numCache>
            </c:numRef>
          </c:xVal>
          <c:yVal>
            <c:numRef>
              <c:f>Arkusz1!$I$3:$I$6</c:f>
              <c:numCache>
                <c:formatCode>General</c:formatCode>
                <c:ptCount val="4"/>
                <c:pt idx="0">
                  <c:v>148</c:v>
                </c:pt>
                <c:pt idx="1">
                  <c:v>1520</c:v>
                </c:pt>
                <c:pt idx="2">
                  <c:v>15467</c:v>
                </c:pt>
                <c:pt idx="3">
                  <c:v>29095</c:v>
                </c:pt>
              </c:numCache>
            </c:numRef>
          </c:yVal>
        </c:ser>
        <c:ser>
          <c:idx val="1"/>
          <c:order val="1"/>
          <c:tx>
            <c:v>Dane x 5</c:v>
          </c:tx>
          <c:spPr>
            <a:ln w="12700">
              <a:prstDash val="dash"/>
            </a:ln>
          </c:spPr>
          <c:xVal>
            <c:numRef>
              <c:f>Arkusz1!$I$2:$L$2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</c:numCache>
            </c:numRef>
          </c:xVal>
          <c:yVal>
            <c:numRef>
              <c:f>Arkusz1!$J$3:$J$6</c:f>
              <c:numCache>
                <c:formatCode>General</c:formatCode>
                <c:ptCount val="4"/>
                <c:pt idx="0">
                  <c:v>147</c:v>
                </c:pt>
                <c:pt idx="1">
                  <c:v>1358</c:v>
                </c:pt>
                <c:pt idx="2">
                  <c:v>14877</c:v>
                </c:pt>
                <c:pt idx="3">
                  <c:v>29103</c:v>
                </c:pt>
              </c:numCache>
            </c:numRef>
          </c:yVal>
        </c:ser>
        <c:ser>
          <c:idx val="2"/>
          <c:order val="2"/>
          <c:tx>
            <c:v>Dane x 10</c:v>
          </c:tx>
          <c:spPr>
            <a:ln w="12700"/>
          </c:spPr>
          <c:dPt>
            <c:idx val="3"/>
            <c:spPr>
              <a:ln w="12700">
                <a:prstDash val="dash"/>
              </a:ln>
            </c:spPr>
          </c:dPt>
          <c:xVal>
            <c:numRef>
              <c:f>Arkusz1!$I$2:$L$2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</c:numCache>
            </c:numRef>
          </c:xVal>
          <c:yVal>
            <c:numRef>
              <c:f>Arkusz1!$K$3:$K$6</c:f>
              <c:numCache>
                <c:formatCode>General</c:formatCode>
                <c:ptCount val="4"/>
                <c:pt idx="0">
                  <c:v>170</c:v>
                </c:pt>
                <c:pt idx="1">
                  <c:v>1618</c:v>
                </c:pt>
                <c:pt idx="2">
                  <c:v>15416</c:v>
                </c:pt>
                <c:pt idx="3">
                  <c:v>30739</c:v>
                </c:pt>
              </c:numCache>
            </c:numRef>
          </c:yVal>
        </c:ser>
        <c:ser>
          <c:idx val="3"/>
          <c:order val="3"/>
          <c:tx>
            <c:v>Dane x 20</c:v>
          </c:tx>
          <c:spPr>
            <a:ln w="12700">
              <a:prstDash val="dash"/>
            </a:ln>
          </c:spPr>
          <c:xVal>
            <c:numRef>
              <c:f>Arkusz1!$I$2:$L$2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</c:numCache>
            </c:numRef>
          </c:xVal>
          <c:yVal>
            <c:numRef>
              <c:f>Arkusz1!$L$3:$L$6</c:f>
              <c:numCache>
                <c:formatCode>General</c:formatCode>
                <c:ptCount val="4"/>
                <c:pt idx="0">
                  <c:v>154</c:v>
                </c:pt>
                <c:pt idx="1">
                  <c:v>1759</c:v>
                </c:pt>
                <c:pt idx="2">
                  <c:v>19346</c:v>
                </c:pt>
                <c:pt idx="3">
                  <c:v>32464</c:v>
                </c:pt>
              </c:numCache>
            </c:numRef>
          </c:yVal>
        </c:ser>
        <c:ser>
          <c:idx val="4"/>
          <c:order val="4"/>
          <c:tx>
            <c:v>Dane x 1 mongo</c:v>
          </c:tx>
          <c:spPr>
            <a:ln w="12700"/>
          </c:spPr>
          <c:xVal>
            <c:numRef>
              <c:f>Arkusz1!$C$2:$F$2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</c:numCache>
            </c:numRef>
          </c:xVal>
          <c:yVal>
            <c:numRef>
              <c:f>Arkusz1!$C$3:$C$6</c:f>
              <c:numCache>
                <c:formatCode>General</c:formatCode>
                <c:ptCount val="4"/>
                <c:pt idx="0">
                  <c:v>143</c:v>
                </c:pt>
                <c:pt idx="1">
                  <c:v>486</c:v>
                </c:pt>
                <c:pt idx="2">
                  <c:v>3244</c:v>
                </c:pt>
                <c:pt idx="3">
                  <c:v>5259</c:v>
                </c:pt>
              </c:numCache>
            </c:numRef>
          </c:yVal>
        </c:ser>
        <c:ser>
          <c:idx val="5"/>
          <c:order val="5"/>
          <c:tx>
            <c:v>Dane x 5 mongo</c:v>
          </c:tx>
          <c:spPr>
            <a:ln w="12700"/>
          </c:spPr>
          <c:xVal>
            <c:numRef>
              <c:f>Arkusz1!$C$2:$F$2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</c:numCache>
            </c:numRef>
          </c:xVal>
          <c:yVal>
            <c:numRef>
              <c:f>Arkusz1!$D$3:$D$6</c:f>
              <c:numCache>
                <c:formatCode>General</c:formatCode>
                <c:ptCount val="4"/>
                <c:pt idx="0">
                  <c:v>26</c:v>
                </c:pt>
                <c:pt idx="1">
                  <c:v>302</c:v>
                </c:pt>
                <c:pt idx="2">
                  <c:v>2906</c:v>
                </c:pt>
                <c:pt idx="3">
                  <c:v>5487</c:v>
                </c:pt>
              </c:numCache>
            </c:numRef>
          </c:yVal>
        </c:ser>
        <c:ser>
          <c:idx val="6"/>
          <c:order val="6"/>
          <c:tx>
            <c:v>Dane x 10 mongo</c:v>
          </c:tx>
          <c:spPr>
            <a:ln w="12700"/>
          </c:spPr>
          <c:xVal>
            <c:numRef>
              <c:f>Arkusz1!$C$2:$F$2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</c:numCache>
            </c:numRef>
          </c:xVal>
          <c:yVal>
            <c:numRef>
              <c:f>Arkusz1!$E$3:$E$6</c:f>
              <c:numCache>
                <c:formatCode>General</c:formatCode>
                <c:ptCount val="4"/>
                <c:pt idx="0">
                  <c:v>25</c:v>
                </c:pt>
                <c:pt idx="1">
                  <c:v>346</c:v>
                </c:pt>
                <c:pt idx="2">
                  <c:v>2390</c:v>
                </c:pt>
                <c:pt idx="3">
                  <c:v>5994</c:v>
                </c:pt>
              </c:numCache>
            </c:numRef>
          </c:yVal>
        </c:ser>
        <c:ser>
          <c:idx val="7"/>
          <c:order val="7"/>
          <c:tx>
            <c:v>Dane x 20 mongo</c:v>
          </c:tx>
          <c:spPr>
            <a:ln w="12700"/>
          </c:spPr>
          <c:xVal>
            <c:numRef>
              <c:f>Arkusz1!$C$2:$F$2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</c:numCache>
            </c:numRef>
          </c:xVal>
          <c:yVal>
            <c:numRef>
              <c:f>Arkusz1!$F$3:$F$6</c:f>
              <c:numCache>
                <c:formatCode>General</c:formatCode>
                <c:ptCount val="4"/>
                <c:pt idx="0">
                  <c:v>26</c:v>
                </c:pt>
                <c:pt idx="1">
                  <c:v>257</c:v>
                </c:pt>
                <c:pt idx="2">
                  <c:v>2860</c:v>
                </c:pt>
                <c:pt idx="3">
                  <c:v>6928</c:v>
                </c:pt>
              </c:numCache>
            </c:numRef>
          </c:yVal>
        </c:ser>
        <c:axId val="85036032"/>
        <c:axId val="85046400"/>
      </c:scatterChart>
      <c:valAx>
        <c:axId val="85036032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Ilość</a:t>
                </a:r>
                <a:r>
                  <a:rPr lang="pl-PL" baseline="0"/>
                  <a:t> insertów</a:t>
                </a:r>
                <a:endParaRPr lang="pl-PL"/>
              </a:p>
            </c:rich>
          </c:tx>
          <c:layout/>
        </c:title>
        <c:numFmt formatCode="General" sourceLinked="1"/>
        <c:majorTickMark val="none"/>
        <c:tickLblPos val="nextTo"/>
        <c:crossAx val="85046400"/>
        <c:crosses val="autoZero"/>
        <c:crossBetween val="midCat"/>
      </c:valAx>
      <c:valAx>
        <c:axId val="8504640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Czas w milisekundach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5036032"/>
        <c:crosses val="autoZero"/>
        <c:crossBetween val="midCat"/>
      </c:valAx>
      <c:spPr>
        <a:noFill/>
        <a:ln w="31750">
          <a:gradFill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5400000" scaled="0"/>
          </a:gradFill>
          <a:prstDash val="solid"/>
        </a:ln>
      </c:spPr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title>
      <c:tx>
        <c:rich>
          <a:bodyPr/>
          <a:lstStyle/>
          <a:p>
            <a:pPr>
              <a:defRPr/>
            </a:pPr>
            <a:r>
              <a:rPr lang="pl-PL"/>
              <a:t>Test MongoDB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9.3507148236927601E-2"/>
          <c:y val="0.16404433054289355"/>
          <c:w val="0.74463438343842525"/>
          <c:h val="0.76525601057874093"/>
        </c:manualLayout>
      </c:layout>
      <c:scatterChart>
        <c:scatterStyle val="lineMarker"/>
        <c:ser>
          <c:idx val="0"/>
          <c:order val="0"/>
          <c:tx>
            <c:v>Dane x 1</c:v>
          </c:tx>
          <c:xVal>
            <c:numRef>
              <c:f>Arkusz1!$C$2:$F$2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</c:numCache>
            </c:numRef>
          </c:xVal>
          <c:yVal>
            <c:numRef>
              <c:f>Arkusz1!$C$3:$C$6</c:f>
              <c:numCache>
                <c:formatCode>General</c:formatCode>
                <c:ptCount val="4"/>
                <c:pt idx="0">
                  <c:v>143</c:v>
                </c:pt>
                <c:pt idx="1">
                  <c:v>486</c:v>
                </c:pt>
                <c:pt idx="2">
                  <c:v>3244</c:v>
                </c:pt>
                <c:pt idx="3">
                  <c:v>5259</c:v>
                </c:pt>
              </c:numCache>
            </c:numRef>
          </c:yVal>
        </c:ser>
        <c:ser>
          <c:idx val="1"/>
          <c:order val="1"/>
          <c:tx>
            <c:v>Dane x 5</c:v>
          </c:tx>
          <c:xVal>
            <c:numRef>
              <c:f>Arkusz1!$C$2:$F$2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</c:numCache>
            </c:numRef>
          </c:xVal>
          <c:yVal>
            <c:numRef>
              <c:f>Arkusz1!$D$3:$D$6</c:f>
              <c:numCache>
                <c:formatCode>General</c:formatCode>
                <c:ptCount val="4"/>
                <c:pt idx="0">
                  <c:v>26</c:v>
                </c:pt>
                <c:pt idx="1">
                  <c:v>302</c:v>
                </c:pt>
                <c:pt idx="2">
                  <c:v>2906</c:v>
                </c:pt>
                <c:pt idx="3">
                  <c:v>5487</c:v>
                </c:pt>
              </c:numCache>
            </c:numRef>
          </c:yVal>
        </c:ser>
        <c:ser>
          <c:idx val="2"/>
          <c:order val="2"/>
          <c:tx>
            <c:v>Dane x 10</c:v>
          </c:tx>
          <c:xVal>
            <c:numRef>
              <c:f>Arkusz1!$C$2:$F$2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</c:numCache>
            </c:numRef>
          </c:xVal>
          <c:yVal>
            <c:numRef>
              <c:f>Arkusz1!$E$3:$E$6</c:f>
              <c:numCache>
                <c:formatCode>General</c:formatCode>
                <c:ptCount val="4"/>
                <c:pt idx="0">
                  <c:v>25</c:v>
                </c:pt>
                <c:pt idx="1">
                  <c:v>346</c:v>
                </c:pt>
                <c:pt idx="2">
                  <c:v>2390</c:v>
                </c:pt>
                <c:pt idx="3">
                  <c:v>5994</c:v>
                </c:pt>
              </c:numCache>
            </c:numRef>
          </c:yVal>
        </c:ser>
        <c:ser>
          <c:idx val="3"/>
          <c:order val="3"/>
          <c:tx>
            <c:v>Dane x 20</c:v>
          </c:tx>
          <c:xVal>
            <c:numRef>
              <c:f>Arkusz1!$C$2:$F$2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</c:numCache>
            </c:numRef>
          </c:xVal>
          <c:yVal>
            <c:numRef>
              <c:f>Arkusz1!$F$3:$F$6</c:f>
              <c:numCache>
                <c:formatCode>General</c:formatCode>
                <c:ptCount val="4"/>
                <c:pt idx="0">
                  <c:v>26</c:v>
                </c:pt>
                <c:pt idx="1">
                  <c:v>257</c:v>
                </c:pt>
                <c:pt idx="2">
                  <c:v>2860</c:v>
                </c:pt>
                <c:pt idx="3">
                  <c:v>6928</c:v>
                </c:pt>
              </c:numCache>
            </c:numRef>
          </c:yVal>
        </c:ser>
        <c:axId val="82152832"/>
        <c:axId val="82179584"/>
      </c:scatterChart>
      <c:valAx>
        <c:axId val="82152832"/>
        <c:scaling>
          <c:orientation val="minMax"/>
          <c:max val="25000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Ilość insertów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2179584"/>
        <c:crosses val="autoZero"/>
        <c:crossBetween val="midCat"/>
      </c:valAx>
      <c:valAx>
        <c:axId val="82179584"/>
        <c:scaling>
          <c:orientation val="minMax"/>
          <c:max val="700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Czas w milisekundach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 w="3175"/>
        </c:spPr>
        <c:crossAx val="8215283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8310276219774952"/>
          <c:y val="0.37867832926747019"/>
          <c:w val="9.7055873569374715E-2"/>
          <c:h val="0.33896946118773208"/>
        </c:manualLayout>
      </c:layout>
    </c:legend>
    <c:plotVisOnly val="1"/>
  </c:chart>
  <c:spPr>
    <a:ln w="3175"/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title>
      <c:tx>
        <c:rich>
          <a:bodyPr/>
          <a:lstStyle/>
          <a:p>
            <a:pPr>
              <a:defRPr/>
            </a:pPr>
            <a:r>
              <a:rPr lang="pl-PL"/>
              <a:t>Test nasze</a:t>
            </a:r>
            <a:r>
              <a:rPr lang="pl-PL" baseline="0"/>
              <a:t> rozwiązanie</a:t>
            </a:r>
            <a:endParaRPr lang="pl-PL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Dane x 1</c:v>
          </c:tx>
          <c:xVal>
            <c:numRef>
              <c:f>Arkusz1!$I$2:$L$2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</c:numCache>
            </c:numRef>
          </c:xVal>
          <c:yVal>
            <c:numRef>
              <c:f>Arkusz1!$I$3:$I$6</c:f>
              <c:numCache>
                <c:formatCode>General</c:formatCode>
                <c:ptCount val="4"/>
                <c:pt idx="0">
                  <c:v>148</c:v>
                </c:pt>
                <c:pt idx="1">
                  <c:v>1520</c:v>
                </c:pt>
                <c:pt idx="2">
                  <c:v>15467</c:v>
                </c:pt>
                <c:pt idx="3">
                  <c:v>29095</c:v>
                </c:pt>
              </c:numCache>
            </c:numRef>
          </c:yVal>
        </c:ser>
        <c:ser>
          <c:idx val="1"/>
          <c:order val="1"/>
          <c:tx>
            <c:v>Dane x 5</c:v>
          </c:tx>
          <c:xVal>
            <c:numRef>
              <c:f>Arkusz1!$I$2:$L$2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</c:numCache>
            </c:numRef>
          </c:xVal>
          <c:yVal>
            <c:numRef>
              <c:f>Arkusz1!$J$3:$J$6</c:f>
              <c:numCache>
                <c:formatCode>General</c:formatCode>
                <c:ptCount val="4"/>
                <c:pt idx="0">
                  <c:v>147</c:v>
                </c:pt>
                <c:pt idx="1">
                  <c:v>1358</c:v>
                </c:pt>
                <c:pt idx="2">
                  <c:v>14877</c:v>
                </c:pt>
                <c:pt idx="3">
                  <c:v>29103</c:v>
                </c:pt>
              </c:numCache>
            </c:numRef>
          </c:yVal>
        </c:ser>
        <c:ser>
          <c:idx val="2"/>
          <c:order val="2"/>
          <c:tx>
            <c:v>Dane x 10</c:v>
          </c:tx>
          <c:xVal>
            <c:numRef>
              <c:f>Arkusz1!$I$2:$L$2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</c:numCache>
            </c:numRef>
          </c:xVal>
          <c:yVal>
            <c:numRef>
              <c:f>Arkusz1!$K$3:$K$6</c:f>
              <c:numCache>
                <c:formatCode>General</c:formatCode>
                <c:ptCount val="4"/>
                <c:pt idx="0">
                  <c:v>170</c:v>
                </c:pt>
                <c:pt idx="1">
                  <c:v>1618</c:v>
                </c:pt>
                <c:pt idx="2">
                  <c:v>15416</c:v>
                </c:pt>
                <c:pt idx="3">
                  <c:v>30739</c:v>
                </c:pt>
              </c:numCache>
            </c:numRef>
          </c:yVal>
        </c:ser>
        <c:ser>
          <c:idx val="3"/>
          <c:order val="3"/>
          <c:tx>
            <c:v>Dane x 20</c:v>
          </c:tx>
          <c:xVal>
            <c:numRef>
              <c:f>Arkusz1!$I$2:$L$2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20000</c:v>
                </c:pt>
              </c:numCache>
            </c:numRef>
          </c:xVal>
          <c:yVal>
            <c:numRef>
              <c:f>Arkusz1!$L$3:$L$6</c:f>
              <c:numCache>
                <c:formatCode>General</c:formatCode>
                <c:ptCount val="4"/>
                <c:pt idx="0">
                  <c:v>154</c:v>
                </c:pt>
                <c:pt idx="1">
                  <c:v>1759</c:v>
                </c:pt>
                <c:pt idx="2">
                  <c:v>19346</c:v>
                </c:pt>
                <c:pt idx="3">
                  <c:v>32464</c:v>
                </c:pt>
              </c:numCache>
            </c:numRef>
          </c:yVal>
        </c:ser>
        <c:axId val="99915648"/>
        <c:axId val="99932800"/>
      </c:scatterChart>
      <c:valAx>
        <c:axId val="99915648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ilośc insertów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99932800"/>
        <c:crosses val="autoZero"/>
        <c:crossBetween val="midCat"/>
      </c:valAx>
      <c:valAx>
        <c:axId val="9993280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Czas w milisekundach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9991564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6221E02-25CB-4963-84BC-0813985E7D90}" type="datetimeFigureOut">
              <a:rPr lang="pl-PL" smtClean="0"/>
              <a:pPr/>
              <a:t>2013-06-11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2013-06-11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2013-06-11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Rozproszone systemy operacyjne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MongoDB</a:t>
            </a:r>
            <a:endParaRPr lang="pl-PL" dirty="0"/>
          </a:p>
        </p:txBody>
      </p:sp>
      <p:pic>
        <p:nvPicPr>
          <p:cNvPr id="4" name="Obraz 3" descr="WEITI-logo-poziome-kolor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728" y="260648"/>
            <a:ext cx="4800610" cy="22677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 przeprowadzonych testów wynika, że rozwiązanie </a:t>
            </a:r>
            <a:r>
              <a:rPr lang="pl-PL" dirty="0" err="1" smtClean="0"/>
              <a:t>MonogoDB</a:t>
            </a:r>
            <a:r>
              <a:rPr lang="pl-PL" dirty="0" smtClean="0"/>
              <a:t> znacząco przewyższa nasze rozwiązanie pod względem szybkości około pięcio krotnie.</a:t>
            </a:r>
          </a:p>
          <a:p>
            <a:endParaRPr lang="pl-PL" dirty="0" smtClean="0"/>
          </a:p>
          <a:p>
            <a:r>
              <a:rPr lang="pl-PL" dirty="0" smtClean="0"/>
              <a:t>Na podstawie otrzymanych danych wynika, że nie udało poprawić nam się procesu </a:t>
            </a:r>
            <a:r>
              <a:rPr lang="pl-PL" dirty="0" err="1" smtClean="0"/>
              <a:t>shardingu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Autorzy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l-PL" dirty="0" smtClean="0"/>
              <a:t>Tomasz Adamiec</a:t>
            </a:r>
          </a:p>
          <a:p>
            <a:pPr lvl="0"/>
            <a:r>
              <a:rPr lang="pl-PL" dirty="0" smtClean="0"/>
              <a:t>Piotr Cebulski</a:t>
            </a:r>
          </a:p>
          <a:p>
            <a:pPr lvl="0"/>
            <a:r>
              <a:rPr lang="pl-PL" dirty="0" smtClean="0"/>
              <a:t>Marek Kowalski</a:t>
            </a:r>
          </a:p>
          <a:p>
            <a:pPr lvl="0"/>
            <a:r>
              <a:rPr lang="pl-PL" dirty="0" smtClean="0"/>
              <a:t>Mateusz Rosiewicz</a:t>
            </a:r>
          </a:p>
          <a:p>
            <a:pPr lvl="0"/>
            <a:r>
              <a:rPr lang="pl-PL" dirty="0" smtClean="0"/>
              <a:t>Paweł Sokołowski</a:t>
            </a:r>
          </a:p>
          <a:p>
            <a:pPr lvl="0"/>
            <a:r>
              <a:rPr lang="pl-PL" dirty="0" smtClean="0"/>
              <a:t>Marcin Wnuk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Celem projektu jest próba polepszenia działania procesu </a:t>
            </a:r>
            <a:r>
              <a:rPr lang="pl-PL" sz="2400" dirty="0" err="1" smtClean="0"/>
              <a:t>shardingu</a:t>
            </a:r>
            <a:r>
              <a:rPr lang="pl-PL" sz="2400" dirty="0" smtClean="0"/>
              <a:t> w oparciu o rozwiązanie MongoDB. Na potrzeby projektu został stworzony serwer MongoDB o ograniczonej funkcjonalności, który umożliwia współdziałanie z klientem </a:t>
            </a:r>
            <a:r>
              <a:rPr lang="pl-PL" sz="2400" dirty="0" err="1" smtClean="0"/>
              <a:t>mongod</a:t>
            </a:r>
            <a:r>
              <a:rPr lang="pl-PL" sz="2400" dirty="0" smtClean="0"/>
              <a:t>.</a:t>
            </a:r>
          </a:p>
          <a:p>
            <a:endParaRPr lang="pl-PL" sz="2400" dirty="0" smtClean="0"/>
          </a:p>
          <a:p>
            <a:endParaRPr lang="pl-PL" sz="2400" dirty="0" smtClean="0"/>
          </a:p>
        </p:txBody>
      </p:sp>
      <p:pic>
        <p:nvPicPr>
          <p:cNvPr id="4" name="Obraz 3" descr="Mongo-Sharding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5856" y="3501008"/>
            <a:ext cx="53911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l-PL" sz="2400" dirty="0" smtClean="0"/>
          </a:p>
          <a:p>
            <a:r>
              <a:rPr lang="pl-PL" sz="2400" dirty="0" smtClean="0"/>
              <a:t>Próba rozwiązania problemu została rozpoczęta od zapoznania się ze sposobem w jaki  MongoDB przeprowadza proces </a:t>
            </a:r>
            <a:r>
              <a:rPr lang="pl-PL" sz="2400" dirty="0" err="1" smtClean="0"/>
              <a:t>shardingu</a:t>
            </a:r>
            <a:r>
              <a:rPr lang="pl-PL" sz="2400" dirty="0" smtClean="0"/>
              <a:t>, czyli podziału danych na inne węzły.</a:t>
            </a:r>
            <a:endParaRPr lang="pl-PL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l-PL" sz="2400" dirty="0" smtClean="0"/>
          </a:p>
          <a:p>
            <a:r>
              <a:rPr lang="pl-PL" sz="2400" dirty="0" smtClean="0"/>
              <a:t>Kolejnym krokiem było opracowanie i stworzenie własnego rozwiązania opartego o rozwiązanie MongoDB</a:t>
            </a:r>
          </a:p>
          <a:p>
            <a:endParaRPr lang="pl-PL" sz="2400" dirty="0" smtClean="0"/>
          </a:p>
          <a:p>
            <a:endParaRPr lang="pl-PL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l-PL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CRUD – </a:t>
            </a:r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reate, 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ead, </a:t>
            </a:r>
            <a:r>
              <a:rPr lang="en-US" sz="2400" b="1" dirty="0" smtClean="0">
                <a:solidFill>
                  <a:srgbClr val="FF0000"/>
                </a:solidFill>
              </a:rPr>
              <a:t>u</a:t>
            </a:r>
            <a:r>
              <a:rPr lang="en-US" sz="2400" dirty="0" smtClean="0">
                <a:solidFill>
                  <a:srgbClr val="FF0000"/>
                </a:solidFill>
              </a:rPr>
              <a:t>pdate</a:t>
            </a:r>
            <a:r>
              <a:rPr lang="pl-PL" sz="2400" dirty="0" smtClean="0">
                <a:solidFill>
                  <a:srgbClr val="FF0000"/>
                </a:solidFill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elete</a:t>
            </a:r>
            <a:endParaRPr lang="pl-PL" sz="2400" dirty="0" smtClean="0">
              <a:solidFill>
                <a:srgbClr val="FF0000"/>
              </a:solidFill>
            </a:endParaRPr>
          </a:p>
          <a:p>
            <a:r>
              <a:rPr lang="pl-PL" sz="2400" b="1" dirty="0" err="1" smtClean="0"/>
              <a:t>FileOperations</a:t>
            </a:r>
            <a:r>
              <a:rPr lang="pl-PL" sz="2400" dirty="0" smtClean="0"/>
              <a:t> – główna klasa odpowiedzialna za operacje na plikach</a:t>
            </a:r>
          </a:p>
          <a:p>
            <a:pPr lvl="0"/>
            <a:r>
              <a:rPr lang="pl-PL" sz="2400" dirty="0" err="1" smtClean="0"/>
              <a:t>Dostepne</a:t>
            </a:r>
            <a:r>
              <a:rPr lang="pl-PL" sz="2400" dirty="0" smtClean="0"/>
              <a:t> operacje: </a:t>
            </a:r>
          </a:p>
          <a:p>
            <a:pPr lvl="0"/>
            <a:r>
              <a:rPr lang="pl-PL" sz="2400" dirty="0" smtClean="0"/>
              <a:t>Wczytywanie bajtów z pliku reprezentujących BSON dokument.</a:t>
            </a:r>
          </a:p>
          <a:p>
            <a:pPr lvl="0"/>
            <a:r>
              <a:rPr lang="pl-PL" sz="2400" dirty="0" smtClean="0"/>
              <a:t>Wyszukiwanie pliku zawierającego daną wartość „_id”.</a:t>
            </a:r>
          </a:p>
          <a:p>
            <a:pPr lvl="0"/>
            <a:r>
              <a:rPr lang="pl-PL" sz="2400" dirty="0" smtClean="0"/>
              <a:t>Wyszukiwanie pliku po nazwie pliku i nazwie kolekcji.</a:t>
            </a:r>
          </a:p>
          <a:p>
            <a:pPr lvl="0"/>
            <a:r>
              <a:rPr lang="pl-PL" sz="2400" dirty="0" smtClean="0"/>
              <a:t>Tworzenie pliku na dysku.</a:t>
            </a:r>
          </a:p>
          <a:p>
            <a:pPr lvl="0"/>
            <a:r>
              <a:rPr lang="pl-PL" sz="2400" dirty="0" smtClean="0"/>
              <a:t>Zwrócenie listy plików z danego folderu.</a:t>
            </a:r>
          </a:p>
          <a:p>
            <a:endParaRPr lang="pl-PL" sz="2400" dirty="0" smtClean="0"/>
          </a:p>
          <a:p>
            <a:endParaRPr lang="pl-PL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l-PL" sz="2400" dirty="0" smtClean="0">
              <a:solidFill>
                <a:srgbClr val="FF0000"/>
              </a:solidFill>
            </a:endParaRPr>
          </a:p>
          <a:p>
            <a:r>
              <a:rPr lang="pl-PL" sz="2400" dirty="0" smtClean="0">
                <a:solidFill>
                  <a:srgbClr val="FF0000"/>
                </a:solidFill>
              </a:rPr>
              <a:t>Przechowywanie dokumentów:</a:t>
            </a:r>
          </a:p>
          <a:p>
            <a:r>
              <a:rPr lang="pl-PL" sz="2400" dirty="0" smtClean="0"/>
              <a:t>Dokument reprezentowany jest przez pojedynczy plik</a:t>
            </a:r>
          </a:p>
          <a:p>
            <a:r>
              <a:rPr lang="pl-PL" sz="2400" dirty="0" smtClean="0"/>
              <a:t>Kolekcja reprezentowana przez folder</a:t>
            </a:r>
          </a:p>
          <a:p>
            <a:r>
              <a:rPr lang="pl-PL" sz="2400" dirty="0" smtClean="0"/>
              <a:t>W jednej kolekcji może być przechowywany dokładnie jeden dokument.</a:t>
            </a:r>
          </a:p>
          <a:p>
            <a:r>
              <a:rPr lang="pl-PL" sz="2400" dirty="0" smtClean="0"/>
              <a:t>Każdy dokument nazywany jest za pomocą unikalnego identyfikatora</a:t>
            </a:r>
          </a:p>
          <a:p>
            <a:endParaRPr lang="pl-PL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solidFill>
                  <a:srgbClr val="FF0000"/>
                </a:solidFill>
              </a:rPr>
              <a:t>Balancer - </a:t>
            </a:r>
            <a:r>
              <a:rPr lang="pl-PL" sz="2400" dirty="0" smtClean="0"/>
              <a:t>wykonujący się w tle proces, który ma na celu utrzymanie takiej samej liczby kawałków bazy na każdym serwerze należącym do klastra shardów</a:t>
            </a:r>
            <a:endParaRPr lang="pl-PL" sz="2400" dirty="0" smtClean="0">
              <a:solidFill>
                <a:srgbClr val="FF0000"/>
              </a:solidFill>
            </a:endParaRPr>
          </a:p>
          <a:p>
            <a:r>
              <a:rPr lang="pl-PL" sz="2400" dirty="0" smtClean="0"/>
              <a:t>Każda instancja mongos ma uruchomionego swojego balancera</a:t>
            </a:r>
          </a:p>
          <a:p>
            <a:r>
              <a:rPr lang="pl-PL" sz="2400" dirty="0" smtClean="0"/>
              <a:t>W danej chwili jest aktywny tylko jeden balancer</a:t>
            </a:r>
          </a:p>
          <a:p>
            <a:r>
              <a:rPr lang="pl-PL" sz="2400" dirty="0" smtClean="0"/>
              <a:t>Informacje o stanie shardów balancer pobiera z serwera konfiguracyjnego.</a:t>
            </a:r>
          </a:p>
          <a:p>
            <a:endParaRPr lang="pl-PL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</a:t>
            </a:r>
            <a:endParaRPr lang="pl-PL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268</TotalTime>
  <Words>242</Words>
  <Application>Microsoft Office PowerPoint</Application>
  <PresentationFormat>Pokaz na ekranie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Początek</vt:lpstr>
      <vt:lpstr>Rozproszone systemy operacyjne</vt:lpstr>
      <vt:lpstr>Opis problemu</vt:lpstr>
      <vt:lpstr>Rozwiązanie problemu</vt:lpstr>
      <vt:lpstr>Rozwiązanie problemu</vt:lpstr>
      <vt:lpstr>Rozwiązanie problemu</vt:lpstr>
      <vt:lpstr>Rozwiązanie problemu</vt:lpstr>
      <vt:lpstr>Rozwiązanie problemu</vt:lpstr>
      <vt:lpstr>Testy</vt:lpstr>
      <vt:lpstr>Testy</vt:lpstr>
      <vt:lpstr>Testy</vt:lpstr>
      <vt:lpstr>Podsumowanie</vt:lpstr>
      <vt:lpstr>Autorzy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Rozproszone systemy operacyjne</dc:title>
  <dc:creator>Marcin</dc:creator>
  <cp:lastModifiedBy>Marcin</cp:lastModifiedBy>
  <cp:revision>30</cp:revision>
  <dcterms:created xsi:type="dcterms:W3CDTF">2013-06-10T12:06:48Z</dcterms:created>
  <dcterms:modified xsi:type="dcterms:W3CDTF">2013-06-10T23:17:27Z</dcterms:modified>
</cp:coreProperties>
</file>