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66221E02-25CB-4963-84BC-0813985E7D90}" type="datetimeFigureOut">
              <a:rPr lang="pl-PL" smtClean="0"/>
              <a:pPr/>
              <a:t>2013-06-10</a:t>
            </a:fld>
            <a:endParaRPr lang="pl-PL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l-PL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1" name="Prostokąt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Prostokąt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Prostokąt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Prostokąt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2013-06-10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2013-06-10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Łącznik prosty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ójkąt równoramienny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Łącznik prosty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2013-06-10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zawartości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66221E02-25CB-4963-84BC-0813985E7D90}" type="datetimeFigureOut">
              <a:rPr lang="pl-PL" smtClean="0"/>
              <a:pPr/>
              <a:t>2013-06-10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Prostokąt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Prostokąt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2013-06-10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9" name="Symbol zastępczy zawartości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2013-06-10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3" name="Symbol zastępczy zawartości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2013-06-10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Trójkąt równoramienny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2013-06-10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5" name="Łącznik prosty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ójkąt równoramienny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2013-06-10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Łącznik prosty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Łącznik prosty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ójkąt równoramienny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ymbol zastępczy zawartości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2013-06-10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Łącznik prosty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ójkąt równoramienny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stokąt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2013-06-10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8" name="Łącznik prosty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Łącznik prosty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ójkąt równoramienny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Rozproszone systemy operacyjne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MongoDB</a:t>
            </a:r>
            <a:endParaRPr lang="pl-PL" dirty="0"/>
          </a:p>
        </p:txBody>
      </p:sp>
      <p:pic>
        <p:nvPicPr>
          <p:cNvPr id="4" name="Obraz 3" descr="WEITI-logo-poziome-kolor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3728" y="260648"/>
            <a:ext cx="4800610" cy="22677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Autorzy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pl-PL" dirty="0" smtClean="0"/>
              <a:t>Tomasz Adamiec</a:t>
            </a:r>
          </a:p>
          <a:p>
            <a:pPr lvl="0"/>
            <a:r>
              <a:rPr lang="pl-PL" dirty="0" smtClean="0"/>
              <a:t>Piotr Cebulski</a:t>
            </a:r>
          </a:p>
          <a:p>
            <a:pPr lvl="0"/>
            <a:r>
              <a:rPr lang="pl-PL" dirty="0" smtClean="0"/>
              <a:t>Marek Kowalski</a:t>
            </a:r>
          </a:p>
          <a:p>
            <a:pPr lvl="0"/>
            <a:r>
              <a:rPr lang="pl-PL" dirty="0" smtClean="0"/>
              <a:t>Mateusz Rosiewicz</a:t>
            </a:r>
          </a:p>
          <a:p>
            <a:pPr lvl="0"/>
            <a:r>
              <a:rPr lang="pl-PL" dirty="0" smtClean="0"/>
              <a:t>Paweł Sokołowski</a:t>
            </a:r>
          </a:p>
          <a:p>
            <a:pPr lvl="0"/>
            <a:r>
              <a:rPr lang="pl-PL" dirty="0" smtClean="0"/>
              <a:t>Marcin Wnuk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Opis problemu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l-PL" sz="2400" dirty="0" smtClean="0"/>
              <a:t>Celem projektu jest próba polepszenia działania procesu </a:t>
            </a:r>
            <a:r>
              <a:rPr lang="pl-PL" sz="2400" dirty="0" err="1" smtClean="0"/>
              <a:t>shardingu</a:t>
            </a:r>
            <a:r>
              <a:rPr lang="pl-PL" sz="2400" dirty="0" smtClean="0"/>
              <a:t> </a:t>
            </a:r>
            <a:r>
              <a:rPr lang="pl-PL" sz="2400" dirty="0" smtClean="0"/>
              <a:t>w oparciu o rozwiązanie MongoDB. Na potrzeby projektu został stworzony serwer MongoDB o ograniczonej funkcjonalności, który umożliwia współdziałanie z klientem </a:t>
            </a:r>
            <a:r>
              <a:rPr lang="pl-PL" sz="2400" dirty="0" err="1" smtClean="0"/>
              <a:t>mongod</a:t>
            </a:r>
            <a:r>
              <a:rPr lang="pl-PL" sz="2400" dirty="0" smtClean="0"/>
              <a:t>.</a:t>
            </a:r>
          </a:p>
          <a:p>
            <a:endParaRPr lang="pl-PL" sz="2400" dirty="0" smtClean="0"/>
          </a:p>
          <a:p>
            <a:endParaRPr lang="pl-PL" sz="2400" dirty="0" smtClean="0"/>
          </a:p>
        </p:txBody>
      </p:sp>
      <p:pic>
        <p:nvPicPr>
          <p:cNvPr id="4" name="Obraz 3" descr="Mongo-Sharding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5856" y="3501008"/>
            <a:ext cx="5391150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Rozwiązanie problemu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pl-PL" sz="2400" dirty="0" smtClean="0"/>
          </a:p>
          <a:p>
            <a:r>
              <a:rPr lang="pl-PL" sz="2400" dirty="0" smtClean="0"/>
              <a:t>Próba rozwiązania problemu została rozpoczęta od zapoznania się ze sposobem w jaki  MongoDB przeprowadza proces </a:t>
            </a:r>
            <a:r>
              <a:rPr lang="pl-PL" sz="2400" dirty="0" err="1" smtClean="0"/>
              <a:t>shardingu</a:t>
            </a:r>
            <a:r>
              <a:rPr lang="pl-PL" sz="2400" dirty="0" smtClean="0"/>
              <a:t>, czyli podziału danych na inne węzły.</a:t>
            </a:r>
            <a:endParaRPr lang="pl-PL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Rozwiązanie problemu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pl-PL" sz="2400" dirty="0" smtClean="0"/>
          </a:p>
          <a:p>
            <a:r>
              <a:rPr lang="pl-PL" sz="2400" dirty="0" smtClean="0"/>
              <a:t>Kolejnym krokiem było opracowanie i stworzenie własnego rozwiązania opartego o rozwiązanie MongoDB</a:t>
            </a:r>
          </a:p>
          <a:p>
            <a:endParaRPr lang="pl-PL" sz="2400" dirty="0" smtClean="0"/>
          </a:p>
          <a:p>
            <a:endParaRPr lang="pl-PL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Rozwiązanie problemu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pl-PL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CRUD</a:t>
            </a:r>
            <a:r>
              <a:rPr lang="en-US" sz="2400" dirty="0" smtClean="0">
                <a:solidFill>
                  <a:srgbClr val="FF0000"/>
                </a:solidFill>
              </a:rPr>
              <a:t> – </a:t>
            </a:r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r>
              <a:rPr lang="en-US" sz="2400" dirty="0" smtClean="0">
                <a:solidFill>
                  <a:srgbClr val="FF0000"/>
                </a:solidFill>
              </a:rPr>
              <a:t>reate, </a:t>
            </a:r>
            <a:r>
              <a:rPr lang="en-US" sz="2400" b="1" dirty="0" smtClean="0">
                <a:solidFill>
                  <a:srgbClr val="FF0000"/>
                </a:solidFill>
              </a:rPr>
              <a:t>r</a:t>
            </a:r>
            <a:r>
              <a:rPr lang="en-US" sz="2400" dirty="0" smtClean="0">
                <a:solidFill>
                  <a:srgbClr val="FF0000"/>
                </a:solidFill>
              </a:rPr>
              <a:t>ead, </a:t>
            </a:r>
            <a:r>
              <a:rPr lang="en-US" sz="2400" b="1" dirty="0" smtClean="0">
                <a:solidFill>
                  <a:srgbClr val="FF0000"/>
                </a:solidFill>
              </a:rPr>
              <a:t>u</a:t>
            </a:r>
            <a:r>
              <a:rPr lang="en-US" sz="2400" dirty="0" smtClean="0">
                <a:solidFill>
                  <a:srgbClr val="FF0000"/>
                </a:solidFill>
              </a:rPr>
              <a:t>pdate</a:t>
            </a:r>
            <a:r>
              <a:rPr lang="pl-PL" sz="2400" dirty="0" smtClean="0">
                <a:solidFill>
                  <a:srgbClr val="FF0000"/>
                </a:solidFill>
              </a:rPr>
              <a:t>, </a:t>
            </a:r>
            <a:r>
              <a:rPr lang="en-US" sz="2400" b="1" dirty="0" smtClean="0">
                <a:solidFill>
                  <a:srgbClr val="FF0000"/>
                </a:solidFill>
              </a:rPr>
              <a:t>d</a:t>
            </a:r>
            <a:r>
              <a:rPr lang="en-US" sz="2400" dirty="0" smtClean="0">
                <a:solidFill>
                  <a:srgbClr val="FF0000"/>
                </a:solidFill>
              </a:rPr>
              <a:t>elete</a:t>
            </a:r>
            <a:endParaRPr lang="pl-PL" sz="2400" dirty="0" smtClean="0">
              <a:solidFill>
                <a:srgbClr val="FF0000"/>
              </a:solidFill>
            </a:endParaRPr>
          </a:p>
          <a:p>
            <a:r>
              <a:rPr lang="pl-PL" sz="2400" b="1" dirty="0" err="1" smtClean="0"/>
              <a:t>FileOperations</a:t>
            </a:r>
            <a:r>
              <a:rPr lang="pl-PL" sz="2400" dirty="0" smtClean="0"/>
              <a:t> </a:t>
            </a:r>
            <a:r>
              <a:rPr lang="pl-PL" sz="2400" dirty="0" smtClean="0"/>
              <a:t>– główna klasa odpowiedzialna za operacje na plikach</a:t>
            </a:r>
          </a:p>
          <a:p>
            <a:pPr lvl="0"/>
            <a:r>
              <a:rPr lang="pl-PL" sz="2400" dirty="0" err="1" smtClean="0"/>
              <a:t>Dostepne</a:t>
            </a:r>
            <a:r>
              <a:rPr lang="pl-PL" sz="2400" dirty="0" smtClean="0"/>
              <a:t> operacje: </a:t>
            </a:r>
          </a:p>
          <a:p>
            <a:pPr lvl="0"/>
            <a:r>
              <a:rPr lang="pl-PL" sz="2400" dirty="0" smtClean="0"/>
              <a:t>Wczytywanie </a:t>
            </a:r>
            <a:r>
              <a:rPr lang="pl-PL" sz="2400" dirty="0" smtClean="0"/>
              <a:t>bajtów z pliku reprezentujących BSON dokument.</a:t>
            </a:r>
          </a:p>
          <a:p>
            <a:pPr lvl="0"/>
            <a:r>
              <a:rPr lang="pl-PL" sz="2400" dirty="0" smtClean="0"/>
              <a:t>Wyszukiwanie pliku zawierającego daną wartość „_id”.</a:t>
            </a:r>
          </a:p>
          <a:p>
            <a:pPr lvl="0"/>
            <a:r>
              <a:rPr lang="pl-PL" sz="2400" dirty="0" smtClean="0"/>
              <a:t>Wyszukiwanie pliku po nazwie pliku i nazwie kolekcji.</a:t>
            </a:r>
          </a:p>
          <a:p>
            <a:pPr lvl="0"/>
            <a:r>
              <a:rPr lang="pl-PL" sz="2400" dirty="0" smtClean="0"/>
              <a:t>Tworzenie pliku na dysku.</a:t>
            </a:r>
          </a:p>
          <a:p>
            <a:pPr lvl="0"/>
            <a:r>
              <a:rPr lang="pl-PL" sz="2400" dirty="0" smtClean="0"/>
              <a:t>Zwrócenie listy plików z danego folderu.</a:t>
            </a:r>
          </a:p>
          <a:p>
            <a:endParaRPr lang="pl-PL" sz="2400" dirty="0" smtClean="0"/>
          </a:p>
          <a:p>
            <a:endParaRPr lang="pl-PL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Rozwiązanie problemu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pl-PL" sz="2400" dirty="0" smtClean="0">
              <a:solidFill>
                <a:srgbClr val="FF0000"/>
              </a:solidFill>
            </a:endParaRPr>
          </a:p>
          <a:p>
            <a:r>
              <a:rPr lang="pl-PL" sz="2400" dirty="0" smtClean="0">
                <a:solidFill>
                  <a:srgbClr val="FF0000"/>
                </a:solidFill>
              </a:rPr>
              <a:t>Przechowywanie dokumentów:</a:t>
            </a:r>
          </a:p>
          <a:p>
            <a:r>
              <a:rPr lang="pl-PL" sz="2400" dirty="0" smtClean="0"/>
              <a:t>Dokument reprezentowany jest przez pojedynczy plik</a:t>
            </a:r>
          </a:p>
          <a:p>
            <a:r>
              <a:rPr lang="pl-PL" sz="2400" dirty="0" smtClean="0"/>
              <a:t>Kolekcja reprezentowana przez folder</a:t>
            </a:r>
          </a:p>
          <a:p>
            <a:r>
              <a:rPr lang="pl-PL" sz="2400" dirty="0" smtClean="0"/>
              <a:t>W jednej kolekcji może być przechowywany dokładnie jeden dokument.</a:t>
            </a:r>
          </a:p>
          <a:p>
            <a:r>
              <a:rPr lang="pl-PL" sz="2400" dirty="0" smtClean="0"/>
              <a:t>Każdy dokument nazywany jest za pomocą unikalnego identyfikatora</a:t>
            </a:r>
          </a:p>
          <a:p>
            <a:endParaRPr lang="pl-PL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Rozwiązanie problemu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l-PL" sz="2400" dirty="0" smtClean="0">
                <a:solidFill>
                  <a:srgbClr val="FF0000"/>
                </a:solidFill>
              </a:rPr>
              <a:t>Balancer - </a:t>
            </a:r>
            <a:r>
              <a:rPr lang="pl-PL" sz="2400" dirty="0" smtClean="0"/>
              <a:t>wykonujący </a:t>
            </a:r>
            <a:r>
              <a:rPr lang="pl-PL" sz="2400" dirty="0" smtClean="0"/>
              <a:t>się w tle proces, który ma na celu utrzymanie takiej samej liczby kawałków bazy na każdym serwerze należącym do klastra </a:t>
            </a:r>
            <a:r>
              <a:rPr lang="pl-PL" sz="2400" dirty="0" smtClean="0"/>
              <a:t>shardów</a:t>
            </a:r>
            <a:endParaRPr lang="pl-PL" sz="2400" dirty="0" smtClean="0">
              <a:solidFill>
                <a:srgbClr val="FF0000"/>
              </a:solidFill>
            </a:endParaRPr>
          </a:p>
          <a:p>
            <a:r>
              <a:rPr lang="pl-PL" sz="2400" dirty="0" smtClean="0"/>
              <a:t>Każda instancja mongos ma uruchomionego swojego balancera</a:t>
            </a:r>
            <a:endParaRPr lang="pl-PL" sz="2400" dirty="0" smtClean="0"/>
          </a:p>
          <a:p>
            <a:r>
              <a:rPr lang="pl-PL" sz="2400" dirty="0" smtClean="0"/>
              <a:t>W danej chwili jest aktywny tylko jeden balancer</a:t>
            </a:r>
          </a:p>
          <a:p>
            <a:r>
              <a:rPr lang="pl-PL" sz="2400" dirty="0" smtClean="0"/>
              <a:t>Informacje o stanie shardów balancer pobiera z serwera konfiguracyjnego.</a:t>
            </a:r>
          </a:p>
          <a:p>
            <a:endParaRPr lang="pl-PL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oczątek">
  <a:themeElements>
    <a:clrScheme name="Początek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Początek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oczątek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263</TotalTime>
  <Words>181</Words>
  <Application>Microsoft Office PowerPoint</Application>
  <PresentationFormat>Pokaz na ekranie (4:3)</PresentationFormat>
  <Paragraphs>41</Paragraphs>
  <Slides>10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1" baseType="lpstr">
      <vt:lpstr>Początek</vt:lpstr>
      <vt:lpstr>Rozproszone systemy operacyjne</vt:lpstr>
      <vt:lpstr>Opis problemu</vt:lpstr>
      <vt:lpstr>Rozwiązanie problemu</vt:lpstr>
      <vt:lpstr>Rozwiązanie problemu</vt:lpstr>
      <vt:lpstr>Rozwiązanie problemu</vt:lpstr>
      <vt:lpstr>Rozwiązanie problemu</vt:lpstr>
      <vt:lpstr>Rozwiązanie problemu</vt:lpstr>
      <vt:lpstr>Testy</vt:lpstr>
      <vt:lpstr>Podsumowanie</vt:lpstr>
      <vt:lpstr>Autorzy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Rozproszone systemy operacyjne</dc:title>
  <dc:creator>Marcin</dc:creator>
  <cp:lastModifiedBy>Marcin</cp:lastModifiedBy>
  <cp:revision>29</cp:revision>
  <dcterms:created xsi:type="dcterms:W3CDTF">2013-06-10T12:06:48Z</dcterms:created>
  <dcterms:modified xsi:type="dcterms:W3CDTF">2013-06-10T16:40:50Z</dcterms:modified>
</cp:coreProperties>
</file>