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10_8C448435.xml" ContentType="application/vnd.ms-powerpoint.comments+xml"/>
  <Override PartName="/ppt/notesSlides/notesSlide7.xml" ContentType="application/vnd.openxmlformats-officedocument.presentationml.notesSlide+xml"/>
  <Override PartName="/ppt/comments/modernComment_119_61056261.xml" ContentType="application/vnd.ms-powerpoint.comments+xml"/>
  <Override PartName="/ppt/notesSlides/notesSlide8.xml" ContentType="application/vnd.openxmlformats-officedocument.presentationml.notesSlide+xml"/>
  <Override PartName="/ppt/comments/modernComment_118_ACB4F920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09_1CAA8A12.xml" ContentType="application/vnd.ms-powerpoint.comments+xml"/>
  <Override PartName="/ppt/notesSlides/notesSlide12.xml" ContentType="application/vnd.openxmlformats-officedocument.presentationml.notesSlide+xml"/>
  <Override PartName="/ppt/comments/modernComment_115_2E5E64CE.xml" ContentType="application/vnd.ms-powerpoint.comments+xml"/>
  <Override PartName="/ppt/notesSlides/notesSlide13.xml" ContentType="application/vnd.openxmlformats-officedocument.presentationml.notesSlide+xml"/>
  <Override PartName="/ppt/comments/modernComment_116_98424BA2.xml" ContentType="application/vnd.ms-powerpoint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4"/>
  </p:sldMasterIdLst>
  <p:notesMasterIdLst>
    <p:notesMasterId r:id="rId21"/>
  </p:notesMasterIdLst>
  <p:sldIdLst>
    <p:sldId id="256" r:id="rId5"/>
    <p:sldId id="259" r:id="rId6"/>
    <p:sldId id="264" r:id="rId7"/>
    <p:sldId id="263" r:id="rId8"/>
    <p:sldId id="262" r:id="rId9"/>
    <p:sldId id="272" r:id="rId10"/>
    <p:sldId id="281" r:id="rId11"/>
    <p:sldId id="280" r:id="rId12"/>
    <p:sldId id="282" r:id="rId13"/>
    <p:sldId id="279" r:id="rId14"/>
    <p:sldId id="265" r:id="rId15"/>
    <p:sldId id="277" r:id="rId16"/>
    <p:sldId id="278" r:id="rId17"/>
    <p:sldId id="275" r:id="rId18"/>
    <p:sldId id="283" r:id="rId19"/>
    <p:sldId id="271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Medium" panose="02000000000000000000" pitchFamily="2" charset="0"/>
      <p:regular r:id="rId30"/>
      <p:italic r:id="rId31"/>
    </p:embeddedFont>
    <p:embeddedFont>
      <p:font typeface="Tahoma" panose="020B0604030504040204" pitchFamily="3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565B08-962D-D076-0A40-1C1CDC71D850}" name="Ivan KENGNE TAGNE (FISE_2024)" initials="" userId="S::ivan.kengne@ensta-bretagne.org::5a7da783-162c-4386-b5d6-d7cac061f1c5" providerId="AD"/>
  <p188:author id="{342DA928-1CDE-CEB6-CE2F-3E78EBCD135E}" name="Loic SOKOUDJOU SONAGU (FISE_2024)" initials="LS" userId="S::loic.sokoudjou@ensta-bretagne.org::333270f4-4bab-4210-9f97-4bdbb22e4b89" providerId="AD"/>
  <p188:author id="{EC2E3EDD-420B-70E9-371F-75C6502BB587}" name="Julia FOUCHIER (FISE_2024)" initials="J(" userId="S::julia.fouchier@ensta-bretagne.org::e56777f7-6a26-485e-a5ab-c7e5f735cb79" providerId="AD"/>
  <p188:author id="{3F830FE1-8E55-2743-B2F9-DA9F9ABC5F90}" name="Antoine LUU (FISE_2024)" initials="" userId="S::antoine.luu@ensta-bretagne.org::bc675d6a-25ca-43d3-a328-902d1d6f4fa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modernComment_109_1CAA8A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95FC741-F6E8-45C7-A7A8-409D6378C592}" authorId="{342DA928-1CDE-CEB6-CE2F-3E78EBCD135E}" created="2023-10-17T20:47:20.717">
    <pc:sldMkLst xmlns:pc="http://schemas.microsoft.com/office/powerpoint/2013/main/command">
      <pc:docMk/>
      <pc:sldMk cId="480938514" sldId="265"/>
    </pc:sldMkLst>
    <p188:replyLst>
      <p188:reply id="{FA46FA3E-0BC6-4A4B-91EC-13BBC0DA0490}" authorId="{342DA928-1CDE-CEB6-CE2F-3E78EBCD135E}" created="2023-10-17T20:47:59.949">
        <p188:txBody>
          <a:bodyPr/>
          <a:lstStyle/>
          <a:p>
            <a:r>
              <a:rPr lang="fr-FR"/>
              <a:t>Un autre defi que les ResNet resolvent principalement</a:t>
            </a:r>
          </a:p>
        </p188:txBody>
      </p188:reply>
      <p188:reply id="{2EDE086C-F52C-4FC1-924D-C7FAF0D18B51}" authorId="{EC2E3EDD-420B-70E9-371F-75C6502BB587}" created="2023-10-17T20:54:35.471">
        <p188:txBody>
          <a:bodyPr/>
          <a:lstStyle/>
          <a:p>
            <a:r>
              <a:rPr lang="fr-FR"/>
              <a:t>Tu peux modifier la slide comme tu veux !</a:t>
            </a:r>
          </a:p>
        </p188:txBody>
      </p188:reply>
    </p188:replyLst>
    <p188:txBody>
      <a:bodyPr/>
      <a:lstStyle/>
      <a:p>
        <a:r>
          <a:rPr lang="fr-FR"/>
          <a:t>Problème de dégradation aussi </a:t>
        </a:r>
      </a:p>
    </p188:txBody>
  </p188:cm>
  <p188:cm id="{45F249F6-F633-4FFA-A4D1-571E6CED70C0}" authorId="{342DA928-1CDE-CEB6-CE2F-3E78EBCD135E}" created="2024-01-29T15:38:50.150" startDate="2024-01-29T15:38:50.150" dueDate="2024-01-29T15:38:50.150" assignedTo="{3F830FE1-8E55-2743-B2F9-DA9F9ABC5F90}" title="@Antoine LUU (FISE_2024) ">
    <pc:sldMkLst xmlns:pc="http://schemas.microsoft.com/office/powerpoint/2013/main/command">
      <pc:docMk/>
      <pc:sldMk cId="480938514" sldId="265"/>
    </pc:sldMkLst>
    <p188:txBody>
      <a:bodyPr/>
      <a:lstStyle/>
      <a:p>
        <a:r>
          <a:rPr lang="fr-FR"/>
          <a:t>[@Antoine LUU (FISE_2024)] 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>
            <p228:event time="2024-01-29T15:38:50.150" id="{B52ECC2A-CC33-49CB-A956-B0E48BF8569F}">
              <p228:atrbtn authorId="{342DA928-1CDE-CEB6-CE2F-3E78EBCD135E}"/>
              <p228:anchr>
                <p228:comment id="{45F249F6-F633-4FFA-A4D1-571E6CED70C0}"/>
              </p228:anchr>
              <p228:add/>
            </p228:event>
            <p228:event time="2024-01-29T15:38:50.150" id="{72515C36-F1A7-47F9-850A-FB531C20AB56}">
              <p228:atrbtn authorId="{342DA928-1CDE-CEB6-CE2F-3E78EBCD135E}"/>
              <p228:anchr>
                <p228:comment id="{45F249F6-F633-4FFA-A4D1-571E6CED70C0}"/>
              </p228:anchr>
              <p228:asgn authorId="{3F830FE1-8E55-2743-B2F9-DA9F9ABC5F90}"/>
            </p228:event>
            <p228:event time="2024-01-29T15:38:50.150" id="{5876AB38-5C0F-4310-A44E-56BB3871FA7C}">
              <p228:atrbtn authorId="{342DA928-1CDE-CEB6-CE2F-3E78EBCD135E}"/>
              <p228:anchr>
                <p228:comment id="{45F249F6-F633-4FFA-A4D1-571E6CED70C0}"/>
              </p228:anchr>
              <p228:title val="@Antoine LUU (FISE_2024) "/>
            </p228:event>
            <p228:event time="2024-01-29T15:38:50.150" id="{BD5FAEA0-813E-4FE1-911E-D8B4D2A49E15}">
              <p228:atrbtn authorId="{342DA928-1CDE-CEB6-CE2F-3E78EBCD135E}"/>
              <p228:anchr>
                <p228:comment id="{45F249F6-F633-4FFA-A4D1-571E6CED70C0}"/>
              </p228:anchr>
              <p228:date stDt="2024-01-29T15:38:50.150" endDt="2024-01-29T15:38:50.150"/>
            </p228:event>
          </p228:history>
        </p228:taskDetails>
      </p:ext>
    </p188:extLst>
  </p188:cm>
</p188:cmLst>
</file>

<file path=ppt/comments/modernComment_110_8C44843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9900D4E-2588-4034-A125-1CC4B8DBD0D7}" authorId="{342DA928-1CDE-CEB6-CE2F-3E78EBCD135E}" created="2024-01-29T15:38:12.958" startDate="2024-01-29T15:38:12.958" dueDate="2024-01-29T15:38:12.958" assignedTo="{342DA928-1CDE-CEB6-CE2F-3E78EBCD135E}" title="@Loic SOKOUDJOU SONAGU (FISE_2024) ">
    <pc:sldMkLst xmlns:pc="http://schemas.microsoft.com/office/powerpoint/2013/main/command">
      <pc:docMk/>
      <pc:sldMk cId="2353300533" sldId="272"/>
    </pc:sldMkLst>
    <p188:replyLst>
      <p188:reply id="{EC92A04E-FBF8-4B1D-9F9F-0FE9A7F2E4C5}" authorId="{3F830FE1-8E55-2743-B2F9-DA9F9ABC5F90}" created="2024-02-15T07:45:29.058">
        <p188:txBody>
          <a:bodyPr/>
          <a:lstStyle/>
          <a:p>
            <a:r>
              <a:rPr lang="en-US"/>
              <a:t>Je pense qu'il faut expliquer mean shift tracking pas mean shift clustering</a:t>
            </a:r>
          </a:p>
        </p188:txBody>
      </p188:reply>
      <p188:reply id="{53C303C4-1D2B-4BC9-B4DC-515B096E3854}" authorId="{342DA928-1CDE-CEB6-CE2F-3E78EBCD135E}" created="2024-02-15T07:52:33.402">
        <p188:txBody>
          <a:bodyPr/>
          <a:lstStyle/>
          <a:p>
            <a:r>
              <a:rPr lang="fr-FR"/>
              <a:t>Mais tous se joue sur la distribution de couleur aussi </a:t>
            </a:r>
          </a:p>
        </p188:txBody>
      </p188:reply>
      <p188:reply id="{D2E91D99-BA19-482A-941E-4D4EA890E739}" authorId="{3F830FE1-8E55-2743-B2F9-DA9F9ABC5F90}" created="2024-02-15T07:54:47.724">
        <p188:txBody>
          <a:bodyPr/>
          <a:lstStyle/>
          <a:p>
            <a:r>
              <a:rPr lang="en-US"/>
              <a:t>Ok mais donc je rajoute une slide ou on explique l'algorithme</a:t>
            </a:r>
          </a:p>
        </p188:txBody>
      </p188:reply>
    </p188:replyLst>
    <p188:txBody>
      <a:bodyPr/>
      <a:lstStyle/>
      <a:p>
        <a:r>
          <a:rPr lang="fr-FR"/>
          <a:t>[@Loic SOKOUDJOU SONAGU (FISE_2024)] 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>
            <p228:event time="2024-01-29T15:38:12.958" id="{8883DA7B-802C-4391-8ED6-FD60F636DC1C}">
              <p228:atrbtn authorId="{342DA928-1CDE-CEB6-CE2F-3E78EBCD135E}"/>
              <p228:anchr>
                <p228:comment id="{39900D4E-2588-4034-A125-1CC4B8DBD0D7}"/>
              </p228:anchr>
              <p228:add/>
            </p228:event>
            <p228:event time="2024-01-29T15:38:12.958" id="{F3E56EAB-F665-4B03-AC3D-1D842A3B5D22}">
              <p228:atrbtn authorId="{342DA928-1CDE-CEB6-CE2F-3E78EBCD135E}"/>
              <p228:anchr>
                <p228:comment id="{39900D4E-2588-4034-A125-1CC4B8DBD0D7}"/>
              </p228:anchr>
              <p228:asgn authorId="{342DA928-1CDE-CEB6-CE2F-3E78EBCD135E}"/>
            </p228:event>
            <p228:event time="2024-01-29T15:38:12.958" id="{A4219FCA-62E9-4A5D-B20B-29BABD740197}">
              <p228:atrbtn authorId="{342DA928-1CDE-CEB6-CE2F-3E78EBCD135E}"/>
              <p228:anchr>
                <p228:comment id="{39900D4E-2588-4034-A125-1CC4B8DBD0D7}"/>
              </p228:anchr>
              <p228:title val="@Loic SOKOUDJOU SONAGU (FISE_2024) "/>
            </p228:event>
            <p228:event time="2024-01-29T15:38:12.958" id="{06062A3D-2DC5-4B8B-AE15-24FCEC8071A8}">
              <p228:atrbtn authorId="{342DA928-1CDE-CEB6-CE2F-3E78EBCD135E}"/>
              <p228:anchr>
                <p228:comment id="{39900D4E-2588-4034-A125-1CC4B8DBD0D7}"/>
              </p228:anchr>
              <p228:date stDt="2024-01-29T15:38:12.958" endDt="2024-01-29T15:38:12.958"/>
            </p228:event>
          </p228:history>
        </p228:taskDetails>
      </p:ext>
    </p188:extLst>
  </p188:cm>
</p188:cmLst>
</file>

<file path=ppt/comments/modernComment_115_2E5E64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041092F-1204-4BAB-AA01-DA4C878BA50B}" authorId="{41565B08-962D-D076-0A40-1C1CDC71D850}" created="2024-02-15T08:10:12.685">
    <pc:sldMkLst xmlns:pc="http://schemas.microsoft.com/office/powerpoint/2013/main/command">
      <pc:docMk/>
      <pc:sldMk cId="777938126" sldId="277"/>
    </pc:sldMkLst>
    <p188:replyLst>
      <p188:reply id="{1B528F51-90E2-47FE-B68C-9F28E6D5018A}" authorId="{41565B08-962D-D076-0A40-1C1CDC71D850}" created="2024-02-15T08:10:33.092">
        <p188:txBody>
          <a:bodyPr/>
          <a:lstStyle/>
          <a:p>
            <a:r>
              <a:rPr lang="fr-FR"/>
              <a:t>[@Ivan KENGNE TAGNE (FISE_2024)] </a:t>
            </a:r>
          </a:p>
        </p188:txBody>
      </p188:reply>
    </p188:replyLst>
    <p188:txBody>
      <a:bodyPr/>
      <a:lstStyle/>
      <a:p>
        <a:r>
          <a:rPr lang="fr-FR"/>
          <a:t>Ma partie</a:t>
        </a:r>
      </a:p>
    </p188:txBody>
  </p188:cm>
</p188:cmLst>
</file>

<file path=ppt/comments/modernComment_116_98424B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10EE00-B57A-4937-B85C-1282D91B4567}" authorId="{342DA928-1CDE-CEB6-CE2F-3E78EBCD135E}" created="2024-02-14T22:11:50.763">
    <pc:sldMkLst xmlns:pc="http://schemas.microsoft.com/office/powerpoint/2013/main/command">
      <pc:docMk/>
      <pc:sldMk cId="2554481570" sldId="278"/>
    </pc:sldMkLst>
    <p188:txBody>
      <a:bodyPr/>
      <a:lstStyle/>
      <a:p>
        <a:r>
          <a:rPr lang="fr-FR"/>
          <a:t>Pas de code dans la presentation</a:t>
        </a:r>
      </a:p>
    </p188:txBody>
  </p188:cm>
</p188:cmLst>
</file>

<file path=ppt/comments/modernComment_118_ACB4F9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8E2F45-D9B1-4A39-97B9-E2AA77F757F3}" authorId="{41565B08-962D-D076-0A40-1C1CDC71D850}" created="2024-02-15T08:10:51.405">
    <pc:sldMkLst xmlns:pc="http://schemas.microsoft.com/office/powerpoint/2013/main/command">
      <pc:docMk/>
      <pc:sldMk cId="2897541408" sldId="280"/>
    </pc:sldMkLst>
    <p188:txBody>
      <a:bodyPr/>
      <a:lstStyle/>
      <a:p>
        <a:r>
          <a:rPr lang="fr-FR"/>
          <a:t>[@Ivan KENGNE TAGNE (FISE_2024)] </a:t>
        </a:r>
      </a:p>
    </p188:txBody>
  </p188:cm>
</p188:cmLst>
</file>

<file path=ppt/comments/modernComment_119_610562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E98285-9CF7-4389-9D0E-EDF1C8F08266}" authorId="{41565B08-962D-D076-0A40-1C1CDC71D850}" created="2024-02-15T08:11:12.749">
    <pc:sldMkLst xmlns:pc="http://schemas.microsoft.com/office/powerpoint/2013/main/command">
      <pc:docMk/>
      <pc:sldMk cId="1627742817" sldId="281"/>
    </pc:sldMkLst>
    <p188:txBody>
      <a:bodyPr/>
      <a:lstStyle/>
      <a:p>
        <a:r>
          <a:rPr lang="fr-FR"/>
          <a:t>[@Ivan KENGNE TAGNE (FISE_2024)]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517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934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0C10553C-904C-5BBD-5EBE-E1AAA32B3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>
            <a:extLst>
              <a:ext uri="{FF2B5EF4-FFF2-40B4-BE49-F238E27FC236}">
                <a16:creationId xmlns:a16="http://schemas.microsoft.com/office/drawing/2014/main" id="{8BE28310-03DB-8A22-90CE-3FAB984789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>
            <a:extLst>
              <a:ext uri="{FF2B5EF4-FFF2-40B4-BE49-F238E27FC236}">
                <a16:creationId xmlns:a16="http://schemas.microsoft.com/office/drawing/2014/main" id="{DFD75B56-7802-DC07-5584-9428F0BF7E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77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8497C34C-3AAA-3DB6-0F18-5CBCEB33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>
            <a:extLst>
              <a:ext uri="{FF2B5EF4-FFF2-40B4-BE49-F238E27FC236}">
                <a16:creationId xmlns:a16="http://schemas.microsoft.com/office/drawing/2014/main" id="{B806F720-A091-FF8B-5D65-21330CC08B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>
            <a:extLst>
              <a:ext uri="{FF2B5EF4-FFF2-40B4-BE49-F238E27FC236}">
                <a16:creationId xmlns:a16="http://schemas.microsoft.com/office/drawing/2014/main" id="{B56F5712-E38E-56F5-E832-DCF771F5F4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725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464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17C7B33E-6127-2C84-A0B3-88F9B5C1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>
            <a:extLst>
              <a:ext uri="{FF2B5EF4-FFF2-40B4-BE49-F238E27FC236}">
                <a16:creationId xmlns:a16="http://schemas.microsoft.com/office/drawing/2014/main" id="{64E3C1C2-5F6E-239B-284D-6EA44F19DA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>
            <a:extLst>
              <a:ext uri="{FF2B5EF4-FFF2-40B4-BE49-F238E27FC236}">
                <a16:creationId xmlns:a16="http://schemas.microsoft.com/office/drawing/2014/main" id="{C9658421-6E07-3B46-C7CF-5E39719EB6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21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84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04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844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46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77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0D2C-304A-2E14-E9E2-263E873C4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E7D220-BB31-78C8-B14D-B428DB304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BF7FCC-507E-E6CA-933D-B3EDFC67B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871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578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547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9020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Font typeface="Roboto"/>
              <a:buNone/>
              <a:defRPr sz="5200">
                <a:solidFill>
                  <a:srgbClr val="4160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None/>
              <a:defRPr sz="5200">
                <a:solidFill>
                  <a:srgbClr val="4160B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None/>
              <a:defRPr sz="5200">
                <a:solidFill>
                  <a:srgbClr val="4160B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None/>
              <a:defRPr sz="5200">
                <a:solidFill>
                  <a:srgbClr val="4160B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None/>
              <a:defRPr sz="5200">
                <a:solidFill>
                  <a:srgbClr val="4160B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None/>
              <a:defRPr sz="5200">
                <a:solidFill>
                  <a:srgbClr val="4160B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None/>
              <a:defRPr sz="5200">
                <a:solidFill>
                  <a:srgbClr val="4160B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None/>
              <a:defRPr sz="5200">
                <a:solidFill>
                  <a:srgbClr val="4160B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None/>
              <a:defRPr sz="5200">
                <a:solidFill>
                  <a:srgbClr val="4160B7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E4B"/>
              </a:buClr>
              <a:buSzPts val="2800"/>
              <a:buFont typeface="Lato"/>
              <a:buNone/>
              <a:defRPr sz="2800">
                <a:solidFill>
                  <a:srgbClr val="353E4B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b="1">
              <a:solidFill>
                <a:srgbClr val="F3931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4572000" y="245000"/>
            <a:ext cx="4572000" cy="4898400"/>
          </a:xfrm>
          <a:prstGeom prst="rect">
            <a:avLst/>
          </a:prstGeom>
          <a:solidFill>
            <a:srgbClr val="84B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265500" y="960650"/>
            <a:ext cx="4045200" cy="23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265500" y="34126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53E4B"/>
              </a:buClr>
              <a:buSzPts val="1800"/>
              <a:buChar char="◢"/>
              <a:defRPr>
                <a:solidFill>
                  <a:srgbClr val="353E4B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353E4B"/>
              </a:buClr>
              <a:buSzPts val="1400"/>
              <a:buChar char="◿"/>
              <a:defRPr>
                <a:solidFill>
                  <a:srgbClr val="353E4B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353E4B"/>
              </a:buClr>
              <a:buSzPts val="1400"/>
              <a:buChar char="⊿"/>
              <a:defRPr>
                <a:solidFill>
                  <a:srgbClr val="353E4B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353E4B"/>
              </a:buClr>
              <a:buSzPts val="1400"/>
              <a:buChar char="●"/>
              <a:defRPr>
                <a:solidFill>
                  <a:srgbClr val="353E4B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353E4B"/>
              </a:buClr>
              <a:buSzPts val="1400"/>
              <a:buChar char="○"/>
              <a:defRPr>
                <a:solidFill>
                  <a:srgbClr val="353E4B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353E4B"/>
              </a:buClr>
              <a:buSzPts val="1400"/>
              <a:buChar char="■"/>
              <a:defRPr>
                <a:solidFill>
                  <a:srgbClr val="353E4B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353E4B"/>
              </a:buClr>
              <a:buSzPts val="1400"/>
              <a:buChar char="●"/>
              <a:defRPr>
                <a:solidFill>
                  <a:srgbClr val="353E4B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353E4B"/>
              </a:buClr>
              <a:buSzPts val="1400"/>
              <a:buChar char="○"/>
              <a:defRPr>
                <a:solidFill>
                  <a:srgbClr val="353E4B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353E4B"/>
              </a:buClr>
              <a:buSzPts val="1400"/>
              <a:buChar char="■"/>
              <a:defRPr>
                <a:solidFill>
                  <a:srgbClr val="353E4B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59300" y="43829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◢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◿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⊿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 avec logo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8" y="5972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None/>
              <a:defRPr sz="5200">
                <a:solidFill>
                  <a:srgbClr val="4160B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None/>
              <a:defRPr sz="5200">
                <a:solidFill>
                  <a:srgbClr val="4160B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None/>
              <a:defRPr sz="5200">
                <a:solidFill>
                  <a:srgbClr val="4160B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None/>
              <a:defRPr sz="5200">
                <a:solidFill>
                  <a:srgbClr val="4160B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None/>
              <a:defRPr sz="5200">
                <a:solidFill>
                  <a:srgbClr val="4160B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None/>
              <a:defRPr sz="5200">
                <a:solidFill>
                  <a:srgbClr val="4160B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None/>
              <a:defRPr sz="5200">
                <a:solidFill>
                  <a:srgbClr val="4160B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5200"/>
              <a:buNone/>
              <a:defRPr sz="5200">
                <a:solidFill>
                  <a:srgbClr val="4160B7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b="1">
              <a:solidFill>
                <a:srgbClr val="F39311"/>
              </a:solidFill>
            </a:endParaR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94125" y="3740025"/>
            <a:ext cx="2955750" cy="11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120100" y="86725"/>
            <a:ext cx="900600" cy="36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CFE2F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3600"/>
              <a:buFont typeface="Roboto Medium"/>
              <a:buNone/>
              <a:defRPr sz="3600">
                <a:solidFill>
                  <a:srgbClr val="4160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 avec logo">
  <p:cSld name="SECTION_HEADER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1236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3600"/>
              <a:buFont typeface="Roboto Medium"/>
              <a:buNone/>
              <a:defRPr sz="3600">
                <a:solidFill>
                  <a:srgbClr val="4160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94125" y="3511425"/>
            <a:ext cx="2955750" cy="11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120100" y="86725"/>
            <a:ext cx="900600" cy="36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 avec image 1">
  <p:cSld name="SECTION_HEADER_1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084050"/>
            <a:ext cx="3897900" cy="17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3600"/>
              <a:buFont typeface="Roboto Medium"/>
              <a:buNone/>
              <a:defRPr sz="3600">
                <a:solidFill>
                  <a:srgbClr val="84B8D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5625" y="3838300"/>
            <a:ext cx="2350051" cy="9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120100" y="86725"/>
            <a:ext cx="900600" cy="36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4589800" y="326900"/>
            <a:ext cx="4489800" cy="4749900"/>
          </a:xfrm>
          <a:prstGeom prst="rect">
            <a:avLst/>
          </a:prstGeom>
          <a:solidFill>
            <a:srgbClr val="C8DF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778225" y="255335"/>
            <a:ext cx="72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◢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◿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⊿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1623300" y="828035"/>
            <a:ext cx="7528500" cy="0"/>
          </a:xfrm>
          <a:prstGeom prst="straightConnector1">
            <a:avLst/>
          </a:prstGeom>
          <a:noFill/>
          <a:ln w="19050" cap="flat" cmpd="sng">
            <a:solidFill>
              <a:srgbClr val="C8DF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778225" y="255335"/>
            <a:ext cx="72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◢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◿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⊿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◢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◿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⊿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1623300" y="828035"/>
            <a:ext cx="7528500" cy="0"/>
          </a:xfrm>
          <a:prstGeom prst="straightConnector1">
            <a:avLst/>
          </a:prstGeom>
          <a:noFill/>
          <a:ln w="19050" cap="flat" cmpd="sng">
            <a:solidFill>
              <a:srgbClr val="C8DF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778225" y="255335"/>
            <a:ext cx="72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None/>
              <a:defRPr>
                <a:solidFill>
                  <a:srgbClr val="4160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None/>
              <a:defRPr>
                <a:solidFill>
                  <a:srgbClr val="4160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None/>
              <a:defRPr>
                <a:solidFill>
                  <a:srgbClr val="4160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None/>
              <a:defRPr>
                <a:solidFill>
                  <a:srgbClr val="4160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None/>
              <a:defRPr>
                <a:solidFill>
                  <a:srgbClr val="4160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None/>
              <a:defRPr>
                <a:solidFill>
                  <a:srgbClr val="4160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None/>
              <a:defRPr>
                <a:solidFill>
                  <a:srgbClr val="4160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None/>
              <a:defRPr>
                <a:solidFill>
                  <a:srgbClr val="4160B7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1623300" y="828035"/>
            <a:ext cx="7528500" cy="0"/>
          </a:xfrm>
          <a:prstGeom prst="straightConnector1">
            <a:avLst/>
          </a:prstGeom>
          <a:noFill/>
          <a:ln w="19050" cap="flat" cmpd="sng">
            <a:solidFill>
              <a:srgbClr val="C8DF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311700" y="893050"/>
            <a:ext cx="3671400" cy="9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1923000"/>
            <a:ext cx="3671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◢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◿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⊿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778225" y="447250"/>
            <a:ext cx="72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Font typeface="Roboto"/>
              <a:buNone/>
              <a:defRPr sz="2400">
                <a:solidFill>
                  <a:srgbClr val="4160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buFont typeface="Lato"/>
              <a:buChar char="◢"/>
              <a:defRPr sz="1800">
                <a:solidFill>
                  <a:srgbClr val="353E4B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4B8DF"/>
              </a:buClr>
              <a:buSzPts val="1400"/>
              <a:buFont typeface="Lato"/>
              <a:buChar char="◿"/>
              <a:defRPr>
                <a:solidFill>
                  <a:srgbClr val="353E4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4B8DF"/>
              </a:buClr>
              <a:buSzPts val="1400"/>
              <a:buFont typeface="Lato"/>
              <a:buChar char="⊿"/>
              <a:defRPr>
                <a:solidFill>
                  <a:srgbClr val="353E4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4B8DF"/>
              </a:buClr>
              <a:buSzPts val="1400"/>
              <a:buFont typeface="Lato"/>
              <a:buChar char="●"/>
              <a:defRPr>
                <a:solidFill>
                  <a:srgbClr val="353E4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4B8DF"/>
              </a:buClr>
              <a:buSzPts val="1400"/>
              <a:buFont typeface="Lato"/>
              <a:buChar char="○"/>
              <a:defRPr>
                <a:solidFill>
                  <a:srgbClr val="353E4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4B8DF"/>
              </a:buClr>
              <a:buSzPts val="1400"/>
              <a:buFont typeface="Lato"/>
              <a:buChar char="■"/>
              <a:defRPr>
                <a:solidFill>
                  <a:srgbClr val="353E4B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4B8DF"/>
              </a:buClr>
              <a:buSzPts val="1400"/>
              <a:buFont typeface="Lato"/>
              <a:buChar char="●"/>
              <a:defRPr>
                <a:solidFill>
                  <a:srgbClr val="353E4B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3E4B"/>
              </a:buClr>
              <a:buSzPts val="1400"/>
              <a:buFont typeface="Lato"/>
              <a:buChar char="○"/>
              <a:defRPr>
                <a:solidFill>
                  <a:srgbClr val="353E4B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53E4B"/>
              </a:buClr>
              <a:buSzPts val="1400"/>
              <a:buFont typeface="Lato"/>
              <a:buChar char="■"/>
              <a:defRPr>
                <a:solidFill>
                  <a:srgbClr val="353E4B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 b="1">
                <a:solidFill>
                  <a:srgbClr val="FFFFFF"/>
                </a:solidFill>
              </a:defRPr>
            </a:lvl1pPr>
            <a:lvl2pPr lvl="1" algn="r">
              <a:buNone/>
              <a:defRPr sz="1000" b="1">
                <a:solidFill>
                  <a:srgbClr val="FFFFFF"/>
                </a:solidFill>
              </a:defRPr>
            </a:lvl2pPr>
            <a:lvl3pPr lvl="2" algn="r">
              <a:buNone/>
              <a:defRPr sz="1000" b="1">
                <a:solidFill>
                  <a:srgbClr val="FFFFFF"/>
                </a:solidFill>
              </a:defRPr>
            </a:lvl3pPr>
            <a:lvl4pPr lvl="3" algn="r">
              <a:buNone/>
              <a:defRPr sz="1000" b="1">
                <a:solidFill>
                  <a:srgbClr val="FFFFFF"/>
                </a:solidFill>
              </a:defRPr>
            </a:lvl4pPr>
            <a:lvl5pPr lvl="4" algn="r">
              <a:buNone/>
              <a:defRPr sz="1000" b="1">
                <a:solidFill>
                  <a:srgbClr val="FFFFFF"/>
                </a:solidFill>
              </a:defRPr>
            </a:lvl5pPr>
            <a:lvl6pPr lvl="5" algn="r">
              <a:buNone/>
              <a:defRPr sz="1000" b="1">
                <a:solidFill>
                  <a:srgbClr val="FFFFFF"/>
                </a:solidFill>
              </a:defRPr>
            </a:lvl6pPr>
            <a:lvl7pPr lvl="6" algn="r">
              <a:buNone/>
              <a:defRPr sz="1000" b="1">
                <a:solidFill>
                  <a:srgbClr val="FFFFFF"/>
                </a:solidFill>
              </a:defRPr>
            </a:lvl7pPr>
            <a:lvl8pPr lvl="7" algn="r">
              <a:buNone/>
              <a:defRPr sz="1000" b="1">
                <a:solidFill>
                  <a:srgbClr val="FFFFFF"/>
                </a:solidFill>
              </a:defRPr>
            </a:lvl8pPr>
            <a:lvl9pPr lvl="8" algn="r">
              <a:buNone/>
              <a:defRPr sz="1000" b="1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85130" y="115375"/>
            <a:ext cx="843940" cy="3296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1CAA8A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5_2E5E64CE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6_98424BA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5476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pencv.org/3.4/d7/d00/tutorial_meanshift.html" TargetMode="External"/><Relationship Id="rId5" Type="http://schemas.openxmlformats.org/officeDocument/2006/relationships/hyperlink" Target="https://people.rennes.inria.fr/Francois.Le_Gland/ensta/ref/perez02a.pdf" TargetMode="External"/><Relationship Id="rId4" Type="http://schemas.openxmlformats.org/officeDocument/2006/relationships/hyperlink" Target="https://ijcsit.com/docs/Volume%206/vol6issue04/ijcsit20150604106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aidetic.in/blog/2020/10/05/object-tracking-in-videos-introduction-and-common-techniques/?ref=blog.roboflow.com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microsoft.com/office/2018/10/relationships/comments" Target="../comments/modernComment_110_8C448435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pencv.org/3.4/d7/d00/tutorial_meanshift.html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9_6105626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8_ACB4F92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/>
          </p:nvPr>
        </p:nvSpPr>
        <p:spPr>
          <a:xfrm>
            <a:off x="425719" y="192458"/>
            <a:ext cx="8520600" cy="24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5400"/>
              <a:t>MEAN SHIFT TRACKING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>
              <a:solidFill>
                <a:srgbClr val="F3931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0650" y="4700550"/>
            <a:ext cx="257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15 fevrier 2024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DDEA5-499B-0626-12B7-F8F2E91B403C}"/>
              </a:ext>
            </a:extLst>
          </p:cNvPr>
          <p:cNvSpPr/>
          <p:nvPr/>
        </p:nvSpPr>
        <p:spPr>
          <a:xfrm>
            <a:off x="2890157" y="3543300"/>
            <a:ext cx="3477986" cy="1557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568BE877-E8C0-EEF6-1687-18DF0962FD5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34" y="3873699"/>
            <a:ext cx="1649829" cy="660597"/>
          </a:xfrm>
          <a:prstGeom prst="rect">
            <a:avLst/>
          </a:prstGeom>
          <a:ln/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506BA18-BBB9-7987-AC82-3ACBB65B75C4}"/>
              </a:ext>
            </a:extLst>
          </p:cNvPr>
          <p:cNvSpPr txBox="1"/>
          <p:nvPr/>
        </p:nvSpPr>
        <p:spPr>
          <a:xfrm>
            <a:off x="-18283" y="2834695"/>
            <a:ext cx="8095488" cy="1487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buFont typeface="Lato"/>
              <a:buChar char="◢"/>
              <a:tabLst/>
              <a:defRPr/>
            </a:pP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Roboto"/>
                <a:cs typeface="Roboto"/>
                <a:sym typeface="Lato"/>
              </a:rPr>
              <a:t>Lo</a:t>
            </a:r>
            <a:r>
              <a:rPr lang="fr-FR" sz="2000" b="1" err="1">
                <a:latin typeface="Söhne"/>
                <a:ea typeface="Roboto"/>
                <a:cs typeface="Roboto"/>
                <a:sym typeface="Lato"/>
              </a:rPr>
              <a:t>ïc</a:t>
            </a:r>
            <a:r>
              <a:rPr lang="fr-FR" sz="2000" b="1">
                <a:latin typeface="Söhne"/>
                <a:ea typeface="Roboto"/>
                <a:cs typeface="Roboto"/>
                <a:sym typeface="Lato"/>
              </a:rPr>
              <a:t> SOKOUDJOU SONAGU</a:t>
            </a:r>
          </a:p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buFont typeface="Lato"/>
              <a:buChar char="◢"/>
              <a:tabLst/>
              <a:defRPr/>
            </a:pPr>
            <a:r>
              <a:rPr lang="fr-FR" sz="2000" b="1">
                <a:latin typeface="Söhne"/>
                <a:ea typeface="Roboto"/>
                <a:cs typeface="Roboto"/>
                <a:sym typeface="Lato"/>
              </a:rPr>
              <a:t>Antoine LUU</a:t>
            </a:r>
          </a:p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buFont typeface="Lato"/>
              <a:buChar char="◢"/>
              <a:tabLst/>
              <a:defRPr/>
            </a:pP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Roboto"/>
                <a:cs typeface="Roboto"/>
                <a:sym typeface="Lato"/>
              </a:rPr>
              <a:t>Ivan KENGNE TAGNE</a:t>
            </a:r>
          </a:p>
          <a:p>
            <a:pPr marL="114300" marR="0" lvl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tabLst/>
              <a:defRPr/>
            </a:pPr>
            <a:endParaRPr kumimoji="0" lang="fr-F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öhne"/>
              <a:ea typeface="Roboto"/>
              <a:cs typeface="Robo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BD568D-7457-314B-C36F-9F7FC0CA3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323" y="995721"/>
            <a:ext cx="8520600" cy="3416400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>
              <a:buNone/>
            </a:pPr>
            <a:endParaRPr lang="fr-FR" sz="2400" b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D8331-974F-9D84-067C-E20F8472A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sp>
        <p:nvSpPr>
          <p:cNvPr id="2" name="Google Shape;75;p16">
            <a:extLst>
              <a:ext uri="{FF2B5EF4-FFF2-40B4-BE49-F238E27FC236}">
                <a16:creationId xmlns:a16="http://schemas.microsoft.com/office/drawing/2014/main" id="{820E95A8-426A-C23F-186E-97FBB034F389}"/>
              </a:ext>
            </a:extLst>
          </p:cNvPr>
          <p:cNvSpPr txBox="1">
            <a:spLocks/>
          </p:cNvSpPr>
          <p:nvPr/>
        </p:nvSpPr>
        <p:spPr>
          <a:xfrm>
            <a:off x="2048042" y="121387"/>
            <a:ext cx="4127769" cy="721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160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fr-FR" sz="3600"/>
              <a:t>Optimisation</a:t>
            </a: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C4026-14DB-A28B-5ED4-B0327FC9F00C}"/>
              </a:ext>
            </a:extLst>
          </p:cNvPr>
          <p:cNvSpPr/>
          <p:nvPr/>
        </p:nvSpPr>
        <p:spPr>
          <a:xfrm>
            <a:off x="101617" y="39473"/>
            <a:ext cx="955223" cy="39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9516EB1C-494B-8FC9-573D-0189D2405F2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" y="68309"/>
            <a:ext cx="993830" cy="413908"/>
          </a:xfrm>
          <a:prstGeom prst="rect">
            <a:avLst/>
          </a:prstGeom>
          <a:ln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A0B5E7-817D-27E2-949A-40CD42564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0" y="1149306"/>
            <a:ext cx="4473328" cy="3109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13D9B5-4BD0-AF29-8F08-F545DC17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630" y="1149306"/>
            <a:ext cx="4450466" cy="18442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A28B5876-A7B9-3F65-E6E1-E7FE2564E921}"/>
              </a:ext>
            </a:extLst>
          </p:cNvPr>
          <p:cNvSpPr/>
          <p:nvPr/>
        </p:nvSpPr>
        <p:spPr>
          <a:xfrm>
            <a:off x="91150" y="995721"/>
            <a:ext cx="4450466" cy="1229319"/>
          </a:xfrm>
          <a:prstGeom prst="frame">
            <a:avLst>
              <a:gd name="adj1" fmla="val 4442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6D8BE825-B00B-B0B8-60DF-0F9067CCC74E}"/>
              </a:ext>
            </a:extLst>
          </p:cNvPr>
          <p:cNvSpPr/>
          <p:nvPr/>
        </p:nvSpPr>
        <p:spPr>
          <a:xfrm>
            <a:off x="68288" y="2634615"/>
            <a:ext cx="4419892" cy="1693545"/>
          </a:xfrm>
          <a:prstGeom prst="frame">
            <a:avLst>
              <a:gd name="adj1" fmla="val 229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ED3C172D-AE6B-D31C-55A0-D5120AD2D5BB}"/>
              </a:ext>
            </a:extLst>
          </p:cNvPr>
          <p:cNvSpPr/>
          <p:nvPr/>
        </p:nvSpPr>
        <p:spPr>
          <a:xfrm>
            <a:off x="4564478" y="2473495"/>
            <a:ext cx="4346199" cy="589746"/>
          </a:xfrm>
          <a:prstGeom prst="frame">
            <a:avLst>
              <a:gd name="adj1" fmla="val 444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3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BD568D-7457-314B-C36F-9F7FC0CA3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323" y="995721"/>
            <a:ext cx="8520600" cy="3416400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>
              <a:buNone/>
            </a:pPr>
            <a:endParaRPr lang="fr-FR" sz="2400" b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D8331-974F-9D84-067C-E20F8472A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2" name="Google Shape;75;p16">
            <a:extLst>
              <a:ext uri="{FF2B5EF4-FFF2-40B4-BE49-F238E27FC236}">
                <a16:creationId xmlns:a16="http://schemas.microsoft.com/office/drawing/2014/main" id="{820E95A8-426A-C23F-186E-97FBB034F389}"/>
              </a:ext>
            </a:extLst>
          </p:cNvPr>
          <p:cNvSpPr txBox="1">
            <a:spLocks/>
          </p:cNvSpPr>
          <p:nvPr/>
        </p:nvSpPr>
        <p:spPr>
          <a:xfrm>
            <a:off x="1667042" y="39744"/>
            <a:ext cx="7456983" cy="88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160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fr-FR" sz="3600"/>
              <a:t>Monte Carlo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C4026-14DB-A28B-5ED4-B0327FC9F00C}"/>
              </a:ext>
            </a:extLst>
          </p:cNvPr>
          <p:cNvSpPr/>
          <p:nvPr/>
        </p:nvSpPr>
        <p:spPr>
          <a:xfrm>
            <a:off x="101617" y="39473"/>
            <a:ext cx="955223" cy="39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9516EB1C-494B-8FC9-573D-0189D2405F2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" y="68309"/>
            <a:ext cx="993830" cy="413908"/>
          </a:xfrm>
          <a:prstGeom prst="rect">
            <a:avLst/>
          </a:prstGeom>
          <a:ln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8B0B33-E8D4-E6B0-3C76-98FF51963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970" y="1981536"/>
            <a:ext cx="5485030" cy="1920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1603D6-0CDA-6A66-08A8-F817F3F72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57" y="1720095"/>
            <a:ext cx="4873583" cy="25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385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9892C227-38A3-8D32-DC8C-32F6DE816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>
            <a:extLst>
              <a:ext uri="{FF2B5EF4-FFF2-40B4-BE49-F238E27FC236}">
                <a16:creationId xmlns:a16="http://schemas.microsoft.com/office/drawing/2014/main" id="{83E9A87D-18A5-0C64-378C-58A7113428E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1138" y="507746"/>
            <a:ext cx="3564879" cy="12483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400"/>
              <a:t>Caméra</a:t>
            </a:r>
            <a:br>
              <a:rPr lang="fr-FR" sz="4400"/>
            </a:br>
            <a:endParaRPr lang="fr-FR" sz="1800"/>
          </a:p>
        </p:txBody>
      </p:sp>
      <p:sp>
        <p:nvSpPr>
          <p:cNvPr id="76" name="Google Shape;76;p16">
            <a:extLst>
              <a:ext uri="{FF2B5EF4-FFF2-40B4-BE49-F238E27FC236}">
                <a16:creationId xmlns:a16="http://schemas.microsoft.com/office/drawing/2014/main" id="{5DFE739B-C36F-B97C-4D99-1F6D1D3F58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>
              <a:solidFill>
                <a:srgbClr val="F3931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D314A-8028-C048-757B-ADAEB328F7AD}"/>
              </a:ext>
            </a:extLst>
          </p:cNvPr>
          <p:cNvSpPr/>
          <p:nvPr/>
        </p:nvSpPr>
        <p:spPr>
          <a:xfrm>
            <a:off x="2890157" y="3543300"/>
            <a:ext cx="3477986" cy="1557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17803158-BFBF-1F8C-E046-D3A0A83590D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" y="68741"/>
            <a:ext cx="1479474" cy="499981"/>
          </a:xfrm>
          <a:prstGeom prst="rect">
            <a:avLst/>
          </a:prstGeom>
          <a:ln/>
        </p:spPr>
      </p:pic>
      <p:pic>
        <p:nvPicPr>
          <p:cNvPr id="3" name="Image 2" descr="Une image contenant mur, intérieur, ordinateur, capture d’écran&#10;&#10;Description générée automatiquement">
            <a:extLst>
              <a:ext uri="{FF2B5EF4-FFF2-40B4-BE49-F238E27FC236}">
                <a16:creationId xmlns:a16="http://schemas.microsoft.com/office/drawing/2014/main" id="{8945BCD0-80DD-23F9-8D6A-96DD6B501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053" y="735511"/>
            <a:ext cx="4362305" cy="3464027"/>
          </a:xfrm>
          <a:prstGeom prst="rect">
            <a:avLst/>
          </a:prstGeom>
        </p:spPr>
      </p:pic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FFE48DC-7055-7CB4-784E-5F8DC04C2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757" y="2035804"/>
            <a:ext cx="3945195" cy="12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381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3A643B20-0ECC-5C31-995A-7DB7EB187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>
            <a:extLst>
              <a:ext uri="{FF2B5EF4-FFF2-40B4-BE49-F238E27FC236}">
                <a16:creationId xmlns:a16="http://schemas.microsoft.com/office/drawing/2014/main" id="{A5FB1189-FF30-B257-6409-E3695FED2EB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58672" y="120338"/>
            <a:ext cx="6760012" cy="1068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400"/>
              <a:t>Implémentation</a:t>
            </a:r>
          </a:p>
        </p:txBody>
      </p:sp>
      <p:sp>
        <p:nvSpPr>
          <p:cNvPr id="76" name="Google Shape;76;p16">
            <a:extLst>
              <a:ext uri="{FF2B5EF4-FFF2-40B4-BE49-F238E27FC236}">
                <a16:creationId xmlns:a16="http://schemas.microsoft.com/office/drawing/2014/main" id="{582BA7FE-1040-FA66-C994-15443ED2C2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>
              <a:solidFill>
                <a:srgbClr val="F3931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73419-196A-282F-9192-7059C815EBED}"/>
              </a:ext>
            </a:extLst>
          </p:cNvPr>
          <p:cNvSpPr/>
          <p:nvPr/>
        </p:nvSpPr>
        <p:spPr>
          <a:xfrm>
            <a:off x="2890157" y="3543300"/>
            <a:ext cx="3477986" cy="1557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2FD57D6F-FB3D-FBF2-5F4E-9BFE8F1069A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" y="57282"/>
            <a:ext cx="1389293" cy="450487"/>
          </a:xfrm>
          <a:prstGeom prst="rect">
            <a:avLst/>
          </a:prstGeom>
          <a:ln/>
        </p:spPr>
      </p:pic>
      <p:pic>
        <p:nvPicPr>
          <p:cNvPr id="8" name="Image 7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5BCC7C74-0FDD-8530-16A4-071DEBDE3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201" y="1549567"/>
            <a:ext cx="4000500" cy="2044366"/>
          </a:xfrm>
          <a:prstGeom prst="rect">
            <a:avLst/>
          </a:prstGeom>
        </p:spPr>
      </p:pic>
      <p:pic>
        <p:nvPicPr>
          <p:cNvPr id="11" name="Image 10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026A1B21-14DA-3566-967D-645BDE50B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86" y="1287136"/>
            <a:ext cx="3846334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815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/>
          </p:nvPr>
        </p:nvSpPr>
        <p:spPr>
          <a:xfrm>
            <a:off x="646176" y="506708"/>
            <a:ext cx="8203499" cy="141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5400"/>
              <a:t>Simulations et résultats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>
              <a:solidFill>
                <a:srgbClr val="F3931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DDEA5-499B-0626-12B7-F8F2E91B403C}"/>
              </a:ext>
            </a:extLst>
          </p:cNvPr>
          <p:cNvSpPr/>
          <p:nvPr/>
        </p:nvSpPr>
        <p:spPr>
          <a:xfrm>
            <a:off x="2890157" y="3543300"/>
            <a:ext cx="3477986" cy="1557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568BE877-E8C0-EEF6-1687-18DF0962FD5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" y="74904"/>
            <a:ext cx="1288441" cy="458892"/>
          </a:xfrm>
          <a:prstGeom prst="rect">
            <a:avLst/>
          </a:prstGeom>
          <a:ln/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39061C2-E23E-3738-4BF2-4E27B4B8E15A}"/>
              </a:ext>
            </a:extLst>
          </p:cNvPr>
          <p:cNvSpPr txBox="1"/>
          <p:nvPr/>
        </p:nvSpPr>
        <p:spPr>
          <a:xfrm>
            <a:off x="754187" y="1869982"/>
            <a:ext cx="8095488" cy="1838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buFont typeface="Lato"/>
              <a:buChar char="◢"/>
              <a:tabLst/>
              <a:defRPr/>
            </a:pPr>
            <a:r>
              <a:rPr lang="fr-FR" sz="2000" b="1" dirty="0">
                <a:latin typeface="Söhne"/>
                <a:ea typeface="Roboto"/>
                <a:cs typeface="Roboto"/>
                <a:sym typeface="Lato"/>
              </a:rPr>
              <a:t>Démonstration simple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öhne"/>
              <a:ea typeface="Roboto"/>
              <a:cs typeface="Roboto"/>
              <a:sym typeface="Lato"/>
            </a:endParaRPr>
          </a:p>
          <a:p>
            <a:pPr marL="114300" marR="0" lvl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tabLst/>
              <a:defRPr/>
            </a:pP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öhne"/>
              <a:ea typeface="Roboto"/>
              <a:cs typeface="Roboto"/>
              <a:sym typeface="Lato"/>
            </a:endParaRPr>
          </a:p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buFont typeface="Lato"/>
              <a:buChar char="◢"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353E4B"/>
                </a:solidFill>
                <a:effectLst/>
                <a:uLnTx/>
                <a:uFillTx/>
                <a:latin typeface="Söhne"/>
                <a:ea typeface="Roboto"/>
                <a:cs typeface="Roboto"/>
                <a:sym typeface="Lato"/>
              </a:rPr>
              <a:t>Test occlusion, sortie de cadre</a:t>
            </a:r>
          </a:p>
          <a:p>
            <a:pPr marL="114300" marR="0" lvl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tabLst/>
              <a:defRPr/>
            </a:pP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rgbClr val="353E4B"/>
              </a:solidFill>
              <a:effectLst/>
              <a:uLnTx/>
              <a:uFillTx/>
              <a:latin typeface="Söhne"/>
              <a:ea typeface="Roboto"/>
              <a:cs typeface="Roboto"/>
              <a:sym typeface="Lato"/>
            </a:endParaRPr>
          </a:p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buFont typeface="Lato"/>
              <a:buChar char="◢"/>
              <a:tabLst/>
              <a:defRPr/>
            </a:pPr>
            <a:r>
              <a:rPr lang="fr-FR" sz="2000" b="1" dirty="0">
                <a:solidFill>
                  <a:srgbClr val="353E4B"/>
                </a:solidFill>
                <a:latin typeface="Söhne"/>
                <a:ea typeface="Roboto"/>
                <a:cs typeface="Roboto"/>
                <a:sym typeface="Lato"/>
              </a:rPr>
              <a:t>Test mise en évidence de la distance de </a:t>
            </a:r>
            <a:r>
              <a:rPr lang="fr-FR" sz="2000" b="1" dirty="0" err="1">
                <a:solidFill>
                  <a:srgbClr val="353E4B"/>
                </a:solidFill>
                <a:latin typeface="Söhne"/>
                <a:ea typeface="Roboto"/>
                <a:cs typeface="Roboto"/>
                <a:sym typeface="Lato"/>
              </a:rPr>
              <a:t>bhattacharya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353E4B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5249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0C444434-D55E-3762-4410-03D55D39B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>
            <a:extLst>
              <a:ext uri="{FF2B5EF4-FFF2-40B4-BE49-F238E27FC236}">
                <a16:creationId xmlns:a16="http://schemas.microsoft.com/office/drawing/2014/main" id="{EB03CAE4-31CC-83E6-F596-FDE63BA988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5797" y="1211000"/>
            <a:ext cx="8520600" cy="24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5400"/>
              <a:t>Conclusions</a:t>
            </a:r>
            <a:br>
              <a:rPr lang="fr-FR" sz="5400"/>
            </a:br>
            <a:endParaRPr lang="fr-FR" sz="5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200"/>
          </a:p>
        </p:txBody>
      </p:sp>
      <p:sp>
        <p:nvSpPr>
          <p:cNvPr id="76" name="Google Shape;76;p16">
            <a:extLst>
              <a:ext uri="{FF2B5EF4-FFF2-40B4-BE49-F238E27FC236}">
                <a16:creationId xmlns:a16="http://schemas.microsoft.com/office/drawing/2014/main" id="{D400F1EA-6336-9DBA-6FEC-6FBB3B5BDD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>
              <a:solidFill>
                <a:srgbClr val="F3931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DA256-A43C-AE87-F550-F9980DFD7BED}"/>
              </a:ext>
            </a:extLst>
          </p:cNvPr>
          <p:cNvSpPr/>
          <p:nvPr/>
        </p:nvSpPr>
        <p:spPr>
          <a:xfrm>
            <a:off x="2890157" y="3543300"/>
            <a:ext cx="3477986" cy="1557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A0F7B173-E769-0CFB-6D5D-52A9423F0D6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34" y="3873699"/>
            <a:ext cx="1649829" cy="66059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4013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BD568D-7457-314B-C36F-9F7FC0CA3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323" y="995721"/>
            <a:ext cx="8520600" cy="3416400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>
              <a:buNone/>
            </a:pPr>
            <a:endParaRPr lang="fr-FR" sz="2400" b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D8331-974F-9D84-067C-E20F8472A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sp>
        <p:nvSpPr>
          <p:cNvPr id="2" name="Google Shape;75;p16">
            <a:extLst>
              <a:ext uri="{FF2B5EF4-FFF2-40B4-BE49-F238E27FC236}">
                <a16:creationId xmlns:a16="http://schemas.microsoft.com/office/drawing/2014/main" id="{820E95A8-426A-C23F-186E-97FBB034F389}"/>
              </a:ext>
            </a:extLst>
          </p:cNvPr>
          <p:cNvSpPr txBox="1">
            <a:spLocks/>
          </p:cNvSpPr>
          <p:nvPr/>
        </p:nvSpPr>
        <p:spPr>
          <a:xfrm>
            <a:off x="1667042" y="39744"/>
            <a:ext cx="7456983" cy="88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160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fr-FR" sz="3600"/>
              <a:t>Références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C4026-14DB-A28B-5ED4-B0327FC9F00C}"/>
              </a:ext>
            </a:extLst>
          </p:cNvPr>
          <p:cNvSpPr/>
          <p:nvPr/>
        </p:nvSpPr>
        <p:spPr>
          <a:xfrm>
            <a:off x="101617" y="39473"/>
            <a:ext cx="955223" cy="39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9516EB1C-494B-8FC9-573D-0189D2405F2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" y="68309"/>
            <a:ext cx="993830" cy="413908"/>
          </a:xfrm>
          <a:prstGeom prst="rect">
            <a:avLst/>
          </a:prstGeom>
          <a:ln/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44C51E8-3739-76F2-2744-28E919D92683}"/>
              </a:ext>
            </a:extLst>
          </p:cNvPr>
          <p:cNvSpPr txBox="1"/>
          <p:nvPr/>
        </p:nvSpPr>
        <p:spPr>
          <a:xfrm>
            <a:off x="670891" y="1149211"/>
            <a:ext cx="8218418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Arial "/>
              </a:rPr>
              <a:t>D. Comaniciu; V. Ramesh; P. Meer</a:t>
            </a:r>
            <a:r>
              <a:rPr lang="pt-BR" b="0" i="0" u="none" strike="noStrike">
                <a:solidFill>
                  <a:srgbClr val="006699"/>
                </a:solidFill>
                <a:effectLst/>
                <a:latin typeface="Arial "/>
              </a:rPr>
              <a:t> </a:t>
            </a:r>
            <a:r>
              <a:rPr lang="en-US" b="1" u="none" strike="noStrike">
                <a:solidFill>
                  <a:srgbClr val="333333"/>
                </a:solidFill>
                <a:latin typeface="Arial "/>
              </a:rPr>
              <a:t>“</a:t>
            </a:r>
            <a:r>
              <a:rPr lang="en-US" b="1" i="0">
                <a:solidFill>
                  <a:srgbClr val="333333"/>
                </a:solidFill>
                <a:effectLst/>
                <a:latin typeface="Arial "/>
              </a:rPr>
              <a:t>Real-time tracking of non-rigid objects using mean shift”:</a:t>
            </a:r>
          </a:p>
          <a:p>
            <a:r>
              <a:rPr lang="fr-FR">
                <a:latin typeface="Arial "/>
                <a:hlinkClick r:id="rId3"/>
              </a:rPr>
              <a:t>https://ieeexplore.ieee.org/document/854761</a:t>
            </a:r>
            <a:endParaRPr lang="fr-FR">
              <a:latin typeface="Arial "/>
            </a:endParaRPr>
          </a:p>
          <a:p>
            <a:endParaRPr lang="fr-FR">
              <a:latin typeface="Arial "/>
              <a:hlinkClick r:id="rId4"/>
            </a:endParaRPr>
          </a:p>
          <a:p>
            <a:r>
              <a:rPr lang="en-US">
                <a:latin typeface="Arial "/>
              </a:rPr>
              <a:t>Aparna </a:t>
            </a:r>
            <a:r>
              <a:rPr lang="en-US" err="1">
                <a:latin typeface="Arial "/>
              </a:rPr>
              <a:t>Shivhare</a:t>
            </a:r>
            <a:r>
              <a:rPr lang="en-US">
                <a:latin typeface="Arial "/>
              </a:rPr>
              <a:t> and Dr. Vinita Choudhary “</a:t>
            </a:r>
            <a:r>
              <a:rPr lang="en-US" b="1">
                <a:latin typeface="Arial "/>
              </a:rPr>
              <a:t>Object Tracking in Video Using Mean Shift Algorithm: A Review”:</a:t>
            </a:r>
            <a:r>
              <a:rPr lang="en-US">
                <a:latin typeface="Arial "/>
              </a:rPr>
              <a:t> </a:t>
            </a:r>
            <a:r>
              <a:rPr lang="fr-FR">
                <a:latin typeface="Arial "/>
                <a:hlinkClick r:id="rId4"/>
              </a:rPr>
              <a:t>https://ijcsit.com/docs/Volume%206/vol6issue04/ijcsit20150604106.pdf</a:t>
            </a:r>
            <a:endParaRPr lang="fr-FR">
              <a:latin typeface="Arial "/>
            </a:endParaRPr>
          </a:p>
          <a:p>
            <a:endParaRPr lang="fr-FR">
              <a:latin typeface="Arial "/>
            </a:endParaRPr>
          </a:p>
          <a:p>
            <a:r>
              <a:rPr lang="fr-FR" b="0" i="0" u="none" strike="noStrike" baseline="0">
                <a:latin typeface="Arial "/>
              </a:rPr>
              <a:t>P. </a:t>
            </a:r>
            <a:r>
              <a:rPr lang="fr-FR" b="0" i="0" u="none" strike="noStrike" baseline="0" err="1">
                <a:latin typeface="Arial "/>
              </a:rPr>
              <a:t>P´erez</a:t>
            </a:r>
            <a:r>
              <a:rPr lang="fr-FR" b="0" i="0" u="none" strike="noStrike" baseline="0">
                <a:latin typeface="Arial "/>
              </a:rPr>
              <a:t>, C. Hue, J. </a:t>
            </a:r>
            <a:r>
              <a:rPr lang="fr-FR" b="0" i="0" u="none" strike="noStrike" baseline="0" err="1">
                <a:latin typeface="Arial "/>
              </a:rPr>
              <a:t>Vermaak</a:t>
            </a:r>
            <a:r>
              <a:rPr lang="fr-FR" b="0" i="0" u="none" strike="noStrike" baseline="0">
                <a:latin typeface="Arial "/>
              </a:rPr>
              <a:t>, and M. Gangnet </a:t>
            </a:r>
            <a:r>
              <a:rPr lang="en-US" b="1" u="none" strike="noStrike">
                <a:solidFill>
                  <a:srgbClr val="333333"/>
                </a:solidFill>
                <a:latin typeface="Arial "/>
              </a:rPr>
              <a:t>“ </a:t>
            </a:r>
            <a:r>
              <a:rPr lang="fr-FR" b="1" i="0" u="none" strike="noStrike" baseline="0" err="1">
                <a:latin typeface="Arial "/>
              </a:rPr>
              <a:t>Color-Based</a:t>
            </a:r>
            <a:r>
              <a:rPr lang="fr-FR" b="1" i="0" u="none" strike="noStrike" baseline="0">
                <a:latin typeface="Arial "/>
              </a:rPr>
              <a:t> </a:t>
            </a:r>
            <a:r>
              <a:rPr lang="fr-FR" b="1" i="0" u="none" strike="noStrike" baseline="0" err="1">
                <a:latin typeface="Arial "/>
              </a:rPr>
              <a:t>Probabilistic</a:t>
            </a:r>
            <a:r>
              <a:rPr lang="fr-FR" b="1" i="0" u="none" strike="noStrike" baseline="0">
                <a:latin typeface="Arial "/>
              </a:rPr>
              <a:t> </a:t>
            </a:r>
            <a:r>
              <a:rPr lang="fr-FR" b="1" i="0" u="none" strike="noStrike" baseline="0" err="1">
                <a:latin typeface="Arial "/>
              </a:rPr>
              <a:t>Tracking</a:t>
            </a:r>
            <a:r>
              <a:rPr lang="en-US" b="1">
                <a:latin typeface="Arial "/>
              </a:rPr>
              <a:t>” </a:t>
            </a:r>
            <a:r>
              <a:rPr lang="fr-FR" b="1" i="0" u="none" strike="noStrike" baseline="0">
                <a:latin typeface="Arial "/>
              </a:rPr>
              <a:t>:  </a:t>
            </a:r>
            <a:r>
              <a:rPr lang="fr-FR">
                <a:latin typeface="Arial "/>
                <a:hlinkClick r:id="rId5"/>
              </a:rPr>
              <a:t>https://people.rennes.inria.fr/Francois.Le_Gland/ensta/ref/perez02a.pdf</a:t>
            </a:r>
            <a:endParaRPr lang="fr-FR">
              <a:latin typeface="Arial "/>
            </a:endParaRPr>
          </a:p>
          <a:p>
            <a:endParaRPr lang="fr-FR">
              <a:latin typeface="Arial "/>
            </a:endParaRPr>
          </a:p>
          <a:p>
            <a:r>
              <a:rPr lang="fr-FR" b="0" i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Open Source Computer Vision</a:t>
            </a:r>
            <a:r>
              <a:rPr lang="fr-FR" b="1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u="none" strike="noStrike">
                <a:solidFill>
                  <a:srgbClr val="333333"/>
                </a:solidFill>
                <a:latin typeface="Arial "/>
              </a:rPr>
              <a:t>“ </a:t>
            </a:r>
            <a:r>
              <a:rPr lang="fr-FR" b="1" i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Meanshift</a:t>
            </a:r>
            <a:r>
              <a:rPr lang="fr-FR" b="1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fr-FR" b="1" i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Camshift</a:t>
            </a:r>
            <a:r>
              <a:rPr lang="en-US" b="1">
                <a:latin typeface="Arial "/>
              </a:rPr>
              <a:t> ”</a:t>
            </a:r>
            <a:r>
              <a:rPr lang="fr-FR" b="0" i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 </a:t>
            </a:r>
            <a:r>
              <a:rPr lang="fr-FR">
                <a:latin typeface="Arial "/>
                <a:hlinkClick r:id="rId6"/>
              </a:rPr>
              <a:t>https://docs.opencv.org/3.4/d7/d00/tutorial_meanshift.html</a:t>
            </a:r>
            <a:endParaRPr lang="fr-FR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123169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BD568D-7457-314B-C36F-9F7FC0CA3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703" y="852767"/>
            <a:ext cx="8520600" cy="4222424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sz="2000" b="1">
                <a:solidFill>
                  <a:schemeClr val="tx1"/>
                </a:solidFill>
                <a:latin typeface="Söhne"/>
                <a:ea typeface="Roboto"/>
                <a:cs typeface="Roboto"/>
              </a:rPr>
              <a:t>Introduction </a:t>
            </a:r>
          </a:p>
          <a:p>
            <a:pPr marL="114300" indent="0">
              <a:buNone/>
            </a:pPr>
            <a:endParaRPr lang="fr-FR" sz="2000" b="1">
              <a:solidFill>
                <a:schemeClr val="tx1"/>
              </a:solidFill>
              <a:latin typeface="Söhne"/>
              <a:ea typeface="Roboto"/>
              <a:cs typeface="Roboto"/>
            </a:endParaRPr>
          </a:p>
          <a:p>
            <a:r>
              <a:rPr lang="fr-FR" sz="2000" b="1">
                <a:solidFill>
                  <a:schemeClr val="tx1"/>
                </a:solidFill>
                <a:latin typeface="Söhne"/>
                <a:ea typeface="Roboto"/>
                <a:cs typeface="Roboto"/>
              </a:rPr>
              <a:t>Explications théoriques </a:t>
            </a:r>
          </a:p>
          <a:p>
            <a:pPr marL="114300" indent="0">
              <a:buNone/>
            </a:pPr>
            <a:r>
              <a:rPr lang="fr-FR" sz="2000" b="1">
                <a:solidFill>
                  <a:schemeClr val="tx1"/>
                </a:solidFill>
                <a:latin typeface="Söhne"/>
                <a:ea typeface="Roboto"/>
                <a:cs typeface="Roboto"/>
              </a:rPr>
              <a:t>	</a:t>
            </a:r>
          </a:p>
          <a:p>
            <a:r>
              <a:rPr lang="fr-FR" sz="2000" b="1" i="0">
                <a:solidFill>
                  <a:schemeClr val="tx1"/>
                </a:solidFill>
                <a:effectLst/>
                <a:latin typeface="Söhne"/>
              </a:rPr>
              <a:t>Présentation du démonstrateur</a:t>
            </a:r>
          </a:p>
          <a:p>
            <a:endParaRPr lang="fr-FR" sz="2000" b="1">
              <a:solidFill>
                <a:schemeClr val="tx1"/>
              </a:solidFill>
              <a:latin typeface="Söhne"/>
            </a:endParaRPr>
          </a:p>
          <a:p>
            <a:r>
              <a:rPr lang="fr-FR" sz="2000" b="1" i="0">
                <a:solidFill>
                  <a:schemeClr val="tx1"/>
                </a:solidFill>
                <a:effectLst/>
                <a:latin typeface="Söhne"/>
              </a:rPr>
              <a:t>Simulation et résultats</a:t>
            </a:r>
          </a:p>
          <a:p>
            <a:endParaRPr lang="fr-FR" sz="2000" b="1" i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fr-FR" sz="2000" b="1" i="0">
                <a:solidFill>
                  <a:schemeClr val="tx1"/>
                </a:solidFill>
                <a:effectLst/>
                <a:latin typeface="Söhne"/>
              </a:rPr>
              <a:t>Conclusions</a:t>
            </a:r>
          </a:p>
          <a:p>
            <a:endParaRPr lang="fr-FR" sz="2000" b="1">
              <a:solidFill>
                <a:schemeClr val="tx1"/>
              </a:solidFill>
              <a:latin typeface="Söhne"/>
            </a:endParaRPr>
          </a:p>
          <a:p>
            <a:r>
              <a:rPr lang="fr-FR" sz="2000" b="1" i="0">
                <a:solidFill>
                  <a:schemeClr val="tx1"/>
                </a:solidFill>
                <a:effectLst/>
                <a:latin typeface="Söhne"/>
              </a:rPr>
              <a:t>Références</a:t>
            </a:r>
            <a:endParaRPr lang="fr-FR" sz="2000" b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fr-FR" sz="2400" b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D8331-974F-9D84-067C-E20F8472A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sp>
        <p:nvSpPr>
          <p:cNvPr id="2" name="Google Shape;75;p16">
            <a:extLst>
              <a:ext uri="{FF2B5EF4-FFF2-40B4-BE49-F238E27FC236}">
                <a16:creationId xmlns:a16="http://schemas.microsoft.com/office/drawing/2014/main" id="{820E95A8-426A-C23F-186E-97FBB034F389}"/>
              </a:ext>
            </a:extLst>
          </p:cNvPr>
          <p:cNvSpPr txBox="1">
            <a:spLocks/>
          </p:cNvSpPr>
          <p:nvPr/>
        </p:nvSpPr>
        <p:spPr>
          <a:xfrm>
            <a:off x="504855" y="16395"/>
            <a:ext cx="7456983" cy="88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160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fr-FR" sz="3600"/>
              <a:t>Sommaire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C4026-14DB-A28B-5ED4-B0327FC9F00C}"/>
              </a:ext>
            </a:extLst>
          </p:cNvPr>
          <p:cNvSpPr/>
          <p:nvPr/>
        </p:nvSpPr>
        <p:spPr>
          <a:xfrm>
            <a:off x="101617" y="39473"/>
            <a:ext cx="955223" cy="39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9516EB1C-494B-8FC9-573D-0189D2405F2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" y="68309"/>
            <a:ext cx="993830" cy="4139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8258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/>
          </p:nvPr>
        </p:nvSpPr>
        <p:spPr>
          <a:xfrm>
            <a:off x="311700" y="-639546"/>
            <a:ext cx="8520600" cy="24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/>
              <a:t>Introduction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200"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>
              <a:solidFill>
                <a:srgbClr val="F3931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DDEA5-499B-0626-12B7-F8F2E91B403C}"/>
              </a:ext>
            </a:extLst>
          </p:cNvPr>
          <p:cNvSpPr/>
          <p:nvPr/>
        </p:nvSpPr>
        <p:spPr>
          <a:xfrm>
            <a:off x="2890157" y="3543300"/>
            <a:ext cx="3477986" cy="1557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568BE877-E8C0-EEF6-1687-18DF0962FD5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34" y="3873699"/>
            <a:ext cx="1649829" cy="660597"/>
          </a:xfrm>
          <a:prstGeom prst="rect">
            <a:avLst/>
          </a:prstGeom>
          <a:ln/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D1800C9-8022-7564-84C8-CA7753E687E2}"/>
              </a:ext>
            </a:extLst>
          </p:cNvPr>
          <p:cNvSpPr txBox="1"/>
          <p:nvPr/>
        </p:nvSpPr>
        <p:spPr>
          <a:xfrm>
            <a:off x="2125312" y="1931506"/>
            <a:ext cx="4631472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buFont typeface="Lato"/>
              <a:buChar char="◢"/>
              <a:tabLst/>
              <a:defRPr/>
            </a:pP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Roboto"/>
                <a:cs typeface="Roboto"/>
                <a:sym typeface="Lato"/>
              </a:rPr>
              <a:t>Contexte et </a:t>
            </a:r>
            <a:r>
              <a:rPr kumimoji="0" lang="vi-V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Roboto"/>
                <a:cs typeface="Roboto"/>
                <a:sym typeface="Lato"/>
              </a:rPr>
              <a:t>objectif</a:t>
            </a:r>
            <a:endParaRPr kumimoji="0" lang="fr-F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öhne"/>
              <a:ea typeface="Roboto"/>
              <a:cs typeface="Roboto"/>
              <a:sym typeface="Lato"/>
            </a:endParaRPr>
          </a:p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buFont typeface="Lato"/>
              <a:buChar char="◢"/>
              <a:tabLst/>
              <a:defRPr/>
            </a:pPr>
            <a:r>
              <a:rPr lang="fr-FR" sz="2000" b="1">
                <a:latin typeface="Söhne"/>
                <a:ea typeface="Roboto"/>
                <a:cs typeface="Roboto"/>
                <a:sym typeface="Lato"/>
              </a:rPr>
              <a:t>Hypothèse de travail</a:t>
            </a: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Roboto"/>
                <a:cs typeface="Roboto"/>
                <a:sym typeface="Lat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9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D8331-974F-9D84-067C-E20F8472A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sp>
        <p:nvSpPr>
          <p:cNvPr id="2" name="Google Shape;75;p16">
            <a:extLst>
              <a:ext uri="{FF2B5EF4-FFF2-40B4-BE49-F238E27FC236}">
                <a16:creationId xmlns:a16="http://schemas.microsoft.com/office/drawing/2014/main" id="{820E95A8-426A-C23F-186E-97FBB034F389}"/>
              </a:ext>
            </a:extLst>
          </p:cNvPr>
          <p:cNvSpPr txBox="1">
            <a:spLocks/>
          </p:cNvSpPr>
          <p:nvPr/>
        </p:nvSpPr>
        <p:spPr>
          <a:xfrm>
            <a:off x="1667042" y="39744"/>
            <a:ext cx="7456983" cy="88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160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fr-FR" sz="3600"/>
              <a:t>Contexte et objectifs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C4026-14DB-A28B-5ED4-B0327FC9F00C}"/>
              </a:ext>
            </a:extLst>
          </p:cNvPr>
          <p:cNvSpPr/>
          <p:nvPr/>
        </p:nvSpPr>
        <p:spPr>
          <a:xfrm>
            <a:off x="101617" y="39473"/>
            <a:ext cx="955223" cy="39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9516EB1C-494B-8FC9-573D-0189D2405F2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" y="68309"/>
            <a:ext cx="993830" cy="413908"/>
          </a:xfrm>
          <a:prstGeom prst="rect">
            <a:avLst/>
          </a:prstGeom>
          <a:ln/>
        </p:spPr>
      </p:pic>
      <p:pic>
        <p:nvPicPr>
          <p:cNvPr id="1026" name="Picture 2" descr="What is Object Tracking in Computer Vision?">
            <a:extLst>
              <a:ext uri="{FF2B5EF4-FFF2-40B4-BE49-F238E27FC236}">
                <a16:creationId xmlns:a16="http://schemas.microsoft.com/office/drawing/2014/main" id="{C353595B-2B74-94BC-C5E2-988BB647D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" y="964433"/>
            <a:ext cx="4452361" cy="29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CE18CF-8FFA-F640-E1F8-C28B76798E03}"/>
              </a:ext>
            </a:extLst>
          </p:cNvPr>
          <p:cNvSpPr txBox="1"/>
          <p:nvPr/>
        </p:nvSpPr>
        <p:spPr>
          <a:xfrm>
            <a:off x="0" y="3933362"/>
            <a:ext cx="46366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>
                <a:solidFill>
                  <a:srgbClr val="151515"/>
                </a:solidFill>
                <a:effectLst/>
                <a:latin typeface="proxima-nova"/>
              </a:rPr>
              <a:t>Real-time Object Tracking Example: Source: </a:t>
            </a:r>
            <a:r>
              <a:rPr lang="en-US" b="1" i="1" u="none" strike="noStrike">
                <a:solidFill>
                  <a:srgbClr val="5400EC"/>
                </a:solidFill>
                <a:effectLst/>
                <a:latin typeface="proxima-nova"/>
                <a:hlinkClick r:id="rId5"/>
              </a:rPr>
              <a:t>Object Tracking in Videos: Introduction and Common Techniques - AIDETIC BLOG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52BF6C8-9D59-4CE3-EA12-655755FE81C4}"/>
              </a:ext>
            </a:extLst>
          </p:cNvPr>
          <p:cNvSpPr txBox="1"/>
          <p:nvPr/>
        </p:nvSpPr>
        <p:spPr>
          <a:xfrm>
            <a:off x="4729017" y="1133236"/>
            <a:ext cx="4636653" cy="324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84B8DF"/>
              </a:buClr>
              <a:buSzPts val="1800"/>
              <a:buFont typeface="Lato"/>
              <a:buChar char="◢"/>
              <a:defRPr/>
            </a:pPr>
            <a:r>
              <a:rPr lang="en-US" sz="2000" b="1" i="1">
                <a:solidFill>
                  <a:srgbClr val="151515"/>
                </a:solidFill>
                <a:effectLst/>
                <a:latin typeface="+mn-lt"/>
              </a:rPr>
              <a:t>Applications tracking </a:t>
            </a:r>
            <a:r>
              <a:rPr lang="en-US" sz="2000" b="1" i="1" err="1">
                <a:solidFill>
                  <a:srgbClr val="151515"/>
                </a:solidFill>
                <a:effectLst/>
                <a:latin typeface="+mn-lt"/>
              </a:rPr>
              <a:t>d’objet</a:t>
            </a:r>
            <a:endParaRPr lang="en-US" sz="2000" b="1" i="1">
              <a:solidFill>
                <a:srgbClr val="151515"/>
              </a:solidFill>
              <a:effectLst/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151515"/>
                </a:solidFill>
                <a:latin typeface="+mn-lt"/>
              </a:rPr>
              <a:t>Surveillance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151515"/>
                </a:solidFill>
                <a:latin typeface="+mn-lt"/>
              </a:rPr>
              <a:t> </a:t>
            </a:r>
            <a:r>
              <a:rPr lang="en-US" sz="2000" err="1">
                <a:solidFill>
                  <a:srgbClr val="151515"/>
                </a:solidFill>
                <a:latin typeface="+mn-lt"/>
              </a:rPr>
              <a:t>Robotique</a:t>
            </a:r>
            <a:r>
              <a:rPr lang="en-US" sz="2000">
                <a:solidFill>
                  <a:srgbClr val="151515"/>
                </a:solidFill>
                <a:latin typeface="+mn-lt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151515"/>
                </a:solidFill>
                <a:latin typeface="+mn-lt"/>
              </a:rPr>
              <a:t>Interaction homme-machine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>
                <a:solidFill>
                  <a:srgbClr val="151515"/>
                </a:solidFill>
                <a:latin typeface="+mn-lt"/>
              </a:rPr>
              <a:t> Systèmes de navigation pour véhicules autonomes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>
                <a:solidFill>
                  <a:srgbClr val="151515"/>
                </a:solidFill>
                <a:latin typeface="+mn-lt"/>
              </a:rPr>
              <a:t>Sport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err="1">
                <a:solidFill>
                  <a:srgbClr val="151515"/>
                </a:solidFill>
                <a:latin typeface="+mn-lt"/>
              </a:rPr>
              <a:t>Medical</a:t>
            </a:r>
            <a:endParaRPr lang="fr-FR" sz="2000">
              <a:solidFill>
                <a:srgbClr val="151515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>
                <a:solidFill>
                  <a:srgbClr val="151515"/>
                </a:solidFill>
                <a:latin typeface="+mn-lt"/>
              </a:rPr>
              <a:t>,,,</a:t>
            </a:r>
            <a:endParaRPr lang="en-US" sz="2000">
              <a:solidFill>
                <a:srgbClr val="151515"/>
              </a:solidFill>
              <a:latin typeface="+mn-lt"/>
            </a:endParaRPr>
          </a:p>
          <a:p>
            <a:pPr marL="11430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buFont typeface="Lato"/>
              <a:buNone/>
              <a:tabLst/>
              <a:defRPr/>
            </a:pPr>
            <a:endParaRPr kumimoji="0" lang="fr-F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öhne"/>
              <a:ea typeface="Roboto"/>
              <a:cs typeface="Robo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4819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/>
          </p:nvPr>
        </p:nvSpPr>
        <p:spPr>
          <a:xfrm>
            <a:off x="368850" y="328792"/>
            <a:ext cx="8520600" cy="1602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5400"/>
              <a:t>Explications théoriques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575325" y="0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>
              <a:solidFill>
                <a:srgbClr val="F3931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DDEA5-499B-0626-12B7-F8F2E91B403C}"/>
              </a:ext>
            </a:extLst>
          </p:cNvPr>
          <p:cNvSpPr/>
          <p:nvPr/>
        </p:nvSpPr>
        <p:spPr>
          <a:xfrm>
            <a:off x="2890157" y="3543300"/>
            <a:ext cx="3477986" cy="1557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568BE877-E8C0-EEF6-1687-18DF0962FD5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34" y="3873699"/>
            <a:ext cx="1649829" cy="660597"/>
          </a:xfrm>
          <a:prstGeom prst="rect">
            <a:avLst/>
          </a:prstGeom>
          <a:ln/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C147130-9E47-C1A9-3EEF-10176DA74766}"/>
              </a:ext>
            </a:extLst>
          </p:cNvPr>
          <p:cNvSpPr txBox="1"/>
          <p:nvPr/>
        </p:nvSpPr>
        <p:spPr>
          <a:xfrm>
            <a:off x="2256264" y="1760520"/>
            <a:ext cx="4631472" cy="2246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buFont typeface="Lato"/>
              <a:buChar char="◢"/>
              <a:tabLst/>
              <a:defRPr/>
            </a:pP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Roboto"/>
                <a:cs typeface="Roboto"/>
                <a:sym typeface="Lato"/>
              </a:rPr>
              <a:t>Explication </a:t>
            </a:r>
            <a:r>
              <a:rPr kumimoji="0" lang="fr-FR" sz="20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Roboto"/>
                <a:cs typeface="Roboto"/>
                <a:sym typeface="Lato"/>
              </a:rPr>
              <a:t>Mean</a:t>
            </a: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Roboto"/>
                <a:cs typeface="Roboto"/>
                <a:sym typeface="Lato"/>
              </a:rPr>
              <a:t> shift </a:t>
            </a:r>
          </a:p>
          <a:p>
            <a:pPr marL="11430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buFont typeface="Lato"/>
              <a:buNone/>
              <a:tabLst/>
              <a:defRPr/>
            </a:pPr>
            <a:endParaRPr kumimoji="0" lang="fr-F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öhne"/>
              <a:ea typeface="Roboto"/>
              <a:cs typeface="Roboto"/>
              <a:sym typeface="Lato"/>
            </a:endParaRPr>
          </a:p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buFont typeface="Lato"/>
              <a:buChar char="◢"/>
              <a:tabLst/>
              <a:defRPr/>
            </a:pP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Roboto"/>
                <a:cs typeface="Roboto"/>
                <a:sym typeface="Lato"/>
              </a:rPr>
              <a:t>Monte Carlo</a:t>
            </a:r>
          </a:p>
          <a:p>
            <a:pPr marL="114300" marR="0" lvl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tabLst/>
              <a:defRPr/>
            </a:pPr>
            <a:endParaRPr kumimoji="0" lang="fr-F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öhne"/>
              <a:ea typeface="Roboto"/>
              <a:cs typeface="Roboto"/>
              <a:sym typeface="Lato"/>
            </a:endParaRPr>
          </a:p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buFont typeface="Lato"/>
              <a:buChar char="◢"/>
              <a:tabLst/>
              <a:defRPr/>
            </a:pPr>
            <a:r>
              <a:rPr lang="fr-FR" sz="2000" b="1">
                <a:latin typeface="Söhne"/>
                <a:ea typeface="Roboto"/>
                <a:cs typeface="Roboto"/>
                <a:sym typeface="Lato"/>
              </a:rPr>
              <a:t>Bhattacharya &amp; Optimisation</a:t>
            </a:r>
            <a:endParaRPr kumimoji="0" lang="fr-F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öhne"/>
              <a:ea typeface="Roboto"/>
              <a:cs typeface="Roboto"/>
              <a:sym typeface="Lato"/>
            </a:endParaRPr>
          </a:p>
          <a:p>
            <a:pPr marL="114300" marR="0" lvl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DF"/>
              </a:buClr>
              <a:buSzPts val="1800"/>
              <a:tabLst/>
              <a:defRPr/>
            </a:pPr>
            <a:endParaRPr kumimoji="0" lang="fr-FR" sz="2400" b="1" i="0" u="none" strike="noStrike" kern="0" cap="none" spc="0" normalizeH="0" baseline="0" noProof="0">
              <a:ln>
                <a:noFill/>
              </a:ln>
              <a:solidFill>
                <a:srgbClr val="353E4B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1128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BD568D-7457-314B-C36F-9F7FC0CA3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54473" y="1758257"/>
            <a:ext cx="8520600" cy="3416400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>
              <a:buNone/>
            </a:pPr>
            <a:endParaRPr lang="fr-FR" sz="2400" b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D8331-974F-9D84-067C-E20F8472A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sp>
        <p:nvSpPr>
          <p:cNvPr id="2" name="Google Shape;75;p16">
            <a:extLst>
              <a:ext uri="{FF2B5EF4-FFF2-40B4-BE49-F238E27FC236}">
                <a16:creationId xmlns:a16="http://schemas.microsoft.com/office/drawing/2014/main" id="{820E95A8-426A-C23F-186E-97FBB034F389}"/>
              </a:ext>
            </a:extLst>
          </p:cNvPr>
          <p:cNvSpPr txBox="1">
            <a:spLocks/>
          </p:cNvSpPr>
          <p:nvPr/>
        </p:nvSpPr>
        <p:spPr>
          <a:xfrm>
            <a:off x="1667042" y="39744"/>
            <a:ext cx="7456983" cy="88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160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fr-FR" sz="3600"/>
              <a:t>Explications </a:t>
            </a:r>
            <a:r>
              <a:rPr lang="fr-FR" sz="3600" err="1"/>
              <a:t>Mean</a:t>
            </a:r>
            <a:r>
              <a:rPr lang="fr-FR" sz="3600"/>
              <a:t> shift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C4026-14DB-A28B-5ED4-B0327FC9F00C}"/>
              </a:ext>
            </a:extLst>
          </p:cNvPr>
          <p:cNvSpPr/>
          <p:nvPr/>
        </p:nvSpPr>
        <p:spPr>
          <a:xfrm>
            <a:off x="101617" y="39473"/>
            <a:ext cx="955223" cy="39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9516EB1C-494B-8FC9-573D-0189D2405F2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" y="68309"/>
            <a:ext cx="993830" cy="413908"/>
          </a:xfrm>
          <a:prstGeom prst="rect">
            <a:avLst/>
          </a:prstGeom>
          <a:ln/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860D223-04E0-7094-0A8A-90E76622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7" y="1211721"/>
            <a:ext cx="2966478" cy="22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EC524E3-07A3-8ED0-3D3F-A2F580AD279C}"/>
              </a:ext>
            </a:extLst>
          </p:cNvPr>
          <p:cNvSpPr txBox="1"/>
          <p:nvPr/>
        </p:nvSpPr>
        <p:spPr>
          <a:xfrm>
            <a:off x="4341108" y="4835723"/>
            <a:ext cx="5467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6"/>
              </a:rPr>
              <a:t>https://docs.opencv.org/3.4/d7/d00/tutorial_meanshift.html</a:t>
            </a:r>
            <a:endParaRPr lang="fr-FR"/>
          </a:p>
        </p:txBody>
      </p:sp>
      <p:pic>
        <p:nvPicPr>
          <p:cNvPr id="11" name="Image 10" descr="Une image contenant texte, cercle, diagramme, capture d’écran&#10;&#10;Description générée automatiquement">
            <a:extLst>
              <a:ext uri="{FF2B5EF4-FFF2-40B4-BE49-F238E27FC236}">
                <a16:creationId xmlns:a16="http://schemas.microsoft.com/office/drawing/2014/main" id="{A085BE78-FFC5-79B8-C7D6-C1290ECF0D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323" y="1477568"/>
            <a:ext cx="4476138" cy="2813928"/>
          </a:xfrm>
          <a:prstGeom prst="rect">
            <a:avLst/>
          </a:prstGeom>
        </p:spPr>
      </p:pic>
      <p:pic>
        <p:nvPicPr>
          <p:cNvPr id="13" name="Image 12" descr="Une image contenant capture d’écran, cercle, texte, diagramme&#10;&#10;Description générée automatiquement">
            <a:extLst>
              <a:ext uri="{FF2B5EF4-FFF2-40B4-BE49-F238E27FC236}">
                <a16:creationId xmlns:a16="http://schemas.microsoft.com/office/drawing/2014/main" id="{31691A98-FD0B-FDFA-E540-4DD7D2531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92" y="1551101"/>
            <a:ext cx="4541600" cy="2737318"/>
          </a:xfrm>
          <a:prstGeom prst="rect">
            <a:avLst/>
          </a:prstGeom>
        </p:spPr>
      </p:pic>
      <p:pic>
        <p:nvPicPr>
          <p:cNvPr id="15" name="Image 14" descr="Une image contenant capture d’écran, cercle, texte, diagramme&#10;&#10;Description générée automatiquement">
            <a:extLst>
              <a:ext uri="{FF2B5EF4-FFF2-40B4-BE49-F238E27FC236}">
                <a16:creationId xmlns:a16="http://schemas.microsoft.com/office/drawing/2014/main" id="{DF9D8FA7-6022-9064-FC91-E28867AF94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98" y="1476030"/>
            <a:ext cx="4606362" cy="2813928"/>
          </a:xfrm>
          <a:prstGeom prst="rect">
            <a:avLst/>
          </a:prstGeom>
        </p:spPr>
      </p:pic>
      <p:pic>
        <p:nvPicPr>
          <p:cNvPr id="17" name="Image 16" descr="Une image contenant capture d’écran, cercle, texte, diagramme&#10;&#10;Description générée automatiquement">
            <a:extLst>
              <a:ext uri="{FF2B5EF4-FFF2-40B4-BE49-F238E27FC236}">
                <a16:creationId xmlns:a16="http://schemas.microsoft.com/office/drawing/2014/main" id="{F5115FC2-4044-1095-0C90-1CB5B59C69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303" y="1452586"/>
            <a:ext cx="4547551" cy="2807673"/>
          </a:xfrm>
          <a:prstGeom prst="rect">
            <a:avLst/>
          </a:prstGeom>
        </p:spPr>
      </p:pic>
      <p:pic>
        <p:nvPicPr>
          <p:cNvPr id="19" name="Image 18" descr="Une image contenant capture d’écran, cercle, diagramme, conception&#10;&#10;Description générée automatiquement">
            <a:extLst>
              <a:ext uri="{FF2B5EF4-FFF2-40B4-BE49-F238E27FC236}">
                <a16:creationId xmlns:a16="http://schemas.microsoft.com/office/drawing/2014/main" id="{122865E0-1931-BE51-CFC5-E824B62CC5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8642" y="1315785"/>
            <a:ext cx="4750833" cy="2961898"/>
          </a:xfrm>
          <a:prstGeom prst="rect">
            <a:avLst/>
          </a:prstGeom>
        </p:spPr>
      </p:pic>
      <p:pic>
        <p:nvPicPr>
          <p:cNvPr id="21" name="Image 20" descr="Une image contenant capture d’écran, cercle, diagramme, conception&#10;&#10;Description générée automatiquement">
            <a:extLst>
              <a:ext uri="{FF2B5EF4-FFF2-40B4-BE49-F238E27FC236}">
                <a16:creationId xmlns:a16="http://schemas.microsoft.com/office/drawing/2014/main" id="{16FE2D85-9BE7-AD8C-7A3A-9CD3DB76A7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055" y="1388373"/>
            <a:ext cx="4775978" cy="2961898"/>
          </a:xfrm>
          <a:prstGeom prst="rect">
            <a:avLst/>
          </a:prstGeom>
        </p:spPr>
      </p:pic>
      <p:pic>
        <p:nvPicPr>
          <p:cNvPr id="23" name="Image 22" descr="Une image contenant cercle, capture d’écran, conception&#10;&#10;Description générée automatiquement">
            <a:extLst>
              <a:ext uri="{FF2B5EF4-FFF2-40B4-BE49-F238E27FC236}">
                <a16:creationId xmlns:a16="http://schemas.microsoft.com/office/drawing/2014/main" id="{17402B02-BB77-2EA6-680A-2523A817D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69" y="1380346"/>
            <a:ext cx="4736427" cy="29618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36D3680-3351-E9AF-30C2-125C9086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36" y="1086290"/>
            <a:ext cx="2746965" cy="366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30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32C8F-4687-B06F-28E8-0A34A624C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671595-AC82-2FA7-C3D3-77126C77E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323" y="995721"/>
            <a:ext cx="8520600" cy="3416400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>
              <a:buNone/>
            </a:pPr>
            <a:endParaRPr lang="fr-FR" sz="2400" b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DC6CB5-A5E9-CDF4-FB6B-3EEE2120E9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2" name="Google Shape;75;p16">
            <a:extLst>
              <a:ext uri="{FF2B5EF4-FFF2-40B4-BE49-F238E27FC236}">
                <a16:creationId xmlns:a16="http://schemas.microsoft.com/office/drawing/2014/main" id="{BD980311-2A28-8D09-1F83-5209EF7F37F5}"/>
              </a:ext>
            </a:extLst>
          </p:cNvPr>
          <p:cNvSpPr txBox="1">
            <a:spLocks/>
          </p:cNvSpPr>
          <p:nvPr/>
        </p:nvSpPr>
        <p:spPr>
          <a:xfrm>
            <a:off x="2048042" y="121387"/>
            <a:ext cx="4127769" cy="721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160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fr-FR" sz="3600" b="1" dirty="0"/>
              <a:t>Bhattacharya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31B2D-AC63-9B38-E6DE-D0BCE43936FE}"/>
              </a:ext>
            </a:extLst>
          </p:cNvPr>
          <p:cNvSpPr/>
          <p:nvPr/>
        </p:nvSpPr>
        <p:spPr>
          <a:xfrm>
            <a:off x="101617" y="39473"/>
            <a:ext cx="955223" cy="39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5F7E0FE9-FBDB-4BED-109A-47824F0A55E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" y="68309"/>
            <a:ext cx="993830" cy="413908"/>
          </a:xfrm>
          <a:prstGeom prst="rect">
            <a:avLst/>
          </a:prstGeom>
          <a:ln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182D1B-03B9-A648-6F8A-211FF2379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839" y="992112"/>
            <a:ext cx="7161584" cy="3969036"/>
          </a:xfrm>
          <a:prstGeom prst="rect">
            <a:avLst/>
          </a:prstGeom>
        </p:spPr>
      </p:pic>
      <p:pic>
        <p:nvPicPr>
          <p:cNvPr id="9" name="Image 8" descr="Une image contenant texte, Police, blanc, conception&#10;&#10;Description générée automatiquement">
            <a:extLst>
              <a:ext uri="{FF2B5EF4-FFF2-40B4-BE49-F238E27FC236}">
                <a16:creationId xmlns:a16="http://schemas.microsoft.com/office/drawing/2014/main" id="{ACFCED0B-39D0-75E1-6BFB-D6BFE105CE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714" r="-1045" b="17714"/>
          <a:stretch/>
        </p:blipFill>
        <p:spPr>
          <a:xfrm>
            <a:off x="5364955" y="4244508"/>
            <a:ext cx="2670905" cy="7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428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BD568D-7457-314B-C36F-9F7FC0CA3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323" y="995721"/>
            <a:ext cx="8520600" cy="3416400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>
              <a:buNone/>
            </a:pPr>
            <a:endParaRPr lang="fr-FR" sz="2400" b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D8331-974F-9D84-067C-E20F8472A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2" name="Google Shape;75;p16">
            <a:extLst>
              <a:ext uri="{FF2B5EF4-FFF2-40B4-BE49-F238E27FC236}">
                <a16:creationId xmlns:a16="http://schemas.microsoft.com/office/drawing/2014/main" id="{820E95A8-426A-C23F-186E-97FBB034F389}"/>
              </a:ext>
            </a:extLst>
          </p:cNvPr>
          <p:cNvSpPr txBox="1">
            <a:spLocks/>
          </p:cNvSpPr>
          <p:nvPr/>
        </p:nvSpPr>
        <p:spPr>
          <a:xfrm>
            <a:off x="2720395" y="121387"/>
            <a:ext cx="4127769" cy="721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160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fr-FR" sz="3600" b="1"/>
              <a:t>Bhattacharya</a:t>
            </a:r>
            <a:endParaRPr lang="fr-FR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C4026-14DB-A28B-5ED4-B0327FC9F00C}"/>
              </a:ext>
            </a:extLst>
          </p:cNvPr>
          <p:cNvSpPr/>
          <p:nvPr/>
        </p:nvSpPr>
        <p:spPr>
          <a:xfrm>
            <a:off x="101617" y="39473"/>
            <a:ext cx="955223" cy="39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9516EB1C-494B-8FC9-573D-0189D2405F2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" y="68309"/>
            <a:ext cx="993830" cy="413908"/>
          </a:xfrm>
          <a:prstGeom prst="rect">
            <a:avLst/>
          </a:prstGeom>
          <a:ln/>
        </p:spPr>
      </p:pic>
      <p:pic>
        <p:nvPicPr>
          <p:cNvPr id="12" name="Image 11" descr="Une image contenant texte, capture d’écran, balle, logo&#10;&#10;Description générée automatiquement">
            <a:extLst>
              <a:ext uri="{FF2B5EF4-FFF2-40B4-BE49-F238E27FC236}">
                <a16:creationId xmlns:a16="http://schemas.microsoft.com/office/drawing/2014/main" id="{3C5B1C3C-AEB8-663E-C4F4-896F3BB34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928" y="1119950"/>
            <a:ext cx="5630955" cy="354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414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BD568D-7457-314B-C36F-9F7FC0CA3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323" y="995721"/>
            <a:ext cx="8520600" cy="3416400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>
              <a:buNone/>
            </a:pPr>
            <a:endParaRPr lang="fr-FR" sz="2400" b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D8331-974F-9D84-067C-E20F8472A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2" name="Google Shape;75;p16">
            <a:extLst>
              <a:ext uri="{FF2B5EF4-FFF2-40B4-BE49-F238E27FC236}">
                <a16:creationId xmlns:a16="http://schemas.microsoft.com/office/drawing/2014/main" id="{820E95A8-426A-C23F-186E-97FBB034F389}"/>
              </a:ext>
            </a:extLst>
          </p:cNvPr>
          <p:cNvSpPr txBox="1">
            <a:spLocks/>
          </p:cNvSpPr>
          <p:nvPr/>
        </p:nvSpPr>
        <p:spPr>
          <a:xfrm>
            <a:off x="1468138" y="121387"/>
            <a:ext cx="4127769" cy="721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60B7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160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fr-FR" sz="3600" b="1"/>
              <a:t>Bhattacharya</a:t>
            </a:r>
            <a:endParaRPr lang="fr-FR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C4026-14DB-A28B-5ED4-B0327FC9F00C}"/>
              </a:ext>
            </a:extLst>
          </p:cNvPr>
          <p:cNvSpPr/>
          <p:nvPr/>
        </p:nvSpPr>
        <p:spPr>
          <a:xfrm>
            <a:off x="101617" y="39473"/>
            <a:ext cx="955223" cy="39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9516EB1C-494B-8FC9-573D-0189D2405F2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" y="68309"/>
            <a:ext cx="993830" cy="413908"/>
          </a:xfrm>
          <a:prstGeom prst="rect">
            <a:avLst/>
          </a:prstGeom>
          <a:ln/>
        </p:spPr>
      </p:pic>
      <p:pic>
        <p:nvPicPr>
          <p:cNvPr id="7" name="Image 6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DFC1D433-7EA6-3CE6-EDED-FB5197183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70" t="4314" r="5176" b="117"/>
          <a:stretch/>
        </p:blipFill>
        <p:spPr>
          <a:xfrm>
            <a:off x="5155186" y="2802712"/>
            <a:ext cx="3686206" cy="2342396"/>
          </a:xfrm>
          <a:prstGeom prst="rect">
            <a:avLst/>
          </a:prstGeom>
        </p:spPr>
      </p:pic>
      <p:pic>
        <p:nvPicPr>
          <p:cNvPr id="8" name="Image 7" descr="Une image contenant ligne, diagramme, Tracé, Parallèle&#10;&#10;Description générée automatiquement">
            <a:extLst>
              <a:ext uri="{FF2B5EF4-FFF2-40B4-BE49-F238E27FC236}">
                <a16:creationId xmlns:a16="http://schemas.microsoft.com/office/drawing/2014/main" id="{20B3C7D1-955D-F967-D191-4529AEA7A1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78" t="4862" r="4819" b="1606"/>
          <a:stretch/>
        </p:blipFill>
        <p:spPr>
          <a:xfrm>
            <a:off x="5077320" y="518554"/>
            <a:ext cx="3773795" cy="235680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6C53741-5B6D-0FE2-962C-E2CD3DE62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77" y="1361705"/>
            <a:ext cx="3932794" cy="30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524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Cervval2019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1F48572CF9D64E85304B77DEAB79D0" ma:contentTypeVersion="15" ma:contentTypeDescription="Crée un document." ma:contentTypeScope="" ma:versionID="5b871df825309306599676377bfe540b">
  <xsd:schema xmlns:xsd="http://www.w3.org/2001/XMLSchema" xmlns:xs="http://www.w3.org/2001/XMLSchema" xmlns:p="http://schemas.microsoft.com/office/2006/metadata/properties" xmlns:ns3="80793b9d-def6-405f-9d93-37282cef72bd" xmlns:ns4="8af1e68e-61b7-4f49-aca1-adfa02a149f4" targetNamespace="http://schemas.microsoft.com/office/2006/metadata/properties" ma:root="true" ma:fieldsID="697985a7a3ae32097516821b59eae37b" ns3:_="" ns4:_="">
    <xsd:import namespace="80793b9d-def6-405f-9d93-37282cef72bd"/>
    <xsd:import namespace="8af1e68e-61b7-4f49-aca1-adfa02a149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93b9d-def6-405f-9d93-37282cef72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1e68e-61b7-4f49-aca1-adfa02a149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0793b9d-def6-405f-9d93-37282cef72bd" xsi:nil="true"/>
  </documentManagement>
</p:properties>
</file>

<file path=customXml/itemProps1.xml><?xml version="1.0" encoding="utf-8"?>
<ds:datastoreItem xmlns:ds="http://schemas.openxmlformats.org/officeDocument/2006/customXml" ds:itemID="{BCC110E5-22A0-4D5B-AFBB-62FBA3FFBE88}">
  <ds:schemaRefs>
    <ds:schemaRef ds:uri="80793b9d-def6-405f-9d93-37282cef72bd"/>
    <ds:schemaRef ds:uri="8af1e68e-61b7-4f49-aca1-adfa02a149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32336DA-F147-4912-B108-29CC9EAFEF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1363C4-8917-40F7-AB7C-C69AF3E19BE1}">
  <ds:schemaRefs>
    <ds:schemaRef ds:uri="80793b9d-def6-405f-9d93-37282cef72bd"/>
    <ds:schemaRef ds:uri="8af1e68e-61b7-4f49-aca1-adfa02a149f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Affichage à l'écran (16:9)</PresentationFormat>
  <Paragraphs>77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7" baseType="lpstr">
      <vt:lpstr>Tahoma</vt:lpstr>
      <vt:lpstr>Roboto Medium</vt:lpstr>
      <vt:lpstr>Calibri</vt:lpstr>
      <vt:lpstr>Roboto</vt:lpstr>
      <vt:lpstr>Arial</vt:lpstr>
      <vt:lpstr>Söhne</vt:lpstr>
      <vt:lpstr>Lato</vt:lpstr>
      <vt:lpstr>Wingdings</vt:lpstr>
      <vt:lpstr>Arial </vt:lpstr>
      <vt:lpstr>proxima-nova</vt:lpstr>
      <vt:lpstr>themeCervval2019</vt:lpstr>
      <vt:lpstr>MEAN SHIFT TRACKING </vt:lpstr>
      <vt:lpstr>Présentation PowerPoint</vt:lpstr>
      <vt:lpstr>Introduction </vt:lpstr>
      <vt:lpstr>Présentation PowerPoint</vt:lpstr>
      <vt:lpstr>Explications théoriques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Caméra </vt:lpstr>
      <vt:lpstr>Implémentation</vt:lpstr>
      <vt:lpstr>Simulations et résultats </vt:lpstr>
      <vt:lpstr>Conclusions 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Reconstruction3D:  Current approach</dc:title>
  <dc:creator>loic Sokoudjou</dc:creator>
  <cp:lastModifiedBy>Loic SOKOUDJOU SONAGU (FISE_2024)</cp:lastModifiedBy>
  <cp:revision>3</cp:revision>
  <dcterms:modified xsi:type="dcterms:W3CDTF">2024-02-15T10:45:06Z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0x010100481F48572CF9D64E85304B77DEAB79D0</vt:lpwstr>
  </property>
</Properties>
</file>