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88" r:id="rId6"/>
    <p:sldId id="280" r:id="rId7"/>
    <p:sldId id="281" r:id="rId8"/>
    <p:sldId id="282" r:id="rId9"/>
    <p:sldId id="283" r:id="rId10"/>
    <p:sldId id="284" r:id="rId11"/>
    <p:sldId id="289" r:id="rId12"/>
    <p:sldId id="290" r:id="rId13"/>
    <p:sldId id="285" r:id="rId14"/>
    <p:sldId id="286" r:id="rId15"/>
    <p:sldId id="292" r:id="rId16"/>
    <p:sldId id="293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223281-037C-43A2-9BF7-646539AE8AF7}">
          <p14:sldIdLst>
            <p14:sldId id="278"/>
            <p14:sldId id="288"/>
            <p14:sldId id="280"/>
            <p14:sldId id="281"/>
            <p14:sldId id="282"/>
            <p14:sldId id="283"/>
            <p14:sldId id="284"/>
            <p14:sldId id="289"/>
            <p14:sldId id="290"/>
            <p14:sldId id="285"/>
            <p14:sldId id="286"/>
            <p14:sldId id="292"/>
            <p14:sldId id="29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Travelling</a:t>
            </a:r>
            <a:b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Salesman</a:t>
            </a:r>
            <a:b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Problem</a:t>
            </a:r>
            <a:b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using MPI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/>
          </a:p>
          <a:p>
            <a:pPr algn="l"/>
            <a:r>
              <a:rPr lang="en-US" sz="2300" dirty="0">
                <a:latin typeface="Verdana" panose="020B0604030504040204" pitchFamily="34" charset="0"/>
                <a:ea typeface="Verdana" panose="020B0604030504040204" pitchFamily="34" charset="0"/>
              </a:rPr>
              <a:t>Sokratis Bartzis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27F9-B89E-4756-88B1-23AB5EFF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46B0-9663-45CD-A488-63C92EC5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generations have passed with no new best route (2000 in my program)</a:t>
            </a:r>
          </a:p>
          <a:p>
            <a:r>
              <a:rPr lang="en-US" dirty="0"/>
              <a:t>A total number of generations is reached (not implemented)</a:t>
            </a:r>
          </a:p>
          <a:p>
            <a:r>
              <a:rPr lang="en-US" dirty="0"/>
              <a:t>Other   (Ideas ?)</a:t>
            </a:r>
          </a:p>
        </p:txBody>
      </p:sp>
    </p:spTree>
    <p:extLst>
      <p:ext uri="{BB962C8B-B14F-4D97-AF65-F5344CB8AC3E}">
        <p14:creationId xmlns:p14="http://schemas.microsoft.com/office/powerpoint/2010/main" val="114819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27F9-B89E-4756-88B1-23AB5EFF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46B0-9663-45CD-A488-63C92EC58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 solution is already beaten in terms of execution time</a:t>
            </a:r>
          </a:p>
          <a:p>
            <a:pPr marL="36900" indent="0">
              <a:buNone/>
            </a:pPr>
            <a:r>
              <a:rPr lang="en-US" dirty="0"/>
              <a:t>			(14 cities =&gt; more than 1000 seconds exec. time)</a:t>
            </a:r>
          </a:p>
          <a:p>
            <a:endParaRPr lang="en-US" dirty="0"/>
          </a:p>
          <a:p>
            <a:r>
              <a:rPr lang="en-US" dirty="0"/>
              <a:t>Simply compare execution times with different number of processes for the genetic mpi solution ?</a:t>
            </a:r>
          </a:p>
        </p:txBody>
      </p:sp>
    </p:spTree>
    <p:extLst>
      <p:ext uri="{BB962C8B-B14F-4D97-AF65-F5344CB8AC3E}">
        <p14:creationId xmlns:p14="http://schemas.microsoft.com/office/powerpoint/2010/main" val="243408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CC4F-87F0-47EA-B624-A2014885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20" y="0"/>
            <a:ext cx="10353762" cy="1257300"/>
          </a:xfrm>
        </p:spPr>
        <p:txBody>
          <a:bodyPr/>
          <a:lstStyle/>
          <a:p>
            <a:r>
              <a:rPr lang="en-US" dirty="0"/>
              <a:t>Evaluation (1)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04FFF-4E41-40F5-B466-47D6A3DBB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695" y="964801"/>
            <a:ext cx="8264929" cy="5813883"/>
          </a:xfrm>
        </p:spPr>
      </p:pic>
    </p:spTree>
    <p:extLst>
      <p:ext uri="{BB962C8B-B14F-4D97-AF65-F5344CB8AC3E}">
        <p14:creationId xmlns:p14="http://schemas.microsoft.com/office/powerpoint/2010/main" val="353704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338A-E7C7-4720-BFA4-0FA4A1C5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Evaluation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96B57-1908-4AE7-A7BE-5A1037A4D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093" y="1257300"/>
            <a:ext cx="7413207" cy="5459339"/>
          </a:xfrm>
        </p:spPr>
      </p:pic>
    </p:spTree>
    <p:extLst>
      <p:ext uri="{BB962C8B-B14F-4D97-AF65-F5344CB8AC3E}">
        <p14:creationId xmlns:p14="http://schemas.microsoft.com/office/powerpoint/2010/main" val="287411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Conclusion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Achieved speedup, but not linear</a:t>
            </a:r>
          </a:p>
          <a:p>
            <a:r>
              <a:rPr lang="en-US" sz="2400" dirty="0"/>
              <a:t>Genetic algorithms:</a:t>
            </a:r>
          </a:p>
          <a:p>
            <a:pPr marL="36900" indent="0">
              <a:buNone/>
            </a:pPr>
            <a:r>
              <a:rPr lang="en-US" sz="2400" dirty="0"/>
              <a:t>   adequate solution in</a:t>
            </a:r>
            <a:br>
              <a:rPr lang="en-US" sz="2400" dirty="0"/>
            </a:br>
            <a:r>
              <a:rPr lang="en-US" sz="2400" dirty="0"/>
              <a:t>   reasonable execution</a:t>
            </a:r>
            <a:br>
              <a:rPr lang="en-US" sz="2400" dirty="0"/>
            </a:br>
            <a:r>
              <a:rPr lang="en-US" sz="2400" dirty="0"/>
              <a:t>   time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E4FC-C605-412C-A079-755B4B09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24B9-7104-4053-A85E-6CC519B3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way to pass from every </a:t>
            </a:r>
            <a:r>
              <a:rPr lang="en-US" dirty="0" err="1"/>
              <a:t>vertice</a:t>
            </a:r>
            <a:r>
              <a:rPr lang="en-US" dirty="0"/>
              <a:t> in a graph, only once per vertex, minimizing the distance travelled</a:t>
            </a:r>
          </a:p>
        </p:txBody>
      </p:sp>
    </p:spTree>
    <p:extLst>
      <p:ext uri="{BB962C8B-B14F-4D97-AF65-F5344CB8AC3E}">
        <p14:creationId xmlns:p14="http://schemas.microsoft.com/office/powerpoint/2010/main" val="240471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7E41-F53A-4E6A-99F4-753FC2BA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Parallelize the analytical solution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DDFE-2E80-4C3F-AFD9-A528F935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Execution time: O(n!)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Parallelism won’t provide speedup for n &gt; 20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3D31BB-9789-4709-92B3-8FF6BE163538}"/>
              </a:ext>
            </a:extLst>
          </p:cNvPr>
          <p:cNvCxnSpPr/>
          <p:nvPr/>
        </p:nvCxnSpPr>
        <p:spPr>
          <a:xfrm flipV="1">
            <a:off x="1610686" y="2978092"/>
            <a:ext cx="788565" cy="780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179EE5-26D1-4474-9362-602C0FF96D78}"/>
              </a:ext>
            </a:extLst>
          </p:cNvPr>
          <p:cNvCxnSpPr/>
          <p:nvPr/>
        </p:nvCxnSpPr>
        <p:spPr>
          <a:xfrm>
            <a:off x="2382473" y="2969703"/>
            <a:ext cx="956345" cy="528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1946AE-5753-4641-81B9-FF5E13FDA7BB}"/>
              </a:ext>
            </a:extLst>
          </p:cNvPr>
          <p:cNvCxnSpPr/>
          <p:nvPr/>
        </p:nvCxnSpPr>
        <p:spPr>
          <a:xfrm>
            <a:off x="1610686" y="3758268"/>
            <a:ext cx="704675" cy="901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A26DC6-D203-40EE-A700-BF0322410062}"/>
              </a:ext>
            </a:extLst>
          </p:cNvPr>
          <p:cNvCxnSpPr/>
          <p:nvPr/>
        </p:nvCxnSpPr>
        <p:spPr>
          <a:xfrm flipV="1">
            <a:off x="2315361" y="4211273"/>
            <a:ext cx="939567" cy="448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0F1151-DD12-4A3C-B3E6-29F5582C5035}"/>
              </a:ext>
            </a:extLst>
          </p:cNvPr>
          <p:cNvCxnSpPr/>
          <p:nvPr/>
        </p:nvCxnSpPr>
        <p:spPr>
          <a:xfrm flipV="1">
            <a:off x="3246539" y="3498209"/>
            <a:ext cx="92279" cy="710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BFCADA-D3FD-4B0E-BDF0-6EC97D35D8BA}"/>
              </a:ext>
            </a:extLst>
          </p:cNvPr>
          <p:cNvCxnSpPr/>
          <p:nvPr/>
        </p:nvCxnSpPr>
        <p:spPr>
          <a:xfrm flipV="1">
            <a:off x="1610686" y="3498209"/>
            <a:ext cx="1728132" cy="260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EE1DF2-547F-48BB-AE2A-43EDDA5663CC}"/>
              </a:ext>
            </a:extLst>
          </p:cNvPr>
          <p:cNvCxnSpPr/>
          <p:nvPr/>
        </p:nvCxnSpPr>
        <p:spPr>
          <a:xfrm>
            <a:off x="1610686" y="3766657"/>
            <a:ext cx="1635853" cy="442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33AD5F-657E-423B-9AF2-1915CBA6F4DE}"/>
              </a:ext>
            </a:extLst>
          </p:cNvPr>
          <p:cNvCxnSpPr/>
          <p:nvPr/>
        </p:nvCxnSpPr>
        <p:spPr>
          <a:xfrm flipH="1">
            <a:off x="2315361" y="3012740"/>
            <a:ext cx="75501" cy="1647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E013FF-B98A-41F4-A321-1F21E807E688}"/>
              </a:ext>
            </a:extLst>
          </p:cNvPr>
          <p:cNvCxnSpPr/>
          <p:nvPr/>
        </p:nvCxnSpPr>
        <p:spPr>
          <a:xfrm>
            <a:off x="2407640" y="2978092"/>
            <a:ext cx="847288" cy="12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F3A3883-DF8D-4BC1-9859-E9893B1AE81A}"/>
              </a:ext>
            </a:extLst>
          </p:cNvPr>
          <p:cNvSpPr/>
          <p:nvPr/>
        </p:nvSpPr>
        <p:spPr>
          <a:xfrm>
            <a:off x="2346325" y="2933700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0FA0EE-D90C-4CA8-B72D-9FDF1EED0B2D}"/>
              </a:ext>
            </a:extLst>
          </p:cNvPr>
          <p:cNvSpPr/>
          <p:nvPr/>
        </p:nvSpPr>
        <p:spPr>
          <a:xfrm>
            <a:off x="1554861" y="3701424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9D8722-6821-48BF-B081-89BDE38EAC4B}"/>
              </a:ext>
            </a:extLst>
          </p:cNvPr>
          <p:cNvSpPr/>
          <p:nvPr/>
        </p:nvSpPr>
        <p:spPr>
          <a:xfrm>
            <a:off x="3194909" y="4140164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95EEE3-0F78-4B2F-A466-D2D7511A4475}"/>
              </a:ext>
            </a:extLst>
          </p:cNvPr>
          <p:cNvCxnSpPr/>
          <p:nvPr/>
        </p:nvCxnSpPr>
        <p:spPr>
          <a:xfrm flipV="1">
            <a:off x="2315361" y="3498209"/>
            <a:ext cx="1023457" cy="1161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E6AE920-B8B8-4144-850B-5960973DB882}"/>
              </a:ext>
            </a:extLst>
          </p:cNvPr>
          <p:cNvSpPr/>
          <p:nvPr/>
        </p:nvSpPr>
        <p:spPr>
          <a:xfrm>
            <a:off x="2251147" y="4603066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8776BC-D734-40F8-880C-6756B49D2AFF}"/>
              </a:ext>
            </a:extLst>
          </p:cNvPr>
          <p:cNvSpPr/>
          <p:nvPr/>
        </p:nvSpPr>
        <p:spPr>
          <a:xfrm>
            <a:off x="3282993" y="3446280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A2C7F6-04D2-4B1B-A7C6-EAAC2E4839DA}"/>
              </a:ext>
            </a:extLst>
          </p:cNvPr>
          <p:cNvCxnSpPr/>
          <p:nvPr/>
        </p:nvCxnSpPr>
        <p:spPr>
          <a:xfrm>
            <a:off x="9102055" y="2852257"/>
            <a:ext cx="788565" cy="849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6DD2237-EDBD-4A2F-A958-4B9D23BC545C}"/>
              </a:ext>
            </a:extLst>
          </p:cNvPr>
          <p:cNvCxnSpPr/>
          <p:nvPr/>
        </p:nvCxnSpPr>
        <p:spPr>
          <a:xfrm flipH="1">
            <a:off x="8665828" y="2860646"/>
            <a:ext cx="427838" cy="89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F7AC5B-8E5E-4659-A792-D8B8A663DB66}"/>
              </a:ext>
            </a:extLst>
          </p:cNvPr>
          <p:cNvCxnSpPr/>
          <p:nvPr/>
        </p:nvCxnSpPr>
        <p:spPr>
          <a:xfrm>
            <a:off x="8665828" y="3766657"/>
            <a:ext cx="746620" cy="668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D1B1CB-FC1C-4324-AEB5-14C8B7D70C60}"/>
              </a:ext>
            </a:extLst>
          </p:cNvPr>
          <p:cNvCxnSpPr/>
          <p:nvPr/>
        </p:nvCxnSpPr>
        <p:spPr>
          <a:xfrm flipH="1">
            <a:off x="9093666" y="4435591"/>
            <a:ext cx="327171" cy="757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EF0387-EEFA-4DC7-B6F3-7792B224293D}"/>
              </a:ext>
            </a:extLst>
          </p:cNvPr>
          <p:cNvCxnSpPr/>
          <p:nvPr/>
        </p:nvCxnSpPr>
        <p:spPr>
          <a:xfrm flipH="1">
            <a:off x="8581938" y="4443980"/>
            <a:ext cx="830510" cy="159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440A0A-208D-480D-8C3C-7D2DA594F5F1}"/>
              </a:ext>
            </a:extLst>
          </p:cNvPr>
          <p:cNvCxnSpPr/>
          <p:nvPr/>
        </p:nvCxnSpPr>
        <p:spPr>
          <a:xfrm>
            <a:off x="9420837" y="4477231"/>
            <a:ext cx="721453" cy="692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A22D025-3D05-4C13-978F-576C4688E5BA}"/>
              </a:ext>
            </a:extLst>
          </p:cNvPr>
          <p:cNvCxnSpPr/>
          <p:nvPr/>
        </p:nvCxnSpPr>
        <p:spPr>
          <a:xfrm flipH="1">
            <a:off x="9420837" y="3701424"/>
            <a:ext cx="469783" cy="775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29C6C7B-D281-4AF0-96FF-70F2A693592F}"/>
              </a:ext>
            </a:extLst>
          </p:cNvPr>
          <p:cNvCxnSpPr/>
          <p:nvPr/>
        </p:nvCxnSpPr>
        <p:spPr>
          <a:xfrm flipV="1">
            <a:off x="8665828" y="3701424"/>
            <a:ext cx="1224792" cy="65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937B53E-2618-4831-B15C-D0ECF2F420DE}"/>
              </a:ext>
            </a:extLst>
          </p:cNvPr>
          <p:cNvCxnSpPr/>
          <p:nvPr/>
        </p:nvCxnSpPr>
        <p:spPr>
          <a:xfrm>
            <a:off x="9093666" y="2852257"/>
            <a:ext cx="327171" cy="159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29EE2C9-BD30-4F16-AE2F-F52E965613F5}"/>
              </a:ext>
            </a:extLst>
          </p:cNvPr>
          <p:cNvCxnSpPr/>
          <p:nvPr/>
        </p:nvCxnSpPr>
        <p:spPr>
          <a:xfrm flipV="1">
            <a:off x="9093666" y="5169758"/>
            <a:ext cx="1048624" cy="23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76BC649-540E-4717-BE95-6EE56ED9B461}"/>
              </a:ext>
            </a:extLst>
          </p:cNvPr>
          <p:cNvSpPr/>
          <p:nvPr/>
        </p:nvSpPr>
        <p:spPr>
          <a:xfrm>
            <a:off x="9042036" y="2787024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4D1FFB4-43DA-407E-9652-E21A9AC45D01}"/>
              </a:ext>
            </a:extLst>
          </p:cNvPr>
          <p:cNvSpPr/>
          <p:nvPr/>
        </p:nvSpPr>
        <p:spPr>
          <a:xfrm>
            <a:off x="8610003" y="3714008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671B9B-A13D-453B-870C-044B701BD33D}"/>
              </a:ext>
            </a:extLst>
          </p:cNvPr>
          <p:cNvSpPr/>
          <p:nvPr/>
        </p:nvSpPr>
        <p:spPr>
          <a:xfrm>
            <a:off x="9830601" y="3637924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3BD9C70-16A0-4979-9340-BA4B4AED9199}"/>
              </a:ext>
            </a:extLst>
          </p:cNvPr>
          <p:cNvSpPr/>
          <p:nvPr/>
        </p:nvSpPr>
        <p:spPr>
          <a:xfrm>
            <a:off x="9356623" y="4379460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B938E2A-76BB-4ACE-94C3-54EFEEC54D90}"/>
              </a:ext>
            </a:extLst>
          </p:cNvPr>
          <p:cNvSpPr/>
          <p:nvPr/>
        </p:nvSpPr>
        <p:spPr>
          <a:xfrm>
            <a:off x="8517724" y="4546222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15619DF-0FCA-407C-B48C-A601A9B2CB86}"/>
              </a:ext>
            </a:extLst>
          </p:cNvPr>
          <p:cNvSpPr/>
          <p:nvPr/>
        </p:nvSpPr>
        <p:spPr>
          <a:xfrm>
            <a:off x="9032598" y="5131004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5AE4C59-AC4C-470B-9C87-97A7F6820A5E}"/>
              </a:ext>
            </a:extLst>
          </p:cNvPr>
          <p:cNvSpPr/>
          <p:nvPr/>
        </p:nvSpPr>
        <p:spPr>
          <a:xfrm>
            <a:off x="10086465" y="5097710"/>
            <a:ext cx="111649" cy="11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232E-34D5-4E0D-98D8-01636F77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52E7-E369-4554-9E3A-DA88FBE1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faster</a:t>
            </a:r>
          </a:p>
          <a:p>
            <a:r>
              <a:rPr lang="en-US" dirty="0"/>
              <a:t>Provides a good-enough solution, but not the best</a:t>
            </a:r>
          </a:p>
          <a:p>
            <a:r>
              <a:rPr lang="en-US" dirty="0"/>
              <a:t>Meaningful to parallelize</a:t>
            </a:r>
          </a:p>
        </p:txBody>
      </p:sp>
    </p:spTree>
    <p:extLst>
      <p:ext uri="{BB962C8B-B14F-4D97-AF65-F5344CB8AC3E}">
        <p14:creationId xmlns:p14="http://schemas.microsoft.com/office/powerpoint/2010/main" val="29943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279A-61C4-412D-BFF6-DB0993F1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they 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2351-6BE8-4FD2-8ED6-D4FC40D3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677997-15FD-4C25-A257-688A0643691A}"/>
              </a:ext>
            </a:extLst>
          </p:cNvPr>
          <p:cNvSpPr/>
          <p:nvPr/>
        </p:nvSpPr>
        <p:spPr>
          <a:xfrm>
            <a:off x="1274963" y="2076450"/>
            <a:ext cx="3975217" cy="392811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14000F-6D13-4180-91E7-85BB844931C9}"/>
              </a:ext>
            </a:extLst>
          </p:cNvPr>
          <p:cNvSpPr/>
          <p:nvPr/>
        </p:nvSpPr>
        <p:spPr>
          <a:xfrm>
            <a:off x="2659380" y="262509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9B6D42-F1B3-4261-9801-EB0D09CDBE95}"/>
              </a:ext>
            </a:extLst>
          </p:cNvPr>
          <p:cNvSpPr/>
          <p:nvPr/>
        </p:nvSpPr>
        <p:spPr>
          <a:xfrm>
            <a:off x="2895600" y="248412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3F6081-2CD8-498C-8A64-4482D56C3011}"/>
              </a:ext>
            </a:extLst>
          </p:cNvPr>
          <p:cNvSpPr/>
          <p:nvPr/>
        </p:nvSpPr>
        <p:spPr>
          <a:xfrm>
            <a:off x="3463290" y="239649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7E3FE0-54CD-4A7C-8C10-596586E9FA5F}"/>
              </a:ext>
            </a:extLst>
          </p:cNvPr>
          <p:cNvSpPr/>
          <p:nvPr/>
        </p:nvSpPr>
        <p:spPr>
          <a:xfrm>
            <a:off x="3227070" y="2718435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91B449-45BC-4AB9-B01F-9FD52BB63FA0}"/>
              </a:ext>
            </a:extLst>
          </p:cNvPr>
          <p:cNvSpPr/>
          <p:nvPr/>
        </p:nvSpPr>
        <p:spPr>
          <a:xfrm>
            <a:off x="2331418" y="2973704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02F0A8-F720-4614-A74D-B63D3406845B}"/>
              </a:ext>
            </a:extLst>
          </p:cNvPr>
          <p:cNvSpPr/>
          <p:nvPr/>
        </p:nvSpPr>
        <p:spPr>
          <a:xfrm>
            <a:off x="2979420" y="364998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835B33-C1C6-4601-A314-488DAE605CC8}"/>
              </a:ext>
            </a:extLst>
          </p:cNvPr>
          <p:cNvSpPr/>
          <p:nvPr/>
        </p:nvSpPr>
        <p:spPr>
          <a:xfrm>
            <a:off x="2095500" y="329184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A3DFE5-D650-4C5A-BACA-3805162D7261}"/>
              </a:ext>
            </a:extLst>
          </p:cNvPr>
          <p:cNvSpPr/>
          <p:nvPr/>
        </p:nvSpPr>
        <p:spPr>
          <a:xfrm>
            <a:off x="2411428" y="395478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BE475A-0E50-44D5-9EC1-E8F7952E1CD7}"/>
              </a:ext>
            </a:extLst>
          </p:cNvPr>
          <p:cNvSpPr/>
          <p:nvPr/>
        </p:nvSpPr>
        <p:spPr>
          <a:xfrm>
            <a:off x="3748889" y="299847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E7A007-5C7A-4D90-AA9F-314033D006EF}"/>
              </a:ext>
            </a:extLst>
          </p:cNvPr>
          <p:cNvSpPr/>
          <p:nvPr/>
        </p:nvSpPr>
        <p:spPr>
          <a:xfrm>
            <a:off x="4030980" y="337566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5A47FB-2F32-451A-B166-3CC3E3F8E482}"/>
              </a:ext>
            </a:extLst>
          </p:cNvPr>
          <p:cNvSpPr/>
          <p:nvPr/>
        </p:nvSpPr>
        <p:spPr>
          <a:xfrm>
            <a:off x="3528969" y="360807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E99A6A-ADEE-4474-B397-427823BF9D6C}"/>
              </a:ext>
            </a:extLst>
          </p:cNvPr>
          <p:cNvSpPr/>
          <p:nvPr/>
        </p:nvSpPr>
        <p:spPr>
          <a:xfrm>
            <a:off x="3779369" y="403860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566895-9F7B-45D8-9D85-60F81F14B6EE}"/>
              </a:ext>
            </a:extLst>
          </p:cNvPr>
          <p:cNvSpPr/>
          <p:nvPr/>
        </p:nvSpPr>
        <p:spPr>
          <a:xfrm>
            <a:off x="4446270" y="374142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5B2490-9112-4C0C-AB8F-65116793A2AD}"/>
              </a:ext>
            </a:extLst>
          </p:cNvPr>
          <p:cNvSpPr/>
          <p:nvPr/>
        </p:nvSpPr>
        <p:spPr>
          <a:xfrm>
            <a:off x="4316428" y="2943224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23190B-20A4-4837-9D47-4BC708CDBC7C}"/>
              </a:ext>
            </a:extLst>
          </p:cNvPr>
          <p:cNvSpPr/>
          <p:nvPr/>
        </p:nvSpPr>
        <p:spPr>
          <a:xfrm>
            <a:off x="4304998" y="420814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273766-3BEF-4005-AD0B-6CCF9C15E576}"/>
              </a:ext>
            </a:extLst>
          </p:cNvPr>
          <p:cNvSpPr/>
          <p:nvPr/>
        </p:nvSpPr>
        <p:spPr>
          <a:xfrm>
            <a:off x="2811780" y="277749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8D37F9-40D3-4F34-96E0-485DD475383C}"/>
              </a:ext>
            </a:extLst>
          </p:cNvPr>
          <p:cNvSpPr/>
          <p:nvPr/>
        </p:nvSpPr>
        <p:spPr>
          <a:xfrm>
            <a:off x="2495248" y="355473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3CAF0F-1CF3-47EF-94C3-BC88515EAD35}"/>
              </a:ext>
            </a:extLst>
          </p:cNvPr>
          <p:cNvSpPr/>
          <p:nvPr/>
        </p:nvSpPr>
        <p:spPr>
          <a:xfrm>
            <a:off x="3116580" y="308229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D642EC-26E9-419E-ABBA-3CFCD24901AF}"/>
              </a:ext>
            </a:extLst>
          </p:cNvPr>
          <p:cNvSpPr/>
          <p:nvPr/>
        </p:nvSpPr>
        <p:spPr>
          <a:xfrm>
            <a:off x="3268980" y="323469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CA6177-3C66-4C69-992B-04D086D1194F}"/>
              </a:ext>
            </a:extLst>
          </p:cNvPr>
          <p:cNvSpPr/>
          <p:nvPr/>
        </p:nvSpPr>
        <p:spPr>
          <a:xfrm>
            <a:off x="4457398" y="436054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4FB938-4917-4465-B52F-EBEEC5D3C0DF}"/>
              </a:ext>
            </a:extLst>
          </p:cNvPr>
          <p:cNvSpPr/>
          <p:nvPr/>
        </p:nvSpPr>
        <p:spPr>
          <a:xfrm>
            <a:off x="2769870" y="390525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D1BEB8-7A2D-413C-BECB-C46B244D1904}"/>
              </a:ext>
            </a:extLst>
          </p:cNvPr>
          <p:cNvSpPr/>
          <p:nvPr/>
        </p:nvSpPr>
        <p:spPr>
          <a:xfrm>
            <a:off x="2857500" y="425005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985B0D-BAB8-4EE8-99E1-A8496BD70BD8}"/>
              </a:ext>
            </a:extLst>
          </p:cNvPr>
          <p:cNvSpPr/>
          <p:nvPr/>
        </p:nvSpPr>
        <p:spPr>
          <a:xfrm>
            <a:off x="3196590" y="457581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06A959-82CA-4CF8-8644-49D3DCA1C720}"/>
              </a:ext>
            </a:extLst>
          </p:cNvPr>
          <p:cNvSpPr/>
          <p:nvPr/>
        </p:nvSpPr>
        <p:spPr>
          <a:xfrm>
            <a:off x="3352800" y="415290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29350C-1542-4E24-A286-E4F79B8EE457}"/>
              </a:ext>
            </a:extLst>
          </p:cNvPr>
          <p:cNvSpPr/>
          <p:nvPr/>
        </p:nvSpPr>
        <p:spPr>
          <a:xfrm>
            <a:off x="3550769" y="444436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9AB33B-CBEB-42ED-BFBF-82B02C7ADB94}"/>
              </a:ext>
            </a:extLst>
          </p:cNvPr>
          <p:cNvSpPr/>
          <p:nvPr/>
        </p:nvSpPr>
        <p:spPr>
          <a:xfrm>
            <a:off x="3644783" y="472440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D7DF3F-0EA6-4D80-BCAA-E82928F60FD9}"/>
              </a:ext>
            </a:extLst>
          </p:cNvPr>
          <p:cNvSpPr/>
          <p:nvPr/>
        </p:nvSpPr>
        <p:spPr>
          <a:xfrm>
            <a:off x="4285948" y="522732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2A465E-3B6F-4D80-BB7E-890D04838237}"/>
              </a:ext>
            </a:extLst>
          </p:cNvPr>
          <p:cNvSpPr/>
          <p:nvPr/>
        </p:nvSpPr>
        <p:spPr>
          <a:xfrm>
            <a:off x="1915826" y="444246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7E090A-7F6D-42B9-9157-556C2100379C}"/>
              </a:ext>
            </a:extLst>
          </p:cNvPr>
          <p:cNvSpPr/>
          <p:nvPr/>
        </p:nvSpPr>
        <p:spPr>
          <a:xfrm>
            <a:off x="2373328" y="432054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46B667-894C-4285-A603-0CEBE2EC4162}"/>
              </a:ext>
            </a:extLst>
          </p:cNvPr>
          <p:cNvSpPr/>
          <p:nvPr/>
        </p:nvSpPr>
        <p:spPr>
          <a:xfrm>
            <a:off x="2289508" y="465963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8BD562-23A9-4164-8693-3AFC1E7F641C}"/>
              </a:ext>
            </a:extLst>
          </p:cNvPr>
          <p:cNvSpPr/>
          <p:nvPr/>
        </p:nvSpPr>
        <p:spPr>
          <a:xfrm>
            <a:off x="2289508" y="531114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E1B49C8-7775-423F-9EFF-2B570167FB9C}"/>
              </a:ext>
            </a:extLst>
          </p:cNvPr>
          <p:cNvSpPr/>
          <p:nvPr/>
        </p:nvSpPr>
        <p:spPr>
          <a:xfrm>
            <a:off x="2539455" y="502920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69F8DE-91DE-4F62-AAE1-7A1318354DCF}"/>
              </a:ext>
            </a:extLst>
          </p:cNvPr>
          <p:cNvSpPr/>
          <p:nvPr/>
        </p:nvSpPr>
        <p:spPr>
          <a:xfrm>
            <a:off x="2760435" y="4766310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C96E70D-4D08-4326-B0D9-6DBDEA3CC271}"/>
              </a:ext>
            </a:extLst>
          </p:cNvPr>
          <p:cNvSpPr/>
          <p:nvPr/>
        </p:nvSpPr>
        <p:spPr>
          <a:xfrm>
            <a:off x="3379470" y="549783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72611-BD25-4570-BBD6-CBC93BF0419A}"/>
              </a:ext>
            </a:extLst>
          </p:cNvPr>
          <p:cNvCxnSpPr>
            <a:cxnSpLocks/>
          </p:cNvCxnSpPr>
          <p:nvPr/>
        </p:nvCxnSpPr>
        <p:spPr>
          <a:xfrm flipV="1">
            <a:off x="4406872" y="2441680"/>
            <a:ext cx="1327027" cy="53445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6B1AA7-EAA3-494E-823B-BFCA4428DFCC}"/>
              </a:ext>
            </a:extLst>
          </p:cNvPr>
          <p:cNvSpPr txBox="1"/>
          <p:nvPr/>
        </p:nvSpPr>
        <p:spPr>
          <a:xfrm>
            <a:off x="5784664" y="2255759"/>
            <a:ext cx="486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{ 5, 3, 8, 0, 2, 4, 6, 7, 1, 9, 5} :  Distance = 51,2 km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5CEFFE8-E6FE-47A6-8816-35C80FDAF9F0}"/>
              </a:ext>
            </a:extLst>
          </p:cNvPr>
          <p:cNvSpPr/>
          <p:nvPr/>
        </p:nvSpPr>
        <p:spPr>
          <a:xfrm>
            <a:off x="3627841" y="3284219"/>
            <a:ext cx="1327027" cy="1291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D05F355-F43D-4E35-AA02-D054F694DCEF}"/>
              </a:ext>
            </a:extLst>
          </p:cNvPr>
          <p:cNvCxnSpPr>
            <a:cxnSpLocks/>
          </p:cNvCxnSpPr>
          <p:nvPr/>
        </p:nvCxnSpPr>
        <p:spPr>
          <a:xfrm flipV="1">
            <a:off x="4752402" y="3638550"/>
            <a:ext cx="1162623" cy="26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F11D8EE-E158-4A53-AF19-87A3090805FB}"/>
              </a:ext>
            </a:extLst>
          </p:cNvPr>
          <p:cNvSpPr txBox="1"/>
          <p:nvPr/>
        </p:nvSpPr>
        <p:spPr>
          <a:xfrm>
            <a:off x="5897362" y="3444769"/>
            <a:ext cx="1822099" cy="36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Population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B22A467-A90A-4CE2-A73C-27BE6AAF1908}"/>
              </a:ext>
            </a:extLst>
          </p:cNvPr>
          <p:cNvCxnSpPr>
            <a:cxnSpLocks/>
          </p:cNvCxnSpPr>
          <p:nvPr/>
        </p:nvCxnSpPr>
        <p:spPr>
          <a:xfrm flipV="1">
            <a:off x="4530090" y="3360420"/>
            <a:ext cx="1081258" cy="4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3506A12-9696-4AF6-8C0B-867E20593301}"/>
              </a:ext>
            </a:extLst>
          </p:cNvPr>
          <p:cNvSpPr txBox="1"/>
          <p:nvPr/>
        </p:nvSpPr>
        <p:spPr>
          <a:xfrm>
            <a:off x="5715908" y="3072659"/>
            <a:ext cx="300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{0, 3, 7, 8, 9,   , 1, 5,   , 2, 0}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2EC671-EF3D-4EDA-BFB8-5B265222A606}"/>
              </a:ext>
            </a:extLst>
          </p:cNvPr>
          <p:cNvSpPr txBox="1"/>
          <p:nvPr/>
        </p:nvSpPr>
        <p:spPr>
          <a:xfrm>
            <a:off x="6896789" y="30806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BCFF0E-F1A7-4F80-9B5C-5D0AD2E82BAA}"/>
              </a:ext>
            </a:extLst>
          </p:cNvPr>
          <p:cNvSpPr txBox="1"/>
          <p:nvPr/>
        </p:nvSpPr>
        <p:spPr>
          <a:xfrm>
            <a:off x="7579776" y="3069774"/>
            <a:ext cx="332339" cy="36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4A3A0E-3A83-4DAE-958E-14C0618B340D}"/>
              </a:ext>
            </a:extLst>
          </p:cNvPr>
          <p:cNvSpPr txBox="1"/>
          <p:nvPr/>
        </p:nvSpPr>
        <p:spPr>
          <a:xfrm>
            <a:off x="5670849" y="2675467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Mutate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07047B3-58F9-4927-9AA6-655B5FFBF5A0}"/>
              </a:ext>
            </a:extLst>
          </p:cNvPr>
          <p:cNvCxnSpPr/>
          <p:nvPr/>
        </p:nvCxnSpPr>
        <p:spPr>
          <a:xfrm>
            <a:off x="4406872" y="4250057"/>
            <a:ext cx="150815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5AB20A-B458-4E9A-BA74-79E34B543649}"/>
              </a:ext>
            </a:extLst>
          </p:cNvPr>
          <p:cNvCxnSpPr>
            <a:cxnSpLocks/>
          </p:cNvCxnSpPr>
          <p:nvPr/>
        </p:nvCxnSpPr>
        <p:spPr>
          <a:xfrm>
            <a:off x="4541218" y="4424363"/>
            <a:ext cx="1386119" cy="55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ED6123C-65A9-46D9-82F5-CA49E22CC56E}"/>
              </a:ext>
            </a:extLst>
          </p:cNvPr>
          <p:cNvSpPr txBox="1"/>
          <p:nvPr/>
        </p:nvSpPr>
        <p:spPr>
          <a:xfrm>
            <a:off x="5891043" y="4194811"/>
            <a:ext cx="13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{2, 1, 0, 5, 4,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0C5C2F-E57B-4B54-82FE-D19848F4A127}"/>
              </a:ext>
            </a:extLst>
          </p:cNvPr>
          <p:cNvSpPr txBox="1"/>
          <p:nvPr/>
        </p:nvSpPr>
        <p:spPr>
          <a:xfrm>
            <a:off x="7061452" y="4194811"/>
            <a:ext cx="150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8, 7, 3, 9, 6, 2}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E8CDDD-0ACE-40D0-9CAB-F7849BB22B02}"/>
              </a:ext>
            </a:extLst>
          </p:cNvPr>
          <p:cNvSpPr txBox="1"/>
          <p:nvPr/>
        </p:nvSpPr>
        <p:spPr>
          <a:xfrm>
            <a:off x="5896493" y="4760187"/>
            <a:ext cx="136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{4, 6, 3, 5, 1,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487BE6-3F0E-403F-B8D0-787DF274F5A0}"/>
              </a:ext>
            </a:extLst>
          </p:cNvPr>
          <p:cNvSpPr txBox="1"/>
          <p:nvPr/>
        </p:nvSpPr>
        <p:spPr>
          <a:xfrm>
            <a:off x="7046829" y="4760187"/>
            <a:ext cx="152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2, 0, 8, 9, 7, 4}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296016-F491-4DF3-86AB-DFBD3A3ADDCB}"/>
              </a:ext>
            </a:extLst>
          </p:cNvPr>
          <p:cNvSpPr txBox="1"/>
          <p:nvPr/>
        </p:nvSpPr>
        <p:spPr>
          <a:xfrm>
            <a:off x="5885639" y="3814049"/>
            <a:ext cx="120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Crossover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491CF7-2356-4F24-A262-65A076AB771C}"/>
              </a:ext>
            </a:extLst>
          </p:cNvPr>
          <p:cNvSpPr txBox="1"/>
          <p:nvPr/>
        </p:nvSpPr>
        <p:spPr>
          <a:xfrm>
            <a:off x="5106235" y="1973060"/>
            <a:ext cx="400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New generation created from previous mutations and crossovers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54CC99-BD55-4F17-9BAE-32A7888FAD95}"/>
              </a:ext>
            </a:extLst>
          </p:cNvPr>
          <p:cNvCxnSpPr/>
          <p:nvPr/>
        </p:nvCxnSpPr>
        <p:spPr>
          <a:xfrm flipV="1">
            <a:off x="3526245" y="2310155"/>
            <a:ext cx="1573053" cy="41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0.01498 -0.0301 C 0.0181 -0.03704 0.02279 -0.04051 0.02774 -0.04051 C 0.03334 -0.04051 0.03777 -0.03704 0.04089 -0.0301 L 0.05599 2.59259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203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-0.01485 0.04004 C -0.01797 0.04907 -0.0224 0.05393 -0.02735 0.05393 C -0.03295 0.05393 -0.03724 0.04907 -0.04037 0.04004 L -0.05495 2.96296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0.00013 0.0826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2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00078 -0.0826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09752 -0.163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 animBg="1"/>
      <p:bldP spid="77" grpId="1" animBg="1"/>
      <p:bldP spid="80" grpId="0"/>
      <p:bldP spid="80" grpId="1"/>
      <p:bldP spid="88" grpId="0"/>
      <p:bldP spid="88" grpId="1"/>
      <p:bldP spid="89" grpId="0"/>
      <p:bldP spid="89" grpId="1"/>
      <p:bldP spid="89" grpId="2"/>
      <p:bldP spid="90" grpId="0"/>
      <p:bldP spid="90" grpId="1"/>
      <p:bldP spid="90" grpId="2"/>
      <p:bldP spid="91" grpId="0"/>
      <p:bldP spid="91" grpId="1"/>
      <p:bldP spid="96" grpId="0"/>
      <p:bldP spid="96" grpId="1"/>
      <p:bldP spid="97" grpId="0"/>
      <p:bldP spid="97" grpId="1"/>
      <p:bldP spid="97" grpId="2"/>
      <p:bldP spid="98" grpId="0"/>
      <p:bldP spid="98" grpId="1"/>
      <p:bldP spid="100" grpId="0"/>
      <p:bldP spid="100" grpId="1"/>
      <p:bldP spid="100" grpId="2"/>
      <p:bldP spid="101" grpId="0"/>
      <p:bldP spid="101" grpId="1"/>
      <p:bldP spid="1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B8D5-4280-4D78-8C74-0CE8F843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? Add more circles!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BF05-B35A-422C-9704-513AC933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F52AF8-D363-491D-80B4-B35D94478654}"/>
              </a:ext>
            </a:extLst>
          </p:cNvPr>
          <p:cNvSpPr/>
          <p:nvPr/>
        </p:nvSpPr>
        <p:spPr>
          <a:xfrm>
            <a:off x="3928516" y="2013697"/>
            <a:ext cx="3975217" cy="392811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CB3E0-2808-450D-8468-AE129A6CE0B2}"/>
              </a:ext>
            </a:extLst>
          </p:cNvPr>
          <p:cNvSpPr/>
          <p:nvPr/>
        </p:nvSpPr>
        <p:spPr>
          <a:xfrm>
            <a:off x="5312933" y="256233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318449-2DED-48AB-8035-3E6033F17D4F}"/>
              </a:ext>
            </a:extLst>
          </p:cNvPr>
          <p:cNvSpPr/>
          <p:nvPr/>
        </p:nvSpPr>
        <p:spPr>
          <a:xfrm>
            <a:off x="5549153" y="242136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F90B5-0417-468F-8E90-B176B3053287}"/>
              </a:ext>
            </a:extLst>
          </p:cNvPr>
          <p:cNvSpPr/>
          <p:nvPr/>
        </p:nvSpPr>
        <p:spPr>
          <a:xfrm>
            <a:off x="6116843" y="233373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E0C0FD-5727-41B0-9366-A11D9C4A5854}"/>
              </a:ext>
            </a:extLst>
          </p:cNvPr>
          <p:cNvSpPr/>
          <p:nvPr/>
        </p:nvSpPr>
        <p:spPr>
          <a:xfrm>
            <a:off x="5880623" y="2655682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006787-91ED-4A62-94A1-6FE4A98DF865}"/>
              </a:ext>
            </a:extLst>
          </p:cNvPr>
          <p:cNvSpPr/>
          <p:nvPr/>
        </p:nvSpPr>
        <p:spPr>
          <a:xfrm>
            <a:off x="4984971" y="291095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820727-B89A-4B43-9BF7-5CB1D7665670}"/>
              </a:ext>
            </a:extLst>
          </p:cNvPr>
          <p:cNvSpPr/>
          <p:nvPr/>
        </p:nvSpPr>
        <p:spPr>
          <a:xfrm>
            <a:off x="5632973" y="358722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BC7F71-205B-4581-83C3-D42E173DA319}"/>
              </a:ext>
            </a:extLst>
          </p:cNvPr>
          <p:cNvSpPr/>
          <p:nvPr/>
        </p:nvSpPr>
        <p:spPr>
          <a:xfrm>
            <a:off x="4749053" y="322908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FF2445-6804-4F0A-81B3-1C31DFDB7EAB}"/>
              </a:ext>
            </a:extLst>
          </p:cNvPr>
          <p:cNvSpPr/>
          <p:nvPr/>
        </p:nvSpPr>
        <p:spPr>
          <a:xfrm>
            <a:off x="5064981" y="389202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690C23-34FA-4DF9-A734-11277D754A6F}"/>
              </a:ext>
            </a:extLst>
          </p:cNvPr>
          <p:cNvSpPr/>
          <p:nvPr/>
        </p:nvSpPr>
        <p:spPr>
          <a:xfrm>
            <a:off x="6402442" y="293571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39F29B-76F0-4A0E-9F56-4A42ADC54E90}"/>
              </a:ext>
            </a:extLst>
          </p:cNvPr>
          <p:cNvSpPr/>
          <p:nvPr/>
        </p:nvSpPr>
        <p:spPr>
          <a:xfrm>
            <a:off x="6684533" y="331290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89BD2-667E-4564-B461-523CE800E1C6}"/>
              </a:ext>
            </a:extLst>
          </p:cNvPr>
          <p:cNvSpPr/>
          <p:nvPr/>
        </p:nvSpPr>
        <p:spPr>
          <a:xfrm>
            <a:off x="6182522" y="354531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BE4D43-0036-4D1A-9821-523954CE71CF}"/>
              </a:ext>
            </a:extLst>
          </p:cNvPr>
          <p:cNvSpPr/>
          <p:nvPr/>
        </p:nvSpPr>
        <p:spPr>
          <a:xfrm>
            <a:off x="6432922" y="397584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78CB66-2E8E-428E-9B4D-918642175AB7}"/>
              </a:ext>
            </a:extLst>
          </p:cNvPr>
          <p:cNvSpPr/>
          <p:nvPr/>
        </p:nvSpPr>
        <p:spPr>
          <a:xfrm>
            <a:off x="7099823" y="367866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2D6998-DFF1-4751-81C7-B327212F8560}"/>
              </a:ext>
            </a:extLst>
          </p:cNvPr>
          <p:cNvSpPr/>
          <p:nvPr/>
        </p:nvSpPr>
        <p:spPr>
          <a:xfrm>
            <a:off x="6969981" y="2880471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057AD4-8F56-46A7-967B-0A20F60BFBA3}"/>
              </a:ext>
            </a:extLst>
          </p:cNvPr>
          <p:cNvSpPr/>
          <p:nvPr/>
        </p:nvSpPr>
        <p:spPr>
          <a:xfrm>
            <a:off x="6958551" y="4145394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E07901-F840-4642-9985-D2A8476C2651}"/>
              </a:ext>
            </a:extLst>
          </p:cNvPr>
          <p:cNvSpPr/>
          <p:nvPr/>
        </p:nvSpPr>
        <p:spPr>
          <a:xfrm>
            <a:off x="5148801" y="349197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909898-5E40-46EA-9D00-1BF6F3B23D79}"/>
              </a:ext>
            </a:extLst>
          </p:cNvPr>
          <p:cNvSpPr/>
          <p:nvPr/>
        </p:nvSpPr>
        <p:spPr>
          <a:xfrm>
            <a:off x="5770133" y="301953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5E18B1-334B-46FB-8402-407BC382388F}"/>
              </a:ext>
            </a:extLst>
          </p:cNvPr>
          <p:cNvSpPr/>
          <p:nvPr/>
        </p:nvSpPr>
        <p:spPr>
          <a:xfrm>
            <a:off x="5922533" y="317193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314180-C87D-46EF-A117-92019563D5CE}"/>
              </a:ext>
            </a:extLst>
          </p:cNvPr>
          <p:cNvSpPr/>
          <p:nvPr/>
        </p:nvSpPr>
        <p:spPr>
          <a:xfrm>
            <a:off x="7110951" y="4297794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2B43B4-66FE-4653-949E-4D2F600B6435}"/>
              </a:ext>
            </a:extLst>
          </p:cNvPr>
          <p:cNvSpPr/>
          <p:nvPr/>
        </p:nvSpPr>
        <p:spPr>
          <a:xfrm>
            <a:off x="5423423" y="384249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835B43-9F45-492A-9793-21C0E4777DAF}"/>
              </a:ext>
            </a:extLst>
          </p:cNvPr>
          <p:cNvSpPr/>
          <p:nvPr/>
        </p:nvSpPr>
        <p:spPr>
          <a:xfrm>
            <a:off x="5511053" y="4187304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8FE798-F37F-411F-B109-EB158932936B}"/>
              </a:ext>
            </a:extLst>
          </p:cNvPr>
          <p:cNvSpPr/>
          <p:nvPr/>
        </p:nvSpPr>
        <p:spPr>
          <a:xfrm>
            <a:off x="5850143" y="451305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4D66F1-AC50-49EA-B9B8-DA85EF4C70DE}"/>
              </a:ext>
            </a:extLst>
          </p:cNvPr>
          <p:cNvSpPr/>
          <p:nvPr/>
        </p:nvSpPr>
        <p:spPr>
          <a:xfrm>
            <a:off x="6006353" y="4090148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7F887D-845F-4448-BD23-2846FBA519A7}"/>
              </a:ext>
            </a:extLst>
          </p:cNvPr>
          <p:cNvSpPr/>
          <p:nvPr/>
        </p:nvSpPr>
        <p:spPr>
          <a:xfrm>
            <a:off x="6204322" y="4381614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B6B80C-79D6-4D18-8630-56E54D4032AC}"/>
              </a:ext>
            </a:extLst>
          </p:cNvPr>
          <p:cNvSpPr/>
          <p:nvPr/>
        </p:nvSpPr>
        <p:spPr>
          <a:xfrm>
            <a:off x="6298336" y="466164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1E2324-ED21-447B-8328-6C86493F62AF}"/>
              </a:ext>
            </a:extLst>
          </p:cNvPr>
          <p:cNvSpPr/>
          <p:nvPr/>
        </p:nvSpPr>
        <p:spPr>
          <a:xfrm>
            <a:off x="6939501" y="516456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6E984D-6E23-47F0-B461-396455154DDF}"/>
              </a:ext>
            </a:extLst>
          </p:cNvPr>
          <p:cNvSpPr/>
          <p:nvPr/>
        </p:nvSpPr>
        <p:spPr>
          <a:xfrm>
            <a:off x="4569379" y="4379708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ECE091-AF97-4A13-BF61-011B6E97CA8B}"/>
              </a:ext>
            </a:extLst>
          </p:cNvPr>
          <p:cNvSpPr/>
          <p:nvPr/>
        </p:nvSpPr>
        <p:spPr>
          <a:xfrm>
            <a:off x="5026881" y="425778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EF8562E-B2E7-4FD1-8C21-ED0C37936557}"/>
              </a:ext>
            </a:extLst>
          </p:cNvPr>
          <p:cNvSpPr/>
          <p:nvPr/>
        </p:nvSpPr>
        <p:spPr>
          <a:xfrm>
            <a:off x="4943061" y="459687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7BD674-AA24-48F4-8ABC-85558CC3EE37}"/>
              </a:ext>
            </a:extLst>
          </p:cNvPr>
          <p:cNvSpPr/>
          <p:nvPr/>
        </p:nvSpPr>
        <p:spPr>
          <a:xfrm>
            <a:off x="4943061" y="524838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BCC6CB9-14F0-46B4-9EF2-DD1C9ADA1C50}"/>
              </a:ext>
            </a:extLst>
          </p:cNvPr>
          <p:cNvSpPr/>
          <p:nvPr/>
        </p:nvSpPr>
        <p:spPr>
          <a:xfrm>
            <a:off x="5193008" y="496644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2A809E-B3FC-4C58-81B2-64D0AFB64171}"/>
              </a:ext>
            </a:extLst>
          </p:cNvPr>
          <p:cNvSpPr/>
          <p:nvPr/>
        </p:nvSpPr>
        <p:spPr>
          <a:xfrm>
            <a:off x="5413988" y="4703557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28291C-3BD0-4603-91A5-67AA8CE55B84}"/>
              </a:ext>
            </a:extLst>
          </p:cNvPr>
          <p:cNvSpPr/>
          <p:nvPr/>
        </p:nvSpPr>
        <p:spPr>
          <a:xfrm>
            <a:off x="6033023" y="5435078"/>
            <a:ext cx="83820" cy="838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7ECC28-D38E-45B1-ACFB-BD1835EB10A4}"/>
              </a:ext>
            </a:extLst>
          </p:cNvPr>
          <p:cNvSpPr/>
          <p:nvPr/>
        </p:nvSpPr>
        <p:spPr>
          <a:xfrm>
            <a:off x="6324699" y="2664254"/>
            <a:ext cx="824875" cy="794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B4C3FBD-80CC-4F49-8CF7-1096051D67A3}"/>
              </a:ext>
            </a:extLst>
          </p:cNvPr>
          <p:cNvSpPr/>
          <p:nvPr/>
        </p:nvSpPr>
        <p:spPr>
          <a:xfrm>
            <a:off x="6677342" y="3629137"/>
            <a:ext cx="824875" cy="794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EF2DA7-67B4-4FCD-98CA-13D412457B47}"/>
              </a:ext>
            </a:extLst>
          </p:cNvPr>
          <p:cNvSpPr/>
          <p:nvPr/>
        </p:nvSpPr>
        <p:spPr>
          <a:xfrm>
            <a:off x="5746315" y="4043251"/>
            <a:ext cx="824875" cy="794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7DAD99-1921-46CA-966B-F4158845D8FB}"/>
              </a:ext>
            </a:extLst>
          </p:cNvPr>
          <p:cNvSpPr/>
          <p:nvPr/>
        </p:nvSpPr>
        <p:spPr>
          <a:xfrm>
            <a:off x="5805058" y="3476739"/>
            <a:ext cx="824875" cy="794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07031 -0.078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-39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00756 -0.132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-66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06445 -0.103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-520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1556 0.16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86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27F9-B89E-4756-88B1-23AB5EFF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E8B87-8C7F-439C-992C-AA92CDC249C6}"/>
              </a:ext>
            </a:extLst>
          </p:cNvPr>
          <p:cNvSpPr/>
          <p:nvPr/>
        </p:nvSpPr>
        <p:spPr>
          <a:xfrm>
            <a:off x="4093844" y="2016539"/>
            <a:ext cx="3639670" cy="197895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BFF71-41BD-4B85-9023-7D30EEE4E876}"/>
              </a:ext>
            </a:extLst>
          </p:cNvPr>
          <p:cNvSpPr/>
          <p:nvPr/>
        </p:nvSpPr>
        <p:spPr>
          <a:xfrm>
            <a:off x="8281704" y="4654921"/>
            <a:ext cx="3639670" cy="197895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2B227-156C-4B46-9CE0-2658DA672236}"/>
              </a:ext>
            </a:extLst>
          </p:cNvPr>
          <p:cNvSpPr txBox="1"/>
          <p:nvPr/>
        </p:nvSpPr>
        <p:spPr>
          <a:xfrm>
            <a:off x="5425663" y="1922371"/>
            <a:ext cx="117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4B695-7A86-439D-8E40-E682C4E46BBF}"/>
              </a:ext>
            </a:extLst>
          </p:cNvPr>
          <p:cNvSpPr txBox="1"/>
          <p:nvPr/>
        </p:nvSpPr>
        <p:spPr>
          <a:xfrm>
            <a:off x="9693599" y="4616970"/>
            <a:ext cx="117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Slave N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CA37A4A-C447-4DD5-B577-4C3A9A102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412475"/>
              </p:ext>
            </p:extLst>
          </p:nvPr>
        </p:nvGraphicFramePr>
        <p:xfrm>
          <a:off x="4159175" y="2824611"/>
          <a:ext cx="16426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98">
                  <a:extLst>
                    <a:ext uri="{9D8B030D-6E8A-4147-A177-3AD203B41FA5}">
                      <a16:colId xmlns:a16="http://schemas.microsoft.com/office/drawing/2014/main" val="248124224"/>
                    </a:ext>
                  </a:extLst>
                </a:gridCol>
                <a:gridCol w="623270">
                  <a:extLst>
                    <a:ext uri="{9D8B030D-6E8A-4147-A177-3AD203B41FA5}">
                      <a16:colId xmlns:a16="http://schemas.microsoft.com/office/drawing/2014/main" val="388324145"/>
                    </a:ext>
                  </a:extLst>
                </a:gridCol>
              </a:tblGrid>
              <a:tr h="353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56106"/>
                  </a:ext>
                </a:extLst>
              </a:tr>
              <a:tr h="353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43542"/>
                  </a:ext>
                </a:extLst>
              </a:tr>
              <a:tr h="353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7509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7CEAB8F-CF0B-4D88-A89F-FEA5ED1125BD}"/>
              </a:ext>
            </a:extLst>
          </p:cNvPr>
          <p:cNvSpPr txBox="1"/>
          <p:nvPr/>
        </p:nvSpPr>
        <p:spPr>
          <a:xfrm>
            <a:off x="4159175" y="2565953"/>
            <a:ext cx="1642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       </a:t>
            </a:r>
            <a:r>
              <a:rPr lang="en-US" sz="10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Path                   Fitness</a:t>
            </a:r>
          </a:p>
          <a:p>
            <a:endParaRPr lang="en-US" sz="1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{5, 4, 1, 0, …, 5}           0.16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8BBC3-CA4C-4E11-84F4-75B17E5CF427}"/>
              </a:ext>
            </a:extLst>
          </p:cNvPr>
          <p:cNvSpPr txBox="1"/>
          <p:nvPr/>
        </p:nvSpPr>
        <p:spPr>
          <a:xfrm>
            <a:off x="4159174" y="3268780"/>
            <a:ext cx="164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{3, 9, 2, 7, …, 3}           0.13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90C94-D28A-4D52-AE11-8B53E1EB8D06}"/>
              </a:ext>
            </a:extLst>
          </p:cNvPr>
          <p:cNvSpPr txBox="1"/>
          <p:nvPr/>
        </p:nvSpPr>
        <p:spPr>
          <a:xfrm>
            <a:off x="4159173" y="3632139"/>
            <a:ext cx="164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{8, 4, 1, 9, …, 8}           0.17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3F183-EDA4-4870-A51D-70420806326A}"/>
              </a:ext>
            </a:extLst>
          </p:cNvPr>
          <p:cNvSpPr txBox="1"/>
          <p:nvPr/>
        </p:nvSpPr>
        <p:spPr>
          <a:xfrm>
            <a:off x="6441019" y="2332912"/>
            <a:ext cx="1138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Total Best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4A5AD3-6A9B-450D-93B0-26B3F82AA240}"/>
              </a:ext>
            </a:extLst>
          </p:cNvPr>
          <p:cNvSpPr txBox="1"/>
          <p:nvPr/>
        </p:nvSpPr>
        <p:spPr>
          <a:xfrm>
            <a:off x="4611836" y="2340607"/>
            <a:ext cx="985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solidFill>
                  <a:schemeClr val="bg1"/>
                </a:solidFill>
              </a:rPr>
              <a:t>Curr Gen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7B75AB-E42D-4B6D-A459-3981E38AB785}"/>
              </a:ext>
            </a:extLst>
          </p:cNvPr>
          <p:cNvSpPr/>
          <p:nvPr/>
        </p:nvSpPr>
        <p:spPr>
          <a:xfrm>
            <a:off x="4102248" y="2602217"/>
            <a:ext cx="1766888" cy="13572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E15846-8E04-4850-9687-3540EA0A1662}"/>
              </a:ext>
            </a:extLst>
          </p:cNvPr>
          <p:cNvSpPr txBox="1"/>
          <p:nvPr/>
        </p:nvSpPr>
        <p:spPr>
          <a:xfrm>
            <a:off x="5926063" y="2563880"/>
            <a:ext cx="189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udy Old Style" panose="02020502050305020303" pitchFamily="18" charset="0"/>
              </a:rPr>
              <a:t>{7, 3, 4, 0, 1, 5, 6, 2, 8, 9, 7}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4F0B8B-1F88-4019-92D2-2DD454A9A62C}"/>
              </a:ext>
            </a:extLst>
          </p:cNvPr>
          <p:cNvSpPr txBox="1"/>
          <p:nvPr/>
        </p:nvSpPr>
        <p:spPr>
          <a:xfrm>
            <a:off x="6285443" y="2858397"/>
            <a:ext cx="1409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Best Distance</a:t>
            </a:r>
          </a:p>
          <a:p>
            <a:r>
              <a:rPr lang="en-US" sz="12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        </a:t>
            </a:r>
            <a:r>
              <a:rPr lang="en-US" sz="1200" dirty="0">
                <a:solidFill>
                  <a:schemeClr val="bg1"/>
                </a:solidFill>
                <a:latin typeface="Goudy Old Style" panose="02020502050305020303" pitchFamily="18" charset="0"/>
              </a:rPr>
              <a:t>34,9 km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6386D6-9555-4C9F-86A5-E322D2BF43CB}"/>
              </a:ext>
            </a:extLst>
          </p:cNvPr>
          <p:cNvSpPr/>
          <p:nvPr/>
        </p:nvSpPr>
        <p:spPr>
          <a:xfrm>
            <a:off x="270627" y="4654921"/>
            <a:ext cx="3639670" cy="197895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4CB286-FAEC-41DD-878E-DC15BC908F3E}"/>
              </a:ext>
            </a:extLst>
          </p:cNvPr>
          <p:cNvSpPr txBox="1"/>
          <p:nvPr/>
        </p:nvSpPr>
        <p:spPr>
          <a:xfrm>
            <a:off x="1602446" y="4560753"/>
            <a:ext cx="117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Slave 0</a:t>
            </a:r>
          </a:p>
        </p:txBody>
      </p:sp>
      <p:graphicFrame>
        <p:nvGraphicFramePr>
          <p:cNvPr id="30" name="Table 19">
            <a:extLst>
              <a:ext uri="{FF2B5EF4-FFF2-40B4-BE49-F238E27FC236}">
                <a16:creationId xmlns:a16="http://schemas.microsoft.com/office/drawing/2014/main" id="{408D58F0-A6C7-451E-B5FB-E2EB39A54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07323"/>
              </p:ext>
            </p:extLst>
          </p:nvPr>
        </p:nvGraphicFramePr>
        <p:xfrm>
          <a:off x="335958" y="5462993"/>
          <a:ext cx="16426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98">
                  <a:extLst>
                    <a:ext uri="{9D8B030D-6E8A-4147-A177-3AD203B41FA5}">
                      <a16:colId xmlns:a16="http://schemas.microsoft.com/office/drawing/2014/main" val="248124224"/>
                    </a:ext>
                  </a:extLst>
                </a:gridCol>
                <a:gridCol w="623270">
                  <a:extLst>
                    <a:ext uri="{9D8B030D-6E8A-4147-A177-3AD203B41FA5}">
                      <a16:colId xmlns:a16="http://schemas.microsoft.com/office/drawing/2014/main" val="388324145"/>
                    </a:ext>
                  </a:extLst>
                </a:gridCol>
              </a:tblGrid>
              <a:tr h="353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56106"/>
                  </a:ext>
                </a:extLst>
              </a:tr>
              <a:tr h="353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43542"/>
                  </a:ext>
                </a:extLst>
              </a:tr>
              <a:tr h="353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7509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67A1B02-BA4D-42A4-B69B-2F7066B48013}"/>
              </a:ext>
            </a:extLst>
          </p:cNvPr>
          <p:cNvSpPr txBox="1"/>
          <p:nvPr/>
        </p:nvSpPr>
        <p:spPr>
          <a:xfrm>
            <a:off x="335958" y="5204335"/>
            <a:ext cx="1642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       </a:t>
            </a:r>
            <a:r>
              <a:rPr lang="en-US" sz="10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Path                   Fitness</a:t>
            </a:r>
          </a:p>
          <a:p>
            <a:endParaRPr lang="en-US" sz="1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{6, 2, 8, 0, …, 6}           0.11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C63A6A-7D76-4CFB-ABB2-AF3321638D3E}"/>
              </a:ext>
            </a:extLst>
          </p:cNvPr>
          <p:cNvSpPr txBox="1"/>
          <p:nvPr/>
        </p:nvSpPr>
        <p:spPr>
          <a:xfrm>
            <a:off x="335957" y="5907162"/>
            <a:ext cx="164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{2, 7, 1, 0, …, 2}           0.12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36CFA1-3C89-4E9F-8846-D8BDAA1BEE96}"/>
              </a:ext>
            </a:extLst>
          </p:cNvPr>
          <p:cNvSpPr txBox="1"/>
          <p:nvPr/>
        </p:nvSpPr>
        <p:spPr>
          <a:xfrm>
            <a:off x="335956" y="6270521"/>
            <a:ext cx="164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{9, 3, 5, 2, …, 9}           0.23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240160-E449-447C-A4F1-DE8E935012B8}"/>
              </a:ext>
            </a:extLst>
          </p:cNvPr>
          <p:cNvSpPr txBox="1"/>
          <p:nvPr/>
        </p:nvSpPr>
        <p:spPr>
          <a:xfrm>
            <a:off x="2617802" y="4971294"/>
            <a:ext cx="1138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Local Best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B03E6A-8CFB-4820-95F3-79BF4AC369DA}"/>
              </a:ext>
            </a:extLst>
          </p:cNvPr>
          <p:cNvSpPr txBox="1"/>
          <p:nvPr/>
        </p:nvSpPr>
        <p:spPr>
          <a:xfrm>
            <a:off x="788619" y="4978989"/>
            <a:ext cx="985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solidFill>
                  <a:schemeClr val="bg1"/>
                </a:solidFill>
              </a:rPr>
              <a:t>Curr Gen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C2AC90-A58A-4C5F-A9FC-903F9A6FB43B}"/>
              </a:ext>
            </a:extLst>
          </p:cNvPr>
          <p:cNvSpPr/>
          <p:nvPr/>
        </p:nvSpPr>
        <p:spPr>
          <a:xfrm>
            <a:off x="279031" y="5240599"/>
            <a:ext cx="1766888" cy="13572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818899-FA37-43D7-A9D7-839CA91DF3DB}"/>
              </a:ext>
            </a:extLst>
          </p:cNvPr>
          <p:cNvSpPr txBox="1"/>
          <p:nvPr/>
        </p:nvSpPr>
        <p:spPr>
          <a:xfrm>
            <a:off x="2102846" y="5202262"/>
            <a:ext cx="189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udy Old Style" panose="02020502050305020303" pitchFamily="18" charset="0"/>
              </a:rPr>
              <a:t>{8, 2, 0, 1, 3, 4, 6, 5, 7, 9, 8}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D9766D-338A-438A-B738-8C482CDECA3F}"/>
              </a:ext>
            </a:extLst>
          </p:cNvPr>
          <p:cNvSpPr txBox="1"/>
          <p:nvPr/>
        </p:nvSpPr>
        <p:spPr>
          <a:xfrm>
            <a:off x="2408412" y="5550833"/>
            <a:ext cx="15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Local Best </a:t>
            </a:r>
            <a:r>
              <a:rPr lang="en-US" sz="1200" b="1" u="sng" dirty="0" err="1">
                <a:solidFill>
                  <a:schemeClr val="bg1"/>
                </a:solidFill>
              </a:rPr>
              <a:t>Dist</a:t>
            </a:r>
            <a:endParaRPr lang="en-US" sz="1200" b="1" u="sng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      </a:t>
            </a:r>
            <a:r>
              <a:rPr lang="en-US" sz="1200" dirty="0">
                <a:solidFill>
                  <a:schemeClr val="bg1"/>
                </a:solidFill>
                <a:latin typeface="Goudy Old Style" panose="02020502050305020303" pitchFamily="18" charset="0"/>
              </a:rPr>
              <a:t>42,5 km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F58BC9-2BE2-4B58-8268-6D354308C4AA}"/>
              </a:ext>
            </a:extLst>
          </p:cNvPr>
          <p:cNvSpPr/>
          <p:nvPr/>
        </p:nvSpPr>
        <p:spPr>
          <a:xfrm>
            <a:off x="4262254" y="4654921"/>
            <a:ext cx="2405246" cy="197895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E8594D-213C-4D36-AB72-2B23A3EACEC4}"/>
              </a:ext>
            </a:extLst>
          </p:cNvPr>
          <p:cNvSpPr txBox="1"/>
          <p:nvPr/>
        </p:nvSpPr>
        <p:spPr>
          <a:xfrm>
            <a:off x="4982329" y="4589117"/>
            <a:ext cx="117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Slave 1</a:t>
            </a:r>
          </a:p>
        </p:txBody>
      </p:sp>
      <p:graphicFrame>
        <p:nvGraphicFramePr>
          <p:cNvPr id="41" name="Table 19">
            <a:extLst>
              <a:ext uri="{FF2B5EF4-FFF2-40B4-BE49-F238E27FC236}">
                <a16:creationId xmlns:a16="http://schemas.microsoft.com/office/drawing/2014/main" id="{17E3C88D-AA8D-4B94-BB36-6CE6FC807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994765"/>
              </p:ext>
            </p:extLst>
          </p:nvPr>
        </p:nvGraphicFramePr>
        <p:xfrm>
          <a:off x="8389627" y="5440375"/>
          <a:ext cx="16426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98">
                  <a:extLst>
                    <a:ext uri="{9D8B030D-6E8A-4147-A177-3AD203B41FA5}">
                      <a16:colId xmlns:a16="http://schemas.microsoft.com/office/drawing/2014/main" val="248124224"/>
                    </a:ext>
                  </a:extLst>
                </a:gridCol>
                <a:gridCol w="623270">
                  <a:extLst>
                    <a:ext uri="{9D8B030D-6E8A-4147-A177-3AD203B41FA5}">
                      <a16:colId xmlns:a16="http://schemas.microsoft.com/office/drawing/2014/main" val="388324145"/>
                    </a:ext>
                  </a:extLst>
                </a:gridCol>
              </a:tblGrid>
              <a:tr h="3537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56106"/>
                  </a:ext>
                </a:extLst>
              </a:tr>
              <a:tr h="353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43542"/>
                  </a:ext>
                </a:extLst>
              </a:tr>
              <a:tr h="353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7509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F68F4F8-6F37-47A8-A4A8-F78B972F5604}"/>
              </a:ext>
            </a:extLst>
          </p:cNvPr>
          <p:cNvSpPr txBox="1"/>
          <p:nvPr/>
        </p:nvSpPr>
        <p:spPr>
          <a:xfrm>
            <a:off x="8389627" y="5181717"/>
            <a:ext cx="1642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       </a:t>
            </a:r>
            <a:r>
              <a:rPr lang="en-US" sz="10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Path                   Fitness</a:t>
            </a:r>
          </a:p>
          <a:p>
            <a:endParaRPr lang="en-US" sz="1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{0, 4, 5, 9, …, 0}           0.19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185328-F4B7-4FF9-995B-9CC34E505E63}"/>
              </a:ext>
            </a:extLst>
          </p:cNvPr>
          <p:cNvSpPr txBox="1"/>
          <p:nvPr/>
        </p:nvSpPr>
        <p:spPr>
          <a:xfrm>
            <a:off x="8389626" y="5884544"/>
            <a:ext cx="164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{8, 2, 3, 7, …, 8}           0.15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E86ADC-7597-4ACE-9A53-85B565BCC4F2}"/>
              </a:ext>
            </a:extLst>
          </p:cNvPr>
          <p:cNvSpPr txBox="1"/>
          <p:nvPr/>
        </p:nvSpPr>
        <p:spPr>
          <a:xfrm>
            <a:off x="8389625" y="6247903"/>
            <a:ext cx="164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Goudy Old Style" panose="02020502050305020303" pitchFamily="18" charset="0"/>
              </a:rPr>
              <a:t>{1, 4, 2, 8, …, 1}           0.28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19A1B6-83F2-4BD2-8485-A7B3532F6682}"/>
              </a:ext>
            </a:extLst>
          </p:cNvPr>
          <p:cNvSpPr txBox="1"/>
          <p:nvPr/>
        </p:nvSpPr>
        <p:spPr>
          <a:xfrm>
            <a:off x="10671471" y="4948676"/>
            <a:ext cx="1138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Local Best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E37961-6184-432A-9291-4E86D2DD6EF9}"/>
              </a:ext>
            </a:extLst>
          </p:cNvPr>
          <p:cNvSpPr txBox="1"/>
          <p:nvPr/>
        </p:nvSpPr>
        <p:spPr>
          <a:xfrm>
            <a:off x="8842288" y="4956371"/>
            <a:ext cx="985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>
                <a:solidFill>
                  <a:schemeClr val="bg1"/>
                </a:solidFill>
              </a:rPr>
              <a:t>Curr Gen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A0150-AADB-42BB-978F-FA55DBC4E908}"/>
              </a:ext>
            </a:extLst>
          </p:cNvPr>
          <p:cNvSpPr/>
          <p:nvPr/>
        </p:nvSpPr>
        <p:spPr>
          <a:xfrm>
            <a:off x="8332700" y="5217981"/>
            <a:ext cx="1766888" cy="13572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CEE21B-4902-4F40-98E4-960CF62948AF}"/>
              </a:ext>
            </a:extLst>
          </p:cNvPr>
          <p:cNvSpPr txBox="1"/>
          <p:nvPr/>
        </p:nvSpPr>
        <p:spPr>
          <a:xfrm>
            <a:off x="10156515" y="5179644"/>
            <a:ext cx="189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udy Old Style" panose="02020502050305020303" pitchFamily="18" charset="0"/>
              </a:rPr>
              <a:t>{7, 3, 4, 0, 1, 5, 6, 2, 8, 9, 7}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BCC10E-8347-4CCA-9F02-9FEA26BA1487}"/>
              </a:ext>
            </a:extLst>
          </p:cNvPr>
          <p:cNvSpPr txBox="1"/>
          <p:nvPr/>
        </p:nvSpPr>
        <p:spPr>
          <a:xfrm>
            <a:off x="10455021" y="5493702"/>
            <a:ext cx="161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Local Best </a:t>
            </a:r>
            <a:r>
              <a:rPr lang="en-US" sz="1200" b="1" u="sng" dirty="0" err="1">
                <a:solidFill>
                  <a:schemeClr val="bg1"/>
                </a:solidFill>
              </a:rPr>
              <a:t>Dist</a:t>
            </a:r>
            <a:endParaRPr lang="en-US" sz="1200" b="1" u="sng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      </a:t>
            </a:r>
            <a:r>
              <a:rPr lang="en-US" sz="1200" dirty="0">
                <a:solidFill>
                  <a:schemeClr val="bg1"/>
                </a:solidFill>
                <a:latin typeface="Goudy Old Style" panose="02020502050305020303" pitchFamily="18" charset="0"/>
              </a:rPr>
              <a:t>34,9 km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78AF07-EC01-48C0-B626-078F642D2090}"/>
              </a:ext>
            </a:extLst>
          </p:cNvPr>
          <p:cNvSpPr/>
          <p:nvPr/>
        </p:nvSpPr>
        <p:spPr>
          <a:xfrm>
            <a:off x="6990129" y="5647935"/>
            <a:ext cx="196850" cy="1912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10F464-9CCC-4A16-8D8D-D0F182D0694E}"/>
              </a:ext>
            </a:extLst>
          </p:cNvPr>
          <p:cNvSpPr/>
          <p:nvPr/>
        </p:nvSpPr>
        <p:spPr>
          <a:xfrm>
            <a:off x="7374438" y="5647935"/>
            <a:ext cx="196850" cy="1912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8D688B-5470-4149-A4DD-4CE5E65C79CD}"/>
              </a:ext>
            </a:extLst>
          </p:cNvPr>
          <p:cNvSpPr/>
          <p:nvPr/>
        </p:nvSpPr>
        <p:spPr>
          <a:xfrm>
            <a:off x="7758747" y="5647934"/>
            <a:ext cx="196850" cy="19128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6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E53D-04C2-407A-8A83-65790CA9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F382-2809-462E-B856-817EF50C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/>
          </a:bodyPr>
          <a:lstStyle/>
          <a:p>
            <a:r>
              <a:rPr lang="en-US" dirty="0"/>
              <a:t>Master reads a number of points (x, y) from file</a:t>
            </a:r>
          </a:p>
          <a:p>
            <a:r>
              <a:rPr lang="en-US" dirty="0"/>
              <a:t>Sends cities to slaves</a:t>
            </a:r>
          </a:p>
          <a:p>
            <a:r>
              <a:rPr lang="en-US" dirty="0"/>
              <a:t>Create an initial generation (different routes)</a:t>
            </a:r>
          </a:p>
          <a:p>
            <a:pPr marL="494100" indent="-457200">
              <a:buAutoNum type="arabicParenR"/>
            </a:pPr>
            <a:r>
              <a:rPr lang="en-US" dirty="0"/>
              <a:t>Calculate distances</a:t>
            </a:r>
          </a:p>
          <a:p>
            <a:pPr marL="494100" indent="-457200">
              <a:buAutoNum type="arabicParenR"/>
            </a:pPr>
            <a:r>
              <a:rPr lang="en-US" dirty="0"/>
              <a:t>Update total best route if better has been found</a:t>
            </a:r>
          </a:p>
          <a:p>
            <a:pPr marL="494100" indent="-457200">
              <a:buAutoNum type="arabicParenR"/>
            </a:pPr>
            <a:r>
              <a:rPr lang="en-US" dirty="0"/>
              <a:t>Create new generation (mutate/crossover)</a:t>
            </a:r>
          </a:p>
          <a:p>
            <a:pPr marL="494100" indent="-457200">
              <a:buAutoNum type="arabicParenR"/>
            </a:pPr>
            <a:r>
              <a:rPr lang="en-US" dirty="0"/>
              <a:t>Probe for new bests from slaves</a:t>
            </a:r>
          </a:p>
          <a:p>
            <a:pPr marL="494100" indent="-457200">
              <a:buAutoNum type="arabicParenR"/>
            </a:pPr>
            <a:r>
              <a:rPr lang="en-US" dirty="0"/>
              <a:t>Repeat from step 1 until exit condition met</a:t>
            </a:r>
          </a:p>
        </p:txBody>
      </p:sp>
    </p:spTree>
    <p:extLst>
      <p:ext uri="{BB962C8B-B14F-4D97-AF65-F5344CB8AC3E}">
        <p14:creationId xmlns:p14="http://schemas.microsoft.com/office/powerpoint/2010/main" val="256761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66C0-C5B8-44CA-80F1-2A1D6591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Slave’s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AF30-4B53-45F6-8A0F-A9603A4E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86250"/>
          </a:xfrm>
        </p:spPr>
        <p:txBody>
          <a:bodyPr>
            <a:normAutofit/>
          </a:bodyPr>
          <a:lstStyle/>
          <a:p>
            <a:r>
              <a:rPr lang="en-US" dirty="0"/>
              <a:t>Slaves receive a number of cities from master</a:t>
            </a:r>
          </a:p>
          <a:p>
            <a:r>
              <a:rPr lang="en-US" dirty="0"/>
              <a:t>Create an initial generation (different routes)</a:t>
            </a:r>
          </a:p>
          <a:p>
            <a:pPr marL="494100" indent="-457200">
              <a:buAutoNum type="arabicParenR"/>
            </a:pPr>
            <a:r>
              <a:rPr lang="en-US" dirty="0"/>
              <a:t>Calculate distances</a:t>
            </a:r>
          </a:p>
          <a:p>
            <a:pPr marL="494100" indent="-457200">
              <a:buAutoNum type="arabicParenR"/>
            </a:pPr>
            <a:r>
              <a:rPr lang="en-US" dirty="0"/>
              <a:t>Update local best route if better has been found</a:t>
            </a:r>
          </a:p>
          <a:p>
            <a:pPr marL="494100" indent="-457200">
              <a:buFont typeface="Wingdings 2" charset="2"/>
              <a:buAutoNum type="arabicParenR"/>
            </a:pPr>
            <a:r>
              <a:rPr lang="en-US" dirty="0"/>
              <a:t>Send new local to master if found in this gen</a:t>
            </a:r>
          </a:p>
          <a:p>
            <a:pPr marL="494100" indent="-457200">
              <a:buAutoNum type="arabicParenR"/>
            </a:pPr>
            <a:r>
              <a:rPr lang="en-US" dirty="0"/>
              <a:t>Create new generation (mutate/crossover) </a:t>
            </a:r>
          </a:p>
          <a:p>
            <a:pPr marL="494100" indent="-457200">
              <a:buAutoNum type="arabicParenR"/>
            </a:pPr>
            <a:r>
              <a:rPr lang="en-US" dirty="0"/>
              <a:t>Repeat from step 1 until MPI_Abort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47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{4036F664-814B-4B40-A946-21211013969F}tf55705232_win32</Template>
  <TotalTime>353</TotalTime>
  <Words>644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Goudy Old Style</vt:lpstr>
      <vt:lpstr>Verdana</vt:lpstr>
      <vt:lpstr>Wingdings 2</vt:lpstr>
      <vt:lpstr>SlateVTI</vt:lpstr>
      <vt:lpstr>Travelling Salesman Problem using MPI</vt:lpstr>
      <vt:lpstr>Problem description</vt:lpstr>
      <vt:lpstr>Parallelize the analytical solution ?</vt:lpstr>
      <vt:lpstr>Genetic Algorithms</vt:lpstr>
      <vt:lpstr>How they work ?</vt:lpstr>
      <vt:lpstr>Parallelism ? Add more circles!</vt:lpstr>
      <vt:lpstr>MPI Implementation</vt:lpstr>
      <vt:lpstr>Master’s Loop</vt:lpstr>
      <vt:lpstr>Slave’s Loop</vt:lpstr>
      <vt:lpstr>Program Termination</vt:lpstr>
      <vt:lpstr>How to evaluate ?</vt:lpstr>
      <vt:lpstr>Evaluation (1)</vt:lpstr>
      <vt:lpstr>Evaluation (2)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Travelling      Salesman       Problem      using MPI</dc:title>
  <dc:creator>Sokratis Bartzis</dc:creator>
  <cp:lastModifiedBy>Sokratis Bartzis</cp:lastModifiedBy>
  <cp:revision>12</cp:revision>
  <dcterms:created xsi:type="dcterms:W3CDTF">2022-01-11T14:04:45Z</dcterms:created>
  <dcterms:modified xsi:type="dcterms:W3CDTF">2022-01-11T20:54:08Z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