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4"/>
  </p:sldMasterIdLst>
  <p:notesMasterIdLst>
    <p:notesMasterId r:id="rId16"/>
  </p:notesMasterIdLst>
  <p:handoutMasterIdLst>
    <p:handoutMasterId r:id="rId17"/>
  </p:handoutMasterIdLst>
  <p:sldIdLst>
    <p:sldId id="340" r:id="rId5"/>
    <p:sldId id="341" r:id="rId6"/>
    <p:sldId id="342" r:id="rId7"/>
    <p:sldId id="343" r:id="rId8"/>
    <p:sldId id="344" r:id="rId9"/>
    <p:sldId id="346" r:id="rId10"/>
    <p:sldId id="347" r:id="rId11"/>
    <p:sldId id="348" r:id="rId12"/>
    <p:sldId id="350" r:id="rId13"/>
    <p:sldId id="354" r:id="rId14"/>
    <p:sldId id="35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0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FA509-9E71-4AFF-B3FF-53C90EEDE1D8}" v="8" dt="2024-06-01T16:29:10.227"/>
  </p1510:revLst>
</p1510:revInfo>
</file>

<file path=ppt/tableStyles.xml><?xml version="1.0" encoding="utf-8"?>
<a:tblStyleLst xmlns:a="http://schemas.openxmlformats.org/drawingml/2006/main" def="{1E171933-4619-4E11-9A3F-F7608DF75F80}">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94660" autoAdjust="0"/>
  </p:normalViewPr>
  <p:slideViewPr>
    <p:cSldViewPr snapToGrid="0">
      <p:cViewPr varScale="1">
        <p:scale>
          <a:sx n="78" d="100"/>
          <a:sy n="78" d="100"/>
        </p:scale>
        <p:origin x="725" y="62"/>
      </p:cViewPr>
      <p:guideLst/>
    </p:cSldViewPr>
  </p:slideViewPr>
  <p:outlineViewPr>
    <p:cViewPr>
      <p:scale>
        <a:sx n="33" d="100"/>
        <a:sy n="33" d="100"/>
      </p:scale>
      <p:origin x="0" y="-11376"/>
    </p:cViewPr>
  </p:outlineViewPr>
  <p:notesTextViewPr>
    <p:cViewPr>
      <p:scale>
        <a:sx n="1" d="1"/>
        <a:sy n="1" d="1"/>
      </p:scale>
      <p:origin x="0" y="0"/>
    </p:cViewPr>
  </p:notesTextViewPr>
  <p:sorterViewPr>
    <p:cViewPr varScale="1">
      <p:scale>
        <a:sx n="100" d="100"/>
        <a:sy n="100" d="100"/>
      </p:scale>
      <p:origin x="0" y="-6264"/>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σιλική Αλεξάκη" userId="dce1249d02297db1" providerId="LiveId" clId="{FB6FA509-9E71-4AFF-B3FF-53C90EEDE1D8}"/>
    <pc:docChg chg="custSel delSld modSld">
      <pc:chgData name="Βασιλική Αλεξάκη" userId="dce1249d02297db1" providerId="LiveId" clId="{FB6FA509-9E71-4AFF-B3FF-53C90EEDE1D8}" dt="2024-05-31T09:20:21.148" v="768" actId="27636"/>
      <pc:docMkLst>
        <pc:docMk/>
      </pc:docMkLst>
      <pc:sldChg chg="addSp delSp modSp mod">
        <pc:chgData name="Βασιλική Αλεξάκη" userId="dce1249d02297db1" providerId="LiveId" clId="{FB6FA509-9E71-4AFF-B3FF-53C90EEDE1D8}" dt="2024-05-31T09:18:03.909" v="603" actId="20577"/>
        <pc:sldMkLst>
          <pc:docMk/>
          <pc:sldMk cId="909924710" sldId="341"/>
        </pc:sldMkLst>
        <pc:spChg chg="del mod">
          <ac:chgData name="Βασιλική Αλεξάκη" userId="dce1249d02297db1" providerId="LiveId" clId="{FB6FA509-9E71-4AFF-B3FF-53C90EEDE1D8}" dt="2024-05-31T09:06:26.276" v="45" actId="21"/>
          <ac:spMkLst>
            <pc:docMk/>
            <pc:sldMk cId="909924710" sldId="341"/>
            <ac:spMk id="3" creationId="{39A25282-EE8D-71BA-6317-EECFE33238DC}"/>
          </ac:spMkLst>
        </pc:spChg>
        <pc:spChg chg="add del mod">
          <ac:chgData name="Βασιλική Αλεξάκη" userId="dce1249d02297db1" providerId="LiveId" clId="{FB6FA509-9E71-4AFF-B3FF-53C90EEDE1D8}" dt="2024-05-31T09:08:22.199" v="127" actId="21"/>
          <ac:spMkLst>
            <pc:docMk/>
            <pc:sldMk cId="909924710" sldId="341"/>
            <ac:spMk id="4" creationId="{740D092C-09E6-8FE5-F9DB-C423E3408FE0}"/>
          </ac:spMkLst>
        </pc:spChg>
        <pc:spChg chg="add del mod">
          <ac:chgData name="Βασιλική Αλεξάκη" userId="dce1249d02297db1" providerId="LiveId" clId="{FB6FA509-9E71-4AFF-B3FF-53C90EEDE1D8}" dt="2024-05-31T09:08:36.398" v="132"/>
          <ac:spMkLst>
            <pc:docMk/>
            <pc:sldMk cId="909924710" sldId="341"/>
            <ac:spMk id="5" creationId="{2A732C24-6FED-9B9C-029C-6EB643A590C4}"/>
          </ac:spMkLst>
        </pc:spChg>
        <pc:spChg chg="add del mod">
          <ac:chgData name="Βασιλική Αλεξάκη" userId="dce1249d02297db1" providerId="LiveId" clId="{FB6FA509-9E71-4AFF-B3FF-53C90EEDE1D8}" dt="2024-05-31T09:08:36.382" v="130" actId="21"/>
          <ac:spMkLst>
            <pc:docMk/>
            <pc:sldMk cId="909924710" sldId="341"/>
            <ac:spMk id="6" creationId="{740D092C-09E6-8FE5-F9DB-C423E3408FE0}"/>
          </ac:spMkLst>
        </pc:spChg>
        <pc:spChg chg="add mod">
          <ac:chgData name="Βασιλική Αλεξάκη" userId="dce1249d02297db1" providerId="LiveId" clId="{FB6FA509-9E71-4AFF-B3FF-53C90EEDE1D8}" dt="2024-05-31T09:18:03.909" v="603" actId="20577"/>
          <ac:spMkLst>
            <pc:docMk/>
            <pc:sldMk cId="909924710" sldId="341"/>
            <ac:spMk id="7" creationId="{9D83D36F-C6BA-91C0-51A2-0976ABD393F7}"/>
          </ac:spMkLst>
        </pc:spChg>
      </pc:sldChg>
      <pc:sldChg chg="modSp mod">
        <pc:chgData name="Βασιλική Αλεξάκη" userId="dce1249d02297db1" providerId="LiveId" clId="{FB6FA509-9E71-4AFF-B3FF-53C90EEDE1D8}" dt="2024-05-31T09:20:21.148" v="768" actId="27636"/>
        <pc:sldMkLst>
          <pc:docMk/>
          <pc:sldMk cId="3117802180" sldId="348"/>
        </pc:sldMkLst>
        <pc:spChg chg="mod">
          <ac:chgData name="Βασιλική Αλεξάκη" userId="dce1249d02297db1" providerId="LiveId" clId="{FB6FA509-9E71-4AFF-B3FF-53C90EEDE1D8}" dt="2024-05-31T09:20:21.148" v="768" actId="27636"/>
          <ac:spMkLst>
            <pc:docMk/>
            <pc:sldMk cId="3117802180" sldId="348"/>
            <ac:spMk id="3" creationId="{DBBD146A-879C-A0DC-7A0C-2E7729C4D125}"/>
          </ac:spMkLst>
        </pc:spChg>
      </pc:sldChg>
      <pc:sldChg chg="del">
        <pc:chgData name="Βασιλική Αλεξάκη" userId="dce1249d02297db1" providerId="LiveId" clId="{FB6FA509-9E71-4AFF-B3FF-53C90EEDE1D8}" dt="2024-05-31T09:16:53.634" v="531" actId="2696"/>
        <pc:sldMkLst>
          <pc:docMk/>
          <pc:sldMk cId="3802808557" sldId="353"/>
        </pc:sldMkLst>
      </pc:sldChg>
      <pc:sldMasterChg chg="delSldLayout">
        <pc:chgData name="Βασιλική Αλεξάκη" userId="dce1249d02297db1" providerId="LiveId" clId="{FB6FA509-9E71-4AFF-B3FF-53C90EEDE1D8}" dt="2024-05-31T09:16:53.634" v="531" actId="2696"/>
        <pc:sldMasterMkLst>
          <pc:docMk/>
          <pc:sldMasterMk cId="3601578053" sldId="2147483694"/>
        </pc:sldMasterMkLst>
        <pc:sldLayoutChg chg="del">
          <pc:chgData name="Βασιλική Αλεξάκη" userId="dce1249d02297db1" providerId="LiveId" clId="{FB6FA509-9E71-4AFF-B3FF-53C90EEDE1D8}" dt="2024-05-31T09:16:53.634" v="531" actId="2696"/>
          <pc:sldLayoutMkLst>
            <pc:docMk/>
            <pc:sldMasterMk cId="3601578053" sldId="2147483694"/>
            <pc:sldLayoutMk cId="336655315" sldId="214748372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5EE9B-B8CF-435D-97CD-5137DAD9EE4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l-GR"/>
        </a:p>
      </dgm:t>
    </dgm:pt>
    <dgm:pt modelId="{9E31117D-83AC-4419-827C-9612EE844E04}">
      <dgm:prSet/>
      <dgm:spPr>
        <a:solidFill>
          <a:schemeClr val="accent4">
            <a:lumMod val="40000"/>
            <a:lumOff val="60000"/>
          </a:schemeClr>
        </a:solidFill>
      </dgm:spPr>
      <dgm:t>
        <a:bodyPr/>
        <a:lstStyle/>
        <a:p>
          <a:r>
            <a:rPr lang="el-GR" b="1" dirty="0">
              <a:solidFill>
                <a:schemeClr val="accent1"/>
              </a:solidFill>
            </a:rPr>
            <a:t>1. Όγκος:</a:t>
          </a:r>
          <a:r>
            <a:rPr lang="el-GR" dirty="0">
              <a:solidFill>
                <a:schemeClr val="accent1"/>
              </a:solidFill>
            </a:rPr>
            <a:t> Πρωτοφανής ποσότητα δεδομένων.</a:t>
          </a:r>
        </a:p>
      </dgm:t>
    </dgm:pt>
    <dgm:pt modelId="{CEA12884-F36A-4686-A0CC-9703B3FF8FCA}" type="parTrans" cxnId="{F62EC98D-37EA-477D-BB61-15CA2C36050E}">
      <dgm:prSet/>
      <dgm:spPr/>
      <dgm:t>
        <a:bodyPr/>
        <a:lstStyle/>
        <a:p>
          <a:endParaRPr lang="el-GR"/>
        </a:p>
      </dgm:t>
    </dgm:pt>
    <dgm:pt modelId="{145532DF-2197-4D08-8B14-85096BD26F66}" type="sibTrans" cxnId="{F62EC98D-37EA-477D-BB61-15CA2C36050E}">
      <dgm:prSet/>
      <dgm:spPr/>
      <dgm:t>
        <a:bodyPr/>
        <a:lstStyle/>
        <a:p>
          <a:endParaRPr lang="el-GR"/>
        </a:p>
      </dgm:t>
    </dgm:pt>
    <dgm:pt modelId="{1E8BD5B9-5D99-4D85-A7A0-3D201DCEA495}">
      <dgm:prSet/>
      <dgm:spPr>
        <a:solidFill>
          <a:schemeClr val="accent4">
            <a:lumMod val="40000"/>
            <a:lumOff val="60000"/>
          </a:schemeClr>
        </a:solidFill>
      </dgm:spPr>
      <dgm:t>
        <a:bodyPr/>
        <a:lstStyle/>
        <a:p>
          <a:r>
            <a:rPr lang="el-GR" b="1" dirty="0">
              <a:solidFill>
                <a:schemeClr val="accent1"/>
              </a:solidFill>
            </a:rPr>
            <a:t>2. Ποικιλία: </a:t>
          </a:r>
          <a:r>
            <a:rPr lang="el-GR" dirty="0">
              <a:solidFill>
                <a:schemeClr val="accent1"/>
              </a:solidFill>
            </a:rPr>
            <a:t>Οργανικά, ακατάστατα δεδομένα που αντικατοπτρίζουν την πολυπλοκότητα του πραγματικού κόσμου.</a:t>
          </a:r>
        </a:p>
      </dgm:t>
    </dgm:pt>
    <dgm:pt modelId="{5B846C03-C042-431D-B1F0-B41989F547CF}" type="parTrans" cxnId="{F28522FF-4F75-43EF-80F7-301536C8C7FF}">
      <dgm:prSet/>
      <dgm:spPr/>
      <dgm:t>
        <a:bodyPr/>
        <a:lstStyle/>
        <a:p>
          <a:endParaRPr lang="el-GR"/>
        </a:p>
      </dgm:t>
    </dgm:pt>
    <dgm:pt modelId="{A8EFA5C0-BCAD-4D40-8744-2756E36343FB}" type="sibTrans" cxnId="{F28522FF-4F75-43EF-80F7-301536C8C7FF}">
      <dgm:prSet/>
      <dgm:spPr/>
      <dgm:t>
        <a:bodyPr/>
        <a:lstStyle/>
        <a:p>
          <a:endParaRPr lang="el-GR"/>
        </a:p>
      </dgm:t>
    </dgm:pt>
    <dgm:pt modelId="{D6430C68-C93A-46D5-917B-D738E1FCC851}">
      <dgm:prSet/>
      <dgm:spPr>
        <a:solidFill>
          <a:schemeClr val="accent4">
            <a:lumMod val="40000"/>
            <a:lumOff val="60000"/>
          </a:schemeClr>
        </a:solidFill>
      </dgm:spPr>
      <dgm:t>
        <a:bodyPr/>
        <a:lstStyle/>
        <a:p>
          <a:r>
            <a:rPr lang="el-GR" b="1" dirty="0">
              <a:solidFill>
                <a:schemeClr val="accent1"/>
              </a:solidFill>
            </a:rPr>
            <a:t>3. Εμβέλεια : </a:t>
          </a:r>
          <a:r>
            <a:rPr lang="el-GR" dirty="0">
              <a:solidFill>
                <a:schemeClr val="accent1"/>
              </a:solidFill>
            </a:rPr>
            <a:t>Ταχεία παραγωγή και συλλογή δεδομένων παγκόσμια.</a:t>
          </a:r>
        </a:p>
      </dgm:t>
    </dgm:pt>
    <dgm:pt modelId="{8C891A59-667C-4330-9C0F-9AB3D871D1E9}" type="parTrans" cxnId="{128DD944-817C-452C-BD1A-23D59E569ACA}">
      <dgm:prSet/>
      <dgm:spPr/>
      <dgm:t>
        <a:bodyPr/>
        <a:lstStyle/>
        <a:p>
          <a:endParaRPr lang="el-GR"/>
        </a:p>
      </dgm:t>
    </dgm:pt>
    <dgm:pt modelId="{F0AF2365-C9BB-42F5-8FE7-D6D32C007DF1}" type="sibTrans" cxnId="{128DD944-817C-452C-BD1A-23D59E569ACA}">
      <dgm:prSet/>
      <dgm:spPr/>
      <dgm:t>
        <a:bodyPr/>
        <a:lstStyle/>
        <a:p>
          <a:endParaRPr lang="el-GR"/>
        </a:p>
      </dgm:t>
    </dgm:pt>
    <dgm:pt modelId="{A970D090-A85C-4222-A9A0-603E45480287}">
      <dgm:prSet/>
      <dgm:spPr>
        <a:solidFill>
          <a:schemeClr val="accent4">
            <a:lumMod val="40000"/>
            <a:lumOff val="60000"/>
          </a:schemeClr>
        </a:solidFill>
      </dgm:spPr>
      <dgm:t>
        <a:bodyPr/>
        <a:lstStyle/>
        <a:p>
          <a:r>
            <a:rPr lang="el-GR" b="1" dirty="0">
              <a:solidFill>
                <a:schemeClr val="accent1"/>
              </a:solidFill>
            </a:rPr>
            <a:t>4. Ακρίβεια: </a:t>
          </a:r>
          <a:r>
            <a:rPr lang="el-GR" dirty="0">
              <a:solidFill>
                <a:schemeClr val="accent1"/>
              </a:solidFill>
            </a:rPr>
            <a:t>Έμφαση στις συσχετίσεις παρά στην αιτιότητα.</a:t>
          </a:r>
        </a:p>
      </dgm:t>
    </dgm:pt>
    <dgm:pt modelId="{1E5144EC-0804-45DA-9EA7-9109E4EDE372}" type="parTrans" cxnId="{AF3A1B8A-3F48-435B-B73D-942CD16D97AB}">
      <dgm:prSet/>
      <dgm:spPr/>
      <dgm:t>
        <a:bodyPr/>
        <a:lstStyle/>
        <a:p>
          <a:endParaRPr lang="el-GR"/>
        </a:p>
      </dgm:t>
    </dgm:pt>
    <dgm:pt modelId="{C8D4E378-13F8-44D6-9BA3-8732065F3EAF}" type="sibTrans" cxnId="{AF3A1B8A-3F48-435B-B73D-942CD16D97AB}">
      <dgm:prSet/>
      <dgm:spPr/>
      <dgm:t>
        <a:bodyPr/>
        <a:lstStyle/>
        <a:p>
          <a:endParaRPr lang="el-GR"/>
        </a:p>
      </dgm:t>
    </dgm:pt>
    <dgm:pt modelId="{00F2CA0B-0DD9-45B0-8BF1-9A4AD2BB3CA9}" type="pres">
      <dgm:prSet presAssocID="{BF85EE9B-B8CF-435D-97CD-5137DAD9EE41}" presName="outerComposite" presStyleCnt="0">
        <dgm:presLayoutVars>
          <dgm:chMax val="5"/>
          <dgm:dir/>
          <dgm:resizeHandles val="exact"/>
        </dgm:presLayoutVars>
      </dgm:prSet>
      <dgm:spPr/>
    </dgm:pt>
    <dgm:pt modelId="{D9FD84AA-5484-4011-8B83-6C9C0AC3AF31}" type="pres">
      <dgm:prSet presAssocID="{BF85EE9B-B8CF-435D-97CD-5137DAD9EE41}" presName="dummyMaxCanvas" presStyleCnt="0">
        <dgm:presLayoutVars/>
      </dgm:prSet>
      <dgm:spPr/>
    </dgm:pt>
    <dgm:pt modelId="{4F364085-12CC-4B4B-9472-9DC2B312BDB6}" type="pres">
      <dgm:prSet presAssocID="{BF85EE9B-B8CF-435D-97CD-5137DAD9EE41}" presName="FourNodes_1" presStyleLbl="node1" presStyleIdx="0" presStyleCnt="4">
        <dgm:presLayoutVars>
          <dgm:bulletEnabled val="1"/>
        </dgm:presLayoutVars>
      </dgm:prSet>
      <dgm:spPr/>
    </dgm:pt>
    <dgm:pt modelId="{520D9687-32E7-4836-A20F-95BD2CDB3A06}" type="pres">
      <dgm:prSet presAssocID="{BF85EE9B-B8CF-435D-97CD-5137DAD9EE41}" presName="FourNodes_2" presStyleLbl="node1" presStyleIdx="1" presStyleCnt="4">
        <dgm:presLayoutVars>
          <dgm:bulletEnabled val="1"/>
        </dgm:presLayoutVars>
      </dgm:prSet>
      <dgm:spPr/>
    </dgm:pt>
    <dgm:pt modelId="{8577BC0F-658D-4E86-8BD4-2AD989332751}" type="pres">
      <dgm:prSet presAssocID="{BF85EE9B-B8CF-435D-97CD-5137DAD9EE41}" presName="FourNodes_3" presStyleLbl="node1" presStyleIdx="2" presStyleCnt="4">
        <dgm:presLayoutVars>
          <dgm:bulletEnabled val="1"/>
        </dgm:presLayoutVars>
      </dgm:prSet>
      <dgm:spPr/>
    </dgm:pt>
    <dgm:pt modelId="{F3EACF33-73EF-4038-BDC7-7EC45CE4A46B}" type="pres">
      <dgm:prSet presAssocID="{BF85EE9B-B8CF-435D-97CD-5137DAD9EE41}" presName="FourNodes_4" presStyleLbl="node1" presStyleIdx="3" presStyleCnt="4">
        <dgm:presLayoutVars>
          <dgm:bulletEnabled val="1"/>
        </dgm:presLayoutVars>
      </dgm:prSet>
      <dgm:spPr/>
    </dgm:pt>
    <dgm:pt modelId="{7C749098-0BE9-4706-8030-3FBE2F64995D}" type="pres">
      <dgm:prSet presAssocID="{BF85EE9B-B8CF-435D-97CD-5137DAD9EE41}" presName="FourConn_1-2" presStyleLbl="fgAccFollowNode1" presStyleIdx="0" presStyleCnt="3">
        <dgm:presLayoutVars>
          <dgm:bulletEnabled val="1"/>
        </dgm:presLayoutVars>
      </dgm:prSet>
      <dgm:spPr/>
    </dgm:pt>
    <dgm:pt modelId="{14F86363-44A4-42AD-905C-EDA0E5B593AA}" type="pres">
      <dgm:prSet presAssocID="{BF85EE9B-B8CF-435D-97CD-5137DAD9EE41}" presName="FourConn_2-3" presStyleLbl="fgAccFollowNode1" presStyleIdx="1" presStyleCnt="3">
        <dgm:presLayoutVars>
          <dgm:bulletEnabled val="1"/>
        </dgm:presLayoutVars>
      </dgm:prSet>
      <dgm:spPr/>
    </dgm:pt>
    <dgm:pt modelId="{474186F1-5CC1-4F3C-BD1B-185F8BB74CA9}" type="pres">
      <dgm:prSet presAssocID="{BF85EE9B-B8CF-435D-97CD-5137DAD9EE41}" presName="FourConn_3-4" presStyleLbl="fgAccFollowNode1" presStyleIdx="2" presStyleCnt="3">
        <dgm:presLayoutVars>
          <dgm:bulletEnabled val="1"/>
        </dgm:presLayoutVars>
      </dgm:prSet>
      <dgm:spPr/>
    </dgm:pt>
    <dgm:pt modelId="{02C1EBF5-640B-4F6B-8058-7D5B3A8FFE52}" type="pres">
      <dgm:prSet presAssocID="{BF85EE9B-B8CF-435D-97CD-5137DAD9EE41}" presName="FourNodes_1_text" presStyleLbl="node1" presStyleIdx="3" presStyleCnt="4">
        <dgm:presLayoutVars>
          <dgm:bulletEnabled val="1"/>
        </dgm:presLayoutVars>
      </dgm:prSet>
      <dgm:spPr/>
    </dgm:pt>
    <dgm:pt modelId="{3300C72E-6777-4EDB-A949-CA67E81B0E0B}" type="pres">
      <dgm:prSet presAssocID="{BF85EE9B-B8CF-435D-97CD-5137DAD9EE41}" presName="FourNodes_2_text" presStyleLbl="node1" presStyleIdx="3" presStyleCnt="4">
        <dgm:presLayoutVars>
          <dgm:bulletEnabled val="1"/>
        </dgm:presLayoutVars>
      </dgm:prSet>
      <dgm:spPr/>
    </dgm:pt>
    <dgm:pt modelId="{EF623635-3B43-48D8-B9C4-6ABCACB0D990}" type="pres">
      <dgm:prSet presAssocID="{BF85EE9B-B8CF-435D-97CD-5137DAD9EE41}" presName="FourNodes_3_text" presStyleLbl="node1" presStyleIdx="3" presStyleCnt="4">
        <dgm:presLayoutVars>
          <dgm:bulletEnabled val="1"/>
        </dgm:presLayoutVars>
      </dgm:prSet>
      <dgm:spPr/>
    </dgm:pt>
    <dgm:pt modelId="{C21FBA07-80EF-4946-B50F-511044671D36}" type="pres">
      <dgm:prSet presAssocID="{BF85EE9B-B8CF-435D-97CD-5137DAD9EE41}" presName="FourNodes_4_text" presStyleLbl="node1" presStyleIdx="3" presStyleCnt="4">
        <dgm:presLayoutVars>
          <dgm:bulletEnabled val="1"/>
        </dgm:presLayoutVars>
      </dgm:prSet>
      <dgm:spPr/>
    </dgm:pt>
  </dgm:ptLst>
  <dgm:cxnLst>
    <dgm:cxn modelId="{880B9601-1C5A-4F58-ADEB-6B5E1A399D35}" type="presOf" srcId="{BF85EE9B-B8CF-435D-97CD-5137DAD9EE41}" destId="{00F2CA0B-0DD9-45B0-8BF1-9A4AD2BB3CA9}" srcOrd="0" destOrd="0" presId="urn:microsoft.com/office/officeart/2005/8/layout/vProcess5"/>
    <dgm:cxn modelId="{312C7303-1AC7-4400-88DE-F49BC39A0711}" type="presOf" srcId="{1E8BD5B9-5D99-4D85-A7A0-3D201DCEA495}" destId="{3300C72E-6777-4EDB-A949-CA67E81B0E0B}" srcOrd="1" destOrd="0" presId="urn:microsoft.com/office/officeart/2005/8/layout/vProcess5"/>
    <dgm:cxn modelId="{C529F51A-4F77-4B1E-85E1-CF92F5D8AB72}" type="presOf" srcId="{9E31117D-83AC-4419-827C-9612EE844E04}" destId="{4F364085-12CC-4B4B-9472-9DC2B312BDB6}" srcOrd="0" destOrd="0" presId="urn:microsoft.com/office/officeart/2005/8/layout/vProcess5"/>
    <dgm:cxn modelId="{B2AB401F-FB15-4691-BF17-142EB59FC2BF}" type="presOf" srcId="{145532DF-2197-4D08-8B14-85096BD26F66}" destId="{7C749098-0BE9-4706-8030-3FBE2F64995D}" srcOrd="0" destOrd="0" presId="urn:microsoft.com/office/officeart/2005/8/layout/vProcess5"/>
    <dgm:cxn modelId="{085AB723-52B7-4E83-B795-ECE823E8FC98}" type="presOf" srcId="{D6430C68-C93A-46D5-917B-D738E1FCC851}" destId="{8577BC0F-658D-4E86-8BD4-2AD989332751}" srcOrd="0" destOrd="0" presId="urn:microsoft.com/office/officeart/2005/8/layout/vProcess5"/>
    <dgm:cxn modelId="{C55E6042-A2B1-4961-89FA-BBF7559FE2B8}" type="presOf" srcId="{A970D090-A85C-4222-A9A0-603E45480287}" destId="{C21FBA07-80EF-4946-B50F-511044671D36}" srcOrd="1" destOrd="0" presId="urn:microsoft.com/office/officeart/2005/8/layout/vProcess5"/>
    <dgm:cxn modelId="{128DD944-817C-452C-BD1A-23D59E569ACA}" srcId="{BF85EE9B-B8CF-435D-97CD-5137DAD9EE41}" destId="{D6430C68-C93A-46D5-917B-D738E1FCC851}" srcOrd="2" destOrd="0" parTransId="{8C891A59-667C-4330-9C0F-9AB3D871D1E9}" sibTransId="{F0AF2365-C9BB-42F5-8FE7-D6D32C007DF1}"/>
    <dgm:cxn modelId="{AF3A1B8A-3F48-435B-B73D-942CD16D97AB}" srcId="{BF85EE9B-B8CF-435D-97CD-5137DAD9EE41}" destId="{A970D090-A85C-4222-A9A0-603E45480287}" srcOrd="3" destOrd="0" parTransId="{1E5144EC-0804-45DA-9EA7-9109E4EDE372}" sibTransId="{C8D4E378-13F8-44D6-9BA3-8732065F3EAF}"/>
    <dgm:cxn modelId="{F62EC98D-37EA-477D-BB61-15CA2C36050E}" srcId="{BF85EE9B-B8CF-435D-97CD-5137DAD9EE41}" destId="{9E31117D-83AC-4419-827C-9612EE844E04}" srcOrd="0" destOrd="0" parTransId="{CEA12884-F36A-4686-A0CC-9703B3FF8FCA}" sibTransId="{145532DF-2197-4D08-8B14-85096BD26F66}"/>
    <dgm:cxn modelId="{933E6AA9-283F-47D3-A944-16C13DE98772}" type="presOf" srcId="{A970D090-A85C-4222-A9A0-603E45480287}" destId="{F3EACF33-73EF-4038-BDC7-7EC45CE4A46B}" srcOrd="0" destOrd="0" presId="urn:microsoft.com/office/officeart/2005/8/layout/vProcess5"/>
    <dgm:cxn modelId="{1DE7F3B7-2FCB-47A8-BE7F-BACDDF72ABCA}" type="presOf" srcId="{A8EFA5C0-BCAD-4D40-8744-2756E36343FB}" destId="{14F86363-44A4-42AD-905C-EDA0E5B593AA}" srcOrd="0" destOrd="0" presId="urn:microsoft.com/office/officeart/2005/8/layout/vProcess5"/>
    <dgm:cxn modelId="{473B76C1-696C-4CCE-B156-BB9E16A06C69}" type="presOf" srcId="{9E31117D-83AC-4419-827C-9612EE844E04}" destId="{02C1EBF5-640B-4F6B-8058-7D5B3A8FFE52}" srcOrd="1" destOrd="0" presId="urn:microsoft.com/office/officeart/2005/8/layout/vProcess5"/>
    <dgm:cxn modelId="{8E96A3E8-B085-4B0F-8E02-65A13AF08CE3}" type="presOf" srcId="{F0AF2365-C9BB-42F5-8FE7-D6D32C007DF1}" destId="{474186F1-5CC1-4F3C-BD1B-185F8BB74CA9}" srcOrd="0" destOrd="0" presId="urn:microsoft.com/office/officeart/2005/8/layout/vProcess5"/>
    <dgm:cxn modelId="{8DB901F1-C7C5-4932-A1D7-CE797E24FE3C}" type="presOf" srcId="{1E8BD5B9-5D99-4D85-A7A0-3D201DCEA495}" destId="{520D9687-32E7-4836-A20F-95BD2CDB3A06}" srcOrd="0" destOrd="0" presId="urn:microsoft.com/office/officeart/2005/8/layout/vProcess5"/>
    <dgm:cxn modelId="{45A7E1F7-E284-4083-966F-6B38866FA8BD}" type="presOf" srcId="{D6430C68-C93A-46D5-917B-D738E1FCC851}" destId="{EF623635-3B43-48D8-B9C4-6ABCACB0D990}" srcOrd="1" destOrd="0" presId="urn:microsoft.com/office/officeart/2005/8/layout/vProcess5"/>
    <dgm:cxn modelId="{F28522FF-4F75-43EF-80F7-301536C8C7FF}" srcId="{BF85EE9B-B8CF-435D-97CD-5137DAD9EE41}" destId="{1E8BD5B9-5D99-4D85-A7A0-3D201DCEA495}" srcOrd="1" destOrd="0" parTransId="{5B846C03-C042-431D-B1F0-B41989F547CF}" sibTransId="{A8EFA5C0-BCAD-4D40-8744-2756E36343FB}"/>
    <dgm:cxn modelId="{26B40837-77D0-48E4-8986-AF00EB86AF6E}" type="presParOf" srcId="{00F2CA0B-0DD9-45B0-8BF1-9A4AD2BB3CA9}" destId="{D9FD84AA-5484-4011-8B83-6C9C0AC3AF31}" srcOrd="0" destOrd="0" presId="urn:microsoft.com/office/officeart/2005/8/layout/vProcess5"/>
    <dgm:cxn modelId="{8CE14E11-525D-4E67-8AF1-1B143CE71D90}" type="presParOf" srcId="{00F2CA0B-0DD9-45B0-8BF1-9A4AD2BB3CA9}" destId="{4F364085-12CC-4B4B-9472-9DC2B312BDB6}" srcOrd="1" destOrd="0" presId="urn:microsoft.com/office/officeart/2005/8/layout/vProcess5"/>
    <dgm:cxn modelId="{35F41130-9D09-4163-A29D-472201DE4037}" type="presParOf" srcId="{00F2CA0B-0DD9-45B0-8BF1-9A4AD2BB3CA9}" destId="{520D9687-32E7-4836-A20F-95BD2CDB3A06}" srcOrd="2" destOrd="0" presId="urn:microsoft.com/office/officeart/2005/8/layout/vProcess5"/>
    <dgm:cxn modelId="{7FB5327E-E9EA-4659-BD49-5DA8CF322F5B}" type="presParOf" srcId="{00F2CA0B-0DD9-45B0-8BF1-9A4AD2BB3CA9}" destId="{8577BC0F-658D-4E86-8BD4-2AD989332751}" srcOrd="3" destOrd="0" presId="urn:microsoft.com/office/officeart/2005/8/layout/vProcess5"/>
    <dgm:cxn modelId="{940C3524-856A-4CF5-BA45-8EC5D0E1441D}" type="presParOf" srcId="{00F2CA0B-0DD9-45B0-8BF1-9A4AD2BB3CA9}" destId="{F3EACF33-73EF-4038-BDC7-7EC45CE4A46B}" srcOrd="4" destOrd="0" presId="urn:microsoft.com/office/officeart/2005/8/layout/vProcess5"/>
    <dgm:cxn modelId="{7B4D83D6-7E48-46E6-9688-C4AB69103851}" type="presParOf" srcId="{00F2CA0B-0DD9-45B0-8BF1-9A4AD2BB3CA9}" destId="{7C749098-0BE9-4706-8030-3FBE2F64995D}" srcOrd="5" destOrd="0" presId="urn:microsoft.com/office/officeart/2005/8/layout/vProcess5"/>
    <dgm:cxn modelId="{CC6E5F65-0B4B-4AD0-8693-E28A1B87084F}" type="presParOf" srcId="{00F2CA0B-0DD9-45B0-8BF1-9A4AD2BB3CA9}" destId="{14F86363-44A4-42AD-905C-EDA0E5B593AA}" srcOrd="6" destOrd="0" presId="urn:microsoft.com/office/officeart/2005/8/layout/vProcess5"/>
    <dgm:cxn modelId="{C93426E1-8DA9-4496-B8DA-1C6F94CCE011}" type="presParOf" srcId="{00F2CA0B-0DD9-45B0-8BF1-9A4AD2BB3CA9}" destId="{474186F1-5CC1-4F3C-BD1B-185F8BB74CA9}" srcOrd="7" destOrd="0" presId="urn:microsoft.com/office/officeart/2005/8/layout/vProcess5"/>
    <dgm:cxn modelId="{9D78E9E4-F1BC-470C-9111-F7CC5472A043}" type="presParOf" srcId="{00F2CA0B-0DD9-45B0-8BF1-9A4AD2BB3CA9}" destId="{02C1EBF5-640B-4F6B-8058-7D5B3A8FFE52}" srcOrd="8" destOrd="0" presId="urn:microsoft.com/office/officeart/2005/8/layout/vProcess5"/>
    <dgm:cxn modelId="{D80A54C6-21D6-4E0F-B530-4A2921C2D486}" type="presParOf" srcId="{00F2CA0B-0DD9-45B0-8BF1-9A4AD2BB3CA9}" destId="{3300C72E-6777-4EDB-A949-CA67E81B0E0B}" srcOrd="9" destOrd="0" presId="urn:microsoft.com/office/officeart/2005/8/layout/vProcess5"/>
    <dgm:cxn modelId="{EF0CBEC9-D742-4E4F-8DE1-5143713EE3BA}" type="presParOf" srcId="{00F2CA0B-0DD9-45B0-8BF1-9A4AD2BB3CA9}" destId="{EF623635-3B43-48D8-B9C4-6ABCACB0D990}" srcOrd="10" destOrd="0" presId="urn:microsoft.com/office/officeart/2005/8/layout/vProcess5"/>
    <dgm:cxn modelId="{8DF85FA9-790B-42CB-9B73-32468B794537}" type="presParOf" srcId="{00F2CA0B-0DD9-45B0-8BF1-9A4AD2BB3CA9}" destId="{C21FBA07-80EF-4946-B50F-511044671D3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4_1" csCatId="accent4" phldr="1"/>
      <dgm:spPr/>
      <dgm:t>
        <a:bodyPr/>
        <a:lstStyle/>
        <a:p>
          <a:endParaRPr lang="en-US"/>
        </a:p>
      </dgm:t>
    </dgm:pt>
    <dgm:pt modelId="{5E71F362-34DF-4EEC-92A3-0EFE450E05E4}">
      <dgm:prSet phldrT="[Text]" phldr="0" custT="1"/>
      <dgm:spPr/>
      <dgm:t>
        <a:bodyPr/>
        <a:lstStyle/>
        <a:p>
          <a:pPr algn="ctr"/>
          <a:r>
            <a:rPr lang="el-GR" sz="2000" dirty="0">
              <a:latin typeface="+mj-lt"/>
            </a:rPr>
            <a:t>Αυξημένη διαφάνεια των ατομικών ενεργειών </a:t>
          </a:r>
          <a:endParaRPr lang="en-US" sz="2000" dirty="0">
            <a:latin typeface="+mj-lt"/>
          </a:endParaRPr>
        </a:p>
      </dgm:t>
    </dgm:pt>
    <dgm:pt modelId="{8E5EE4D1-908E-455C-B8B3-281AD42DEC9A}" type="parTrans" cxnId="{B99CA6C9-28D1-4DDB-B8EC-AED73AD115CA}">
      <dgm:prSet/>
      <dgm:spPr/>
      <dgm:t>
        <a:bodyPr/>
        <a:lstStyle/>
        <a:p>
          <a:endParaRPr lang="en-US" sz="1800">
            <a:latin typeface="+mj-lt"/>
          </a:endParaRPr>
        </a:p>
      </dgm:t>
    </dgm:pt>
    <dgm:pt modelId="{B208B24A-E9FD-40A9-B764-FB7C2B7ED8B9}" type="sibTrans" cxnId="{B99CA6C9-28D1-4DDB-B8EC-AED73AD115CA}">
      <dgm:prSet/>
      <dgm:spPr/>
      <dgm:t>
        <a:bodyPr/>
        <a:lstStyle/>
        <a:p>
          <a:endParaRPr lang="en-US" sz="1800">
            <a:latin typeface="+mj-lt"/>
          </a:endParaRPr>
        </a:p>
      </dgm:t>
    </dgm:pt>
    <dgm:pt modelId="{91969DED-4CB8-4A14-A50B-3F7B848E46B5}">
      <dgm:prSet phldrT="[Text]" phldr="0" custT="1"/>
      <dgm:spPr/>
      <dgm:t>
        <a:bodyPr/>
        <a:lstStyle/>
        <a:p>
          <a:pPr>
            <a:defRPr b="1"/>
          </a:pPr>
          <a:endParaRPr lang="en-US" sz="1800" dirty="0">
            <a:latin typeface="+mj-lt"/>
          </a:endParaRPr>
        </a:p>
      </dgm:t>
    </dgm:pt>
    <dgm:pt modelId="{441CD73D-85E1-42A6-BCF8-362A3247E2F3}" type="parTrans" cxnId="{537F2ED0-8BD0-4AD5-B60D-89B660EDA1AC}">
      <dgm:prSet/>
      <dgm:spPr/>
      <dgm:t>
        <a:bodyPr/>
        <a:lstStyle/>
        <a:p>
          <a:endParaRPr lang="en-US" sz="1800">
            <a:latin typeface="+mj-lt"/>
          </a:endParaRPr>
        </a:p>
      </dgm:t>
    </dgm:pt>
    <dgm:pt modelId="{81CA8AA2-C0C3-4381-BA8B-413EDD578B83}" type="sibTrans" cxnId="{537F2ED0-8BD0-4AD5-B60D-89B660EDA1AC}">
      <dgm:prSet/>
      <dgm:spPr/>
      <dgm:t>
        <a:bodyPr/>
        <a:lstStyle/>
        <a:p>
          <a:endParaRPr lang="en-US" sz="1800">
            <a:latin typeface="+mj-lt"/>
          </a:endParaRPr>
        </a:p>
      </dgm:t>
    </dgm:pt>
    <dgm:pt modelId="{8A04F340-E8E1-4146-9905-E7ADCAEAABD7}">
      <dgm:prSet phldrT="[Text]" phldr="0" custT="1"/>
      <dgm:spPr/>
      <dgm:t>
        <a:bodyPr/>
        <a:lstStyle/>
        <a:p>
          <a:pPr algn="ctr"/>
          <a:r>
            <a:rPr lang="el-GR" sz="2000" dirty="0">
              <a:latin typeface="+mj-lt"/>
            </a:rPr>
            <a:t>Παραδείγματα όπως το λογισμικό </a:t>
          </a:r>
          <a:r>
            <a:rPr lang="en-US" sz="2000" dirty="0">
              <a:latin typeface="+mj-lt"/>
            </a:rPr>
            <a:t>RIOT</a:t>
          </a:r>
          <a:r>
            <a:rPr lang="el-GR" sz="2000" dirty="0">
              <a:latin typeface="+mj-lt"/>
            </a:rPr>
            <a:t> της</a:t>
          </a:r>
          <a:r>
            <a:rPr lang="en-US" sz="2000" dirty="0">
              <a:latin typeface="+mj-lt"/>
            </a:rPr>
            <a:t> Raytheon</a:t>
          </a:r>
          <a:r>
            <a:rPr lang="el-GR" sz="2000" dirty="0">
              <a:latin typeface="+mj-lt"/>
            </a:rPr>
            <a:t> </a:t>
          </a:r>
          <a:endParaRPr lang="en-US" sz="2000" dirty="0">
            <a:latin typeface="+mj-lt"/>
          </a:endParaRPr>
        </a:p>
      </dgm:t>
    </dgm:pt>
    <dgm:pt modelId="{4EBD5EC2-45ED-4ED6-8376-97D155A911AE}" type="parTrans" cxnId="{E636BFFB-0404-4D4B-B3F0-C64FDFD9DDEF}">
      <dgm:prSet/>
      <dgm:spPr/>
      <dgm:t>
        <a:bodyPr/>
        <a:lstStyle/>
        <a:p>
          <a:endParaRPr lang="en-US" sz="1800">
            <a:latin typeface="+mj-lt"/>
          </a:endParaRPr>
        </a:p>
      </dgm:t>
    </dgm:pt>
    <dgm:pt modelId="{F9CD2A04-6A34-4104-A971-391788B88F55}" type="sibTrans" cxnId="{E636BFFB-0404-4D4B-B3F0-C64FDFD9DDEF}">
      <dgm:prSet/>
      <dgm:spPr/>
      <dgm:t>
        <a:bodyPr/>
        <a:lstStyle/>
        <a:p>
          <a:endParaRPr lang="en-US" sz="1800">
            <a:latin typeface="+mj-lt"/>
          </a:endParaRPr>
        </a:p>
      </dgm:t>
    </dgm:pt>
    <dgm:pt modelId="{3CC73758-10C1-47F8-AFA7-1A986D4DDD60}">
      <dgm:prSet phldrT="[Text]" phldr="0" custT="1"/>
      <dgm:spPr/>
      <dgm:t>
        <a:bodyPr/>
        <a:lstStyle/>
        <a:p>
          <a:pPr>
            <a:defRPr b="1"/>
          </a:pPr>
          <a:endParaRPr lang="en-US" sz="1800" dirty="0">
            <a:latin typeface="+mj-lt"/>
          </a:endParaRPr>
        </a:p>
      </dgm:t>
    </dgm:pt>
    <dgm:pt modelId="{FF6AE4B6-4A2F-49EE-9316-9AF55E77838B}" type="parTrans" cxnId="{4A69F85D-5C15-48FD-893A-B3050E1BADEB}">
      <dgm:prSet/>
      <dgm:spPr/>
      <dgm:t>
        <a:bodyPr/>
        <a:lstStyle/>
        <a:p>
          <a:endParaRPr lang="en-US" sz="1800">
            <a:latin typeface="+mj-lt"/>
          </a:endParaRPr>
        </a:p>
      </dgm:t>
    </dgm:pt>
    <dgm:pt modelId="{D8170BBA-6035-4773-8431-FEDD687647FF}" type="sibTrans" cxnId="{4A69F85D-5C15-48FD-893A-B3050E1BADEB}">
      <dgm:prSet/>
      <dgm:spPr/>
      <dgm:t>
        <a:bodyPr/>
        <a:lstStyle/>
        <a:p>
          <a:endParaRPr lang="en-US" sz="1800">
            <a:latin typeface="+mj-lt"/>
          </a:endParaRPr>
        </a:p>
      </dgm:t>
    </dgm:pt>
    <dgm:pt modelId="{FD9CA14A-483C-4869-B0C1-7C5FB7EEDBCC}">
      <dgm:prSet phldrT="[Text]" phldr="0" custT="1"/>
      <dgm:spPr/>
      <dgm:t>
        <a:bodyPr/>
        <a:lstStyle/>
        <a:p>
          <a:pPr algn="ctr"/>
          <a:r>
            <a:rPr lang="en-US" sz="1800" dirty="0">
              <a:latin typeface="+mj-lt"/>
            </a:rPr>
            <a:t> </a:t>
          </a:r>
          <a:r>
            <a:rPr lang="el-GR" sz="2000" dirty="0">
              <a:latin typeface="+mj-lt"/>
            </a:rPr>
            <a:t>Στοχευμένη χρήση των δεδομένων από εταιρείες και κυβερνήσεις</a:t>
          </a:r>
          <a:endParaRPr lang="en-US" sz="1800" dirty="0">
            <a:latin typeface="+mj-lt"/>
          </a:endParaRPr>
        </a:p>
      </dgm:t>
    </dgm:pt>
    <dgm:pt modelId="{8182A92F-45BA-4CD1-8E43-0B0810A50FEB}" type="parTrans" cxnId="{5EDA943F-300F-408A-A52E-3D5140FD5C22}">
      <dgm:prSet/>
      <dgm:spPr/>
      <dgm:t>
        <a:bodyPr/>
        <a:lstStyle/>
        <a:p>
          <a:endParaRPr lang="en-US" sz="1800">
            <a:latin typeface="+mj-lt"/>
          </a:endParaRPr>
        </a:p>
      </dgm:t>
    </dgm:pt>
    <dgm:pt modelId="{914BB93C-EA8A-4B5B-8F06-30DA7C7F4B7B}" type="sibTrans" cxnId="{5EDA943F-300F-408A-A52E-3D5140FD5C22}">
      <dgm:prSet/>
      <dgm:spPr/>
      <dgm:t>
        <a:bodyPr/>
        <a:lstStyle/>
        <a:p>
          <a:endParaRPr lang="en-US" sz="1800">
            <a:latin typeface="+mj-lt"/>
          </a:endParaRPr>
        </a:p>
      </dgm:t>
    </dgm:pt>
    <dgm:pt modelId="{A8C03FBB-4A75-4460-AEA6-DEAEB9C61496}">
      <dgm:prSet phldrT="[Text]" phldr="0" custT="1"/>
      <dgm:spPr/>
      <dgm:t>
        <a:bodyPr/>
        <a:lstStyle/>
        <a:p>
          <a:pPr>
            <a:defRPr b="1"/>
          </a:pPr>
          <a:endParaRPr lang="en-US" sz="1800" dirty="0">
            <a:latin typeface="+mj-lt"/>
          </a:endParaRPr>
        </a:p>
      </dgm:t>
    </dgm:pt>
    <dgm:pt modelId="{67361508-930A-4A23-8CFC-BB56DA645C3C}" type="sibTrans" cxnId="{D3D81948-D963-4D1E-AE16-9705EAF510FC}">
      <dgm:prSet/>
      <dgm:spPr/>
      <dgm:t>
        <a:bodyPr/>
        <a:lstStyle/>
        <a:p>
          <a:endParaRPr lang="en-US" sz="1800">
            <a:latin typeface="+mj-lt"/>
          </a:endParaRPr>
        </a:p>
      </dgm:t>
    </dgm:pt>
    <dgm:pt modelId="{4E972F7F-4B1B-47AA-A25B-1FFC561F1C76}" type="parTrans" cxnId="{D3D81948-D963-4D1E-AE16-9705EAF510FC}">
      <dgm:prSet/>
      <dgm:spPr/>
      <dgm:t>
        <a:bodyPr/>
        <a:lstStyle/>
        <a:p>
          <a:endParaRPr lang="en-US" sz="1800">
            <a:latin typeface="+mj-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5875" cap="rnd" cmpd="sng" algn="ctr">
          <a:solidFill>
            <a:schemeClr val="accent4">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3">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3"/>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3"/>
      <dgm:spPr>
        <a:noFill/>
        <a:ln w="9525" cap="rnd" cmpd="sng" algn="ctr">
          <a:solidFill>
            <a:schemeClr val="accent4">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3"/>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3">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3"/>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3"/>
      <dgm:spPr>
        <a:noFill/>
        <a:ln w="9525" cap="rnd" cmpd="sng" algn="ctr">
          <a:solidFill>
            <a:schemeClr val="accent4">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3"/>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3">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3"/>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3"/>
      <dgm:spPr>
        <a:noFill/>
        <a:ln w="9525" cap="rnd" cmpd="sng" algn="ctr">
          <a:solidFill>
            <a:schemeClr val="accent4">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3"/>
      <dgm:spPr/>
    </dgm:pt>
    <dgm:pt modelId="{EAB0CCC2-BFF9-432D-BA8E-7ECAF2D92AF2}" type="pres">
      <dgm:prSet presAssocID="{3CC73758-10C1-47F8-AFA7-1A986D4DDD60}" presName="EmptyPlaceHolder" presStyleCnt="0"/>
      <dgm:spPr/>
    </dgm:pt>
  </dgm:ptLst>
  <dgm:cxnLst>
    <dgm:cxn modelId="{64516513-C9B3-4B52-A434-6178ACAB3599}" type="presOf" srcId="{91969DED-4CB8-4A14-A50B-3F7B848E46B5}" destId="{60D0713D-AF69-4AF8-B071-F6562279088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64085-12CC-4B4B-9472-9DC2B312BDB6}">
      <dsp:nvSpPr>
        <dsp:cNvPr id="0" name=""/>
        <dsp:cNvSpPr/>
      </dsp:nvSpPr>
      <dsp:spPr>
        <a:xfrm>
          <a:off x="0" y="0"/>
          <a:ext cx="4547498" cy="1102050"/>
        </a:xfrm>
        <a:prstGeom prst="roundRect">
          <a:avLst>
            <a:gd name="adj" fmla="val 10000"/>
          </a:avLst>
        </a:prstGeom>
        <a:solidFill>
          <a:schemeClr val="accent4">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l-GR" sz="1500" b="1" kern="1200" dirty="0">
              <a:solidFill>
                <a:schemeClr val="accent1"/>
              </a:solidFill>
            </a:rPr>
            <a:t>1. Όγκος:</a:t>
          </a:r>
          <a:r>
            <a:rPr lang="el-GR" sz="1500" kern="1200" dirty="0">
              <a:solidFill>
                <a:schemeClr val="accent1"/>
              </a:solidFill>
            </a:rPr>
            <a:t> Πρωτοφανής ποσότητα δεδομένων.</a:t>
          </a:r>
        </a:p>
      </dsp:txBody>
      <dsp:txXfrm>
        <a:off x="32278" y="32278"/>
        <a:ext cx="3265176" cy="1037494"/>
      </dsp:txXfrm>
    </dsp:sp>
    <dsp:sp modelId="{520D9687-32E7-4836-A20F-95BD2CDB3A06}">
      <dsp:nvSpPr>
        <dsp:cNvPr id="0" name=""/>
        <dsp:cNvSpPr/>
      </dsp:nvSpPr>
      <dsp:spPr>
        <a:xfrm>
          <a:off x="380852" y="1302423"/>
          <a:ext cx="4547498" cy="1102050"/>
        </a:xfrm>
        <a:prstGeom prst="roundRect">
          <a:avLst>
            <a:gd name="adj" fmla="val 10000"/>
          </a:avLst>
        </a:prstGeom>
        <a:solidFill>
          <a:schemeClr val="accent4">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l-GR" sz="1500" b="1" kern="1200" dirty="0">
              <a:solidFill>
                <a:schemeClr val="accent1"/>
              </a:solidFill>
            </a:rPr>
            <a:t>2. Ποικιλία: </a:t>
          </a:r>
          <a:r>
            <a:rPr lang="el-GR" sz="1500" kern="1200" dirty="0">
              <a:solidFill>
                <a:schemeClr val="accent1"/>
              </a:solidFill>
            </a:rPr>
            <a:t>Οργανικά, ακατάστατα δεδομένα που αντικατοπτρίζουν την πολυπλοκότητα του πραγματικού κόσμου.</a:t>
          </a:r>
        </a:p>
      </dsp:txBody>
      <dsp:txXfrm>
        <a:off x="413130" y="1334701"/>
        <a:ext cx="3385756" cy="1037494"/>
      </dsp:txXfrm>
    </dsp:sp>
    <dsp:sp modelId="{8577BC0F-658D-4E86-8BD4-2AD989332751}">
      <dsp:nvSpPr>
        <dsp:cNvPr id="0" name=""/>
        <dsp:cNvSpPr/>
      </dsp:nvSpPr>
      <dsp:spPr>
        <a:xfrm>
          <a:off x="756021" y="2604847"/>
          <a:ext cx="4547498" cy="1102050"/>
        </a:xfrm>
        <a:prstGeom prst="roundRect">
          <a:avLst>
            <a:gd name="adj" fmla="val 10000"/>
          </a:avLst>
        </a:prstGeom>
        <a:solidFill>
          <a:schemeClr val="accent4">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l-GR" sz="1500" b="1" kern="1200" dirty="0">
              <a:solidFill>
                <a:schemeClr val="accent1"/>
              </a:solidFill>
            </a:rPr>
            <a:t>3. Εμβέλεια : </a:t>
          </a:r>
          <a:r>
            <a:rPr lang="el-GR" sz="1500" kern="1200" dirty="0">
              <a:solidFill>
                <a:schemeClr val="accent1"/>
              </a:solidFill>
            </a:rPr>
            <a:t>Ταχεία παραγωγή και συλλογή δεδομένων παγκόσμια.</a:t>
          </a:r>
        </a:p>
      </dsp:txBody>
      <dsp:txXfrm>
        <a:off x="788299" y="2637125"/>
        <a:ext cx="3391440" cy="1037494"/>
      </dsp:txXfrm>
    </dsp:sp>
    <dsp:sp modelId="{F3EACF33-73EF-4038-BDC7-7EC45CE4A46B}">
      <dsp:nvSpPr>
        <dsp:cNvPr id="0" name=""/>
        <dsp:cNvSpPr/>
      </dsp:nvSpPr>
      <dsp:spPr>
        <a:xfrm>
          <a:off x="1136874" y="3907271"/>
          <a:ext cx="4547498" cy="1102050"/>
        </a:xfrm>
        <a:prstGeom prst="roundRect">
          <a:avLst>
            <a:gd name="adj" fmla="val 10000"/>
          </a:avLst>
        </a:prstGeom>
        <a:solidFill>
          <a:schemeClr val="accent4">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l-GR" sz="1500" b="1" kern="1200" dirty="0">
              <a:solidFill>
                <a:schemeClr val="accent1"/>
              </a:solidFill>
            </a:rPr>
            <a:t>4. Ακρίβεια: </a:t>
          </a:r>
          <a:r>
            <a:rPr lang="el-GR" sz="1500" kern="1200" dirty="0">
              <a:solidFill>
                <a:schemeClr val="accent1"/>
              </a:solidFill>
            </a:rPr>
            <a:t>Έμφαση στις συσχετίσεις παρά στην αιτιότητα.</a:t>
          </a:r>
        </a:p>
      </dsp:txBody>
      <dsp:txXfrm>
        <a:off x="1169152" y="3939549"/>
        <a:ext cx="3385756" cy="1037494"/>
      </dsp:txXfrm>
    </dsp:sp>
    <dsp:sp modelId="{7C749098-0BE9-4706-8030-3FBE2F64995D}">
      <dsp:nvSpPr>
        <dsp:cNvPr id="0" name=""/>
        <dsp:cNvSpPr/>
      </dsp:nvSpPr>
      <dsp:spPr>
        <a:xfrm>
          <a:off x="3831165" y="844070"/>
          <a:ext cx="716333" cy="71633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l-GR" sz="3200" kern="1200"/>
        </a:p>
      </dsp:txBody>
      <dsp:txXfrm>
        <a:off x="3992340" y="844070"/>
        <a:ext cx="393983" cy="539041"/>
      </dsp:txXfrm>
    </dsp:sp>
    <dsp:sp modelId="{14F86363-44A4-42AD-905C-EDA0E5B593AA}">
      <dsp:nvSpPr>
        <dsp:cNvPr id="0" name=""/>
        <dsp:cNvSpPr/>
      </dsp:nvSpPr>
      <dsp:spPr>
        <a:xfrm>
          <a:off x="4212018" y="2146494"/>
          <a:ext cx="716333" cy="71633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l-GR" sz="3200" kern="1200"/>
        </a:p>
      </dsp:txBody>
      <dsp:txXfrm>
        <a:off x="4373193" y="2146494"/>
        <a:ext cx="393983" cy="539041"/>
      </dsp:txXfrm>
    </dsp:sp>
    <dsp:sp modelId="{474186F1-5CC1-4F3C-BD1B-185F8BB74CA9}">
      <dsp:nvSpPr>
        <dsp:cNvPr id="0" name=""/>
        <dsp:cNvSpPr/>
      </dsp:nvSpPr>
      <dsp:spPr>
        <a:xfrm>
          <a:off x="4587186" y="3448918"/>
          <a:ext cx="716333" cy="71633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l-GR" sz="3200" kern="1200"/>
        </a:p>
      </dsp:txBody>
      <dsp:txXfrm>
        <a:off x="4748361" y="3448918"/>
        <a:ext cx="393983" cy="5390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580481"/>
          <a:ext cx="5972175" cy="0"/>
        </a:xfrm>
        <a:prstGeom prst="line">
          <a:avLst/>
        </a:prstGeom>
        <a:solidFill>
          <a:schemeClr val="lt1">
            <a:alpha val="90000"/>
            <a:tint val="40000"/>
            <a:hueOff val="0"/>
            <a:satOff val="0"/>
            <a:lumOff val="0"/>
            <a:alphaOff val="0"/>
          </a:schemeClr>
        </a:solidFill>
        <a:ln w="15875" cap="rnd" cmpd="sng" algn="ctr">
          <a:solidFill>
            <a:schemeClr val="accent4">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66334" y="2771437"/>
          <a:ext cx="24327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latin typeface="+mj-lt"/>
          </a:endParaRPr>
        </a:p>
      </dsp:txBody>
      <dsp:txXfrm>
        <a:off x="166334" y="2771437"/>
        <a:ext cx="2432728" cy="583188"/>
      </dsp:txXfrm>
    </dsp:sp>
    <dsp:sp modelId="{BA29120C-7C6B-4F62-9079-4AD528BC0744}">
      <dsp:nvSpPr>
        <dsp:cNvPr id="0" name=""/>
        <dsp:cNvSpPr/>
      </dsp:nvSpPr>
      <dsp:spPr>
        <a:xfrm>
          <a:off x="466" y="0"/>
          <a:ext cx="2764463" cy="1599898"/>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889000">
            <a:lnSpc>
              <a:spcPct val="90000"/>
            </a:lnSpc>
            <a:spcBef>
              <a:spcPct val="0"/>
            </a:spcBef>
            <a:spcAft>
              <a:spcPct val="35000"/>
            </a:spcAft>
            <a:buNone/>
          </a:pPr>
          <a:r>
            <a:rPr lang="el-GR" sz="2000" kern="1200" dirty="0">
              <a:latin typeface="+mj-lt"/>
            </a:rPr>
            <a:t>Αυξημένη διαφάνεια των ατομικών ενεργειών </a:t>
          </a:r>
          <a:endParaRPr lang="en-US" sz="2000" kern="1200" dirty="0">
            <a:latin typeface="+mj-lt"/>
          </a:endParaRPr>
        </a:p>
      </dsp:txBody>
      <dsp:txXfrm>
        <a:off x="78567" y="78101"/>
        <a:ext cx="2608261" cy="1443696"/>
      </dsp:txXfrm>
    </dsp:sp>
    <dsp:sp modelId="{A95DB80B-444A-4D69-B205-3A801BB8524A}">
      <dsp:nvSpPr>
        <dsp:cNvPr id="0" name=""/>
        <dsp:cNvSpPr/>
      </dsp:nvSpPr>
      <dsp:spPr>
        <a:xfrm>
          <a:off x="1382698" y="1599898"/>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769723" y="1806337"/>
          <a:ext cx="24327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endParaRPr lang="en-US" sz="1800" kern="1200" dirty="0">
            <a:latin typeface="+mj-lt"/>
          </a:endParaRPr>
        </a:p>
      </dsp:txBody>
      <dsp:txXfrm>
        <a:off x="1769723" y="1806337"/>
        <a:ext cx="2432728" cy="583188"/>
      </dsp:txXfrm>
    </dsp:sp>
    <dsp:sp modelId="{FA19A0AA-8B0B-4AA8-A80D-08CFFDD3F112}">
      <dsp:nvSpPr>
        <dsp:cNvPr id="0" name=""/>
        <dsp:cNvSpPr/>
      </dsp:nvSpPr>
      <dsp:spPr>
        <a:xfrm>
          <a:off x="1343991"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603855" y="3561064"/>
          <a:ext cx="2764463" cy="1599898"/>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889000">
            <a:lnSpc>
              <a:spcPct val="90000"/>
            </a:lnSpc>
            <a:spcBef>
              <a:spcPct val="0"/>
            </a:spcBef>
            <a:spcAft>
              <a:spcPct val="35000"/>
            </a:spcAft>
            <a:buNone/>
          </a:pPr>
          <a:r>
            <a:rPr lang="el-GR" sz="2000" kern="1200" dirty="0">
              <a:latin typeface="+mj-lt"/>
            </a:rPr>
            <a:t>Παραδείγματα όπως το λογισμικό </a:t>
          </a:r>
          <a:r>
            <a:rPr lang="en-US" sz="2000" kern="1200" dirty="0">
              <a:latin typeface="+mj-lt"/>
            </a:rPr>
            <a:t>RIOT</a:t>
          </a:r>
          <a:r>
            <a:rPr lang="el-GR" sz="2000" kern="1200" dirty="0">
              <a:latin typeface="+mj-lt"/>
            </a:rPr>
            <a:t> της</a:t>
          </a:r>
          <a:r>
            <a:rPr lang="en-US" sz="2000" kern="1200" dirty="0">
              <a:latin typeface="+mj-lt"/>
            </a:rPr>
            <a:t> Raytheon</a:t>
          </a:r>
          <a:r>
            <a:rPr lang="el-GR" sz="2000" kern="1200" dirty="0">
              <a:latin typeface="+mj-lt"/>
            </a:rPr>
            <a:t> </a:t>
          </a:r>
          <a:endParaRPr lang="en-US" sz="2000" kern="1200" dirty="0">
            <a:latin typeface="+mj-lt"/>
          </a:endParaRPr>
        </a:p>
      </dsp:txBody>
      <dsp:txXfrm>
        <a:off x="1681956" y="3639165"/>
        <a:ext cx="2608261" cy="1443696"/>
      </dsp:txXfrm>
    </dsp:sp>
    <dsp:sp modelId="{DBD74D6B-057A-432C-9067-BF618C19EB2A}">
      <dsp:nvSpPr>
        <dsp:cNvPr id="0" name=""/>
        <dsp:cNvSpPr/>
      </dsp:nvSpPr>
      <dsp:spPr>
        <a:xfrm>
          <a:off x="2986087" y="2580481"/>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373112" y="2771437"/>
          <a:ext cx="2432728" cy="58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dirty="0">
            <a:latin typeface="+mj-lt"/>
          </a:endParaRPr>
        </a:p>
      </dsp:txBody>
      <dsp:txXfrm>
        <a:off x="3373112" y="2771437"/>
        <a:ext cx="2432728" cy="583188"/>
      </dsp:txXfrm>
    </dsp:sp>
    <dsp:sp modelId="{0F979253-FD39-4920-BFCA-78C564B167EA}">
      <dsp:nvSpPr>
        <dsp:cNvPr id="0" name=""/>
        <dsp:cNvSpPr/>
      </dsp:nvSpPr>
      <dsp:spPr>
        <a:xfrm>
          <a:off x="2947380"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3207244" y="0"/>
          <a:ext cx="2764463" cy="1599898"/>
        </a:xfrm>
        <a:prstGeom prst="round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j-lt"/>
            </a:rPr>
            <a:t> </a:t>
          </a:r>
          <a:r>
            <a:rPr lang="el-GR" sz="2000" kern="1200" dirty="0">
              <a:latin typeface="+mj-lt"/>
            </a:rPr>
            <a:t>Στοχευμένη χρήση των δεδομένων από εταιρείες και κυβερνήσεις</a:t>
          </a:r>
          <a:endParaRPr lang="en-US" sz="1800" kern="1200" dirty="0">
            <a:latin typeface="+mj-lt"/>
          </a:endParaRPr>
        </a:p>
      </dsp:txBody>
      <dsp:txXfrm>
        <a:off x="3285345" y="78101"/>
        <a:ext cx="2608261" cy="1443696"/>
      </dsp:txXfrm>
    </dsp:sp>
    <dsp:sp modelId="{DCAE8A46-752C-4E82-84CE-E790E1F2918E}">
      <dsp:nvSpPr>
        <dsp:cNvPr id="0" name=""/>
        <dsp:cNvSpPr/>
      </dsp:nvSpPr>
      <dsp:spPr>
        <a:xfrm>
          <a:off x="4589476" y="1599898"/>
          <a:ext cx="0" cy="98058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6459BF8-D2C3-4018-9C28-98667DC203F4}">
      <dsp:nvSpPr>
        <dsp:cNvPr id="0" name=""/>
        <dsp:cNvSpPr/>
      </dsp:nvSpPr>
      <dsp:spPr>
        <a:xfrm>
          <a:off x="4550769" y="2541774"/>
          <a:ext cx="77414" cy="77414"/>
        </a:xfrm>
        <a:prstGeom prst="ellipse">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82B951-AFFF-3499-FDE3-02A7F0BD15F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2E5896A-FCE2-110F-B202-A8E435372D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E69F83-204D-4778-AAD0-A0F851A3AEEE}" type="datetimeFigureOut">
              <a:rPr lang="en-US" smtClean="0"/>
              <a:t>6/1/2024</a:t>
            </a:fld>
            <a:endParaRPr lang="en-US" dirty="0"/>
          </a:p>
        </p:txBody>
      </p:sp>
      <p:sp>
        <p:nvSpPr>
          <p:cNvPr id="4" name="Footer Placeholder 3">
            <a:extLst>
              <a:ext uri="{FF2B5EF4-FFF2-40B4-BE49-F238E27FC236}">
                <a16:creationId xmlns:a16="http://schemas.microsoft.com/office/drawing/2014/main" id="{911BFBA0-47AD-543A-6AE4-769D8F865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8FC355-FEF6-ED8F-8D0E-F362E204A0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669D59-B021-49CB-887D-52B8FEE1CE18}" type="slidenum">
              <a:rPr lang="en-US" smtClean="0"/>
              <a:t>‹#›</a:t>
            </a:fld>
            <a:endParaRPr lang="en-US" dirty="0"/>
          </a:p>
        </p:txBody>
      </p:sp>
    </p:spTree>
    <p:extLst>
      <p:ext uri="{BB962C8B-B14F-4D97-AF65-F5344CB8AC3E}">
        <p14:creationId xmlns:p14="http://schemas.microsoft.com/office/powerpoint/2010/main" val="2817069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6/1/2024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a:t>
            </a:fld>
            <a:endParaRPr lang="en-US" dirty="0"/>
          </a:p>
        </p:txBody>
      </p:sp>
    </p:spTree>
    <p:extLst>
      <p:ext uri="{BB962C8B-B14F-4D97-AF65-F5344CB8AC3E}">
        <p14:creationId xmlns:p14="http://schemas.microsoft.com/office/powerpoint/2010/main" val="1086048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10</a:t>
            </a:fld>
            <a:endParaRPr lang="en-US" dirty="0"/>
          </a:p>
        </p:txBody>
      </p:sp>
    </p:spTree>
    <p:extLst>
      <p:ext uri="{BB962C8B-B14F-4D97-AF65-F5344CB8AC3E}">
        <p14:creationId xmlns:p14="http://schemas.microsoft.com/office/powerpoint/2010/main" val="74477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11</a:t>
            </a:fld>
            <a:endParaRPr lang="en-US" dirty="0"/>
          </a:p>
        </p:txBody>
      </p:sp>
    </p:spTree>
    <p:extLst>
      <p:ext uri="{BB962C8B-B14F-4D97-AF65-F5344CB8AC3E}">
        <p14:creationId xmlns:p14="http://schemas.microsoft.com/office/powerpoint/2010/main" val="382311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2</a:t>
            </a:fld>
            <a:endParaRPr lang="en-US" dirty="0"/>
          </a:p>
        </p:txBody>
      </p:sp>
    </p:spTree>
    <p:extLst>
      <p:ext uri="{BB962C8B-B14F-4D97-AF65-F5344CB8AC3E}">
        <p14:creationId xmlns:p14="http://schemas.microsoft.com/office/powerpoint/2010/main" val="401648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3</a:t>
            </a:fld>
            <a:endParaRPr lang="en-US" dirty="0"/>
          </a:p>
        </p:txBody>
      </p:sp>
    </p:spTree>
    <p:extLst>
      <p:ext uri="{BB962C8B-B14F-4D97-AF65-F5344CB8AC3E}">
        <p14:creationId xmlns:p14="http://schemas.microsoft.com/office/powerpoint/2010/main" val="2403399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4</a:t>
            </a:fld>
            <a:endParaRPr lang="en-US" dirty="0"/>
          </a:p>
        </p:txBody>
      </p:sp>
    </p:spTree>
    <p:extLst>
      <p:ext uri="{BB962C8B-B14F-4D97-AF65-F5344CB8AC3E}">
        <p14:creationId xmlns:p14="http://schemas.microsoft.com/office/powerpoint/2010/main" val="164979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5</a:t>
            </a:fld>
            <a:endParaRPr lang="en-US" dirty="0"/>
          </a:p>
        </p:txBody>
      </p:sp>
    </p:spTree>
    <p:extLst>
      <p:ext uri="{BB962C8B-B14F-4D97-AF65-F5344CB8AC3E}">
        <p14:creationId xmlns:p14="http://schemas.microsoft.com/office/powerpoint/2010/main" val="1054157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6</a:t>
            </a:fld>
            <a:endParaRPr lang="en-US" dirty="0"/>
          </a:p>
        </p:txBody>
      </p:sp>
    </p:spTree>
    <p:extLst>
      <p:ext uri="{BB962C8B-B14F-4D97-AF65-F5344CB8AC3E}">
        <p14:creationId xmlns:p14="http://schemas.microsoft.com/office/powerpoint/2010/main" val="3238281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7</a:t>
            </a:fld>
            <a:endParaRPr lang="en-US" dirty="0"/>
          </a:p>
        </p:txBody>
      </p:sp>
    </p:spTree>
    <p:extLst>
      <p:ext uri="{BB962C8B-B14F-4D97-AF65-F5344CB8AC3E}">
        <p14:creationId xmlns:p14="http://schemas.microsoft.com/office/powerpoint/2010/main" val="359750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8</a:t>
            </a:fld>
            <a:endParaRPr lang="en-US" dirty="0"/>
          </a:p>
        </p:txBody>
      </p:sp>
    </p:spTree>
    <p:extLst>
      <p:ext uri="{BB962C8B-B14F-4D97-AF65-F5344CB8AC3E}">
        <p14:creationId xmlns:p14="http://schemas.microsoft.com/office/powerpoint/2010/main" val="5272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32C3C-A191-48C2-A7E8-9C96AF841A7A}" type="slidenum">
              <a:rPr lang="en-US" smtClean="0"/>
              <a:t>9</a:t>
            </a:fld>
            <a:endParaRPr lang="en-US" dirty="0"/>
          </a:p>
        </p:txBody>
      </p:sp>
    </p:spTree>
    <p:extLst>
      <p:ext uri="{BB962C8B-B14F-4D97-AF65-F5344CB8AC3E}">
        <p14:creationId xmlns:p14="http://schemas.microsoft.com/office/powerpoint/2010/main" val="121335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63715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86F7BD38-A805-4B2C-9BDF-D56E94387879}" type="datetime1">
              <a:rPr lang="en-US" smtClean="0"/>
              <a:t>6/1/2024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68687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17630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67970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8975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264225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55698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34654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609356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8039308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841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737149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userDrawn="1"/>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893877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userDrawn="1"/>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userDrawn="1"/>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9490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dirty="0"/>
              <a:t>Click icon to add picture</a:t>
            </a:r>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544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2365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userDrawn="1"/>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userDrawn="1"/>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userDrawn="1"/>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dirty="0"/>
              <a:t>Click icon to add picture</a:t>
            </a:r>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2707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userDrawn="1"/>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userDrawn="1"/>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userDrawn="1"/>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8042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28864872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userDrawn="1"/>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userDrawn="1"/>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78518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userDrawn="1"/>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userDrawn="1"/>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234197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86F7BD38-A805-4B2C-9BDF-D56E94387879}" type="datetime1">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63272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86F7BD38-A805-4B2C-9BDF-D56E94387879}" type="datetime1">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5332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86F7BD38-A805-4B2C-9BDF-D56E94387879}" type="datetime1">
              <a:rPr lang="en-US" smtClean="0"/>
              <a:t>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2576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86F7BD38-A805-4B2C-9BDF-D56E94387879}" type="datetime1">
              <a:rPr lang="en-US" smtClean="0"/>
              <a:t>6/1/2024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2695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F7BD38-A805-4B2C-9BDF-D56E94387879}" type="datetime1">
              <a:rPr lang="en-US" smtClean="0"/>
              <a:t>6/1/2024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79396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86F7BD38-A805-4B2C-9BDF-D56E94387879}" type="datetime1">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9732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l-GR"/>
              <a:t>Κάντε κλικ για να επεξεργαστείτε τον τίτλο υποδείγματος</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86F7BD38-A805-4B2C-9BDF-D56E94387879}" type="datetime1">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50579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6F7BD38-A805-4B2C-9BDF-D56E94387879}" type="datetime1">
              <a:rPr lang="en-US" smtClean="0"/>
              <a:t>6/1/2024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157805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4" r:id="rId27"/>
    <p:sldLayoutId id="2147483725" r:id="rId28"/>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62A4-2E4B-23FB-9F8B-D54C0F90A08A}"/>
              </a:ext>
            </a:extLst>
          </p:cNvPr>
          <p:cNvSpPr>
            <a:spLocks noGrp="1"/>
          </p:cNvSpPr>
          <p:nvPr>
            <p:ph type="title"/>
          </p:nvPr>
        </p:nvSpPr>
        <p:spPr>
          <a:xfrm>
            <a:off x="4887884" y="0"/>
            <a:ext cx="7508267" cy="2359535"/>
          </a:xfrm>
        </p:spPr>
        <p:txBody>
          <a:bodyPr>
            <a:normAutofit/>
          </a:bodyPr>
          <a:lstStyle/>
          <a:p>
            <a:pPr lvl="0"/>
            <a:r>
              <a:rPr lang="en-US" sz="6000" dirty="0"/>
              <a:t>Big data ethics</a:t>
            </a:r>
            <a:endParaRPr lang="en-US" sz="6000" noProof="0" dirty="0"/>
          </a:p>
        </p:txBody>
      </p:sp>
      <p:pic>
        <p:nvPicPr>
          <p:cNvPr id="3" name="Εικόνα 2">
            <a:extLst>
              <a:ext uri="{FF2B5EF4-FFF2-40B4-BE49-F238E27FC236}">
                <a16:creationId xmlns:a16="http://schemas.microsoft.com/office/drawing/2014/main" id="{39E9377C-E3CB-E06D-4A64-6A6337432EF7}"/>
              </a:ext>
            </a:extLst>
          </p:cNvPr>
          <p:cNvPicPr>
            <a:picLocks noChangeAspect="1"/>
          </p:cNvPicPr>
          <p:nvPr/>
        </p:nvPicPr>
        <p:blipFill>
          <a:blip r:embed="rId3"/>
          <a:stretch>
            <a:fillRect/>
          </a:stretch>
        </p:blipFill>
        <p:spPr>
          <a:xfrm>
            <a:off x="810002" y="855455"/>
            <a:ext cx="5008858" cy="5147090"/>
          </a:xfrm>
          <a:prstGeom prst="rect">
            <a:avLst/>
          </a:prstGeom>
        </p:spPr>
      </p:pic>
      <p:sp>
        <p:nvSpPr>
          <p:cNvPr id="11" name="TextBox 10">
            <a:extLst>
              <a:ext uri="{FF2B5EF4-FFF2-40B4-BE49-F238E27FC236}">
                <a16:creationId xmlns:a16="http://schemas.microsoft.com/office/drawing/2014/main" id="{2725EB33-112B-9CAA-45FA-6AC25ACF8E60}"/>
              </a:ext>
            </a:extLst>
          </p:cNvPr>
          <p:cNvSpPr txBox="1"/>
          <p:nvPr/>
        </p:nvSpPr>
        <p:spPr>
          <a:xfrm>
            <a:off x="7514706" y="1629295"/>
            <a:ext cx="4997823" cy="369332"/>
          </a:xfrm>
          <a:prstGeom prst="rect">
            <a:avLst/>
          </a:prstGeom>
          <a:noFill/>
        </p:spPr>
        <p:txBody>
          <a:bodyPr wrap="square" rtlCol="0">
            <a:spAutoFit/>
          </a:bodyPr>
          <a:lstStyle/>
          <a:p>
            <a:r>
              <a:rPr lang="el-GR" dirty="0"/>
              <a:t>Ένα άρθρο από τον </a:t>
            </a:r>
            <a:r>
              <a:rPr lang="en-US" dirty="0"/>
              <a:t>Andrej Zwitter </a:t>
            </a:r>
            <a:endParaRPr lang="el-GR" dirty="0"/>
          </a:p>
        </p:txBody>
      </p:sp>
      <p:pic>
        <p:nvPicPr>
          <p:cNvPr id="13" name="Εικόνα 12">
            <a:extLst>
              <a:ext uri="{FF2B5EF4-FFF2-40B4-BE49-F238E27FC236}">
                <a16:creationId xmlns:a16="http://schemas.microsoft.com/office/drawing/2014/main" id="{BCD42C74-4A80-4632-EBB0-8545454DD598}"/>
              </a:ext>
            </a:extLst>
          </p:cNvPr>
          <p:cNvPicPr>
            <a:picLocks noChangeAspect="1"/>
          </p:cNvPicPr>
          <p:nvPr/>
        </p:nvPicPr>
        <p:blipFill>
          <a:blip r:embed="rId4"/>
          <a:stretch>
            <a:fillRect/>
          </a:stretch>
        </p:blipFill>
        <p:spPr>
          <a:xfrm>
            <a:off x="7514706" y="2342937"/>
            <a:ext cx="3407959" cy="1225402"/>
          </a:xfrm>
          <a:prstGeom prst="rect">
            <a:avLst/>
          </a:prstGeom>
        </p:spPr>
      </p:pic>
      <p:sp>
        <p:nvSpPr>
          <p:cNvPr id="15" name="TextBox 14">
            <a:extLst>
              <a:ext uri="{FF2B5EF4-FFF2-40B4-BE49-F238E27FC236}">
                <a16:creationId xmlns:a16="http://schemas.microsoft.com/office/drawing/2014/main" id="{BDD0EE45-77D9-7D9E-6266-40C21D2920A3}"/>
              </a:ext>
            </a:extLst>
          </p:cNvPr>
          <p:cNvSpPr txBox="1"/>
          <p:nvPr/>
        </p:nvSpPr>
        <p:spPr>
          <a:xfrm>
            <a:off x="5774079" y="3988830"/>
            <a:ext cx="4729942" cy="2031325"/>
          </a:xfrm>
          <a:prstGeom prst="rect">
            <a:avLst/>
          </a:prstGeom>
          <a:noFill/>
        </p:spPr>
        <p:txBody>
          <a:bodyPr wrap="square" rtlCol="0">
            <a:spAutoFit/>
          </a:bodyPr>
          <a:lstStyle/>
          <a:p>
            <a:r>
              <a:rPr lang="el-GR" dirty="0"/>
              <a:t>Τμήμα Μηχανικών Η/Υ και Πληροφορικής </a:t>
            </a:r>
          </a:p>
          <a:p>
            <a:r>
              <a:rPr lang="el-GR" dirty="0"/>
              <a:t>Πολυτεχνική Σχολή </a:t>
            </a:r>
          </a:p>
          <a:p>
            <a:endParaRPr lang="el-GR" dirty="0"/>
          </a:p>
          <a:p>
            <a:r>
              <a:rPr lang="el-GR" dirty="0"/>
              <a:t>Συγγραφή και παρουσίαση τεχνικών κειμένων </a:t>
            </a:r>
          </a:p>
          <a:p>
            <a:endParaRPr lang="el-GR" dirty="0"/>
          </a:p>
          <a:p>
            <a:pPr algn="ctr"/>
            <a:r>
              <a:rPr lang="el-GR" dirty="0"/>
              <a:t>Ιούνιος 2024</a:t>
            </a:r>
          </a:p>
        </p:txBody>
      </p:sp>
    </p:spTree>
    <p:extLst>
      <p:ext uri="{BB962C8B-B14F-4D97-AF65-F5344CB8AC3E}">
        <p14:creationId xmlns:p14="http://schemas.microsoft.com/office/powerpoint/2010/main" val="43183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1BB1-C5B6-C34A-6087-4868288761AF}"/>
              </a:ext>
            </a:extLst>
          </p:cNvPr>
          <p:cNvSpPr>
            <a:spLocks noGrp="1"/>
          </p:cNvSpPr>
          <p:nvPr>
            <p:ph type="title"/>
          </p:nvPr>
        </p:nvSpPr>
        <p:spPr/>
        <p:txBody>
          <a:bodyPr/>
          <a:lstStyle/>
          <a:p>
            <a:pPr lvl="0"/>
            <a:r>
              <a:rPr lang="el-GR" b="1" noProof="0" dirty="0"/>
              <a:t>Προτασεισ αντιμετωπισησ </a:t>
            </a:r>
            <a:endParaRPr lang="en-US" noProof="0" dirty="0"/>
          </a:p>
        </p:txBody>
      </p:sp>
      <p:sp>
        <p:nvSpPr>
          <p:cNvPr id="7" name="Content Placeholder 3">
            <a:extLst>
              <a:ext uri="{FF2B5EF4-FFF2-40B4-BE49-F238E27FC236}">
                <a16:creationId xmlns:a16="http://schemas.microsoft.com/office/drawing/2014/main" id="{D548ADA2-B38F-A25B-C324-05E10CE9CD9F}"/>
              </a:ext>
            </a:extLst>
          </p:cNvPr>
          <p:cNvSpPr>
            <a:spLocks noGrp="1"/>
          </p:cNvSpPr>
          <p:nvPr>
            <p:ph sz="quarter" idx="18"/>
          </p:nvPr>
        </p:nvSpPr>
        <p:spPr>
          <a:xfrm>
            <a:off x="1317524" y="2439988"/>
            <a:ext cx="9842602" cy="3721100"/>
          </a:xfrm>
        </p:spPr>
        <p:txBody>
          <a:bodyPr>
            <a:normAutofit fontScale="77500" lnSpcReduction="20000"/>
          </a:bodyPr>
          <a:lstStyle/>
          <a:p>
            <a:pPr lvl="1">
              <a:lnSpc>
                <a:spcPct val="115000"/>
              </a:lnSpc>
              <a:spcAft>
                <a:spcPts val="800"/>
              </a:spcAft>
              <a:buSzPts val="1000"/>
              <a:tabLst>
                <a:tab pos="914400" algn="l"/>
              </a:tabLst>
            </a:pPr>
            <a:r>
              <a:rPr lang="el-GR" sz="2000" b="1" kern="100" dirty="0">
                <a:solidFill>
                  <a:schemeClr val="accent4"/>
                </a:solidFill>
                <a:effectLst/>
                <a:latin typeface="+mj-lt"/>
                <a:ea typeface="Aptos" panose="020B0004020202020204" pitchFamily="34" charset="0"/>
                <a:cs typeface="Times New Roman" panose="02020603050405020304" pitchFamily="18" charset="0"/>
              </a:rPr>
              <a:t>Ανάγκη Νέων Ηθικών Πλαισίων</a:t>
            </a:r>
            <a:r>
              <a:rPr lang="el-GR" sz="2000" kern="100" dirty="0">
                <a:solidFill>
                  <a:schemeClr val="accent4"/>
                </a:solidFill>
                <a:effectLst/>
                <a:latin typeface="+mj-lt"/>
                <a:ea typeface="Aptos" panose="020B0004020202020204" pitchFamily="34" charset="0"/>
                <a:cs typeface="Times New Roman" panose="02020603050405020304" pitchFamily="18" charset="0"/>
              </a:rPr>
              <a:t>: </a:t>
            </a:r>
            <a:endParaRPr lang="en-US" sz="2000" kern="100" dirty="0">
              <a:solidFill>
                <a:schemeClr val="accent4"/>
              </a:solidFill>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800" kern="100" dirty="0">
                <a:effectLst/>
                <a:latin typeface="+mj-lt"/>
                <a:ea typeface="Aptos" panose="020B0004020202020204" pitchFamily="34" charset="0"/>
                <a:cs typeface="Times New Roman" panose="02020603050405020304" pitchFamily="18" charset="0"/>
              </a:rPr>
              <a:t>Απαιτούνται νέα ηθικά πλαίσια για την αντιμετώπιση της πολυπλοκότητας των Μεγάλων Δεδομένων.</a:t>
            </a:r>
            <a:endParaRPr lang="en-US" sz="18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endParaRPr lang="el-GR" sz="18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2000" b="1" kern="100" dirty="0">
                <a:solidFill>
                  <a:schemeClr val="accent4"/>
                </a:solidFill>
                <a:effectLst/>
                <a:latin typeface="+mj-lt"/>
                <a:ea typeface="Aptos" panose="020B0004020202020204" pitchFamily="34" charset="0"/>
                <a:cs typeface="Times New Roman" panose="02020603050405020304" pitchFamily="18" charset="0"/>
              </a:rPr>
              <a:t>Ηθική Ευθύνη</a:t>
            </a:r>
            <a:r>
              <a:rPr lang="el-GR" sz="2000" kern="100" dirty="0">
                <a:solidFill>
                  <a:schemeClr val="accent4"/>
                </a:solidFill>
                <a:effectLst/>
                <a:latin typeface="+mj-lt"/>
                <a:ea typeface="Aptos" panose="020B0004020202020204" pitchFamily="34" charset="0"/>
                <a:cs typeface="Times New Roman" panose="02020603050405020304" pitchFamily="18" charset="0"/>
              </a:rPr>
              <a:t>: </a:t>
            </a:r>
            <a:endParaRPr lang="en-US" sz="2000" kern="100" dirty="0">
              <a:solidFill>
                <a:schemeClr val="accent4"/>
              </a:solidFill>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800" kern="100" dirty="0">
                <a:effectLst/>
                <a:latin typeface="+mj-lt"/>
                <a:ea typeface="Aptos" panose="020B0004020202020204" pitchFamily="34" charset="0"/>
                <a:cs typeface="Times New Roman" panose="02020603050405020304" pitchFamily="18" charset="0"/>
              </a:rPr>
              <a:t>Η προστασία της ιδιωτικότητας και των ανθρώπινων δικαιωμάτων είναι κρίσιμη</a:t>
            </a:r>
            <a:r>
              <a:rPr lang="en-US" sz="1800" kern="100" dirty="0">
                <a:effectLst/>
                <a:latin typeface="+mj-lt"/>
                <a:ea typeface="Aptos" panose="020B0004020202020204" pitchFamily="34" charset="0"/>
                <a:cs typeface="Times New Roman" panose="02020603050405020304" pitchFamily="18" charset="0"/>
              </a:rPr>
              <a:t>.</a:t>
            </a:r>
          </a:p>
          <a:p>
            <a:pPr lvl="1">
              <a:lnSpc>
                <a:spcPct val="115000"/>
              </a:lnSpc>
              <a:spcAft>
                <a:spcPts val="800"/>
              </a:spcAft>
              <a:buSzPts val="1000"/>
              <a:tabLst>
                <a:tab pos="914400" algn="l"/>
              </a:tabLst>
            </a:pPr>
            <a:endParaRPr lang="el-GR" sz="18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2000" b="1" kern="100" dirty="0">
                <a:solidFill>
                  <a:schemeClr val="accent4"/>
                </a:solidFill>
                <a:effectLst/>
                <a:latin typeface="+mj-lt"/>
                <a:ea typeface="Aptos" panose="020B0004020202020204" pitchFamily="34" charset="0"/>
                <a:cs typeface="Times New Roman" panose="02020603050405020304" pitchFamily="18" charset="0"/>
              </a:rPr>
              <a:t>Συνεργασία</a:t>
            </a:r>
            <a:r>
              <a:rPr lang="el-GR" sz="2000" kern="100" dirty="0">
                <a:solidFill>
                  <a:schemeClr val="accent4"/>
                </a:solidFill>
                <a:effectLst/>
                <a:latin typeface="+mj-lt"/>
                <a:ea typeface="Aptos" panose="020B0004020202020204" pitchFamily="34" charset="0"/>
                <a:cs typeface="Times New Roman" panose="02020603050405020304" pitchFamily="18" charset="0"/>
              </a:rPr>
              <a:t>: </a:t>
            </a:r>
            <a:endParaRPr lang="en-US" sz="2000" kern="100" dirty="0">
              <a:solidFill>
                <a:schemeClr val="accent4"/>
              </a:solidFill>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800" kern="100" dirty="0">
                <a:effectLst/>
                <a:latin typeface="+mj-lt"/>
                <a:ea typeface="Aptos" panose="020B0004020202020204" pitchFamily="34" charset="0"/>
                <a:cs typeface="Times New Roman" panose="02020603050405020304" pitchFamily="18" charset="0"/>
              </a:rPr>
              <a:t>Απαραίτητη η συνεργασία κυβερνήσεων, εταιρειών και επιστημόνων για την ανάπτυξη κανονισμών.</a:t>
            </a:r>
            <a:endParaRPr lang="en-US" sz="18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endParaRPr lang="el-GR" sz="18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2000" b="1" kern="100" dirty="0">
                <a:solidFill>
                  <a:schemeClr val="accent4"/>
                </a:solidFill>
                <a:effectLst/>
                <a:latin typeface="+mj-lt"/>
                <a:ea typeface="Aptos" panose="020B0004020202020204" pitchFamily="34" charset="0"/>
                <a:cs typeface="Times New Roman" panose="02020603050405020304" pitchFamily="18" charset="0"/>
              </a:rPr>
              <a:t>Κάλεσμα για Δράση</a:t>
            </a:r>
            <a:r>
              <a:rPr lang="el-GR" sz="2000" kern="100" dirty="0">
                <a:solidFill>
                  <a:schemeClr val="accent4"/>
                </a:solidFill>
                <a:effectLst/>
                <a:latin typeface="+mj-lt"/>
                <a:ea typeface="Aptos" panose="020B0004020202020204" pitchFamily="34" charset="0"/>
                <a:cs typeface="Times New Roman" panose="02020603050405020304" pitchFamily="18" charset="0"/>
              </a:rPr>
              <a:t>: </a:t>
            </a:r>
            <a:endParaRPr lang="en-US" sz="2000" kern="100" dirty="0">
              <a:solidFill>
                <a:schemeClr val="accent4"/>
              </a:solidFill>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800" kern="100" dirty="0">
                <a:effectLst/>
                <a:latin typeface="+mj-lt"/>
                <a:ea typeface="Aptos" panose="020B0004020202020204" pitchFamily="34" charset="0"/>
                <a:cs typeface="Times New Roman" panose="02020603050405020304" pitchFamily="18" charset="0"/>
              </a:rPr>
              <a:t>Προτρέπει όλους τους εμπλεκόμενους να εργαστούν για ένα ηθικά υπεύθυνο περιβάλλον χρήσης δεδομένων.</a:t>
            </a:r>
            <a:endParaRPr lang="el-GR" sz="1600" kern="100" dirty="0">
              <a:effectLst/>
              <a:latin typeface="+mj-lt"/>
              <a:ea typeface="Aptos" panose="020B0004020202020204" pitchFamily="34" charset="0"/>
              <a:cs typeface="Times New Roman" panose="02020603050405020304" pitchFamily="18" charset="0"/>
            </a:endParaRPr>
          </a:p>
          <a:p>
            <a:pPr marL="0" indent="0">
              <a:buNone/>
            </a:pPr>
            <a:endParaRPr lang="en-US" noProof="0" dirty="0"/>
          </a:p>
        </p:txBody>
      </p:sp>
    </p:spTree>
    <p:extLst>
      <p:ext uri="{BB962C8B-B14F-4D97-AF65-F5344CB8AC3E}">
        <p14:creationId xmlns:p14="http://schemas.microsoft.com/office/powerpoint/2010/main" val="311935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05011-03FC-652B-2538-4EAE68ABF80D}"/>
              </a:ext>
            </a:extLst>
          </p:cNvPr>
          <p:cNvSpPr>
            <a:spLocks noGrp="1"/>
          </p:cNvSpPr>
          <p:nvPr>
            <p:ph type="title"/>
          </p:nvPr>
        </p:nvSpPr>
        <p:spPr/>
        <p:txBody>
          <a:bodyPr/>
          <a:lstStyle/>
          <a:p>
            <a:pPr lvl="0"/>
            <a:r>
              <a:rPr lang="el-GR" dirty="0"/>
              <a:t>ΕΥΧΑΡΙΣΤΟΥΜΕ !</a:t>
            </a:r>
          </a:p>
        </p:txBody>
      </p:sp>
      <p:sp>
        <p:nvSpPr>
          <p:cNvPr id="3" name="Text Placeholder 2">
            <a:extLst>
              <a:ext uri="{FF2B5EF4-FFF2-40B4-BE49-F238E27FC236}">
                <a16:creationId xmlns:a16="http://schemas.microsoft.com/office/drawing/2014/main" id="{411A2349-EF0B-F33D-13F9-826241461648}"/>
              </a:ext>
            </a:extLst>
          </p:cNvPr>
          <p:cNvSpPr>
            <a:spLocks noGrp="1"/>
          </p:cNvSpPr>
          <p:nvPr>
            <p:ph type="body" sz="quarter" idx="14"/>
          </p:nvPr>
        </p:nvSpPr>
        <p:spPr/>
        <p:txBody>
          <a:bodyPr/>
          <a:lstStyle/>
          <a:p>
            <a:pPr lvl="0"/>
            <a:endParaRPr lang="el-GR" noProof="0" dirty="0"/>
          </a:p>
          <a:p>
            <a:pPr lvl="0"/>
            <a:r>
              <a:rPr lang="el-GR" noProof="0" dirty="0"/>
              <a:t>Αλεξάκη Βασιλική ΑΜ:1097464</a:t>
            </a:r>
          </a:p>
          <a:p>
            <a:pPr lvl="0"/>
            <a:r>
              <a:rPr lang="el-GR" noProof="0" dirty="0" err="1"/>
              <a:t>Μαντές</a:t>
            </a:r>
            <a:r>
              <a:rPr lang="el-GR" noProof="0" dirty="0"/>
              <a:t> Σωκράτης ΑΜ:1093421</a:t>
            </a:r>
          </a:p>
          <a:p>
            <a:pPr lvl="0"/>
            <a:endParaRPr lang="el-GR" sz="2000" dirty="0">
              <a:solidFill>
                <a:schemeClr val="tx1"/>
              </a:solidFill>
              <a:effectLst>
                <a:outerShdw blurRad="38100" dist="38100" dir="2700000" algn="tl">
                  <a:srgbClr val="000000">
                    <a:alpha val="43137"/>
                  </a:srgbClr>
                </a:outerShdw>
              </a:effectLst>
              <a:latin typeface="Bahnschrift" pitchFamily="34" charset="0"/>
            </a:endParaRPr>
          </a:p>
          <a:p>
            <a:pPr lvl="0" algn="l"/>
            <a:endParaRPr lang="el-GR" sz="1600" dirty="0">
              <a:solidFill>
                <a:schemeClr val="tx1"/>
              </a:solidFill>
              <a:effectLst>
                <a:outerShdw blurRad="38100" dist="38100" dir="2700000" algn="tl">
                  <a:srgbClr val="000000">
                    <a:alpha val="43137"/>
                  </a:srgbClr>
                </a:outerShdw>
              </a:effectLst>
              <a:latin typeface="Bahnschrift" pitchFamily="34" charset="0"/>
            </a:endParaRPr>
          </a:p>
          <a:p>
            <a:pPr lvl="0" algn="l"/>
            <a:r>
              <a:rPr lang="en-US" sz="1600" dirty="0">
                <a:solidFill>
                  <a:schemeClr val="tx1"/>
                </a:solidFill>
                <a:effectLst>
                  <a:outerShdw blurRad="38100" dist="38100" dir="2700000" algn="tl">
                    <a:srgbClr val="000000">
                      <a:alpha val="43137"/>
                    </a:srgbClr>
                  </a:outerShdw>
                </a:effectLst>
                <a:latin typeface="Bahnschrift" pitchFamily="34" charset="0"/>
              </a:rPr>
              <a:t>Link </a:t>
            </a:r>
            <a:r>
              <a:rPr lang="el-GR" sz="1600" dirty="0">
                <a:solidFill>
                  <a:schemeClr val="tx1"/>
                </a:solidFill>
                <a:effectLst>
                  <a:outerShdw blurRad="38100" dist="38100" dir="2700000" algn="tl">
                    <a:srgbClr val="000000">
                      <a:alpha val="43137"/>
                    </a:srgbClr>
                  </a:outerShdw>
                </a:effectLst>
                <a:latin typeface="Bahnschrift" pitchFamily="34" charset="0"/>
              </a:rPr>
              <a:t>βίντεο παρουσίασης άρθρου</a:t>
            </a:r>
            <a:r>
              <a:rPr lang="en-US" sz="1600" dirty="0">
                <a:solidFill>
                  <a:schemeClr val="tx1"/>
                </a:solidFill>
                <a:effectLst>
                  <a:outerShdw blurRad="38100" dist="38100" dir="2700000" algn="tl">
                    <a:srgbClr val="000000">
                      <a:alpha val="43137"/>
                    </a:srgbClr>
                  </a:outerShdw>
                </a:effectLst>
                <a:latin typeface="Bahnschrift" pitchFamily="34" charset="0"/>
              </a:rPr>
              <a:t>:</a:t>
            </a:r>
            <a:endParaRPr lang="el-GR" sz="1600" dirty="0">
              <a:solidFill>
                <a:schemeClr val="tx1"/>
              </a:solidFill>
              <a:effectLst>
                <a:outerShdw blurRad="38100" dist="38100" dir="2700000" algn="tl">
                  <a:srgbClr val="000000">
                    <a:alpha val="43137"/>
                  </a:srgbClr>
                </a:outerShdw>
              </a:effectLst>
              <a:latin typeface="Bahnschrift" pitchFamily="34" charset="0"/>
            </a:endParaRPr>
          </a:p>
          <a:p>
            <a:pPr lvl="0"/>
            <a:endParaRPr lang="en-US" noProof="0" dirty="0"/>
          </a:p>
        </p:txBody>
      </p:sp>
    </p:spTree>
    <p:extLst>
      <p:ext uri="{BB962C8B-B14F-4D97-AF65-F5344CB8AC3E}">
        <p14:creationId xmlns:p14="http://schemas.microsoft.com/office/powerpoint/2010/main" val="36636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7740-ED88-9F6A-89FF-4B0DFAAC36EA}"/>
              </a:ext>
            </a:extLst>
          </p:cNvPr>
          <p:cNvSpPr>
            <a:spLocks noGrp="1"/>
          </p:cNvSpPr>
          <p:nvPr>
            <p:ph type="title"/>
          </p:nvPr>
        </p:nvSpPr>
        <p:spPr/>
        <p:txBody>
          <a:bodyPr/>
          <a:lstStyle/>
          <a:p>
            <a:r>
              <a:rPr lang="el-GR" dirty="0"/>
              <a:t>Εισαγωγη</a:t>
            </a:r>
            <a:endParaRPr lang="en-US" dirty="0"/>
          </a:p>
        </p:txBody>
      </p:sp>
      <p:sp>
        <p:nvSpPr>
          <p:cNvPr id="7" name="TextBox 6">
            <a:extLst>
              <a:ext uri="{FF2B5EF4-FFF2-40B4-BE49-F238E27FC236}">
                <a16:creationId xmlns:a16="http://schemas.microsoft.com/office/drawing/2014/main" id="{9D83D36F-C6BA-91C0-51A2-0976ABD393F7}"/>
              </a:ext>
            </a:extLst>
          </p:cNvPr>
          <p:cNvSpPr txBox="1"/>
          <p:nvPr/>
        </p:nvSpPr>
        <p:spPr>
          <a:xfrm>
            <a:off x="6096000" y="1463040"/>
            <a:ext cx="5408815" cy="6463308"/>
          </a:xfrm>
          <a:prstGeom prst="rect">
            <a:avLst/>
          </a:prstGeom>
          <a:noFill/>
        </p:spPr>
        <p:txBody>
          <a:bodyPr wrap="square" rtlCol="0">
            <a:spAutoFit/>
          </a:bodyPr>
          <a:lstStyle/>
          <a:p>
            <a:r>
              <a:rPr lang="el-GR" dirty="0"/>
              <a:t>Η ραγδαία ανάπτυξη των </a:t>
            </a:r>
            <a:r>
              <a:rPr lang="en-US" dirty="0"/>
              <a:t>Big Data </a:t>
            </a:r>
            <a:r>
              <a:rPr lang="el-GR" dirty="0"/>
              <a:t>και των μέσων κοινωνικής δικτύωσης αναγκάζουν γνωστές ηθικές αρχές να επαναπροσδιοριστόυν. </a:t>
            </a:r>
          </a:p>
          <a:p>
            <a:endParaRPr lang="el-GR" dirty="0"/>
          </a:p>
          <a:p>
            <a:endParaRPr lang="el-GR" dirty="0"/>
          </a:p>
          <a:p>
            <a:endParaRPr lang="el-GR" dirty="0"/>
          </a:p>
          <a:p>
            <a:endParaRPr lang="el-GR" dirty="0"/>
          </a:p>
          <a:p>
            <a:r>
              <a:rPr lang="el-GR" dirty="0"/>
              <a:t>Θα παρουσιάσουμε τις ιδιότητες, την φύση, τα ηθικά προβλήματα καθώς και προτάσεις αντιμετώπισης των συνεπειών του φαινομένου.</a:t>
            </a:r>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a:p>
            <a:endParaRPr lang="el-GR" dirty="0"/>
          </a:p>
        </p:txBody>
      </p:sp>
    </p:spTree>
    <p:extLst>
      <p:ext uri="{BB962C8B-B14F-4D97-AF65-F5344CB8AC3E}">
        <p14:creationId xmlns:p14="http://schemas.microsoft.com/office/powerpoint/2010/main" val="90992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F8F5-609D-E31E-6659-2E3CE63097D7}"/>
              </a:ext>
            </a:extLst>
          </p:cNvPr>
          <p:cNvSpPr>
            <a:spLocks noGrp="1"/>
          </p:cNvSpPr>
          <p:nvPr>
            <p:ph type="title"/>
          </p:nvPr>
        </p:nvSpPr>
        <p:spPr>
          <a:xfrm>
            <a:off x="1834789" y="693661"/>
            <a:ext cx="8522421" cy="896468"/>
          </a:xfrm>
        </p:spPr>
        <p:txBody>
          <a:bodyPr/>
          <a:lstStyle/>
          <a:p>
            <a:pPr lvl="0"/>
            <a:r>
              <a:rPr lang="el-GR" b="1" noProof="0" dirty="0"/>
              <a:t>Παραδοσιακή </a:t>
            </a:r>
            <a:r>
              <a:rPr lang="en-US" b="1" noProof="0" dirty="0"/>
              <a:t>vs. </a:t>
            </a:r>
            <a:r>
              <a:rPr lang="el-GR" b="1" noProof="0" dirty="0"/>
              <a:t>Σύγχρονη Ηθική</a:t>
            </a:r>
            <a:endParaRPr lang="en-US" b="1" noProof="0" dirty="0"/>
          </a:p>
        </p:txBody>
      </p:sp>
      <p:sp>
        <p:nvSpPr>
          <p:cNvPr id="3" name="Subtitle 2">
            <a:extLst>
              <a:ext uri="{FF2B5EF4-FFF2-40B4-BE49-F238E27FC236}">
                <a16:creationId xmlns:a16="http://schemas.microsoft.com/office/drawing/2014/main" id="{29F16AEF-ABBB-D2DD-A297-5819AEB9AF67}"/>
              </a:ext>
            </a:extLst>
          </p:cNvPr>
          <p:cNvSpPr>
            <a:spLocks noGrp="1"/>
          </p:cNvSpPr>
          <p:nvPr>
            <p:ph type="subTitle" idx="1"/>
          </p:nvPr>
        </p:nvSpPr>
        <p:spPr>
          <a:xfrm>
            <a:off x="709352" y="1636593"/>
            <a:ext cx="10773294" cy="4189614"/>
          </a:xfrm>
        </p:spPr>
        <p:txBody>
          <a:bodyPr>
            <a:normAutofit/>
          </a:bodyPr>
          <a:lstStyle/>
          <a:p>
            <a:endParaRPr lang="el-GR" sz="2800" dirty="0">
              <a:effectLst/>
            </a:endParaRPr>
          </a:p>
          <a:p>
            <a:pPr marL="742950" lvl="1" indent="-285750" algn="l">
              <a:spcAft>
                <a:spcPts val="800"/>
              </a:spcAft>
              <a:buSzPts val="1000"/>
              <a:buFont typeface="Symbol" panose="05050102010706020507" pitchFamily="18" charset="2"/>
              <a:buChar char=""/>
              <a:tabLst>
                <a:tab pos="914400" algn="l"/>
              </a:tabLst>
            </a:pPr>
            <a:r>
              <a:rPr lang="el-GR" sz="2000" kern="100" dirty="0">
                <a:effectLst/>
                <a:latin typeface="Aptos" panose="020B0004020202020204" pitchFamily="34" charset="0"/>
                <a:ea typeface="Aptos" panose="020B0004020202020204" pitchFamily="34" charset="0"/>
                <a:cs typeface="Times New Roman" panose="02020603050405020304" pitchFamily="18" charset="0"/>
              </a:rPr>
              <a:t>Η παραδοσιακή ηθική επικεντρώνεται στην ατομική ηθική ευθύνη (</a:t>
            </a:r>
            <a:r>
              <a:rPr lang="el-GR" sz="2000" kern="100" dirty="0" err="1">
                <a:effectLst/>
                <a:latin typeface="Aptos" panose="020B0004020202020204" pitchFamily="34" charset="0"/>
                <a:ea typeface="Aptos" panose="020B0004020202020204" pitchFamily="34" charset="0"/>
                <a:cs typeface="Times New Roman" panose="02020603050405020304" pitchFamily="18" charset="0"/>
              </a:rPr>
              <a:t>Hume</a:t>
            </a:r>
            <a:r>
              <a:rPr lang="el-GR" sz="2000" kern="100" dirty="0">
                <a:effectLst/>
                <a:latin typeface="Aptos" panose="020B0004020202020204" pitchFamily="34" charset="0"/>
                <a:ea typeface="Aptos" panose="020B0004020202020204" pitchFamily="34" charset="0"/>
                <a:cs typeface="Times New Roman" panose="02020603050405020304" pitchFamily="18" charset="0"/>
              </a:rPr>
              <a:t>, </a:t>
            </a:r>
            <a:r>
              <a:rPr lang="el-GR" sz="2000" kern="100" dirty="0" err="1">
                <a:effectLst/>
                <a:latin typeface="Aptos" panose="020B0004020202020204" pitchFamily="34" charset="0"/>
                <a:ea typeface="Aptos" panose="020B0004020202020204" pitchFamily="34" charset="0"/>
                <a:cs typeface="Times New Roman" panose="02020603050405020304" pitchFamily="18" charset="0"/>
              </a:rPr>
              <a:t>Kant</a:t>
            </a:r>
            <a:r>
              <a:rPr lang="el-GR" sz="2000" kern="100" dirty="0">
                <a:effectLst/>
                <a:latin typeface="Aptos" panose="020B0004020202020204" pitchFamily="34" charset="0"/>
                <a:ea typeface="Aptos" panose="020B0004020202020204" pitchFamily="34" charset="0"/>
                <a:cs typeface="Times New Roman" panose="02020603050405020304" pitchFamily="18" charset="0"/>
              </a:rPr>
              <a:t>, </a:t>
            </a:r>
            <a:r>
              <a:rPr lang="el-GR" sz="2000" kern="100" dirty="0" err="1">
                <a:effectLst/>
                <a:latin typeface="Aptos" panose="020B0004020202020204" pitchFamily="34" charset="0"/>
                <a:ea typeface="Aptos" panose="020B0004020202020204" pitchFamily="34" charset="0"/>
                <a:cs typeface="Times New Roman" panose="02020603050405020304" pitchFamily="18" charset="0"/>
              </a:rPr>
              <a:t>Bentham</a:t>
            </a:r>
            <a:r>
              <a:rPr lang="el-GR" sz="2000" kern="100" dirty="0">
                <a:effectLst/>
                <a:latin typeface="Aptos" panose="020B0004020202020204" pitchFamily="34" charset="0"/>
                <a:ea typeface="Aptos" panose="020B0004020202020204" pitchFamily="34" charset="0"/>
                <a:cs typeface="Times New Roman" panose="02020603050405020304" pitchFamily="18" charset="0"/>
              </a:rPr>
              <a:t>).</a:t>
            </a:r>
          </a:p>
          <a:p>
            <a:pPr lvl="1" algn="l">
              <a:spcAft>
                <a:spcPts val="800"/>
              </a:spcAft>
              <a:buSzPts val="1000"/>
              <a:tabLst>
                <a:tab pos="914400" algn="l"/>
              </a:tabLst>
            </a:pPr>
            <a:r>
              <a:rPr lang="el-GR" sz="2000" kern="100" dirty="0">
                <a:effectLst/>
                <a:latin typeface="Aptos" panose="020B0004020202020204" pitchFamily="34" charset="0"/>
                <a:ea typeface="Aptos" panose="020B0004020202020204" pitchFamily="34" charset="0"/>
                <a:cs typeface="Times New Roman" panose="02020603050405020304" pitchFamily="18" charset="0"/>
              </a:rPr>
              <a:t>  </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l">
              <a:spcAft>
                <a:spcPts val="800"/>
              </a:spcAft>
              <a:buSzPts val="1000"/>
              <a:buFont typeface="Symbol" panose="05050102010706020507" pitchFamily="18" charset="2"/>
              <a:buChar char=""/>
              <a:tabLst>
                <a:tab pos="914400" algn="l"/>
              </a:tabLst>
            </a:pPr>
            <a:r>
              <a:rPr lang="el-GR" sz="2000" kern="100" dirty="0">
                <a:effectLst/>
                <a:latin typeface="Aptos" panose="020B0004020202020204" pitchFamily="34" charset="0"/>
                <a:ea typeface="Aptos" panose="020B0004020202020204" pitchFamily="34" charset="0"/>
                <a:cs typeface="Times New Roman" panose="02020603050405020304" pitchFamily="18" charset="0"/>
              </a:rPr>
              <a:t>Η καινοτομία των Big Data, αμφισβητεί αυτές τις υποθέσεις και δημιουργεί ηθικές δυσκολίες.</a:t>
            </a:r>
          </a:p>
          <a:p>
            <a:pPr lvl="1" algn="l">
              <a:spcAft>
                <a:spcPts val="800"/>
              </a:spcAft>
              <a:buSzPts val="1000"/>
              <a:tabLst>
                <a:tab pos="914400" algn="l"/>
              </a:tabLst>
            </a:pP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l">
              <a:spcAft>
                <a:spcPts val="800"/>
              </a:spcAft>
              <a:buSzPts val="1000"/>
              <a:buFont typeface="Symbol" panose="05050102010706020507" pitchFamily="18" charset="2"/>
              <a:buChar char=""/>
              <a:tabLst>
                <a:tab pos="914400" algn="l"/>
              </a:tabLst>
            </a:pPr>
            <a:r>
              <a:rPr lang="el-GR" sz="2000" kern="100" dirty="0">
                <a:effectLst/>
                <a:latin typeface="Aptos" panose="020B0004020202020204" pitchFamily="34" charset="0"/>
                <a:ea typeface="Aptos" panose="020B0004020202020204" pitchFamily="34" charset="0"/>
                <a:cs typeface="Times New Roman" panose="02020603050405020304" pitchFamily="18" charset="0"/>
              </a:rPr>
              <a:t>Ανάγκη επανεξέτασης της φιλοσοφίας , χάραξης νέων ηθικών παραδειγμάτων λόγω της κλίμακας και του αντίκτυπου των Μεγάλων Δεδομένων.</a:t>
            </a:r>
            <a:endParaRPr lang="el-GR" kern="100" dirty="0">
              <a:effectLst/>
              <a:latin typeface="Aptos" panose="020B0004020202020204" pitchFamily="34" charset="0"/>
              <a:ea typeface="Aptos" panose="020B0004020202020204" pitchFamily="34" charset="0"/>
              <a:cs typeface="Times New Roman" panose="02020603050405020304" pitchFamily="18" charset="0"/>
            </a:endParaRPr>
          </a:p>
          <a:p>
            <a:pPr lvl="0"/>
            <a:endParaRPr lang="en-US" noProof="0" dirty="0"/>
          </a:p>
        </p:txBody>
      </p:sp>
    </p:spTree>
    <p:extLst>
      <p:ext uri="{BB962C8B-B14F-4D97-AF65-F5344CB8AC3E}">
        <p14:creationId xmlns:p14="http://schemas.microsoft.com/office/powerpoint/2010/main" val="117393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CDD0-17F6-3312-AE6D-F7EB95E46C02}"/>
              </a:ext>
            </a:extLst>
          </p:cNvPr>
          <p:cNvSpPr>
            <a:spLocks noGrp="1"/>
          </p:cNvSpPr>
          <p:nvPr>
            <p:ph type="title"/>
          </p:nvPr>
        </p:nvSpPr>
        <p:spPr/>
        <p:txBody>
          <a:bodyPr/>
          <a:lstStyle/>
          <a:p>
            <a:r>
              <a:rPr lang="el-GR" dirty="0"/>
              <a:t>Βασικές Ποιότητες των Μεγάλων Δεδομένων</a:t>
            </a:r>
            <a:endParaRPr lang="en-US" dirty="0"/>
          </a:p>
        </p:txBody>
      </p:sp>
      <p:graphicFrame>
        <p:nvGraphicFramePr>
          <p:cNvPr id="7" name="Θέση περιεχομένου 6">
            <a:extLst>
              <a:ext uri="{FF2B5EF4-FFF2-40B4-BE49-F238E27FC236}">
                <a16:creationId xmlns:a16="http://schemas.microsoft.com/office/drawing/2014/main" id="{D9A853C1-4851-2854-5CE2-AFB313D598FC}"/>
              </a:ext>
            </a:extLst>
          </p:cNvPr>
          <p:cNvGraphicFramePr>
            <a:graphicFrameLocks noGrp="1"/>
          </p:cNvGraphicFramePr>
          <p:nvPr>
            <p:ph sz="quarter" idx="10"/>
            <p:extLst>
              <p:ext uri="{D42A27DB-BD31-4B8C-83A1-F6EECF244321}">
                <p14:modId xmlns:p14="http://schemas.microsoft.com/office/powerpoint/2010/main" val="2603669642"/>
              </p:ext>
            </p:extLst>
          </p:nvPr>
        </p:nvGraphicFramePr>
        <p:xfrm>
          <a:off x="5346793" y="924340"/>
          <a:ext cx="5684373" cy="5009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90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ECA8A6-26C7-FE2F-5884-A9A5652053C6}"/>
              </a:ext>
            </a:extLst>
          </p:cNvPr>
          <p:cNvSpPr>
            <a:spLocks noGrp="1"/>
          </p:cNvSpPr>
          <p:nvPr>
            <p:ph type="title"/>
          </p:nvPr>
        </p:nvSpPr>
        <p:spPr>
          <a:xfrm>
            <a:off x="5350277" y="934457"/>
            <a:ext cx="5976851" cy="794592"/>
          </a:xfrm>
        </p:spPr>
        <p:txBody>
          <a:bodyPr>
            <a:normAutofit fontScale="90000"/>
          </a:bodyPr>
          <a:lstStyle/>
          <a:p>
            <a:r>
              <a:rPr lang="el-GR" dirty="0"/>
              <a:t>Ηθικές Επιπτώσεις των Μεγάλων Δεδομένων</a:t>
            </a:r>
            <a:endParaRPr lang="en-US" dirty="0"/>
          </a:p>
        </p:txBody>
      </p:sp>
      <p:pic>
        <p:nvPicPr>
          <p:cNvPr id="8" name="Picture Placeholder 7" descr="A green circle with a curled corner">
            <a:extLst>
              <a:ext uri="{FF2B5EF4-FFF2-40B4-BE49-F238E27FC236}">
                <a16:creationId xmlns:a16="http://schemas.microsoft.com/office/drawing/2014/main" id="{8CCCEC06-31A4-216C-78F1-DF37E7A7CC34}"/>
              </a:ext>
            </a:extLst>
          </p:cNvPr>
          <p:cNvPicPr>
            <a:picLocks noGrp="1" noChangeAspect="1"/>
          </p:cNvPicPr>
          <p:nvPr>
            <p:ph type="pic" sz="quarter" idx="11"/>
          </p:nvPr>
        </p:nvPicPr>
        <p:blipFill>
          <a:blip r:embed="rId3"/>
          <a:srcRect/>
          <a:stretch/>
        </p:blipFill>
        <p:spPr/>
      </p:pic>
      <p:sp>
        <p:nvSpPr>
          <p:cNvPr id="5" name="Content Placeholder 4">
            <a:extLst>
              <a:ext uri="{FF2B5EF4-FFF2-40B4-BE49-F238E27FC236}">
                <a16:creationId xmlns:a16="http://schemas.microsoft.com/office/drawing/2014/main" id="{6F377941-FDA2-9332-B360-A8C727991812}"/>
              </a:ext>
            </a:extLst>
          </p:cNvPr>
          <p:cNvSpPr>
            <a:spLocks noGrp="1"/>
          </p:cNvSpPr>
          <p:nvPr>
            <p:ph sz="quarter" idx="10"/>
          </p:nvPr>
        </p:nvSpPr>
        <p:spPr>
          <a:xfrm>
            <a:off x="5425718" y="1974707"/>
            <a:ext cx="5694218" cy="4145990"/>
          </a:xfrm>
        </p:spPr>
        <p:txBody>
          <a:bodyPr/>
          <a:lstStyle/>
          <a:p>
            <a:endParaRPr lang="el-GR" sz="2800" dirty="0">
              <a:effectLst/>
            </a:endParaRPr>
          </a:p>
          <a:p>
            <a:pPr marL="742950" lvl="1" indent="-285750" algn="l">
              <a:lnSpc>
                <a:spcPct val="115000"/>
              </a:lnSpc>
              <a:spcAft>
                <a:spcPts val="800"/>
              </a:spcAft>
              <a:buSzPts val="1000"/>
              <a:buFont typeface="Symbol" panose="05050102010706020507" pitchFamily="18" charset="2"/>
              <a:buChar char=""/>
              <a:tabLst>
                <a:tab pos="914400" algn="l"/>
              </a:tabLst>
            </a:pPr>
            <a:r>
              <a:rPr lang="el-GR" kern="100" dirty="0">
                <a:effectLst/>
                <a:latin typeface="Aptos" panose="020B0004020202020204" pitchFamily="34" charset="0"/>
                <a:ea typeface="Aptos" panose="020B0004020202020204" pitchFamily="34" charset="0"/>
                <a:cs typeface="Times New Roman" panose="02020603050405020304" pitchFamily="18" charset="0"/>
              </a:rPr>
              <a:t>Προκλήσεις στην ατομική(?) ηθική ευθύνη.</a:t>
            </a:r>
          </a:p>
          <a:p>
            <a:pPr marL="457200" lvl="1" indent="0" algn="l">
              <a:lnSpc>
                <a:spcPct val="115000"/>
              </a:lnSpc>
              <a:spcAft>
                <a:spcPts val="800"/>
              </a:spcAft>
              <a:buSzPts val="1000"/>
              <a:buNone/>
              <a:tabLst>
                <a:tab pos="914400" algn="l"/>
              </a:tabLst>
            </a:pPr>
            <a:endParaRPr lang="el-GR"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l">
              <a:lnSpc>
                <a:spcPct val="115000"/>
              </a:lnSpc>
              <a:spcAft>
                <a:spcPts val="800"/>
              </a:spcAft>
              <a:buSzPts val="1000"/>
              <a:buFont typeface="Symbol" panose="05050102010706020507" pitchFamily="18" charset="2"/>
              <a:buChar char=""/>
              <a:tabLst>
                <a:tab pos="914400" algn="l"/>
              </a:tabLst>
            </a:pPr>
            <a:r>
              <a:rPr lang="el-GR" kern="100" dirty="0">
                <a:effectLst/>
                <a:latin typeface="Aptos" panose="020B0004020202020204" pitchFamily="34" charset="0"/>
                <a:ea typeface="Aptos" panose="020B0004020202020204" pitchFamily="34" charset="0"/>
                <a:cs typeface="Times New Roman" panose="02020603050405020304" pitchFamily="18" charset="0"/>
              </a:rPr>
              <a:t>Διανεμημένη ηθική και το πρόβλημα «κατανεμημένης ευθύνης»</a:t>
            </a:r>
          </a:p>
          <a:p>
            <a:pPr marL="457200" lvl="1" indent="0" algn="l">
              <a:lnSpc>
                <a:spcPct val="115000"/>
              </a:lnSpc>
              <a:spcAft>
                <a:spcPts val="800"/>
              </a:spcAft>
              <a:buSzPts val="1000"/>
              <a:buNone/>
              <a:tabLst>
                <a:tab pos="914400" algn="l"/>
              </a:tabLst>
            </a:pPr>
            <a:endParaRPr lang="el-GR"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l">
              <a:lnSpc>
                <a:spcPct val="115000"/>
              </a:lnSpc>
              <a:spcAft>
                <a:spcPts val="800"/>
              </a:spcAft>
              <a:buSzPts val="1000"/>
              <a:buFont typeface="Symbol" panose="05050102010706020507" pitchFamily="18" charset="2"/>
              <a:buChar char=""/>
              <a:tabLst>
                <a:tab pos="914400" algn="l"/>
              </a:tabLst>
            </a:pPr>
            <a:r>
              <a:rPr lang="el-GR" kern="100" dirty="0">
                <a:effectLst/>
                <a:latin typeface="Aptos" panose="020B0004020202020204" pitchFamily="34" charset="0"/>
                <a:ea typeface="Aptos" panose="020B0004020202020204" pitchFamily="34" charset="0"/>
                <a:cs typeface="Times New Roman" panose="02020603050405020304" pitchFamily="18" charset="0"/>
              </a:rPr>
              <a:t>Νέες μορφές εξουσίας , απρόσωπη ηθική βασισμένη στις συνέπειες για τους άλλους.</a:t>
            </a:r>
            <a:endParaRPr lang="el-GR" sz="1600" kern="100" dirty="0">
              <a:effectLst/>
              <a:latin typeface="Aptos" panose="020B0004020202020204" pitchFamily="34" charset="0"/>
              <a:ea typeface="Aptos" panose="020B0004020202020204" pitchFamily="34" charset="0"/>
              <a:cs typeface="Times New Roman" panose="02020603050405020304" pitchFamily="18" charset="0"/>
            </a:endParaRPr>
          </a:p>
          <a:p>
            <a:pPr lvl="0"/>
            <a:endParaRPr lang="en-US" noProof="0" dirty="0"/>
          </a:p>
        </p:txBody>
      </p:sp>
    </p:spTree>
    <p:extLst>
      <p:ext uri="{BB962C8B-B14F-4D97-AF65-F5344CB8AC3E}">
        <p14:creationId xmlns:p14="http://schemas.microsoft.com/office/powerpoint/2010/main" val="3937483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7FBB55-EF55-03D8-7D3C-29341A40D63E}"/>
              </a:ext>
            </a:extLst>
          </p:cNvPr>
          <p:cNvSpPr>
            <a:spLocks noGrp="1"/>
          </p:cNvSpPr>
          <p:nvPr>
            <p:ph type="title"/>
          </p:nvPr>
        </p:nvSpPr>
        <p:spPr>
          <a:xfrm>
            <a:off x="480059" y="2332759"/>
            <a:ext cx="3990110" cy="2192482"/>
          </a:xfrm>
        </p:spPr>
        <p:txBody>
          <a:bodyPr/>
          <a:lstStyle/>
          <a:p>
            <a:r>
              <a:rPr lang="el-GR" sz="3600" b="1" dirty="0">
                <a:effectLst/>
                <a:latin typeface="Aptos" panose="020B0004020202020204" pitchFamily="34" charset="0"/>
                <a:ea typeface="Aptos" panose="020B0004020202020204" pitchFamily="34" charset="0"/>
                <a:cs typeface="Times New Roman" panose="02020603050405020304" pitchFamily="18" charset="0"/>
              </a:rPr>
              <a:t>Ιδιωτικότητα </a:t>
            </a:r>
            <a:br>
              <a:rPr lang="el-GR" sz="3600" b="1" dirty="0">
                <a:effectLst/>
                <a:latin typeface="Aptos" panose="020B0004020202020204" pitchFamily="34" charset="0"/>
                <a:ea typeface="Aptos" panose="020B0004020202020204" pitchFamily="34" charset="0"/>
                <a:cs typeface="Times New Roman" panose="02020603050405020304" pitchFamily="18" charset="0"/>
              </a:rPr>
            </a:br>
            <a:r>
              <a:rPr lang="el-GR" sz="3600" b="1" dirty="0">
                <a:effectLst/>
                <a:latin typeface="Aptos" panose="020B0004020202020204" pitchFamily="34" charset="0"/>
                <a:ea typeface="Aptos" panose="020B0004020202020204" pitchFamily="34" charset="0"/>
                <a:cs typeface="Times New Roman" panose="02020603050405020304" pitchFamily="18" charset="0"/>
              </a:rPr>
              <a:t>και Μεγάλα Δεδομένα</a:t>
            </a:r>
            <a:endParaRPr lang="en-US" dirty="0"/>
          </a:p>
        </p:txBody>
      </p:sp>
      <p:graphicFrame>
        <p:nvGraphicFramePr>
          <p:cNvPr id="4" name="Content Placeholder 3" descr="A timeline of the product launch">
            <a:extLst>
              <a:ext uri="{FF2B5EF4-FFF2-40B4-BE49-F238E27FC236}">
                <a16:creationId xmlns:a16="http://schemas.microsoft.com/office/drawing/2014/main" id="{0AA14396-9ECF-6200-84F1-4A2C71CE5B8B}"/>
              </a:ext>
            </a:extLst>
          </p:cNvPr>
          <p:cNvGraphicFramePr>
            <a:graphicFrameLocks noGrp="1"/>
          </p:cNvGraphicFramePr>
          <p:nvPr>
            <p:ph sz="quarter" idx="10"/>
            <p:extLst>
              <p:ext uri="{D42A27DB-BD31-4B8C-83A1-F6EECF244321}">
                <p14:modId xmlns:p14="http://schemas.microsoft.com/office/powerpoint/2010/main" val="1744858109"/>
              </p:ext>
            </p:extLst>
          </p:nvPr>
        </p:nvGraphicFramePr>
        <p:xfrm>
          <a:off x="5237163" y="946150"/>
          <a:ext cx="5972175" cy="516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443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8204-2C6C-CA2B-7ACE-709BD219E7A2}"/>
              </a:ext>
            </a:extLst>
          </p:cNvPr>
          <p:cNvSpPr>
            <a:spLocks noGrp="1"/>
          </p:cNvSpPr>
          <p:nvPr>
            <p:ph type="title"/>
          </p:nvPr>
        </p:nvSpPr>
        <p:spPr>
          <a:xfrm>
            <a:off x="6892078" y="-196325"/>
            <a:ext cx="4851694" cy="2190705"/>
          </a:xfrm>
        </p:spPr>
        <p:txBody>
          <a:bodyPr/>
          <a:lstStyle/>
          <a:p>
            <a:r>
              <a:rPr lang="el-GR" dirty="0"/>
              <a:t>Ομαδική Ιδιωτικοτητα και Ανωνυμοποιηση</a:t>
            </a:r>
            <a:endParaRPr lang="en-US" dirty="0"/>
          </a:p>
        </p:txBody>
      </p:sp>
      <p:sp>
        <p:nvSpPr>
          <p:cNvPr id="3" name="Content Placeholder 2">
            <a:extLst>
              <a:ext uri="{FF2B5EF4-FFF2-40B4-BE49-F238E27FC236}">
                <a16:creationId xmlns:a16="http://schemas.microsoft.com/office/drawing/2014/main" id="{A83F17C7-EFB2-790A-200F-D9BF2626198F}"/>
              </a:ext>
            </a:extLst>
          </p:cNvPr>
          <p:cNvSpPr>
            <a:spLocks noGrp="1"/>
          </p:cNvSpPr>
          <p:nvPr>
            <p:ph sz="quarter" idx="10"/>
          </p:nvPr>
        </p:nvSpPr>
        <p:spPr>
          <a:xfrm>
            <a:off x="6621251" y="2270997"/>
            <a:ext cx="4837385" cy="3926717"/>
          </a:xfrm>
        </p:spPr>
        <p:txBody>
          <a:bodyPr>
            <a:normAutofit fontScale="85000" lnSpcReduction="10000"/>
          </a:bodyPr>
          <a:lstStyle/>
          <a:p>
            <a:pPr marL="342900" lvl="0" indent="-342900">
              <a:lnSpc>
                <a:spcPct val="170000"/>
              </a:lnSpc>
              <a:buFont typeface="Wingdings" panose="05000000000000000000" pitchFamily="2" charset="2"/>
              <a:buChar char="§"/>
            </a:pPr>
            <a:r>
              <a:rPr lang="el-GR" noProof="0" dirty="0"/>
              <a:t>Αποπροσωποποίηση των δεδομένων και διαφάνεια των ομάδων.</a:t>
            </a:r>
          </a:p>
          <a:p>
            <a:pPr marL="342900" lvl="0" indent="-342900">
              <a:lnSpc>
                <a:spcPct val="170000"/>
              </a:lnSpc>
              <a:buFont typeface="Wingdings" panose="05000000000000000000" pitchFamily="2" charset="2"/>
              <a:buChar char="§"/>
            </a:pPr>
            <a:endParaRPr lang="el-GR" noProof="0" dirty="0"/>
          </a:p>
          <a:p>
            <a:pPr marL="342900" lvl="0" indent="-342900">
              <a:buFont typeface="Wingdings" panose="05000000000000000000" pitchFamily="2" charset="2"/>
              <a:buChar char="§"/>
            </a:pPr>
            <a:r>
              <a:rPr lang="el-GR" noProof="0" dirty="0"/>
              <a:t>Ηθικά ζητήματα στην ανωνυμοποίηση των δεδομένων διατηρώντας τα ομαδικά χαρακτηριστικά.</a:t>
            </a:r>
          </a:p>
          <a:p>
            <a:pPr lvl="0"/>
            <a:endParaRPr lang="el-GR" noProof="0" dirty="0"/>
          </a:p>
          <a:p>
            <a:pPr marL="342900" lvl="0" indent="-342900">
              <a:buFont typeface="Wingdings" panose="05000000000000000000" pitchFamily="2" charset="2"/>
              <a:buChar char="§"/>
            </a:pPr>
            <a:r>
              <a:rPr lang="el-GR" noProof="0" dirty="0"/>
              <a:t>Επιπτώσεις στο στοχευμένο μάρκετινγκ και τη χειραγώγηση της συμπεριφοράς.</a:t>
            </a:r>
            <a:endParaRPr lang="en-US" noProof="0" dirty="0"/>
          </a:p>
        </p:txBody>
      </p:sp>
      <p:sp>
        <p:nvSpPr>
          <p:cNvPr id="8" name="Ορθογώνιο 7">
            <a:extLst>
              <a:ext uri="{FF2B5EF4-FFF2-40B4-BE49-F238E27FC236}">
                <a16:creationId xmlns:a16="http://schemas.microsoft.com/office/drawing/2014/main" id="{38C14659-55D4-C64B-9ACE-24AFFF3E4825}"/>
              </a:ext>
            </a:extLst>
          </p:cNvPr>
          <p:cNvSpPr/>
          <p:nvPr/>
        </p:nvSpPr>
        <p:spPr>
          <a:xfrm>
            <a:off x="448228" y="506361"/>
            <a:ext cx="4998843" cy="584527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9" name="Εικόνα 8">
            <a:extLst>
              <a:ext uri="{FF2B5EF4-FFF2-40B4-BE49-F238E27FC236}">
                <a16:creationId xmlns:a16="http://schemas.microsoft.com/office/drawing/2014/main" id="{0356C012-1468-3730-E422-CC37116D7151}"/>
              </a:ext>
            </a:extLst>
          </p:cNvPr>
          <p:cNvPicPr>
            <a:picLocks noChangeAspect="1"/>
          </p:cNvPicPr>
          <p:nvPr/>
        </p:nvPicPr>
        <p:blipFill>
          <a:blip r:embed="rId3"/>
          <a:stretch>
            <a:fillRect/>
          </a:stretch>
        </p:blipFill>
        <p:spPr>
          <a:xfrm>
            <a:off x="448228" y="1273008"/>
            <a:ext cx="4566300" cy="3938357"/>
          </a:xfrm>
          <a:prstGeom prst="rect">
            <a:avLst/>
          </a:prstGeom>
        </p:spPr>
      </p:pic>
    </p:spTree>
    <p:extLst>
      <p:ext uri="{BB962C8B-B14F-4D97-AF65-F5344CB8AC3E}">
        <p14:creationId xmlns:p14="http://schemas.microsoft.com/office/powerpoint/2010/main" val="101441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E25-7402-EAC9-107D-E3C80B9672C6}"/>
              </a:ext>
            </a:extLst>
          </p:cNvPr>
          <p:cNvSpPr>
            <a:spLocks noGrp="1"/>
          </p:cNvSpPr>
          <p:nvPr>
            <p:ph type="title"/>
          </p:nvPr>
        </p:nvSpPr>
        <p:spPr/>
        <p:txBody>
          <a:bodyPr/>
          <a:lstStyle/>
          <a:p>
            <a:pPr lvl="0"/>
            <a:r>
              <a:rPr lang="el-GR" noProof="0" dirty="0"/>
              <a:t>Δυναμικές Ισχύος στα </a:t>
            </a:r>
            <a:br>
              <a:rPr lang="el-GR" noProof="0" dirty="0"/>
            </a:br>
            <a:r>
              <a:rPr lang="el-GR" noProof="0" dirty="0"/>
              <a:t>μεγαλα Δεδομένα</a:t>
            </a:r>
            <a:br>
              <a:rPr lang="el-GR" noProof="0" dirty="0"/>
            </a:br>
            <a:endParaRPr lang="en-US" noProof="0" dirty="0"/>
          </a:p>
        </p:txBody>
      </p:sp>
      <p:sp>
        <p:nvSpPr>
          <p:cNvPr id="3" name="Content Placeholder 2">
            <a:extLst>
              <a:ext uri="{FF2B5EF4-FFF2-40B4-BE49-F238E27FC236}">
                <a16:creationId xmlns:a16="http://schemas.microsoft.com/office/drawing/2014/main" id="{DBBD146A-879C-A0DC-7A0C-2E7729C4D125}"/>
              </a:ext>
            </a:extLst>
          </p:cNvPr>
          <p:cNvSpPr>
            <a:spLocks noGrp="1"/>
          </p:cNvSpPr>
          <p:nvPr>
            <p:ph sz="quarter" idx="10"/>
          </p:nvPr>
        </p:nvSpPr>
        <p:spPr>
          <a:xfrm>
            <a:off x="5144004" y="1263447"/>
            <a:ext cx="5553493" cy="3937818"/>
          </a:xfrm>
        </p:spPr>
        <p:txBody>
          <a:bodyPr>
            <a:normAutofit lnSpcReduction="10000"/>
          </a:bodyPr>
          <a:lstStyle/>
          <a:p>
            <a:pPr marL="0" lvl="0" indent="0">
              <a:buNone/>
            </a:pPr>
            <a:r>
              <a:rPr lang="el-GR" noProof="0" dirty="0">
                <a:solidFill>
                  <a:schemeClr val="accent4">
                    <a:lumMod val="40000"/>
                    <a:lumOff val="60000"/>
                  </a:schemeClr>
                </a:solidFill>
              </a:rPr>
              <a:t>Τρεις βασικοί ενδιαφερόμενοι:</a:t>
            </a:r>
          </a:p>
          <a:p>
            <a:pPr marL="0" lvl="0" indent="0">
              <a:buNone/>
            </a:pPr>
            <a:r>
              <a:rPr lang="el-GR" noProof="0" dirty="0">
                <a:solidFill>
                  <a:schemeClr val="accent4">
                    <a:lumMod val="40000"/>
                    <a:lumOff val="60000"/>
                  </a:schemeClr>
                </a:solidFill>
              </a:rPr>
              <a:t> Συλλέκτες, Χρήστες, Παραγωγοί.</a:t>
            </a:r>
          </a:p>
          <a:p>
            <a:pPr marL="0" lvl="0" indent="0">
              <a:buNone/>
            </a:pPr>
            <a:endParaRPr lang="el-GR" noProof="0" dirty="0">
              <a:solidFill>
                <a:schemeClr val="accent4">
                  <a:lumMod val="40000"/>
                  <a:lumOff val="60000"/>
                </a:schemeClr>
              </a:solidFill>
            </a:endParaRPr>
          </a:p>
          <a:p>
            <a:pPr marL="0" lvl="0" indent="0">
              <a:buNone/>
            </a:pPr>
            <a:r>
              <a:rPr lang="el-GR" noProof="0" dirty="0">
                <a:solidFill>
                  <a:schemeClr val="accent4">
                    <a:lumMod val="40000"/>
                    <a:lumOff val="60000"/>
                  </a:schemeClr>
                </a:solidFill>
              </a:rPr>
              <a:t>Ανισότητα ισχύος υπέρ των εταιρικών φορέων.</a:t>
            </a:r>
          </a:p>
          <a:p>
            <a:pPr marL="0" lvl="0" indent="0">
              <a:buNone/>
            </a:pPr>
            <a:endParaRPr lang="el-GR" noProof="0" dirty="0">
              <a:solidFill>
                <a:schemeClr val="accent4">
                  <a:lumMod val="40000"/>
                  <a:lumOff val="60000"/>
                </a:schemeClr>
              </a:solidFill>
            </a:endParaRPr>
          </a:p>
          <a:p>
            <a:pPr marL="0" lvl="0" indent="0">
              <a:buNone/>
            </a:pPr>
            <a:endParaRPr lang="el-GR" noProof="0" dirty="0">
              <a:solidFill>
                <a:schemeClr val="accent4">
                  <a:lumMod val="40000"/>
                  <a:lumOff val="60000"/>
                </a:schemeClr>
              </a:solidFill>
            </a:endParaRPr>
          </a:p>
          <a:p>
            <a:pPr marL="0" lvl="0" indent="0">
              <a:buNone/>
            </a:pPr>
            <a:r>
              <a:rPr lang="el-GR" noProof="0" dirty="0">
                <a:solidFill>
                  <a:schemeClr val="accent4">
                    <a:lumMod val="40000"/>
                    <a:lumOff val="60000"/>
                  </a:schemeClr>
                </a:solidFill>
              </a:rPr>
              <a:t>Δικτυωμένη ισχύς και εξαρτημένη ευθύνη.</a:t>
            </a:r>
          </a:p>
          <a:p>
            <a:pPr marL="0" lvl="0" indent="0">
              <a:buNone/>
            </a:pPr>
            <a:endParaRPr lang="el-GR" noProof="0" dirty="0">
              <a:solidFill>
                <a:schemeClr val="accent4">
                  <a:lumMod val="40000"/>
                  <a:lumOff val="60000"/>
                </a:schemeClr>
              </a:solidFill>
            </a:endParaRPr>
          </a:p>
          <a:p>
            <a:pPr marL="0" lvl="0" indent="0">
              <a:buNone/>
            </a:pPr>
            <a:r>
              <a:rPr lang="el-GR" noProof="0" dirty="0">
                <a:solidFill>
                  <a:schemeClr val="accent4">
                    <a:lumMod val="40000"/>
                    <a:lumOff val="60000"/>
                  </a:schemeClr>
                </a:solidFill>
              </a:rPr>
              <a:t>Μπορούμε να μιλήσουμε για ελεύθερη βούληση ;</a:t>
            </a:r>
            <a:endParaRPr lang="en-US" noProof="0" dirty="0">
              <a:solidFill>
                <a:schemeClr val="accent4">
                  <a:lumMod val="40000"/>
                  <a:lumOff val="60000"/>
                </a:schemeClr>
              </a:solidFill>
            </a:endParaRPr>
          </a:p>
        </p:txBody>
      </p:sp>
    </p:spTree>
    <p:extLst>
      <p:ext uri="{BB962C8B-B14F-4D97-AF65-F5344CB8AC3E}">
        <p14:creationId xmlns:p14="http://schemas.microsoft.com/office/powerpoint/2010/main" val="311780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97DFA-9278-9CB6-C5BC-520AB107B9E7}"/>
              </a:ext>
            </a:extLst>
          </p:cNvPr>
          <p:cNvSpPr>
            <a:spLocks noGrp="1"/>
          </p:cNvSpPr>
          <p:nvPr>
            <p:ph type="title"/>
          </p:nvPr>
        </p:nvSpPr>
        <p:spPr>
          <a:xfrm>
            <a:off x="961953" y="203661"/>
            <a:ext cx="10268094" cy="1425633"/>
          </a:xfrm>
        </p:spPr>
        <p:txBody>
          <a:bodyPr/>
          <a:lstStyle/>
          <a:p>
            <a:pPr lvl="0"/>
            <a:r>
              <a:rPr lang="el-GR" b="1" noProof="0" dirty="0"/>
              <a:t>Προτάσεισ αντιμετώπισησ </a:t>
            </a:r>
            <a:endParaRPr lang="en-US" b="1" noProof="0" dirty="0"/>
          </a:p>
        </p:txBody>
      </p:sp>
      <p:sp>
        <p:nvSpPr>
          <p:cNvPr id="4" name="TextBox 3">
            <a:extLst>
              <a:ext uri="{FF2B5EF4-FFF2-40B4-BE49-F238E27FC236}">
                <a16:creationId xmlns:a16="http://schemas.microsoft.com/office/drawing/2014/main" id="{7C7446E2-7D73-298A-EBA0-A55A0CC320C1}"/>
              </a:ext>
            </a:extLst>
          </p:cNvPr>
          <p:cNvSpPr txBox="1"/>
          <p:nvPr/>
        </p:nvSpPr>
        <p:spPr>
          <a:xfrm>
            <a:off x="1120877" y="1629294"/>
            <a:ext cx="10109170" cy="4641784"/>
          </a:xfrm>
          <a:prstGeom prst="rect">
            <a:avLst/>
          </a:prstGeom>
          <a:noFill/>
        </p:spPr>
        <p:txBody>
          <a:bodyPr wrap="square" rtlCol="0">
            <a:spAutoFit/>
          </a:bodyPr>
          <a:lstStyle/>
          <a:p>
            <a:endParaRPr lang="el-GR" dirty="0">
              <a:effectLst/>
            </a:endParaRPr>
          </a:p>
          <a:p>
            <a:pPr lvl="1">
              <a:lnSpc>
                <a:spcPct val="115000"/>
              </a:lnSpc>
              <a:spcAft>
                <a:spcPts val="800"/>
              </a:spcAft>
              <a:buSzPts val="1000"/>
              <a:tabLst>
                <a:tab pos="914400" algn="l"/>
              </a:tabLst>
            </a:pPr>
            <a:r>
              <a:rPr lang="el-GR" sz="1600" b="1" kern="100" dirty="0">
                <a:solidFill>
                  <a:schemeClr val="accent4"/>
                </a:solidFill>
                <a:effectLst/>
                <a:latin typeface="+mj-lt"/>
                <a:ea typeface="Aptos" panose="020B0004020202020204" pitchFamily="34" charset="0"/>
                <a:cs typeface="Times New Roman" panose="02020603050405020304" pitchFamily="18" charset="0"/>
              </a:rPr>
              <a:t>Ανάγκη Νέων Ηθικών Πλαισίων</a:t>
            </a:r>
            <a:r>
              <a:rPr lang="el-GR" sz="1600" kern="100" dirty="0">
                <a:solidFill>
                  <a:schemeClr val="accent4"/>
                </a:solidFill>
                <a:effectLst/>
                <a:latin typeface="+mj-lt"/>
                <a:ea typeface="Aptos" panose="020B0004020202020204" pitchFamily="34" charset="0"/>
                <a:cs typeface="Times New Roman" panose="02020603050405020304" pitchFamily="18" charset="0"/>
              </a:rPr>
              <a:t>: </a:t>
            </a:r>
            <a:endParaRPr lang="en-US" sz="1600" kern="100" dirty="0">
              <a:solidFill>
                <a:schemeClr val="accent4"/>
              </a:solidFill>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400" kern="100" dirty="0">
                <a:effectLst/>
                <a:latin typeface="+mj-lt"/>
                <a:ea typeface="Aptos" panose="020B0004020202020204" pitchFamily="34" charset="0"/>
                <a:cs typeface="Times New Roman" panose="02020603050405020304" pitchFamily="18" charset="0"/>
              </a:rPr>
              <a:t>Απαιτούνται νέα ηθικά πλαίσια για την αντιμετώπιση της πολυπλοκότητας των Μεγάλων Δεδομένων.</a:t>
            </a:r>
            <a:endParaRPr lang="en-US" sz="14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endParaRPr lang="el-GR" sz="14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600" b="1" kern="100" dirty="0">
                <a:solidFill>
                  <a:schemeClr val="accent4"/>
                </a:solidFill>
                <a:effectLst/>
                <a:latin typeface="+mj-lt"/>
                <a:ea typeface="Aptos" panose="020B0004020202020204" pitchFamily="34" charset="0"/>
                <a:cs typeface="Times New Roman" panose="02020603050405020304" pitchFamily="18" charset="0"/>
              </a:rPr>
              <a:t>Ηθική Ευθύνη</a:t>
            </a:r>
            <a:r>
              <a:rPr lang="el-GR" sz="1600" kern="100" dirty="0">
                <a:solidFill>
                  <a:schemeClr val="accent4"/>
                </a:solidFill>
                <a:effectLst/>
                <a:latin typeface="+mj-lt"/>
                <a:ea typeface="Aptos" panose="020B0004020202020204" pitchFamily="34" charset="0"/>
                <a:cs typeface="Times New Roman" panose="02020603050405020304" pitchFamily="18" charset="0"/>
              </a:rPr>
              <a:t>: </a:t>
            </a:r>
            <a:endParaRPr lang="en-US" sz="1600" kern="100" dirty="0">
              <a:solidFill>
                <a:schemeClr val="accent4"/>
              </a:solidFill>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400" kern="100" dirty="0">
                <a:effectLst/>
                <a:latin typeface="+mj-lt"/>
                <a:ea typeface="Aptos" panose="020B0004020202020204" pitchFamily="34" charset="0"/>
                <a:cs typeface="Times New Roman" panose="02020603050405020304" pitchFamily="18" charset="0"/>
              </a:rPr>
              <a:t>Η προστασία της ιδιωτικότητας και των ανθρώπινων δικαιωμάτων είναι κρίσιμη</a:t>
            </a:r>
            <a:r>
              <a:rPr lang="en-US" sz="1400" kern="100" dirty="0">
                <a:effectLst/>
                <a:latin typeface="+mj-lt"/>
                <a:ea typeface="Aptos" panose="020B0004020202020204" pitchFamily="34" charset="0"/>
                <a:cs typeface="Times New Roman" panose="02020603050405020304" pitchFamily="18" charset="0"/>
              </a:rPr>
              <a:t>.</a:t>
            </a:r>
          </a:p>
          <a:p>
            <a:pPr lvl="1">
              <a:lnSpc>
                <a:spcPct val="115000"/>
              </a:lnSpc>
              <a:spcAft>
                <a:spcPts val="800"/>
              </a:spcAft>
              <a:buSzPts val="1000"/>
              <a:tabLst>
                <a:tab pos="914400" algn="l"/>
              </a:tabLst>
            </a:pPr>
            <a:endParaRPr lang="el-GR" sz="14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600" b="1" kern="100" dirty="0">
                <a:solidFill>
                  <a:schemeClr val="accent4"/>
                </a:solidFill>
                <a:effectLst/>
                <a:latin typeface="+mj-lt"/>
                <a:ea typeface="Aptos" panose="020B0004020202020204" pitchFamily="34" charset="0"/>
                <a:cs typeface="Times New Roman" panose="02020603050405020304" pitchFamily="18" charset="0"/>
              </a:rPr>
              <a:t>Συνεργασία</a:t>
            </a:r>
            <a:r>
              <a:rPr lang="el-GR" sz="1600" kern="100" dirty="0">
                <a:solidFill>
                  <a:schemeClr val="accent4"/>
                </a:solidFill>
                <a:effectLst/>
                <a:latin typeface="+mj-lt"/>
                <a:ea typeface="Aptos" panose="020B0004020202020204" pitchFamily="34" charset="0"/>
                <a:cs typeface="Times New Roman" panose="02020603050405020304" pitchFamily="18" charset="0"/>
              </a:rPr>
              <a:t>: </a:t>
            </a:r>
            <a:endParaRPr lang="en-US" sz="1600" kern="100" dirty="0">
              <a:solidFill>
                <a:schemeClr val="accent4"/>
              </a:solidFill>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400" kern="100" dirty="0">
                <a:effectLst/>
                <a:latin typeface="+mj-lt"/>
                <a:ea typeface="Aptos" panose="020B0004020202020204" pitchFamily="34" charset="0"/>
                <a:cs typeface="Times New Roman" panose="02020603050405020304" pitchFamily="18" charset="0"/>
              </a:rPr>
              <a:t>Απαραίτητη η συνεργασία κυβερνήσεων, εταιρειών και επιστημόνων για την ανάπτυξη κανονισμών.</a:t>
            </a:r>
            <a:endParaRPr lang="en-US" sz="14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endParaRPr lang="el-GR" sz="1400" kern="100" dirty="0">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600" b="1" kern="100" dirty="0">
                <a:solidFill>
                  <a:schemeClr val="accent4"/>
                </a:solidFill>
                <a:effectLst/>
                <a:latin typeface="+mj-lt"/>
                <a:ea typeface="Aptos" panose="020B0004020202020204" pitchFamily="34" charset="0"/>
                <a:cs typeface="Times New Roman" panose="02020603050405020304" pitchFamily="18" charset="0"/>
              </a:rPr>
              <a:t>Κάλεσμα για Δράση</a:t>
            </a:r>
            <a:r>
              <a:rPr lang="el-GR" sz="1600" kern="100" dirty="0">
                <a:solidFill>
                  <a:schemeClr val="accent4"/>
                </a:solidFill>
                <a:effectLst/>
                <a:latin typeface="+mj-lt"/>
                <a:ea typeface="Aptos" panose="020B0004020202020204" pitchFamily="34" charset="0"/>
                <a:cs typeface="Times New Roman" panose="02020603050405020304" pitchFamily="18" charset="0"/>
              </a:rPr>
              <a:t>: </a:t>
            </a:r>
            <a:endParaRPr lang="en-US" sz="1600" kern="100" dirty="0">
              <a:solidFill>
                <a:schemeClr val="accent4"/>
              </a:solidFill>
              <a:effectLst/>
              <a:latin typeface="+mj-lt"/>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el-GR" sz="1400" kern="100" dirty="0">
                <a:effectLst/>
                <a:latin typeface="+mj-lt"/>
                <a:ea typeface="Aptos" panose="020B0004020202020204" pitchFamily="34" charset="0"/>
                <a:cs typeface="Times New Roman" panose="02020603050405020304" pitchFamily="18" charset="0"/>
              </a:rPr>
              <a:t>Προτρέπει όλους τους εμπλεκόμενους να εργαστούν για ένα ηθικά υπεύθυνο περιβάλλον χρήσης δεδομένων.</a:t>
            </a:r>
            <a:endParaRPr lang="el-GR" sz="1200" kern="100" dirty="0">
              <a:effectLst/>
              <a:latin typeface="+mj-lt"/>
              <a:ea typeface="Aptos" panose="020B0004020202020204" pitchFamily="34" charset="0"/>
              <a:cs typeface="Times New Roman" panose="02020603050405020304" pitchFamily="18" charset="0"/>
            </a:endParaRPr>
          </a:p>
          <a:p>
            <a:endParaRPr lang="el-GR" dirty="0"/>
          </a:p>
        </p:txBody>
      </p:sp>
    </p:spTree>
    <p:extLst>
      <p:ext uri="{BB962C8B-B14F-4D97-AF65-F5344CB8AC3E}">
        <p14:creationId xmlns:p14="http://schemas.microsoft.com/office/powerpoint/2010/main" val="1722147624"/>
      </p:ext>
    </p:extLst>
  </p:cSld>
  <p:clrMapOvr>
    <a:masterClrMapping/>
  </p:clrMapOvr>
</p:sld>
</file>

<file path=ppt/theme/theme1.xml><?xml version="1.0" encoding="utf-8"?>
<a:theme xmlns:a="http://schemas.openxmlformats.org/drawingml/2006/main" name="Κομμάτι">
  <a:themeElements>
    <a:clrScheme name="Κομμάτ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Κομμάτ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Κομμάτ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Έγγραφο" ma:contentTypeID="0x010100FDE0CAC38503FF47AD4F69038B864C8A" ma:contentTypeVersion="4" ma:contentTypeDescription="Δημιουργία νέου εγγράφου" ma:contentTypeScope="" ma:versionID="715285b6be89c717bcd967ee05891978">
  <xsd:schema xmlns:xsd="http://www.w3.org/2001/XMLSchema" xmlns:xs="http://www.w3.org/2001/XMLSchema" xmlns:p="http://schemas.microsoft.com/office/2006/metadata/properties" xmlns:ns3="55971126-b8a1-464e-886d-e3c03614eb63" targetNamespace="http://schemas.microsoft.com/office/2006/metadata/properties" ma:root="true" ma:fieldsID="6709b9ff6b690b78ec384abab25d770b" ns3:_="">
    <xsd:import namespace="55971126-b8a1-464e-886d-e3c03614eb6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971126-b8a1-464e-886d-e3c03614eb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96C45C-DB75-420E-8AF3-E934CE3B8485}">
  <ds:schemaRef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www.w3.org/XML/1998/namespace"/>
    <ds:schemaRef ds:uri="55971126-b8a1-464e-886d-e3c03614eb6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F54F928-5808-4F9A-8810-B3FD2A026416}">
  <ds:schemaRefs>
    <ds:schemaRef ds:uri="http://schemas.microsoft.com/sharepoint/v3/contenttype/forms"/>
  </ds:schemaRefs>
</ds:datastoreItem>
</file>

<file path=customXml/itemProps3.xml><?xml version="1.0" encoding="utf-8"?>
<ds:datastoreItem xmlns:ds="http://schemas.openxmlformats.org/officeDocument/2006/customXml" ds:itemID="{04C86892-435F-4F16-A6F1-3A8C2927C8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971126-b8a1-464e-886d-e3c03614eb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Slice</Template>
  <TotalTime>97</TotalTime>
  <Words>463</Words>
  <Application>Microsoft Office PowerPoint</Application>
  <PresentationFormat>Ευρεία οθόνη</PresentationFormat>
  <Paragraphs>107</Paragraphs>
  <Slides>11</Slides>
  <Notes>11</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11</vt:i4>
      </vt:variant>
    </vt:vector>
  </HeadingPairs>
  <TitlesOfParts>
    <vt:vector size="20" baseType="lpstr">
      <vt:lpstr>Aptos</vt:lpstr>
      <vt:lpstr>Arial</vt:lpstr>
      <vt:lpstr>Bahnschrift</vt:lpstr>
      <vt:lpstr>Calibri</vt:lpstr>
      <vt:lpstr>Century Gothic</vt:lpstr>
      <vt:lpstr>Symbol</vt:lpstr>
      <vt:lpstr>Wingdings</vt:lpstr>
      <vt:lpstr>Wingdings 3</vt:lpstr>
      <vt:lpstr>Κομμάτι</vt:lpstr>
      <vt:lpstr>Big data ethics</vt:lpstr>
      <vt:lpstr>Εισαγωγη</vt:lpstr>
      <vt:lpstr>Παραδοσιακή vs. Σύγχρονη Ηθική</vt:lpstr>
      <vt:lpstr>Βασικές Ποιότητες των Μεγάλων Δεδομένων</vt:lpstr>
      <vt:lpstr>Ηθικές Επιπτώσεις των Μεγάλων Δεδομένων</vt:lpstr>
      <vt:lpstr>Ιδιωτικότητα  και Μεγάλα Δεδομένα</vt:lpstr>
      <vt:lpstr>Ομαδική Ιδιωτικοτητα και Ανωνυμοποιηση</vt:lpstr>
      <vt:lpstr>Δυναμικές Ισχύος στα  μεγαλα Δεδομένα </vt:lpstr>
      <vt:lpstr>Προτάσεισ αντιμετώπισησ </vt:lpstr>
      <vt:lpstr>Προτασεισ αντιμετωπισησ </vt:lpstr>
      <vt:lpstr>ΕΥΧΑΡΙΣΤΟΥΜΕ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All-hands meeting</dc:title>
  <dc:creator>Ελένη Αλεξάκη</dc:creator>
  <cp:lastModifiedBy>Βασιλική Αλεξάκη</cp:lastModifiedBy>
  <cp:revision>6</cp:revision>
  <dcterms:created xsi:type="dcterms:W3CDTF">2024-01-21T20:20:58Z</dcterms:created>
  <dcterms:modified xsi:type="dcterms:W3CDTF">2024-06-01T16:29:14Z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0x010100FDE0CAC38503FF47AD4F69038B864C8A</vt:lpwstr>
  </property>
</Properties>
</file>