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5" r:id="rId5"/>
    <p:sldId id="267" r:id="rId6"/>
    <p:sldId id="269" r:id="rId7"/>
    <p:sldId id="270" r:id="rId8"/>
    <p:sldId id="261" r:id="rId9"/>
    <p:sldId id="262" r:id="rId10"/>
    <p:sldId id="260" r:id="rId11"/>
    <p:sldId id="263" r:id="rId12"/>
  </p:sldIdLst>
  <p:sldSz cx="12192000" cy="6858000"/>
  <p:notesSz cx="6791325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Седнев" initials="ДС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698"/>
    <a:srgbClr val="00C8E6"/>
    <a:srgbClr val="009678"/>
    <a:srgbClr val="6955FF"/>
    <a:srgbClr val="0096AA"/>
    <a:srgbClr val="286EDC"/>
    <a:srgbClr val="FAB400"/>
    <a:srgbClr val="C83AF6"/>
    <a:srgbClr val="91D200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2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9973-B2ED-47F8-8A78-D28DB888792A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D72E-0A6E-4C0A-A8ED-F814144E9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554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DC125-F1CB-421D-BF0C-479EBC807B8B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2425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DB774-640C-411A-8718-DDB764B45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4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0" y="-1"/>
            <a:ext cx="4203700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970455" y="1894702"/>
            <a:ext cx="6760226" cy="2165607"/>
          </a:xfrm>
        </p:spPr>
        <p:txBody>
          <a:bodyPr anchor="b">
            <a:normAutofit/>
          </a:bodyPr>
          <a:lstStyle>
            <a:lvl1pPr algn="l">
              <a:defRPr sz="3400" cap="all" spc="300" baseline="0"/>
            </a:lvl1pPr>
          </a:lstStyle>
          <a:p>
            <a:r>
              <a:rPr lang="ru-RU" dirty="0"/>
              <a:t>Название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970454" y="4060310"/>
            <a:ext cx="6760226" cy="832965"/>
          </a:xfrm>
        </p:spPr>
        <p:txBody>
          <a:bodyPr/>
          <a:lstStyle>
            <a:lvl1pPr marL="0" indent="0" algn="l">
              <a:buNone/>
              <a:defRPr sz="2400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Дополнительное название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4233793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5037704" y="4893275"/>
            <a:ext cx="876530" cy="85520"/>
          </a:xfrm>
          <a:prstGeom prst="rect">
            <a:avLst/>
          </a:prstGeom>
          <a:solidFill>
            <a:srgbClr val="3B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37138" y="6482492"/>
            <a:ext cx="1949450" cy="28901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дата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2" hasCustomPrompt="1"/>
          </p:nvPr>
        </p:nvSpPr>
        <p:spPr>
          <a:xfrm>
            <a:off x="4970590" y="4979008"/>
            <a:ext cx="4890102" cy="8080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ФИО выступающего,</a:t>
            </a:r>
          </a:p>
          <a:p>
            <a:pPr lvl="0"/>
            <a:r>
              <a:rPr lang="ru-RU" dirty="0"/>
              <a:t>должность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38" y="1199210"/>
            <a:ext cx="2295536" cy="4963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42" y="1199209"/>
            <a:ext cx="3671137" cy="4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3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-6350" y="4562475"/>
            <a:ext cx="12192000" cy="2295525"/>
          </a:xfrm>
          <a:prstGeom prst="rect">
            <a:avLst/>
          </a:prstGeom>
        </p:spPr>
      </p:pic>
      <p:sp>
        <p:nvSpPr>
          <p:cNvPr id="14" name="Прямоугольник 13"/>
          <p:cNvSpPr/>
          <p:nvPr userDrawn="1"/>
        </p:nvSpPr>
        <p:spPr>
          <a:xfrm>
            <a:off x="-6350" y="4562474"/>
            <a:ext cx="12192000" cy="22955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Дата 2"/>
          <p:cNvSpPr>
            <a:spLocks noGrp="1"/>
          </p:cNvSpPr>
          <p:nvPr>
            <p:ph type="dt" sz="half" idx="10"/>
          </p:nvPr>
        </p:nvSpPr>
        <p:spPr>
          <a:xfrm>
            <a:off x="831850" y="6356349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15" y="700217"/>
            <a:ext cx="3131835" cy="4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5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лайд 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794934" y="3386239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5232" y="1545491"/>
            <a:ext cx="6757088" cy="1472143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53124" y="3282805"/>
            <a:ext cx="8929127" cy="289415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586421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0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036050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44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олько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4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444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бумаг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37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983756" y="2951692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289324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246438"/>
            <a:ext cx="7287244" cy="32532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1200" y="64996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7" name="Дата 2"/>
          <p:cNvSpPr>
            <a:spLocks noGrp="1"/>
          </p:cNvSpPr>
          <p:nvPr>
            <p:ph type="dt" sz="half" idx="13"/>
          </p:nvPr>
        </p:nvSpPr>
        <p:spPr>
          <a:xfrm>
            <a:off x="149857" y="6499653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4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спис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312150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827633"/>
            <a:ext cx="4754795" cy="26720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6862763" y="3827558"/>
            <a:ext cx="4785540" cy="26716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983756" y="3742113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983756" y="2959147"/>
            <a:ext cx="5108575" cy="436563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3756" y="64928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Дата 2"/>
          <p:cNvSpPr>
            <a:spLocks noGrp="1"/>
          </p:cNvSpPr>
          <p:nvPr>
            <p:ph type="dt" sz="half" idx="15"/>
          </p:nvPr>
        </p:nvSpPr>
        <p:spPr>
          <a:xfrm>
            <a:off x="254499" y="6492874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0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п.информа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-1" y="-1"/>
            <a:ext cx="4942703" cy="6858001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0"/>
            <a:ext cx="4983892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199" y="680908"/>
            <a:ext cx="4061942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535612" y="6450227"/>
            <a:ext cx="4324825" cy="32951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086680" y="6450227"/>
            <a:ext cx="1795572" cy="329514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34658" y="2199349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/>
          </p:nvPr>
        </p:nvSpPr>
        <p:spPr>
          <a:xfrm>
            <a:off x="5535613" y="2085975"/>
            <a:ext cx="6088062" cy="4270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55763" y="2085975"/>
            <a:ext cx="2990850" cy="4270375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4" name="Дата 2"/>
          <p:cNvSpPr>
            <a:spLocks noGrp="1"/>
          </p:cNvSpPr>
          <p:nvPr>
            <p:ph type="dt" sz="half" idx="10"/>
          </p:nvPr>
        </p:nvSpPr>
        <p:spPr>
          <a:xfrm>
            <a:off x="1655763" y="645349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82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2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-1" b="15745"/>
          <a:stretch/>
        </p:blipFill>
        <p:spPr>
          <a:xfrm>
            <a:off x="4597400" y="-1"/>
            <a:ext cx="75946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4597400" y="0"/>
            <a:ext cx="75946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128656" y="1854714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28656" y="197708"/>
            <a:ext cx="4882610" cy="1627916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8656" y="2203955"/>
            <a:ext cx="6585470" cy="397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28656" y="6440684"/>
            <a:ext cx="4882610" cy="33905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011266" y="6440684"/>
            <a:ext cx="1870986" cy="339057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66" y="880264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7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8199" y="1728062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4052" cy="454720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628526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 без чер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7133"/>
            <a:ext cx="11044052" cy="47556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628526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5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Безбумаж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029700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7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на бок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5674"/>
          <a:stretch/>
        </p:blipFill>
        <p:spPr>
          <a:xfrm>
            <a:off x="0" y="-1"/>
            <a:ext cx="12192000" cy="2794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8829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971854" y="1046344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6200000">
            <a:off x="2140550" y="2698275"/>
            <a:ext cx="4398550" cy="1048039"/>
          </a:xfrm>
        </p:spPr>
        <p:txBody>
          <a:bodyPr>
            <a:normAutofit/>
          </a:bodyPr>
          <a:lstStyle>
            <a:lvl1pPr>
              <a:defRPr sz="35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6394" y="1491963"/>
            <a:ext cx="5925858" cy="468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55206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56301" y="936625"/>
            <a:ext cx="4695224" cy="338138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66485" y="645520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336911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49488" cy="1048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0440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901880" y="6455135"/>
            <a:ext cx="1980371" cy="268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EAEAE"/>
                </a:solidFill>
              </a:defRPr>
            </a:lvl1pPr>
          </a:lstStyle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362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6" r:id="rId6"/>
    <p:sldLayoutId id="2147483668" r:id="rId7"/>
    <p:sldLayoutId id="2147483665" r:id="rId8"/>
    <p:sldLayoutId id="2147483650" r:id="rId9"/>
    <p:sldLayoutId id="2147483651" r:id="rId10"/>
    <p:sldLayoutId id="2147483664" r:id="rId11"/>
    <p:sldLayoutId id="2147483654" r:id="rId12"/>
    <p:sldLayoutId id="2147483655" r:id="rId13"/>
    <p:sldLayoutId id="2147483667" r:id="rId14"/>
    <p:sldLayoutId id="214748366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 cap="all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70590" y="2117955"/>
            <a:ext cx="6760226" cy="2165607"/>
          </a:xfrm>
        </p:spPr>
        <p:txBody>
          <a:bodyPr>
            <a:noAutofit/>
          </a:bodyPr>
          <a:lstStyle/>
          <a:p>
            <a:r>
              <a:rPr lang="en-US" sz="2800" dirty="0"/>
              <a:t>Development of a steering rack electric drive control system for an autonomous vehicle</a:t>
            </a:r>
            <a:endParaRPr lang="ru-RU" sz="2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Sokurov R., 8E02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01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D4D64-BFA1-46BA-9326-A7F30376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obtained results of final paper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1E9B7B7-FE98-4CC1-9D4D-1A7A23FD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10</a:t>
            </a:fld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208B0D-286E-418D-9B05-E640E724BC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As a result of the final paper, we received a steering rack control unit, which is now used in autonomous cars both in Russia and abroad.</a:t>
            </a:r>
            <a:endParaRPr lang="ru-RU" dirty="0"/>
          </a:p>
        </p:txBody>
      </p:sp>
      <p:pic>
        <p:nvPicPr>
          <p:cNvPr id="3074" name="Picture 2" descr="Сервоконтроллер рулевой рейки">
            <a:extLst>
              <a:ext uri="{FF2B5EF4-FFF2-40B4-BE49-F238E27FC236}">
                <a16:creationId xmlns:a16="http://schemas.microsoft.com/office/drawing/2014/main" id="{F5E1B62E-8716-4B2B-80C0-1802141E8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026" y="352585"/>
            <a:ext cx="3571234" cy="267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URR-30-С">
            <a:extLst>
              <a:ext uri="{FF2B5EF4-FFF2-40B4-BE49-F238E27FC236}">
                <a16:creationId xmlns:a16="http://schemas.microsoft.com/office/drawing/2014/main" id="{423C6126-94BD-47FF-8A78-1467FE637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594" y="1347947"/>
            <a:ext cx="3404658" cy="255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2487263-1EF5-49BE-9402-573C11AC0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109" y="4271630"/>
            <a:ext cx="3534269" cy="2476846"/>
          </a:xfrm>
          <a:prstGeom prst="rect">
            <a:avLst/>
          </a:prstGeom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A801ADC-6E50-430C-8DD8-0F81B16EF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648" y="3076413"/>
            <a:ext cx="3502946" cy="197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28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70590" y="2117955"/>
            <a:ext cx="6760226" cy="2165607"/>
          </a:xfrm>
        </p:spPr>
        <p:txBody>
          <a:bodyPr>
            <a:noAutofit/>
          </a:bodyPr>
          <a:lstStyle/>
          <a:p>
            <a:r>
              <a:rPr lang="en-US" sz="2800" dirty="0"/>
              <a:t>Development of a steering rack electric drive control system for an autonomous vehicle</a:t>
            </a:r>
            <a:endParaRPr lang="ru-RU" sz="2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Sokurov R., 8E02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35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EB3915B-3794-46DC-9476-6960A2427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D23820F-CCFA-42DB-B767-6CBEC353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objectives of the final paper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E6327B-7630-4CCC-9A80-24E618A0C0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goal of my final paper is development of a steering rack electric drive control system for an unmanned vehicle and its implementation on the steering rack electric drive control unit</a:t>
            </a:r>
          </a:p>
          <a:p>
            <a:pPr marL="0" indent="0">
              <a:buNone/>
            </a:pPr>
            <a:r>
              <a:rPr lang="en-US" dirty="0"/>
              <a:t>Objectives of the final paper:</a:t>
            </a:r>
          </a:p>
          <a:p>
            <a:pPr marL="342900" indent="-342900">
              <a:buAutoNum type="arabicPeriod"/>
            </a:pPr>
            <a:r>
              <a:rPr lang="en-US" dirty="0"/>
              <a:t>Examine the electric motor of the steering rack, determine its characteristics</a:t>
            </a:r>
          </a:p>
          <a:p>
            <a:pPr marL="342900" indent="-342900">
              <a:buAutoNum type="arabicPeriod"/>
            </a:pPr>
            <a:r>
              <a:rPr lang="en-US" dirty="0"/>
              <a:t>To develop a simulation model of the electric steering rack drive</a:t>
            </a:r>
          </a:p>
          <a:p>
            <a:pPr marL="342900" indent="-342900">
              <a:buAutoNum type="arabicPeriod"/>
            </a:pPr>
            <a:r>
              <a:rPr lang="en-US" dirty="0"/>
              <a:t>To develop a simulation model of the steering rack electric drive control system</a:t>
            </a:r>
          </a:p>
          <a:p>
            <a:pPr marL="342900" indent="-342900">
              <a:buAutoNum type="arabicPeriod"/>
            </a:pPr>
            <a:r>
              <a:rPr lang="en-US" dirty="0"/>
              <a:t>Optimize the steering rack electric drive control system</a:t>
            </a:r>
          </a:p>
          <a:p>
            <a:pPr marL="342900" indent="-342900">
              <a:buAutoNum type="arabicPeriod"/>
            </a:pPr>
            <a:r>
              <a:rPr lang="en-US" dirty="0"/>
              <a:t>To conduct an experimental study of the developed simulation model of the steering rack electric control system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116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5B15C-D4DA-4B2E-AE1A-63F110ECF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Description of the research object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A0C4171-9595-43A4-8B53-14802483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F349EA-5920-4857-B10F-F92D6C85B9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2D69AD-B4F2-4D09-9101-D204045A2F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control object is a steering rack control unit with an electromechanical power steering. The steering rack is a DC motor that rotates a bevel gear through a worm gear, which participates in rack and pinion transmission, thereby linearly moving the rod of the rack.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1C442A-D858-4306-BC6B-9A0BFCE85A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77036" y="1038429"/>
            <a:ext cx="2528198" cy="390555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866380F-C234-4EFE-A55C-92D3C93A0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809" y="3896438"/>
            <a:ext cx="4772866" cy="282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82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272EB53-201D-48EE-9D04-475E88ECD5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8332E23-4AC0-4083-9DD9-1CFBBBE0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process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D16B4C-9D03-43F3-A01A-BA9D29ECBA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3C43C6-C56C-4EAD-96CE-B0F21D7031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8447" y="2617597"/>
            <a:ext cx="4624214" cy="38820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6BDF51-52D5-4CBD-B8C1-F0F400D501B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22" y="2776497"/>
            <a:ext cx="5940425" cy="3564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5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8332E23-4AC0-4083-9DD9-1CFBBBE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 anchor="ctr">
            <a:normAutofit/>
          </a:bodyPr>
          <a:lstStyle/>
          <a:p>
            <a:r>
              <a:rPr lang="en-US" dirty="0"/>
              <a:t>work process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272EB53-201D-48EE-9D04-475E88EC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51D432A-D135-4954-8559-2B6A9DE81B6A}" type="slidenum">
              <a:rPr lang="ru-RU" smtClean="0"/>
              <a:pPr>
                <a:spcAft>
                  <a:spcPts val="600"/>
                </a:spcAft>
              </a:pPr>
              <a:t>5</a:t>
            </a:fld>
            <a:endParaRPr lang="ru-RU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275D21-B32A-4AD9-8046-D4863143F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843007"/>
              </p:ext>
            </p:extLst>
          </p:nvPr>
        </p:nvGraphicFramePr>
        <p:xfrm>
          <a:off x="1728074" y="1825625"/>
          <a:ext cx="9264306" cy="4547213"/>
        </p:xfrm>
        <a:graphic>
          <a:graphicData uri="http://schemas.openxmlformats.org/drawingml/2006/table">
            <a:tbl>
              <a:tblPr/>
              <a:tblGrid>
                <a:gridCol w="624892">
                  <a:extLst>
                    <a:ext uri="{9D8B030D-6E8A-4147-A177-3AD203B41FA5}">
                      <a16:colId xmlns:a16="http://schemas.microsoft.com/office/drawing/2014/main" val="4167755708"/>
                    </a:ext>
                  </a:extLst>
                </a:gridCol>
                <a:gridCol w="624892">
                  <a:extLst>
                    <a:ext uri="{9D8B030D-6E8A-4147-A177-3AD203B41FA5}">
                      <a16:colId xmlns:a16="http://schemas.microsoft.com/office/drawing/2014/main" val="3726248431"/>
                    </a:ext>
                  </a:extLst>
                </a:gridCol>
                <a:gridCol w="1520143">
                  <a:extLst>
                    <a:ext uri="{9D8B030D-6E8A-4147-A177-3AD203B41FA5}">
                      <a16:colId xmlns:a16="http://schemas.microsoft.com/office/drawing/2014/main" val="1198315522"/>
                    </a:ext>
                  </a:extLst>
                </a:gridCol>
                <a:gridCol w="899786">
                  <a:extLst>
                    <a:ext uri="{9D8B030D-6E8A-4147-A177-3AD203B41FA5}">
                      <a16:colId xmlns:a16="http://schemas.microsoft.com/office/drawing/2014/main" val="2624297033"/>
                    </a:ext>
                  </a:extLst>
                </a:gridCol>
                <a:gridCol w="2725307">
                  <a:extLst>
                    <a:ext uri="{9D8B030D-6E8A-4147-A177-3AD203B41FA5}">
                      <a16:colId xmlns:a16="http://schemas.microsoft.com/office/drawing/2014/main" val="3354257211"/>
                    </a:ext>
                  </a:extLst>
                </a:gridCol>
                <a:gridCol w="2869286">
                  <a:extLst>
                    <a:ext uri="{9D8B030D-6E8A-4147-A177-3AD203B41FA5}">
                      <a16:colId xmlns:a16="http://schemas.microsoft.com/office/drawing/2014/main" val="530877984"/>
                    </a:ext>
                  </a:extLst>
                </a:gridCol>
              </a:tblGrid>
              <a:tr h="23932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U, V</a:t>
                      </a:r>
                      <a:endParaRPr lang="az-Cyrl-AZ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I, </a:t>
                      </a:r>
                      <a:r>
                        <a:rPr lang="az-Cyrl-A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</a:t>
                      </a:r>
                      <a:endParaRPr lang="az-Cyrl-AZ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 (speed</a:t>
                      </a:r>
                      <a:r>
                        <a:rPr lang="az-Cyrl-A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),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rpm</a:t>
                      </a:r>
                      <a:endParaRPr lang="az-Cyrl-AZ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w, rad/s</a:t>
                      </a:r>
                      <a:endParaRPr lang="az-Cyrl-AZ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 (Winding resistance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),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Ohm</a:t>
                      </a:r>
                      <a:endParaRPr lang="ru-R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См 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 parameter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),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</a:t>
                      </a:r>
                      <a:endParaRPr lang="ru-R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0302"/>
                  </a:ext>
                </a:extLst>
              </a:tr>
              <a:tr h="23932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6B8B7"/>
                          </a:highlight>
                          <a:latin typeface="Calibri" panose="020F0502020204030204" pitchFamily="34" charset="0"/>
                        </a:rPr>
                        <a:t>1</a:t>
                      </a:r>
                      <a:endParaRPr lang="ru-RU" sz="2000" b="0" i="0" u="none" strike="noStrike">
                        <a:effectLst/>
                        <a:highlight>
                          <a:srgbClr val="E6B8B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6B8B7"/>
                          </a:highlight>
                          <a:latin typeface="Calibri" panose="020F0502020204030204" pitchFamily="34" charset="0"/>
                        </a:rPr>
                        <a:t>0,64</a:t>
                      </a:r>
                      <a:endParaRPr lang="ru-RU" sz="2000" b="0" i="0" u="none" strike="noStrike">
                        <a:effectLst/>
                        <a:highlight>
                          <a:srgbClr val="E6B8B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6B8B7"/>
                          </a:highlight>
                          <a:latin typeface="Calibri" panose="020F0502020204030204" pitchFamily="34" charset="0"/>
                        </a:rPr>
                        <a:t>40</a:t>
                      </a:r>
                      <a:endParaRPr lang="ru-RU" sz="2000" b="0" i="0" u="none" strike="noStrike">
                        <a:effectLst/>
                        <a:highlight>
                          <a:srgbClr val="E6B8B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6B8B7"/>
                          </a:highlight>
                          <a:latin typeface="Calibri" panose="020F0502020204030204" pitchFamily="34" charset="0"/>
                        </a:rPr>
                        <a:t>4,1887902</a:t>
                      </a:r>
                      <a:endParaRPr lang="ru-RU" sz="2000" b="0" i="0" u="none" strike="noStrike">
                        <a:effectLst/>
                        <a:highlight>
                          <a:srgbClr val="E6B8B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6B8B7"/>
                          </a:highlight>
                          <a:latin typeface="Calibri" panose="020F0502020204030204" pitchFamily="34" charset="0"/>
                        </a:rPr>
                        <a:t>0,357267</a:t>
                      </a:r>
                      <a:endParaRPr lang="ru-RU" sz="2000" b="0" i="0" u="none" strike="noStrike">
                        <a:effectLst/>
                        <a:highlight>
                          <a:srgbClr val="E6B8B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6B8B7"/>
                          </a:highlight>
                          <a:latin typeface="Calibri" panose="020F0502020204030204" pitchFamily="34" charset="0"/>
                        </a:rPr>
                        <a:t>0,18414604</a:t>
                      </a:r>
                      <a:endParaRPr lang="ru-RU" sz="2000" b="0" i="0" u="none" strike="noStrike">
                        <a:effectLst/>
                        <a:highlight>
                          <a:srgbClr val="E6B8B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906103"/>
                  </a:ext>
                </a:extLst>
              </a:tr>
              <a:tr h="23932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6B8B7"/>
                          </a:highlight>
                          <a:latin typeface="Calibri" panose="020F0502020204030204" pitchFamily="34" charset="0"/>
                        </a:rPr>
                        <a:t>2</a:t>
                      </a:r>
                      <a:endParaRPr lang="ru-RU" sz="2000" b="0" i="0" u="none" strike="noStrike">
                        <a:effectLst/>
                        <a:highlight>
                          <a:srgbClr val="E6B8B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6B8B7"/>
                          </a:highlight>
                          <a:latin typeface="Calibri" panose="020F0502020204030204" pitchFamily="34" charset="0"/>
                        </a:rPr>
                        <a:t>0,67</a:t>
                      </a:r>
                      <a:endParaRPr lang="ru-RU" sz="2000" b="0" i="0" u="none" strike="noStrike">
                        <a:effectLst/>
                        <a:highlight>
                          <a:srgbClr val="E6B8B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6B8B7"/>
                          </a:highlight>
                          <a:latin typeface="Calibri" panose="020F0502020204030204" pitchFamily="34" charset="0"/>
                        </a:rPr>
                        <a:t>225</a:t>
                      </a:r>
                      <a:endParaRPr lang="ru-RU" sz="2000" b="0" i="0" u="none" strike="noStrike">
                        <a:effectLst/>
                        <a:highlight>
                          <a:srgbClr val="E6B8B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6B8B7"/>
                          </a:highlight>
                          <a:latin typeface="Calibri" panose="020F0502020204030204" pitchFamily="34" charset="0"/>
                        </a:rPr>
                        <a:t>23,5619449</a:t>
                      </a:r>
                      <a:endParaRPr lang="ru-RU" sz="2000" b="0" i="0" u="none" strike="noStrike">
                        <a:effectLst/>
                        <a:highlight>
                          <a:srgbClr val="E6B8B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6B8B7"/>
                          </a:highlight>
                          <a:latin typeface="Calibri" panose="020F0502020204030204" pitchFamily="34" charset="0"/>
                        </a:rPr>
                        <a:t>0,357267</a:t>
                      </a:r>
                      <a:endParaRPr lang="ru-RU" sz="2000" b="0" i="0" u="none" strike="noStrike">
                        <a:effectLst/>
                        <a:highlight>
                          <a:srgbClr val="E6B8B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6B8B7"/>
                          </a:highlight>
                          <a:latin typeface="Calibri" panose="020F0502020204030204" pitchFamily="34" charset="0"/>
                        </a:rPr>
                        <a:t>0,07472351</a:t>
                      </a:r>
                      <a:endParaRPr lang="ru-RU" sz="2000" b="0" i="0" u="none" strike="noStrike">
                        <a:effectLst/>
                        <a:highlight>
                          <a:srgbClr val="E6B8B7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012602"/>
                  </a:ext>
                </a:extLst>
              </a:tr>
              <a:tr h="23932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41,887902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0,357267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0,06530817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064329"/>
                  </a:ext>
                </a:extLst>
              </a:tr>
              <a:tr h="23932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59,0619419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0,357267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0,06294678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258272"/>
                  </a:ext>
                </a:extLst>
              </a:tr>
              <a:tr h="23932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78,0162176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0,357267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0,06028834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790128"/>
                  </a:ext>
                </a:extLst>
              </a:tr>
              <a:tr h="23932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95,2949772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0,357267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0,05966322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104180"/>
                  </a:ext>
                </a:extLst>
              </a:tr>
              <a:tr h="23932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1085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113,620934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0,357267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0,05865265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166607"/>
                  </a:ext>
                </a:extLst>
              </a:tr>
              <a:tr h="23932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1265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132,47049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0,357267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0,05774779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90984"/>
                  </a:ext>
                </a:extLst>
              </a:tr>
              <a:tr h="23932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1450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151,843645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0,357267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0,05687158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643742"/>
                  </a:ext>
                </a:extLst>
              </a:tr>
              <a:tr h="23932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1637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171,426239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0,357267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0,05608331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531687"/>
                  </a:ext>
                </a:extLst>
              </a:tr>
              <a:tr h="23932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1828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191,427712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0,357267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0,05535399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43837"/>
                  </a:ext>
                </a:extLst>
              </a:tr>
              <a:tr h="23932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1,19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211,324466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0,357267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0,05477289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960235"/>
                  </a:ext>
                </a:extLst>
              </a:tr>
              <a:tr h="23932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1,28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2207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231,1165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0,357267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0,05427003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254180"/>
                  </a:ext>
                </a:extLst>
              </a:tr>
              <a:tr h="23932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1,28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2397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251,013253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0,357267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0,05395212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030736"/>
                  </a:ext>
                </a:extLst>
              </a:tr>
              <a:tr h="23932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1,35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2575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269,653369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0,357267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0,05383834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21599"/>
                  </a:ext>
                </a:extLst>
              </a:tr>
              <a:tr h="23932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1,42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2760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289,026524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0,357267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0,05360297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455335"/>
                  </a:ext>
                </a:extLst>
              </a:tr>
              <a:tr h="23932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1,45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2944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308,294959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0,357267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0,05346167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486714"/>
                  </a:ext>
                </a:extLst>
              </a:tr>
              <a:tr h="23932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1,59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3145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329,34363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0,357267</a:t>
                      </a:r>
                      <a:endParaRPr lang="ru-RU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0,05292935</a:t>
                      </a:r>
                      <a:endParaRPr lang="ru-RU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65" marR="10665" marT="106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607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84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8332E23-4AC0-4083-9DD9-1CFBBBE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 anchor="ctr">
            <a:normAutofit/>
          </a:bodyPr>
          <a:lstStyle/>
          <a:p>
            <a:r>
              <a:rPr lang="en-US" dirty="0"/>
              <a:t>work process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272EB53-201D-48EE-9D04-475E88EC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51D432A-D135-4954-8559-2B6A9DE81B6A}" type="slidenum">
              <a:rPr lang="ru-RU" smtClean="0"/>
              <a:pPr>
                <a:spcAft>
                  <a:spcPts val="600"/>
                </a:spcAft>
              </a:pPr>
              <a:t>6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7BA0512-4955-496D-9B37-305C9888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284087"/>
              </p:ext>
            </p:extLst>
          </p:nvPr>
        </p:nvGraphicFramePr>
        <p:xfrm>
          <a:off x="838200" y="2216257"/>
          <a:ext cx="11044056" cy="3976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971">
                  <a:extLst>
                    <a:ext uri="{9D8B030D-6E8A-4147-A177-3AD203B41FA5}">
                      <a16:colId xmlns:a16="http://schemas.microsoft.com/office/drawing/2014/main" val="3680225990"/>
                    </a:ext>
                  </a:extLst>
                </a:gridCol>
                <a:gridCol w="861678">
                  <a:extLst>
                    <a:ext uri="{9D8B030D-6E8A-4147-A177-3AD203B41FA5}">
                      <a16:colId xmlns:a16="http://schemas.microsoft.com/office/drawing/2014/main" val="2040554440"/>
                    </a:ext>
                  </a:extLst>
                </a:gridCol>
                <a:gridCol w="1426944">
                  <a:extLst>
                    <a:ext uri="{9D8B030D-6E8A-4147-A177-3AD203B41FA5}">
                      <a16:colId xmlns:a16="http://schemas.microsoft.com/office/drawing/2014/main" val="768531884"/>
                    </a:ext>
                  </a:extLst>
                </a:gridCol>
                <a:gridCol w="1186931">
                  <a:extLst>
                    <a:ext uri="{9D8B030D-6E8A-4147-A177-3AD203B41FA5}">
                      <a16:colId xmlns:a16="http://schemas.microsoft.com/office/drawing/2014/main" val="1727472292"/>
                    </a:ext>
                  </a:extLst>
                </a:gridCol>
                <a:gridCol w="1003526">
                  <a:extLst>
                    <a:ext uri="{9D8B030D-6E8A-4147-A177-3AD203B41FA5}">
                      <a16:colId xmlns:a16="http://schemas.microsoft.com/office/drawing/2014/main" val="3183635588"/>
                    </a:ext>
                  </a:extLst>
                </a:gridCol>
                <a:gridCol w="1225425">
                  <a:extLst>
                    <a:ext uri="{9D8B030D-6E8A-4147-A177-3AD203B41FA5}">
                      <a16:colId xmlns:a16="http://schemas.microsoft.com/office/drawing/2014/main" val="1865097856"/>
                    </a:ext>
                  </a:extLst>
                </a:gridCol>
                <a:gridCol w="1205047">
                  <a:extLst>
                    <a:ext uri="{9D8B030D-6E8A-4147-A177-3AD203B41FA5}">
                      <a16:colId xmlns:a16="http://schemas.microsoft.com/office/drawing/2014/main" val="1502253649"/>
                    </a:ext>
                  </a:extLst>
                </a:gridCol>
                <a:gridCol w="3265534">
                  <a:extLst>
                    <a:ext uri="{9D8B030D-6E8A-4147-A177-3AD203B41FA5}">
                      <a16:colId xmlns:a16="http://schemas.microsoft.com/office/drawing/2014/main" val="853414974"/>
                    </a:ext>
                  </a:extLst>
                </a:gridCol>
              </a:tblGrid>
              <a:tr h="1022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U, </a:t>
                      </a:r>
                      <a:r>
                        <a:rPr lang="ru-RU" sz="1600" u="none" strike="noStrike">
                          <a:effectLst/>
                        </a:rPr>
                        <a:t>В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I, </a:t>
                      </a:r>
                      <a:r>
                        <a:rPr lang="ru-RU" sz="1600" u="none" strike="noStrike">
                          <a:effectLst/>
                        </a:rPr>
                        <a:t>А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Measured force</a:t>
                      </a:r>
                      <a:r>
                        <a:rPr lang="ru-RU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>
                          <a:effectLst/>
                        </a:rPr>
                        <a:t>kg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Force</a:t>
                      </a:r>
                      <a:r>
                        <a:rPr lang="ru-RU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>
                          <a:effectLst/>
                        </a:rPr>
                        <a:t>N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Lever length</a:t>
                      </a:r>
                      <a:r>
                        <a:rPr lang="ru-RU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>
                          <a:effectLst/>
                        </a:rPr>
                        <a:t>m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Torque</a:t>
                      </a:r>
                      <a:r>
                        <a:rPr lang="ru-RU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>
                          <a:effectLst/>
                        </a:rPr>
                        <a:t>N</a:t>
                      </a:r>
                      <a:r>
                        <a:rPr lang="ru-RU" sz="1600" u="none" strike="noStrike" dirty="0">
                          <a:effectLst/>
                        </a:rPr>
                        <a:t> * </a:t>
                      </a:r>
                      <a:r>
                        <a:rPr lang="en-US" sz="1600" u="none" strike="noStrike" dirty="0">
                          <a:effectLst/>
                        </a:rPr>
                        <a:t>m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Linear Force of the steering rack, N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Design parameter</a:t>
                      </a:r>
                      <a:r>
                        <a:rPr lang="ru-RU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r>
                        <a:rPr lang="ru-RU" sz="1600" u="none" strike="noStrike" dirty="0">
                          <a:effectLst/>
                        </a:rPr>
                        <a:t>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extLst>
                  <a:ext uri="{0D108BD9-81ED-4DB2-BD59-A6C34878D82A}">
                    <a16:rowId xmlns:a16="http://schemas.microsoft.com/office/drawing/2014/main" val="80704747"/>
                  </a:ext>
                </a:extLst>
              </a:tr>
              <a:tr h="30486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0,146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0,7154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1433,662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0,04769333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extLst>
                  <a:ext uri="{0D108BD9-81ED-4DB2-BD59-A6C34878D82A}">
                    <a16:rowId xmlns:a16="http://schemas.microsoft.com/office/drawing/2014/main" val="672835646"/>
                  </a:ext>
                </a:extLst>
              </a:tr>
              <a:tr h="30486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6,86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0,146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1,00156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2007,126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0,050078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extLst>
                  <a:ext uri="{0D108BD9-81ED-4DB2-BD59-A6C34878D82A}">
                    <a16:rowId xmlns:a16="http://schemas.microsoft.com/office/drawing/2014/main" val="2635522585"/>
                  </a:ext>
                </a:extLst>
              </a:tr>
              <a:tr h="30486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8,82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0,146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1,28772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2580,591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0,0515088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extLst>
                  <a:ext uri="{0D108BD9-81ED-4DB2-BD59-A6C34878D82A}">
                    <a16:rowId xmlns:a16="http://schemas.microsoft.com/office/drawing/2014/main" val="3735100194"/>
                  </a:ext>
                </a:extLst>
              </a:tr>
              <a:tr h="30486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30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10,78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0,146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1,57388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3154,056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0,05246267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extLst>
                  <a:ext uri="{0D108BD9-81ED-4DB2-BD59-A6C34878D82A}">
                    <a16:rowId xmlns:a16="http://schemas.microsoft.com/office/drawing/2014/main" val="4215383827"/>
                  </a:ext>
                </a:extLst>
              </a:tr>
              <a:tr h="30486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-10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4,9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0,146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0,7154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1433,662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0,04769333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extLst>
                  <a:ext uri="{0D108BD9-81ED-4DB2-BD59-A6C34878D82A}">
                    <a16:rowId xmlns:a16="http://schemas.microsoft.com/office/drawing/2014/main" val="3162032010"/>
                  </a:ext>
                </a:extLst>
              </a:tr>
              <a:tr h="30486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-10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6,86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0,146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1,00156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2007,126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0,050078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extLst>
                  <a:ext uri="{0D108BD9-81ED-4DB2-BD59-A6C34878D82A}">
                    <a16:rowId xmlns:a16="http://schemas.microsoft.com/office/drawing/2014/main" val="533384816"/>
                  </a:ext>
                </a:extLst>
              </a:tr>
              <a:tr h="30486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-15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7,84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0,146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1,14464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2293,859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0,0457856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extLst>
                  <a:ext uri="{0D108BD9-81ED-4DB2-BD59-A6C34878D82A}">
                    <a16:rowId xmlns:a16="http://schemas.microsoft.com/office/drawing/2014/main" val="3122145135"/>
                  </a:ext>
                </a:extLst>
              </a:tr>
              <a:tr h="30486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-15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30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9,8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0,146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1,4308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2867,323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0,04769333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extLst>
                  <a:ext uri="{0D108BD9-81ED-4DB2-BD59-A6C34878D82A}">
                    <a16:rowId xmlns:a16="http://schemas.microsoft.com/office/drawing/2014/main" val="2097915868"/>
                  </a:ext>
                </a:extLst>
              </a:tr>
              <a:tr h="30486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-20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35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12,74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0,146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1,86004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3727,52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0,053144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86" marR="13586" marT="13586" marB="0" anchor="ctr"/>
                </a:tc>
                <a:extLst>
                  <a:ext uri="{0D108BD9-81ED-4DB2-BD59-A6C34878D82A}">
                    <a16:rowId xmlns:a16="http://schemas.microsoft.com/office/drawing/2014/main" val="2098572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40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272EB53-201D-48EE-9D04-475E88ECD5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8332E23-4AC0-4083-9DD9-1CFBBBE0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process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D16B4C-9D03-43F3-A01A-BA9D29ECBA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4D0833-76DD-4AFA-A438-A9AF62A58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5" y="2995738"/>
            <a:ext cx="12061090" cy="31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9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3557DA5-FF57-42C3-B440-1D2828BC61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C95C8A-0C75-4588-AF32-CC26B607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solved in final paper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FCAE25-1178-4F71-96B6-86C7FC15A7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36852" y="2716306"/>
            <a:ext cx="5227619" cy="3935506"/>
          </a:xfrm>
        </p:spPr>
        <p:txBody>
          <a:bodyPr/>
          <a:lstStyle/>
          <a:p>
            <a:r>
              <a:rPr lang="en-US" dirty="0"/>
              <a:t>The main problems of implementing autonomy technologies include the current absence in the Russian Federation of several critical electronic components of the 2nd and 3rd levels [1].</a:t>
            </a:r>
          </a:p>
          <a:p>
            <a:r>
              <a:rPr lang="en-US" dirty="0"/>
              <a:t>After creating the steering rack electric drive control system and its implementation, we will have a ready-made component that can support the SAE 2+ automation level for any light and light-heavy (up to 3T) car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684EAE-380D-4A00-A6B7-9A18C56AA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8940"/>
            <a:ext cx="6336853" cy="430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33FABB-27C5-4EE4-960D-CD447545FF61}"/>
              </a:ext>
            </a:extLst>
          </p:cNvPr>
          <p:cNvSpPr txBox="1"/>
          <p:nvPr/>
        </p:nvSpPr>
        <p:spPr>
          <a:xfrm>
            <a:off x="6336851" y="62116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[1] —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Распоряжение Правительства РФ от 28.12.2022 N 4261-р &lt;Об утверждении Стратегии развития автомобильной промышленности Российской Федерации до 2035 года&gt;</a:t>
            </a:r>
          </a:p>
        </p:txBody>
      </p:sp>
    </p:spTree>
    <p:extLst>
      <p:ext uri="{BB962C8B-B14F-4D97-AF65-F5344CB8AC3E}">
        <p14:creationId xmlns:p14="http://schemas.microsoft.com/office/powerpoint/2010/main" val="284387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B1E54E5-20EC-4AC1-838A-D6639BD79E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C6ABE84-66BF-446A-875C-9070F841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solving the tasks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C4DEF0-9B7A-48E1-878B-6DC5D29791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There are two ways to get what you don't have: you either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buy it </a:t>
            </a:r>
            <a:r>
              <a:rPr lang="ru-RU" dirty="0"/>
              <a:t>			        </a:t>
            </a:r>
            <a:r>
              <a:rPr lang="en-US" dirty="0"/>
              <a:t>or </a:t>
            </a:r>
            <a:r>
              <a:rPr lang="ru-RU" dirty="0"/>
              <a:t>		       </a:t>
            </a:r>
            <a:r>
              <a:rPr lang="en-US" dirty="0"/>
              <a:t>create it.</a:t>
            </a:r>
            <a:endParaRPr lang="ru-RU" dirty="0"/>
          </a:p>
          <a:p>
            <a:endParaRPr lang="ru-RU" dirty="0"/>
          </a:p>
          <a:p>
            <a:r>
              <a:rPr lang="en-US" dirty="0"/>
              <a:t>Even though creating something is a much longer process, we decided to go this way. Besides, we had time.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354ABB-3B3E-41EE-A42E-4447BF64508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biLevel thresh="75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4784" y="3998253"/>
            <a:ext cx="288972" cy="2889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8048F2-4BBC-4826-8626-9CCBE4674BE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7195" y="3999999"/>
            <a:ext cx="284950" cy="28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082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5">
      <a:dk1>
        <a:sysClr val="windowText" lastClr="000000"/>
      </a:dk1>
      <a:lt1>
        <a:sysClr val="window" lastClr="FFFFFF"/>
      </a:lt1>
      <a:dk2>
        <a:srgbClr val="6C6D6C"/>
      </a:dk2>
      <a:lt2>
        <a:srgbClr val="E7E6E6"/>
      </a:lt2>
      <a:accent1>
        <a:srgbClr val="3B7698"/>
      </a:accent1>
      <a:accent2>
        <a:srgbClr val="28BE46"/>
      </a:accent2>
      <a:accent3>
        <a:srgbClr val="FF4460"/>
      </a:accent3>
      <a:accent4>
        <a:srgbClr val="FFB600"/>
      </a:accent4>
      <a:accent5>
        <a:srgbClr val="6573FF"/>
      </a:accent5>
      <a:accent6>
        <a:srgbClr val="76B729"/>
      </a:accent6>
      <a:hlink>
        <a:srgbClr val="00B0F0"/>
      </a:hlink>
      <a:folHlink>
        <a:srgbClr val="0082B0"/>
      </a:folHlink>
    </a:clrScheme>
    <a:fontScheme name="ТПУ202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_ИШНКБ_ТПУ_бумага_2022" id="{E92067F9-B219-473D-8CA7-E76BF7CECA97}" vid="{0258512F-E367-4D85-8A7F-92C966D94D9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648</Words>
  <Application>Microsoft Office PowerPoint</Application>
  <PresentationFormat>Широкоэкранный</PresentationFormat>
  <Paragraphs>233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Verdana</vt:lpstr>
      <vt:lpstr>Wingdings</vt:lpstr>
      <vt:lpstr>Тема Office</vt:lpstr>
      <vt:lpstr>Development of a steering rack electric drive control system for an autonomous vehicle</vt:lpstr>
      <vt:lpstr>Goals and objectives of the final paper</vt:lpstr>
      <vt:lpstr>Description of the research object</vt:lpstr>
      <vt:lpstr>work process</vt:lpstr>
      <vt:lpstr>work process</vt:lpstr>
      <vt:lpstr>work process</vt:lpstr>
      <vt:lpstr>work process</vt:lpstr>
      <vt:lpstr>Problem solved in final paper</vt:lpstr>
      <vt:lpstr>Methods for solving the tasks</vt:lpstr>
      <vt:lpstr>The obtained results of final paper</vt:lpstr>
      <vt:lpstr>Development of a steering rack electric drive control system for an autonomous vehicle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Фадеев Александр Сергеевич</dc:creator>
  <cp:lastModifiedBy>Ruslan Sokurov</cp:lastModifiedBy>
  <cp:revision>22</cp:revision>
  <cp:lastPrinted>2021-08-02T01:21:27Z</cp:lastPrinted>
  <dcterms:created xsi:type="dcterms:W3CDTF">2022-10-31T07:21:57Z</dcterms:created>
  <dcterms:modified xsi:type="dcterms:W3CDTF">2024-03-25T06:20:11Z</dcterms:modified>
</cp:coreProperties>
</file>