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8" r:id="rId3"/>
    <p:sldId id="269" r:id="rId4"/>
    <p:sldId id="271" r:id="rId5"/>
    <p:sldId id="270" r:id="rId6"/>
    <p:sldId id="272" r:id="rId7"/>
    <p:sldId id="273" r:id="rId8"/>
    <p:sldId id="274" r:id="rId9"/>
    <p:sldId id="275" r:id="rId10"/>
    <p:sldId id="276" r:id="rId11"/>
    <p:sldId id="277" r:id="rId12"/>
    <p:sldId id="278" r:id="rId13"/>
  </p:sldIdLst>
  <p:sldSz cx="12192000" cy="6858000"/>
  <p:notesSz cx="6791325" cy="987266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митрий Седнев" initials="ДС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7698"/>
    <a:srgbClr val="00C8E6"/>
    <a:srgbClr val="009678"/>
    <a:srgbClr val="6955FF"/>
    <a:srgbClr val="0096AA"/>
    <a:srgbClr val="286EDC"/>
    <a:srgbClr val="FAB400"/>
    <a:srgbClr val="C83AF6"/>
    <a:srgbClr val="91D200"/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85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99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6513" y="0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49973-B2ED-47F8-8A78-D28DB888792A}" type="datetimeFigureOut">
              <a:rPr lang="ru-RU" smtClean="0"/>
              <a:t>05.06.2024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377363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6513" y="9377363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FD72E-0A6E-4C0A-A8ED-F814144E9B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554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6513" y="0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DC125-F1CB-421D-BF0C-479EBC807B8B}" type="datetimeFigureOut">
              <a:rPr lang="ru-RU" smtClean="0"/>
              <a:t>05.06.2024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3488"/>
            <a:ext cx="5921375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2425" cy="38877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6513" y="9377363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1DB774-640C-411A-8718-DDB764B453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45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5521" b="15899"/>
          <a:stretch/>
        </p:blipFill>
        <p:spPr>
          <a:xfrm>
            <a:off x="0" y="-1"/>
            <a:ext cx="4203700" cy="685800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4970455" y="1894702"/>
            <a:ext cx="6760226" cy="2165607"/>
          </a:xfrm>
        </p:spPr>
        <p:txBody>
          <a:bodyPr anchor="b">
            <a:normAutofit/>
          </a:bodyPr>
          <a:lstStyle>
            <a:lvl1pPr algn="l">
              <a:defRPr sz="3400" cap="all" spc="300" baseline="0"/>
            </a:lvl1pPr>
          </a:lstStyle>
          <a:p>
            <a:r>
              <a:rPr lang="ru-RU" dirty="0"/>
              <a:t>Название презентации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4970454" y="4060310"/>
            <a:ext cx="6760226" cy="832965"/>
          </a:xfrm>
        </p:spPr>
        <p:txBody>
          <a:bodyPr/>
          <a:lstStyle>
            <a:lvl1pPr marL="0" indent="0" algn="l">
              <a:buNone/>
              <a:defRPr sz="2400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Дополнительное название</a:t>
            </a:r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0"/>
            <a:ext cx="4233793" cy="6863071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5037704" y="4893275"/>
            <a:ext cx="876530" cy="85520"/>
          </a:xfrm>
          <a:prstGeom prst="rect">
            <a:avLst/>
          </a:prstGeom>
          <a:solidFill>
            <a:srgbClr val="3B76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10" hasCustomPrompt="1"/>
          </p:nvPr>
        </p:nvSpPr>
        <p:spPr>
          <a:xfrm>
            <a:off x="5037138" y="6482492"/>
            <a:ext cx="1949450" cy="289011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дата</a:t>
            </a:r>
          </a:p>
        </p:txBody>
      </p:sp>
      <p:sp>
        <p:nvSpPr>
          <p:cNvPr id="17" name="Текст 16"/>
          <p:cNvSpPr>
            <a:spLocks noGrp="1"/>
          </p:cNvSpPr>
          <p:nvPr>
            <p:ph type="body" sz="quarter" idx="12" hasCustomPrompt="1"/>
          </p:nvPr>
        </p:nvSpPr>
        <p:spPr>
          <a:xfrm>
            <a:off x="4970590" y="4979008"/>
            <a:ext cx="4890102" cy="8080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ФИО выступающего,</a:t>
            </a:r>
          </a:p>
          <a:p>
            <a:pPr lvl="0"/>
            <a:r>
              <a:rPr lang="ru-RU" dirty="0"/>
              <a:t>должность</a:t>
            </a:r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138" y="1199210"/>
            <a:ext cx="2295536" cy="496375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542" y="1199209"/>
            <a:ext cx="3671137" cy="4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33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794"/>
          <a:stretch/>
        </p:blipFill>
        <p:spPr>
          <a:xfrm>
            <a:off x="-6350" y="4562475"/>
            <a:ext cx="12192000" cy="2295525"/>
          </a:xfrm>
          <a:prstGeom prst="rect">
            <a:avLst/>
          </a:prstGeom>
        </p:spPr>
      </p:pic>
      <p:sp>
        <p:nvSpPr>
          <p:cNvPr id="14" name="Прямоугольник 13"/>
          <p:cNvSpPr/>
          <p:nvPr userDrawn="1"/>
        </p:nvSpPr>
        <p:spPr>
          <a:xfrm>
            <a:off x="-6350" y="4562474"/>
            <a:ext cx="12192000" cy="229552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Дата 2"/>
          <p:cNvSpPr>
            <a:spLocks noGrp="1"/>
          </p:cNvSpPr>
          <p:nvPr>
            <p:ph type="dt" sz="half" idx="10"/>
          </p:nvPr>
        </p:nvSpPr>
        <p:spPr>
          <a:xfrm>
            <a:off x="831850" y="6356349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15" y="700217"/>
            <a:ext cx="3131835" cy="42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55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Слайд на бумаг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" t="-1" b="15745"/>
          <a:stretch/>
        </p:blipFill>
        <p:spPr>
          <a:xfrm>
            <a:off x="-12700" y="-1"/>
            <a:ext cx="12204700" cy="6858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794934" y="3386239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5232" y="1545491"/>
            <a:ext cx="6757088" cy="1472143"/>
          </a:xfrm>
        </p:spPr>
        <p:txBody>
          <a:bodyPr>
            <a:normAutofit/>
          </a:bodyPr>
          <a:lstStyle>
            <a:lvl1pPr>
              <a:defRPr sz="3600" cap="all" baseline="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53124" y="3282805"/>
            <a:ext cx="8929127" cy="289415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43873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43873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Дата 2"/>
          <p:cNvSpPr>
            <a:spLocks noGrp="1"/>
          </p:cNvSpPr>
          <p:nvPr>
            <p:ph type="dt" sz="half" idx="10"/>
          </p:nvPr>
        </p:nvSpPr>
        <p:spPr>
          <a:xfrm>
            <a:off x="209924" y="6438730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58" y="586421"/>
            <a:ext cx="2677293" cy="3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604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9036050" cy="1048039"/>
          </a:xfrm>
        </p:spPr>
        <p:txBody>
          <a:bodyPr>
            <a:normAutofit/>
          </a:bodyPr>
          <a:lstStyle>
            <a:lvl1pPr>
              <a:defRPr sz="3400" cap="all" baseline="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13905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225" y="757837"/>
            <a:ext cx="1954026" cy="26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344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Только Лог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13905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225" y="757837"/>
            <a:ext cx="1954026" cy="26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844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13905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444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бумаг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" t="-1" b="15745"/>
          <a:stretch/>
        </p:blipFill>
        <p:spPr>
          <a:xfrm>
            <a:off x="-12700" y="-1"/>
            <a:ext cx="12204700" cy="6858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43873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43873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Дата 2"/>
          <p:cNvSpPr>
            <a:spLocks noGrp="1"/>
          </p:cNvSpPr>
          <p:nvPr>
            <p:ph type="dt" sz="half" idx="10"/>
          </p:nvPr>
        </p:nvSpPr>
        <p:spPr>
          <a:xfrm>
            <a:off x="209924" y="6438730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376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9943070" y="6499653"/>
            <a:ext cx="1939182" cy="358347"/>
          </a:xfrm>
        </p:spPr>
        <p:txBody>
          <a:bodyPr/>
          <a:lstStyle/>
          <a:p>
            <a:fld id="{751D432A-D135-4954-8559-2B6A9DE81B6A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794"/>
          <a:stretch/>
        </p:blipFill>
        <p:spPr>
          <a:xfrm>
            <a:off x="0" y="-1"/>
            <a:ext cx="12192000" cy="2540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25527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1983756" y="2951692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89997"/>
            <a:ext cx="8289324" cy="1579005"/>
          </a:xfrm>
        </p:spPr>
        <p:txBody>
          <a:bodyPr>
            <a:normAutofit/>
          </a:bodyPr>
          <a:lstStyle>
            <a:lvl1pPr>
              <a:defRPr sz="3200" cap="all" baseline="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2"/>
          </p:nvPr>
        </p:nvSpPr>
        <p:spPr>
          <a:xfrm>
            <a:off x="1983756" y="3246438"/>
            <a:ext cx="7287244" cy="325321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981200" y="6499653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7" name="Дата 2"/>
          <p:cNvSpPr>
            <a:spLocks noGrp="1"/>
          </p:cNvSpPr>
          <p:nvPr>
            <p:ph type="dt" sz="half" idx="13"/>
          </p:nvPr>
        </p:nvSpPr>
        <p:spPr>
          <a:xfrm>
            <a:off x="149857" y="6499653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58" y="899459"/>
            <a:ext cx="2677293" cy="3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4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спис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9943070" y="6499653"/>
            <a:ext cx="1939182" cy="358347"/>
          </a:xfrm>
        </p:spPr>
        <p:txBody>
          <a:bodyPr/>
          <a:lstStyle/>
          <a:p>
            <a:fld id="{751D432A-D135-4954-8559-2B6A9DE81B6A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794"/>
          <a:stretch/>
        </p:blipFill>
        <p:spPr>
          <a:xfrm>
            <a:off x="0" y="-1"/>
            <a:ext cx="12192000" cy="2540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25527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89997"/>
            <a:ext cx="8312150" cy="1579005"/>
          </a:xfrm>
        </p:spPr>
        <p:txBody>
          <a:bodyPr>
            <a:normAutofit/>
          </a:bodyPr>
          <a:lstStyle>
            <a:lvl1pPr>
              <a:defRPr sz="3200" cap="all" baseline="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2"/>
          </p:nvPr>
        </p:nvSpPr>
        <p:spPr>
          <a:xfrm>
            <a:off x="1983756" y="3827633"/>
            <a:ext cx="4754795" cy="26720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6862763" y="3827558"/>
            <a:ext cx="4785540" cy="26716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983756" y="3742113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4" hasCustomPrompt="1"/>
          </p:nvPr>
        </p:nvSpPr>
        <p:spPr>
          <a:xfrm>
            <a:off x="1983756" y="2959147"/>
            <a:ext cx="5108575" cy="436563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ru-RU" dirty="0"/>
              <a:t>Дополнительная информация</a:t>
            </a:r>
          </a:p>
        </p:txBody>
      </p:sp>
      <p:sp>
        <p:nvSpPr>
          <p:cNvPr id="14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983756" y="649287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6" name="Дата 2"/>
          <p:cNvSpPr>
            <a:spLocks noGrp="1"/>
          </p:cNvSpPr>
          <p:nvPr>
            <p:ph type="dt" sz="half" idx="15"/>
          </p:nvPr>
        </p:nvSpPr>
        <p:spPr>
          <a:xfrm>
            <a:off x="254499" y="6492874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21" name="Рисунок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58" y="899459"/>
            <a:ext cx="2677293" cy="3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109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оп.информа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5521" b="15899"/>
          <a:stretch/>
        </p:blipFill>
        <p:spPr>
          <a:xfrm>
            <a:off x="-1" y="-1"/>
            <a:ext cx="4942703" cy="6858001"/>
          </a:xfrm>
          <a:prstGeom prst="rect">
            <a:avLst/>
          </a:prstGeom>
        </p:spPr>
      </p:pic>
      <p:sp>
        <p:nvSpPr>
          <p:cNvPr id="11" name="Прямоугольник 10"/>
          <p:cNvSpPr/>
          <p:nvPr userDrawn="1"/>
        </p:nvSpPr>
        <p:spPr>
          <a:xfrm>
            <a:off x="0" y="0"/>
            <a:ext cx="4983892" cy="6863071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4199" y="680908"/>
            <a:ext cx="4061942" cy="1048039"/>
          </a:xfrm>
        </p:spPr>
        <p:txBody>
          <a:bodyPr>
            <a:normAutofit/>
          </a:bodyPr>
          <a:lstStyle>
            <a:lvl1pPr>
              <a:defRPr sz="3400" cap="all" baseline="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535612" y="6450227"/>
            <a:ext cx="4324825" cy="329514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086680" y="6450227"/>
            <a:ext cx="1795572" cy="329514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734658" y="2199349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3"/>
          </p:nvPr>
        </p:nvSpPr>
        <p:spPr>
          <a:xfrm>
            <a:off x="5535613" y="2085975"/>
            <a:ext cx="6088062" cy="42703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4" hasCustomPrompt="1"/>
          </p:nvPr>
        </p:nvSpPr>
        <p:spPr>
          <a:xfrm>
            <a:off x="1655763" y="2085975"/>
            <a:ext cx="2990850" cy="4270375"/>
          </a:xfrm>
        </p:spPr>
        <p:txBody>
          <a:bodyPr/>
          <a:lstStyle>
            <a:lvl1pPr marL="0" indent="0">
              <a:buNone/>
              <a:defRPr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Дополнительная информация</a:t>
            </a:r>
          </a:p>
        </p:txBody>
      </p:sp>
      <p:sp>
        <p:nvSpPr>
          <p:cNvPr id="14" name="Дата 2"/>
          <p:cNvSpPr>
            <a:spLocks noGrp="1"/>
          </p:cNvSpPr>
          <p:nvPr>
            <p:ph type="dt" sz="half" idx="10"/>
          </p:nvPr>
        </p:nvSpPr>
        <p:spPr>
          <a:xfrm>
            <a:off x="1655763" y="6453496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20" name="Рисунок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382" y="899459"/>
            <a:ext cx="2677293" cy="3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22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 бумаг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09" t="-1" b="15745"/>
          <a:stretch/>
        </p:blipFill>
        <p:spPr>
          <a:xfrm>
            <a:off x="4597400" y="-1"/>
            <a:ext cx="7594600" cy="6858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4597400" y="0"/>
            <a:ext cx="75946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5128656" y="1854714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28656" y="197708"/>
            <a:ext cx="4882610" cy="1627916"/>
          </a:xfrm>
        </p:spPr>
        <p:txBody>
          <a:bodyPr>
            <a:normAutofit/>
          </a:bodyPr>
          <a:lstStyle>
            <a:lvl1pPr>
              <a:defRPr sz="3600" cap="all" baseline="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28656" y="2203955"/>
            <a:ext cx="6585470" cy="397300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128656" y="6440684"/>
            <a:ext cx="4882610" cy="339057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011266" y="6440684"/>
            <a:ext cx="1870986" cy="339057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Дата 2"/>
          <p:cNvSpPr>
            <a:spLocks noGrp="1"/>
          </p:cNvSpPr>
          <p:nvPr>
            <p:ph type="dt" sz="half" idx="10"/>
          </p:nvPr>
        </p:nvSpPr>
        <p:spPr>
          <a:xfrm>
            <a:off x="209924" y="6438730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266" y="880264"/>
            <a:ext cx="1954026" cy="26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07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Узки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592"/>
          <a:stretch/>
        </p:blipFill>
        <p:spPr>
          <a:xfrm>
            <a:off x="0" y="-1"/>
            <a:ext cx="12192000" cy="1416909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147457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838199" y="1728062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96674"/>
            <a:ext cx="8300853" cy="823785"/>
          </a:xfrm>
        </p:spPr>
        <p:txBody>
          <a:bodyPr>
            <a:normAutofit/>
          </a:bodyPr>
          <a:lstStyle>
            <a:lvl1pPr>
              <a:defRPr sz="3400" cap="all" baseline="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1044052" cy="454720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430492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430492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Дата 2"/>
          <p:cNvSpPr>
            <a:spLocks noGrp="1"/>
          </p:cNvSpPr>
          <p:nvPr>
            <p:ph type="dt" sz="half" idx="10"/>
          </p:nvPr>
        </p:nvSpPr>
        <p:spPr>
          <a:xfrm>
            <a:off x="838199" y="6430492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17" name="Рисунок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58" y="628526"/>
            <a:ext cx="2677293" cy="3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5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Узкий заголовок без чер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592"/>
          <a:stretch/>
        </p:blipFill>
        <p:spPr>
          <a:xfrm>
            <a:off x="0" y="-1"/>
            <a:ext cx="12192000" cy="1416909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147457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96674"/>
            <a:ext cx="8300853" cy="823785"/>
          </a:xfrm>
        </p:spPr>
        <p:txBody>
          <a:bodyPr>
            <a:normAutofit/>
          </a:bodyPr>
          <a:lstStyle>
            <a:lvl1pPr>
              <a:defRPr sz="3400" cap="all" baseline="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17133"/>
            <a:ext cx="11044052" cy="475569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430492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430492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Дата 2"/>
          <p:cNvSpPr>
            <a:spLocks noGrp="1"/>
          </p:cNvSpPr>
          <p:nvPr>
            <p:ph type="dt" sz="half" idx="10"/>
          </p:nvPr>
        </p:nvSpPr>
        <p:spPr>
          <a:xfrm>
            <a:off x="838199" y="6430492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58" y="628526"/>
            <a:ext cx="2677293" cy="3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055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Безбумаж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9029700" cy="1048039"/>
          </a:xfrm>
        </p:spPr>
        <p:txBody>
          <a:bodyPr>
            <a:normAutofit/>
          </a:bodyPr>
          <a:lstStyle>
            <a:lvl1pPr>
              <a:defRPr sz="3400" cap="all" baseline="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225" y="757837"/>
            <a:ext cx="1954026" cy="26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37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на бок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65674"/>
          <a:stretch/>
        </p:blipFill>
        <p:spPr>
          <a:xfrm>
            <a:off x="0" y="-1"/>
            <a:ext cx="12192000" cy="2794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28829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4971854" y="1046344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16200000">
            <a:off x="2140550" y="2698275"/>
            <a:ext cx="4398550" cy="1048039"/>
          </a:xfrm>
        </p:spPr>
        <p:txBody>
          <a:bodyPr>
            <a:normAutofit/>
          </a:bodyPr>
          <a:lstStyle>
            <a:lvl1pPr>
              <a:defRPr sz="3500" cap="all" baseline="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56394" y="1491963"/>
            <a:ext cx="5925858" cy="4685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455206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455206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3" hasCustomPrompt="1"/>
          </p:nvPr>
        </p:nvSpPr>
        <p:spPr>
          <a:xfrm>
            <a:off x="5956301" y="936625"/>
            <a:ext cx="4695224" cy="338138"/>
          </a:xfrm>
        </p:spPr>
        <p:txBody>
          <a:bodyPr/>
          <a:lstStyle>
            <a:lvl1pPr marL="0" indent="0">
              <a:buNone/>
              <a:defRPr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Дополнительная информация</a:t>
            </a:r>
          </a:p>
        </p:txBody>
      </p:sp>
      <p:sp>
        <p:nvSpPr>
          <p:cNvPr id="12" name="Дата 2"/>
          <p:cNvSpPr>
            <a:spLocks noGrp="1"/>
          </p:cNvSpPr>
          <p:nvPr>
            <p:ph type="dt" sz="half" idx="10"/>
          </p:nvPr>
        </p:nvSpPr>
        <p:spPr>
          <a:xfrm>
            <a:off x="266485" y="6455206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20" name="Рисунок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225" y="336911"/>
            <a:ext cx="1954026" cy="26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83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049488" cy="1048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10440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</a:t>
            </a:r>
          </a:p>
          <a:p>
            <a:pPr lvl="4"/>
            <a:r>
              <a:rPr lang="ru-RU" dirty="0"/>
              <a:t>Пятый</a:t>
            </a:r>
          </a:p>
        </p:txBody>
      </p:sp>
      <p:sp>
        <p:nvSpPr>
          <p:cNvPr id="13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901880" y="6455135"/>
            <a:ext cx="1980371" cy="2685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EAEAE"/>
                </a:solidFill>
              </a:defRPr>
            </a:lvl1pPr>
          </a:lstStyle>
          <a:p>
            <a:fld id="{751D432A-D135-4954-8559-2B6A9DE81B6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3627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66" r:id="rId6"/>
    <p:sldLayoutId id="2147483668" r:id="rId7"/>
    <p:sldLayoutId id="2147483665" r:id="rId8"/>
    <p:sldLayoutId id="2147483650" r:id="rId9"/>
    <p:sldLayoutId id="2147483651" r:id="rId10"/>
    <p:sldLayoutId id="2147483664" r:id="rId11"/>
    <p:sldLayoutId id="2147483654" r:id="rId12"/>
    <p:sldLayoutId id="2147483655" r:id="rId13"/>
    <p:sldLayoutId id="2147483667" r:id="rId14"/>
    <p:sldLayoutId id="2147483669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 cap="all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eg"/><Relationship Id="rId5" Type="http://schemas.openxmlformats.org/officeDocument/2006/relationships/image" Target="../media/image37.jpe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emf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emf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2600" dirty="0"/>
              <a:t>Разработка системы управления электроприводом рулевой рейки для беспилотного транспортного средства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70455" y="4103176"/>
            <a:ext cx="6760226" cy="832965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Выпускная квалификационная работа бакалавра ТПУ ИШИТР ОАР 15.03.06 «Мехатроника и робототехника»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05.06.2024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4970590" y="4979008"/>
            <a:ext cx="7140728" cy="8080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Выполнил: студент группы 8Е02 Сокуров Руслан </a:t>
            </a:r>
            <a:r>
              <a:rPr lang="ru-RU" dirty="0" err="1"/>
              <a:t>Ергалиевич</a:t>
            </a:r>
            <a:endParaRPr lang="ru-RU" dirty="0"/>
          </a:p>
          <a:p>
            <a:r>
              <a:rPr lang="ru-RU" dirty="0"/>
              <a:t>Научный руководитель: доцент ОАР, к.т.н. </a:t>
            </a:r>
            <a:r>
              <a:rPr lang="ru-RU" dirty="0" err="1"/>
              <a:t>Ланграф</a:t>
            </a:r>
            <a:r>
              <a:rPr lang="ru-RU" dirty="0"/>
              <a:t> Сергей Владимирович</a:t>
            </a:r>
          </a:p>
        </p:txBody>
      </p:sp>
    </p:spTree>
    <p:extLst>
      <p:ext uri="{BB962C8B-B14F-4D97-AF65-F5344CB8AC3E}">
        <p14:creationId xmlns:p14="http://schemas.microsoft.com/office/powerpoint/2010/main" val="3362013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3659B3C-A890-4763-8AC1-9603751F92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D89CF2A5-0F9C-435B-A6C1-B7A4520DD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Экспериментальное исследование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7F69E4B-4457-4D76-8D84-776CA9CC8E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B88A9D-DE95-40F4-B7E7-636DBFFA51C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48" y="2725390"/>
            <a:ext cx="1397886" cy="3953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D088BE8-BE12-4B78-BFEC-CA7F9340F6B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46509" y="3246438"/>
            <a:ext cx="4732655" cy="31146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088B63B-26CA-4919-B502-11A522F5014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615" y="3246438"/>
            <a:ext cx="4486275" cy="31635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3193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9EF4480-FFF6-4022-8981-6EA812DD27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F43DC89-D1A1-4A4E-90C9-C84B1864E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73D7F6D-73D0-43C6-87FE-143436A4B1B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64786" y="6301229"/>
            <a:ext cx="2428648" cy="174297"/>
          </a:xfrm>
        </p:spPr>
        <p:txBody>
          <a:bodyPr>
            <a:normAutofit fontScale="40000" lnSpcReduction="20000"/>
          </a:bodyPr>
          <a:lstStyle/>
          <a:p>
            <a:endParaRPr lang="ru-RU" dirty="0"/>
          </a:p>
        </p:txBody>
      </p:sp>
      <p:pic>
        <p:nvPicPr>
          <p:cNvPr id="5" name="Picture 2" descr="Сервоконтроллер рулевой рейки">
            <a:extLst>
              <a:ext uri="{FF2B5EF4-FFF2-40B4-BE49-F238E27FC236}">
                <a16:creationId xmlns:a16="http://schemas.microsoft.com/office/drawing/2014/main" id="{AA70E385-478B-40AF-B217-83BB515A0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57779"/>
            <a:ext cx="3571234" cy="267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BURR-30-С">
            <a:extLst>
              <a:ext uri="{FF2B5EF4-FFF2-40B4-BE49-F238E27FC236}">
                <a16:creationId xmlns:a16="http://schemas.microsoft.com/office/drawing/2014/main" id="{B6BB4025-BEC7-4919-8BDE-8614CC996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234" y="2536307"/>
            <a:ext cx="3404658" cy="2553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27CBF68-004C-4571-802E-793FFD58DE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671" y="4755581"/>
            <a:ext cx="2965563" cy="2078292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23D99B0B-2553-4CD6-AADC-86A18220F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656" y="2664035"/>
            <a:ext cx="3502946" cy="1970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C628EADF-1C0A-4BD5-8115-688F686C3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905" y="4548281"/>
            <a:ext cx="3316754" cy="228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89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2600" dirty="0"/>
              <a:t>Разработка системы управления электроприводом рулевой рейки для беспилотного транспортного средства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70455" y="4103176"/>
            <a:ext cx="6760226" cy="832965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Выпускная квалификационная работа бакалавра ТПУ ИШИТР ОАР 15.03.06 «Мехатроника и робототехника»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05.06.2024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4970590" y="4979008"/>
            <a:ext cx="7140728" cy="8080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Выполнил: студент группы 8Е02 Сокуров Руслан </a:t>
            </a:r>
            <a:r>
              <a:rPr lang="ru-RU" dirty="0" err="1"/>
              <a:t>Ергалиевич</a:t>
            </a:r>
            <a:endParaRPr lang="ru-RU" dirty="0"/>
          </a:p>
          <a:p>
            <a:r>
              <a:rPr lang="ru-RU" dirty="0"/>
              <a:t>Научный руководитель: доцент ОАР, к.т.н. </a:t>
            </a:r>
            <a:r>
              <a:rPr lang="ru-RU" dirty="0" err="1"/>
              <a:t>Ланграф</a:t>
            </a:r>
            <a:r>
              <a:rPr lang="ru-RU" dirty="0"/>
              <a:t> Сергей Владимирович</a:t>
            </a:r>
          </a:p>
        </p:txBody>
      </p:sp>
    </p:spTree>
    <p:extLst>
      <p:ext uri="{BB962C8B-B14F-4D97-AF65-F5344CB8AC3E}">
        <p14:creationId xmlns:p14="http://schemas.microsoft.com/office/powerpoint/2010/main" val="1198787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098971D-5BA3-4105-A0EB-48E8CD0868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7E66B6F-2F2E-4256-AAA1-A18CD71FE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D84527A-FE93-4BCB-AD6A-0764C6E5AF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61028" y="3246438"/>
            <a:ext cx="7287244" cy="3253215"/>
          </a:xfrm>
        </p:spPr>
        <p:txBody>
          <a:bodyPr/>
          <a:lstStyle/>
          <a:p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К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2035 году ожидается увеличении доли беспилотных автомобилей в общей структуре мировых продаж автотранспорта возрастёт до 10–15%. 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[1];</a:t>
            </a:r>
            <a:endParaRPr lang="ru-R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effectLst/>
                <a:ea typeface="Calibri" panose="020F0502020204030204" pitchFamily="34" charset="0"/>
              </a:rPr>
              <a:t>Основные проблемы внедрения технологий автономности включают в себя отсутствие в настоящее время в Российской Федерации ряда критичных электронных компонентов 2-го и 3-го уровней автономности [1]. </a:t>
            </a:r>
          </a:p>
          <a:p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051B1-98D8-402D-A05B-CB88338D3FC0}"/>
              </a:ext>
            </a:extLst>
          </p:cNvPr>
          <p:cNvSpPr txBox="1"/>
          <p:nvPr/>
        </p:nvSpPr>
        <p:spPr>
          <a:xfrm>
            <a:off x="0" y="6119336"/>
            <a:ext cx="6096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1. Распоряжение Правительства РФ от 28.12.2022 N 4261-р &lt;Об утверждении Стратегии развития автомобильной промышленности Российской Федерации до 2035 года&gt;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504177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5F70A3B-76F2-473F-8F79-B6A978BFC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96674"/>
            <a:ext cx="8300853" cy="823785"/>
          </a:xfrm>
        </p:spPr>
        <p:txBody>
          <a:bodyPr anchor="ctr">
            <a:normAutofit/>
          </a:bodyPr>
          <a:lstStyle/>
          <a:p>
            <a:r>
              <a:rPr lang="ru-RU" dirty="0"/>
              <a:t>обзор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580F03E-E7BF-4128-BD87-EC8FA6495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9052" y="6430492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51D432A-D135-4954-8559-2B6A9DE81B6A}" type="slidenum">
              <a:rPr lang="ru-RU" smtClean="0"/>
              <a:pPr>
                <a:spcAft>
                  <a:spcPts val="600"/>
                </a:spcAft>
              </a:pPr>
              <a:t>3</a:t>
            </a:fld>
            <a:endParaRPr lang="ru-RU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FE2B6B68-9222-40BE-984A-9B7B99E56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098313"/>
              </p:ext>
            </p:extLst>
          </p:nvPr>
        </p:nvGraphicFramePr>
        <p:xfrm>
          <a:off x="65705" y="1456587"/>
          <a:ext cx="9073347" cy="5339030"/>
        </p:xfrm>
        <a:graphic>
          <a:graphicData uri="http://schemas.openxmlformats.org/drawingml/2006/table">
            <a:tbl>
              <a:tblPr firstRow="1" firstCol="1" bandRow="1"/>
              <a:tblGrid>
                <a:gridCol w="2586055">
                  <a:extLst>
                    <a:ext uri="{9D8B030D-6E8A-4147-A177-3AD203B41FA5}">
                      <a16:colId xmlns:a16="http://schemas.microsoft.com/office/drawing/2014/main" val="3935573724"/>
                    </a:ext>
                  </a:extLst>
                </a:gridCol>
                <a:gridCol w="2900325">
                  <a:extLst>
                    <a:ext uri="{9D8B030D-6E8A-4147-A177-3AD203B41FA5}">
                      <a16:colId xmlns:a16="http://schemas.microsoft.com/office/drawing/2014/main" val="1280676488"/>
                    </a:ext>
                  </a:extLst>
                </a:gridCol>
                <a:gridCol w="3586967">
                  <a:extLst>
                    <a:ext uri="{9D8B030D-6E8A-4147-A177-3AD203B41FA5}">
                      <a16:colId xmlns:a16="http://schemas.microsoft.com/office/drawing/2014/main" val="3584821397"/>
                    </a:ext>
                  </a:extLst>
                </a:gridCol>
              </a:tblGrid>
              <a:tr h="319845"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Название</a:t>
                      </a:r>
                      <a:endParaRPr lang="ru-RU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60949" marR="60949" marT="84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Достоинства</a:t>
                      </a:r>
                      <a:endParaRPr lang="ru-RU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60949" marR="60949" marT="84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Недостатки</a:t>
                      </a:r>
                      <a:endParaRPr lang="ru-RU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60949" marR="60949" marT="84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0879686"/>
                  </a:ext>
                </a:extLst>
              </a:tr>
              <a:tr h="1370444"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ПИД-регулирование</a:t>
                      </a:r>
                      <a:endParaRPr lang="ru-RU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60949" marR="60949" marT="84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Простота реализации; Низкие требования к вычислительным ресурсам; </a:t>
                      </a:r>
                    </a:p>
                    <a:p>
                      <a:pPr marL="0" indent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Быстрая реакция на изменения параметров системы;</a:t>
                      </a:r>
                      <a:endParaRPr lang="ru-RU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60949" marR="60949" marT="84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Требует настройки параметров;</a:t>
                      </a:r>
                      <a:endParaRPr lang="ru-RU" sz="1600" b="0" i="0" u="none" strike="noStrike" dirty="0">
                        <a:effectLst/>
                        <a:latin typeface="+mn-lt"/>
                      </a:endParaRPr>
                    </a:p>
                    <a:p>
                      <a:pPr marL="0" indent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Может быть неустойчивым при значительных изменениях параметров системы; </a:t>
                      </a:r>
                      <a:endParaRPr lang="ru-RU" sz="1600" b="0" i="0" u="none" strike="noStrike" dirty="0">
                        <a:effectLst/>
                        <a:latin typeface="+mn-lt"/>
                      </a:endParaRPr>
                    </a:p>
                    <a:p>
                      <a:pPr marL="0" indent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Ограниченная адаптивность;</a:t>
                      </a:r>
                      <a:endParaRPr lang="ru-RU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60949" marR="60949" marT="84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4747789"/>
                  </a:ext>
                </a:extLst>
              </a:tr>
              <a:tr h="878990"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Адаптивное управление</a:t>
                      </a:r>
                      <a:r>
                        <a:rPr lang="en-US" sz="12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[2]</a:t>
                      </a:r>
                      <a:endParaRPr lang="ru-RU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60949" marR="60949" marT="84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Высокая адаптивность к изменениям условий;</a:t>
                      </a:r>
                      <a:endParaRPr lang="ru-RU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60949" marR="60949" marT="84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Сложность реализации и большая вычислительная нагрузка; Возможны временные задержки в адаптации</a:t>
                      </a:r>
                      <a:endParaRPr lang="ru-RU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60949" marR="60949" marT="84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684801"/>
                  </a:ext>
                </a:extLst>
              </a:tr>
              <a:tr h="1642852"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Управление на основе прогнозирующей модели </a:t>
                      </a:r>
                      <a:r>
                        <a:rPr lang="en-US" sz="12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[3]</a:t>
                      </a:r>
                      <a:endParaRPr lang="ru-RU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60949" marR="60949" marT="84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Возможность учета множества ограничений;</a:t>
                      </a:r>
                      <a:endParaRPr lang="ru-RU" sz="1600" b="0" i="0" u="none" strike="noStrike" dirty="0">
                        <a:effectLst/>
                        <a:latin typeface="+mn-lt"/>
                      </a:endParaRPr>
                    </a:p>
                    <a:p>
                      <a:pPr marL="0" indent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Способность прогнозировать поведение системы;</a:t>
                      </a:r>
                      <a:endParaRPr lang="ru-RU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60949" marR="60949" marT="84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Требуется наличие данных прошлых измерений;</a:t>
                      </a:r>
                      <a:endParaRPr lang="ru-RU" sz="1600" b="0" i="0" u="none" strike="noStrike" dirty="0">
                        <a:effectLst/>
                        <a:latin typeface="+mn-lt"/>
                      </a:endParaRPr>
                    </a:p>
                    <a:p>
                      <a:pPr marL="0" indent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Высокие требования к вычислительным ресурсам;</a:t>
                      </a:r>
                      <a:endParaRPr lang="ru-RU" sz="1600" b="0" i="0" u="none" strike="noStrike" dirty="0">
                        <a:effectLst/>
                        <a:latin typeface="+mn-lt"/>
                      </a:endParaRPr>
                    </a:p>
                    <a:p>
                      <a:pPr marL="0" indent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Возможны ошибки при неточности моделей и данных;</a:t>
                      </a:r>
                      <a:endParaRPr lang="ru-RU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60949" marR="60949" marT="84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791315"/>
                  </a:ext>
                </a:extLst>
              </a:tr>
              <a:tr h="1098036"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Искусственный интеллект </a:t>
                      </a:r>
                      <a:r>
                        <a:rPr lang="en-US" sz="12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[4]</a:t>
                      </a:r>
                      <a:endParaRPr lang="ru-RU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60949" marR="60949" marT="84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Способность к самообучению; Высокая гибкость и адаптивность;</a:t>
                      </a:r>
                      <a:endParaRPr lang="ru-RU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60949" marR="60949" marT="84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Сложность разработки и внедрения; Высокая вычислительная нагрузка; Необходимость больших объемов данных для обучения;</a:t>
                      </a:r>
                      <a:endParaRPr lang="ru-RU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60949" marR="60949" marT="84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235314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C287909-9480-4FE7-9D30-F50C0E434808}"/>
              </a:ext>
            </a:extLst>
          </p:cNvPr>
          <p:cNvSpPr txBox="1"/>
          <p:nvPr/>
        </p:nvSpPr>
        <p:spPr>
          <a:xfrm>
            <a:off x="9317736" y="2014832"/>
            <a:ext cx="2564516" cy="4079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Адаптивные системы управления в электроприводах и системах автоматизации: методические указания / П.А. Воронин; Оренбургский гос. ун-т. 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− </a:t>
            </a:r>
            <a:r>
              <a:rPr lang="ru-RU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Оренбург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u-RU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ОГУ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2018. – 47 </a:t>
            </a:r>
            <a:r>
              <a:rPr lang="ru-RU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James B. Rawlings, David Q. Mayne, Moritz M. Diehl Model Predictive Control: Theory, Computation, and Design. Santa Barbara, California: Nob Hill Publishing, LLC, 2022.</a:t>
            </a:r>
            <a:endParaRPr lang="ru-RU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ru-RU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Теория и практика машинного обучения : учебное пособие / В. В. Воронина, А. В. Михеев, Н. Г. Ярушкина, К. В. </a:t>
            </a:r>
            <a:r>
              <a:rPr lang="ru-RU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Святов</a:t>
            </a:r>
            <a:r>
              <a:rPr lang="ru-RU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– Ульяновск : УлГТУ, 2017. – 290 с.</a:t>
            </a:r>
            <a:endParaRPr lang="ru-RU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922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47E7F6B-780D-4361-BACE-2711AB2D6A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92D53AD-69BB-4E61-9189-F3A7DFE97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Исследование объекта управления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4421BA1-06BC-4B0F-B05E-DA2A7B8751B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40140" y="2876077"/>
            <a:ext cx="2315646" cy="180190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B754820-913A-416B-8979-E3E0A9F3B44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016" y="3016661"/>
            <a:ext cx="2708408" cy="1625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B69C41C-DD27-432F-BDE1-C25851C2106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963" y="4777604"/>
            <a:ext cx="3370732" cy="2023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69D74A5-0DEF-4F4F-AE93-2BC99989A859}"/>
              </a:ext>
            </a:extLst>
          </p:cNvPr>
          <p:cNvPicPr/>
          <p:nvPr/>
        </p:nvPicPr>
        <p:blipFill rotWithShape="1">
          <a:blip r:embed="rId5"/>
          <a:srcRect t="3560" r="4682" b="12297"/>
          <a:stretch/>
        </p:blipFill>
        <p:spPr bwMode="auto">
          <a:xfrm>
            <a:off x="1210236" y="4840943"/>
            <a:ext cx="3998258" cy="17649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072F750-2699-4252-B917-0B7A67C293B5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9445635" y="2847547"/>
            <a:ext cx="2175788" cy="3361766"/>
          </a:xfrm>
          <a:prstGeom prst="rect">
            <a:avLst/>
          </a:prstGeom>
        </p:spPr>
      </p:pic>
      <p:pic>
        <p:nvPicPr>
          <p:cNvPr id="14" name="Рисунок 13" descr="C:\Users\Ruslan\Downloads\photo_5260493764416362252_y.jpg">
            <a:extLst>
              <a:ext uri="{FF2B5EF4-FFF2-40B4-BE49-F238E27FC236}">
                <a16:creationId xmlns:a16="http://schemas.microsoft.com/office/drawing/2014/main" id="{C62BEF66-DC8F-4024-A165-BA59F2DA8456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329" y="2847547"/>
            <a:ext cx="1283876" cy="17111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535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21018C0-46BD-4D32-ABAE-F9E667D73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77B005C9-6564-4ECE-A547-59B792E51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effectLst/>
                <a:latin typeface="+mj-lt"/>
                <a:ea typeface="Calibri" panose="020F0502020204030204" pitchFamily="34" charset="0"/>
              </a:rPr>
              <a:t>Разработка и настройка контура управления током электропривода рулевой рейки с учётом физических ограничений, присущих системе</a:t>
            </a:r>
            <a:endParaRPr lang="ru-RU" sz="4000" dirty="0">
              <a:latin typeface="+mj-lt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21BF7161-81BF-4660-93A9-95AA02151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7" name="Объект 16">
            <a:extLst>
              <a:ext uri="{FF2B5EF4-FFF2-40B4-BE49-F238E27FC236}">
                <a16:creationId xmlns:a16="http://schemas.microsoft.com/office/drawing/2014/main" id="{067D4738-FA39-496E-B82B-7E72F3D9D3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7211454"/>
              </p:ext>
            </p:extLst>
          </p:nvPr>
        </p:nvGraphicFramePr>
        <p:xfrm>
          <a:off x="0" y="2895600"/>
          <a:ext cx="5934075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Visio" r:id="rId3" imgW="6838740" imgH="2076514" progId="Visio.Drawing.15">
                  <p:embed/>
                </p:oleObj>
              </mc:Choice>
              <mc:Fallback>
                <p:oleObj name="Visio" r:id="rId3" imgW="6838740" imgH="2076514" progId="Visio.Drawing.1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895600"/>
                        <a:ext cx="5934075" cy="180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A69B803-D14E-4C64-B023-94FFD5BC32C4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95977"/>
            <a:ext cx="5934075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23723E94-026B-4CA8-9023-FD7789D3806A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302" y="4518213"/>
            <a:ext cx="3963614" cy="2339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C3432E2F-97D9-4BC5-A1DA-9DC39DCBB7B2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27" y="2765330"/>
            <a:ext cx="3881824" cy="1752882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7AEB712-E86C-4D5E-A640-BDB06EE4AEEA}"/>
              </a:ext>
            </a:extLst>
          </p:cNvPr>
          <p:cNvSpPr txBox="1"/>
          <p:nvPr/>
        </p:nvSpPr>
        <p:spPr>
          <a:xfrm>
            <a:off x="0" y="625888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5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СИСТЕМЫ ПОДЧИНЕННОГО РЕГУЛИРОВАНИЯ ЭЛЕКТРОПРИВОДОВ. Часть 1. Электроприводы постоянного тока с подчиненным регулированием координат: Учеб. Пособие для вузов. - Екатеринбург: Изд-во Урал. гос. проф.-пед. ун-та, 1997.-279 с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996290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B2B390A-BBCD-4B9D-89DA-031E2F9FBE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2E5236E-3DD8-46DC-9CC1-31C284A44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>
                <a:effectLst/>
                <a:latin typeface="+mj-lt"/>
                <a:ea typeface="Calibri" panose="020F0502020204030204" pitchFamily="34" charset="0"/>
              </a:rPr>
              <a:t>Разработка и настройка контура управления скоростью электропривода рулевой рейки с учётом физических ограничений, присущих системе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6FCCC1-68B5-42BD-B846-49709BFDE51D}"/>
              </a:ext>
            </a:extLst>
          </p:cNvPr>
          <p:cNvSpPr txBox="1"/>
          <p:nvPr/>
        </p:nvSpPr>
        <p:spPr>
          <a:xfrm>
            <a:off x="0" y="625888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5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СИСТЕМЫ ПОДЧИНЕННОГО РЕГУЛИРОВАНИЯ ЭЛЕКТРОПРИВОДОВ. Часть 1. Электроприводы постоянного тока с подчиненным регулированием координат: Учеб. Пособие для вузов. - Екатеринбург: Изд-во Урал. гос. проф.-пед. ун-та, 1997.-279 с</a:t>
            </a:r>
            <a:endParaRPr lang="ru-RU" sz="12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9BEBD5-D5C0-4211-91F7-BFF6292F6D9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7787" y="3048840"/>
            <a:ext cx="5940425" cy="14954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97D3909-872E-47AE-8339-EE4F778F495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917" y="2593023"/>
            <a:ext cx="4488815" cy="2131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BCEE2BD-3F08-425C-93C0-9A156D2E9CAA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12" y="4988999"/>
            <a:ext cx="6096000" cy="936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6EEE119-5FB3-4771-AC93-1C60A517F6E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705" y="4578005"/>
            <a:ext cx="2993930" cy="21345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2462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08CF9C3-4E07-402E-9716-A063AD54FE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9077E6B-1401-4F40-9788-EF48039F3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>
                <a:effectLst/>
                <a:latin typeface="+mj-lt"/>
                <a:ea typeface="Calibri" panose="020F0502020204030204" pitchFamily="34" charset="0"/>
              </a:rPr>
              <a:t>Разработка и настройка контура управления положением электропривода рулевой рейки с учётом физических ограничений, присущих системе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D9902F-E760-4325-8E45-1151A6182207}"/>
              </a:ext>
            </a:extLst>
          </p:cNvPr>
          <p:cNvSpPr txBox="1"/>
          <p:nvPr/>
        </p:nvSpPr>
        <p:spPr>
          <a:xfrm>
            <a:off x="0" y="625888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5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СИСТЕМЫ ПОДЧИНЕННОГО РЕГУЛИРОВАНИЯ ЭЛЕКТРОПРИВОДОВ. Часть 1. Электроприводы постоянного тока с подчиненным регулированием координат: Учеб. Пособие для вузов. - Екатеринбург: Изд-во Урал. гос. проф.-пед. ун-та, 1997.-279 с</a:t>
            </a:r>
            <a:endParaRPr lang="ru-RU" sz="12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527170E-2B06-49A6-8C49-84A0324D2A6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105829"/>
            <a:ext cx="5940425" cy="1675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083CB1E-829B-472C-B362-E51CC28FEAD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76824"/>
            <a:ext cx="2904285" cy="2304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B0876E4-C230-4CF2-A993-9D6EDEB6F34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994446"/>
            <a:ext cx="6953436" cy="10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78FC1E2-B96F-422A-92E2-CDD0E63C1FD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5764" y="4234529"/>
            <a:ext cx="3624636" cy="25438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5883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2172E51-DED9-4860-8E6D-1FE2805097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DEA35ED7-3A28-4BB7-8824-A4F36E4E6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Экспериментальное исследование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0A9A350-6BE3-42BC-A221-C423F9372F5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48" y="3177994"/>
            <a:ext cx="2329822" cy="3500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3868E63-C375-4C5E-AB80-ECC38D6A76F0}"/>
              </a:ext>
            </a:extLst>
          </p:cNvPr>
          <p:cNvPicPr/>
          <p:nvPr/>
        </p:nvPicPr>
        <p:blipFill rotWithShape="1">
          <a:blip r:embed="rId3"/>
          <a:srcRect b="1943"/>
          <a:stretch/>
        </p:blipFill>
        <p:spPr bwMode="auto">
          <a:xfrm>
            <a:off x="2839465" y="3162273"/>
            <a:ext cx="4320992" cy="34057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D229461-2917-4B24-869D-3099DA01C523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9" t="5215" r="7692"/>
          <a:stretch/>
        </p:blipFill>
        <p:spPr bwMode="auto">
          <a:xfrm>
            <a:off x="7360353" y="3347046"/>
            <a:ext cx="4108084" cy="303618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50523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98A9DD5-CDB3-44DC-85B5-713BF751CC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A9EA431-4C1B-4D5C-ADA0-49F9692C9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Экспериментальное исследование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39ED67-0DCD-4692-9EC0-CB49194CAE3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76" y="2991085"/>
            <a:ext cx="1519214" cy="3576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3196775-0702-487D-B08C-6DA591A7E83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84539" y="3429000"/>
            <a:ext cx="4619625" cy="300736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5348883-E04B-43C4-8EDC-E625F7B63F9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014" y="3429000"/>
            <a:ext cx="4181466" cy="29493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76640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5">
      <a:dk1>
        <a:sysClr val="windowText" lastClr="000000"/>
      </a:dk1>
      <a:lt1>
        <a:sysClr val="window" lastClr="FFFFFF"/>
      </a:lt1>
      <a:dk2>
        <a:srgbClr val="6C6D6C"/>
      </a:dk2>
      <a:lt2>
        <a:srgbClr val="E7E6E6"/>
      </a:lt2>
      <a:accent1>
        <a:srgbClr val="3B7698"/>
      </a:accent1>
      <a:accent2>
        <a:srgbClr val="28BE46"/>
      </a:accent2>
      <a:accent3>
        <a:srgbClr val="FF4460"/>
      </a:accent3>
      <a:accent4>
        <a:srgbClr val="FFB600"/>
      </a:accent4>
      <a:accent5>
        <a:srgbClr val="6573FF"/>
      </a:accent5>
      <a:accent6>
        <a:srgbClr val="76B729"/>
      </a:accent6>
      <a:hlink>
        <a:srgbClr val="00B0F0"/>
      </a:hlink>
      <a:folHlink>
        <a:srgbClr val="0082B0"/>
      </a:folHlink>
    </a:clrScheme>
    <a:fontScheme name="ТПУ2022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_ИШНКБ_ТПУ_бумага_2022" id="{E92067F9-B219-473D-8CA7-E76BF7CECA97}" vid="{0258512F-E367-4D85-8A7F-92C966D94D9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</TotalTime>
  <Words>609</Words>
  <Application>Microsoft Office PowerPoint</Application>
  <PresentationFormat>Широкоэкранный</PresentationFormat>
  <Paragraphs>60</Paragraphs>
  <Slides>12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Times New Roman</vt:lpstr>
      <vt:lpstr>Verdana</vt:lpstr>
      <vt:lpstr>Wingdings</vt:lpstr>
      <vt:lpstr>Тема Office</vt:lpstr>
      <vt:lpstr>Документ Microsoft Visio</vt:lpstr>
      <vt:lpstr>Разработка системы управления электроприводом рулевой рейки для беспилотного транспортного средства</vt:lpstr>
      <vt:lpstr>Введение</vt:lpstr>
      <vt:lpstr>обзор</vt:lpstr>
      <vt:lpstr>Исследование объекта управления</vt:lpstr>
      <vt:lpstr>Разработка и настройка контура управления током электропривода рулевой рейки с учётом физических ограничений, присущих системе</vt:lpstr>
      <vt:lpstr>Разработка и настройка контура управления скоростью электропривода рулевой рейки с учётом физических ограничений, присущих системе</vt:lpstr>
      <vt:lpstr>Разработка и настройка контура управления положением электропривода рулевой рейки с учётом физических ограничений, присущих системе</vt:lpstr>
      <vt:lpstr>Экспериментальное исследование</vt:lpstr>
      <vt:lpstr>Экспериментальное исследование</vt:lpstr>
      <vt:lpstr>Экспериментальное исследование</vt:lpstr>
      <vt:lpstr>Результаты</vt:lpstr>
      <vt:lpstr>Разработка системы управления электроприводом рулевой рейки для беспилотного транспортного средства</vt:lpstr>
    </vt:vector>
  </TitlesOfParts>
  <Company>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Фадеев Александр Сергеевич</dc:creator>
  <cp:lastModifiedBy>Ruslan Sokurov</cp:lastModifiedBy>
  <cp:revision>25</cp:revision>
  <cp:lastPrinted>2021-08-02T01:21:27Z</cp:lastPrinted>
  <dcterms:created xsi:type="dcterms:W3CDTF">2022-10-31T07:21:57Z</dcterms:created>
  <dcterms:modified xsi:type="dcterms:W3CDTF">2024-06-04T19:16:33Z</dcterms:modified>
</cp:coreProperties>
</file>