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9" r:id="rId4"/>
    <p:sldId id="271" r:id="rId5"/>
    <p:sldId id="270" r:id="rId6"/>
    <p:sldId id="280" r:id="rId7"/>
    <p:sldId id="272" r:id="rId8"/>
    <p:sldId id="281" r:id="rId9"/>
    <p:sldId id="273" r:id="rId10"/>
    <p:sldId id="283" r:id="rId11"/>
    <p:sldId id="274" r:id="rId12"/>
    <p:sldId id="275" r:id="rId13"/>
    <p:sldId id="276" r:id="rId14"/>
    <p:sldId id="277" r:id="rId15"/>
    <p:sldId id="278" r:id="rId16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8.wmf"/><Relationship Id="rId3" Type="http://schemas.openxmlformats.org/officeDocument/2006/relationships/image" Target="../media/image29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7.w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0.png"/><Relationship Id="rId9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5.wmf"/><Relationship Id="rId3" Type="http://schemas.openxmlformats.org/officeDocument/2006/relationships/image" Target="../media/image36.png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4.w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7.png"/><Relationship Id="rId9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41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3.emf"/><Relationship Id="rId4" Type="http://schemas.openxmlformats.org/officeDocument/2006/relationships/image" Target="../media/image42.png"/><Relationship Id="rId9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Разработка системы управления электроприводом рулевой рейки для беспилотного транспортного средства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5" y="4103176"/>
            <a:ext cx="6760226" cy="83296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Выпускная квалификационная работа бакалавра ТПУ ИШИТР ОАР 15.03.06 «Мехатроника и робототехника»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05.06.2024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7140728" cy="8080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Выполнил: студент группы 8Е02 Сокуров Руслан </a:t>
            </a:r>
            <a:r>
              <a:rPr lang="ru-RU" dirty="0" err="1"/>
              <a:t>Ергалиевич</a:t>
            </a:r>
            <a:endParaRPr lang="ru-RU" dirty="0"/>
          </a:p>
          <a:p>
            <a:r>
              <a:rPr lang="ru-RU" dirty="0"/>
              <a:t>Научный руководитель: доцент ОАР, к.т.н. </a:t>
            </a:r>
            <a:r>
              <a:rPr lang="ru-RU" dirty="0" err="1"/>
              <a:t>Ланграф</a:t>
            </a:r>
            <a:r>
              <a:rPr lang="ru-RU" dirty="0"/>
              <a:t> Сергей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D08CF9C3-4E07-402E-9716-A063AD54F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10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99077E6B-1401-4F40-9788-EF48039F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положением электропривода рулевой рейки с учётом физических ограничений, присущих системе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6D9902F-E760-4325-8E45-1151A6182207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03369"/>
            <a:ext cx="7922028" cy="235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C78FC1E2-B96F-422A-92E2-CDD0E63C1F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86" y="3023096"/>
            <a:ext cx="4613314" cy="3080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1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2172E51-DED9-4860-8E6D-1FE280509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11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DEA35ED7-3A28-4BB7-8824-A4F36E4E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Экспериментальное </a:t>
            </a:r>
            <a:r>
              <a:rPr lang="ru-RU" dirty="0" smtClean="0"/>
              <a:t>исследование: Контур регулирования током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0A9A350-6BE3-42BC-A221-C423F9372F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8" y="3177994"/>
            <a:ext cx="2329822" cy="350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3868E63-C375-4C5E-AB80-ECC38D6A76F0}"/>
              </a:ext>
            </a:extLst>
          </p:cNvPr>
          <p:cNvPicPr/>
          <p:nvPr/>
        </p:nvPicPr>
        <p:blipFill rotWithShape="1">
          <a:blip r:embed="rId4"/>
          <a:srcRect b="1943"/>
          <a:stretch/>
        </p:blipFill>
        <p:spPr bwMode="auto">
          <a:xfrm>
            <a:off x="2839465" y="3162273"/>
            <a:ext cx="4320992" cy="3405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D229461-2917-4B24-869D-3099DA01C523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5215" r="7692"/>
          <a:stretch/>
        </p:blipFill>
        <p:spPr bwMode="auto">
          <a:xfrm>
            <a:off x="7160457" y="3347046"/>
            <a:ext cx="4307980" cy="3102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06470"/>
              </p:ext>
            </p:extLst>
          </p:nvPr>
        </p:nvGraphicFramePr>
        <p:xfrm>
          <a:off x="3412672" y="3028923"/>
          <a:ext cx="990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6" imgW="990360" imgH="266400" progId="Equation.DSMT4">
                  <p:embed/>
                </p:oleObj>
              </mc:Choice>
              <mc:Fallback>
                <p:oleObj name="Equation" r:id="rId6" imgW="99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2672" y="3028923"/>
                        <a:ext cx="990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43977"/>
              </p:ext>
            </p:extLst>
          </p:nvPr>
        </p:nvGraphicFramePr>
        <p:xfrm>
          <a:off x="3362553" y="2733449"/>
          <a:ext cx="977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8" imgW="977760" imgH="228600" progId="Equation.DSMT4">
                  <p:embed/>
                </p:oleObj>
              </mc:Choice>
              <mc:Fallback>
                <p:oleObj name="Equation" r:id="rId8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2553" y="2733449"/>
                        <a:ext cx="977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19024"/>
              </p:ext>
            </p:extLst>
          </p:nvPr>
        </p:nvGraphicFramePr>
        <p:xfrm>
          <a:off x="7485063" y="3079750"/>
          <a:ext cx="1219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0" imgW="1218960" imgH="266400" progId="Equation.DSMT4">
                  <p:embed/>
                </p:oleObj>
              </mc:Choice>
              <mc:Fallback>
                <p:oleObj name="Equation" r:id="rId10" imgW="1218960" imgH="2664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3079750"/>
                        <a:ext cx="1219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450420"/>
              </p:ext>
            </p:extLst>
          </p:nvPr>
        </p:nvGraphicFramePr>
        <p:xfrm>
          <a:off x="7497763" y="2784475"/>
          <a:ext cx="1079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2" imgW="1079280" imgH="228600" progId="Equation.DSMT4">
                  <p:embed/>
                </p:oleObj>
              </mc:Choice>
              <mc:Fallback>
                <p:oleObj name="Equation" r:id="rId12" imgW="1079280" imgH="2286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2784475"/>
                        <a:ext cx="1079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5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939ED67-0DCD-4692-9EC0-CB49194CAE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2535679"/>
            <a:ext cx="2057400" cy="43223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098A9DD5-CDB3-44DC-85B5-713BF751C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FA9EA431-4C1B-4D5C-ADA0-49F9692C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Экспериментальное </a:t>
            </a:r>
            <a:r>
              <a:rPr lang="ru-RU" dirty="0" smtClean="0"/>
              <a:t>исследование: контур регулирования скоростью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93196775-0702-487D-B08C-6DA591A7E8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6231" y="3356973"/>
            <a:ext cx="4619625" cy="30073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65348883-E04B-43C4-8EDC-E625F7B63F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99" y="3258883"/>
            <a:ext cx="4957986" cy="30391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753218"/>
              </p:ext>
            </p:extLst>
          </p:nvPr>
        </p:nvGraphicFramePr>
        <p:xfrm>
          <a:off x="3019199" y="3204573"/>
          <a:ext cx="102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6" imgW="1028520" imgH="304560" progId="Equation.DSMT4">
                  <p:embed/>
                </p:oleObj>
              </mc:Choice>
              <mc:Fallback>
                <p:oleObj name="Equation" r:id="rId6" imgW="1028520" imgH="3045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199" y="3204573"/>
                        <a:ext cx="1028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70055"/>
              </p:ext>
            </p:extLst>
          </p:nvPr>
        </p:nvGraphicFramePr>
        <p:xfrm>
          <a:off x="3028499" y="2838686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8" imgW="698400" imgH="228600" progId="Equation.DSMT4">
                  <p:embed/>
                </p:oleObj>
              </mc:Choice>
              <mc:Fallback>
                <p:oleObj name="Equation" r:id="rId8" imgW="698400" imgH="2286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499" y="2838686"/>
                        <a:ext cx="698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07185"/>
              </p:ext>
            </p:extLst>
          </p:nvPr>
        </p:nvGraphicFramePr>
        <p:xfrm>
          <a:off x="7988300" y="3111500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10" imgW="914400" imgH="304560" progId="Equation.DSMT4">
                  <p:embed/>
                </p:oleObj>
              </mc:Choice>
              <mc:Fallback>
                <p:oleObj name="Equation" r:id="rId10" imgW="914400" imgH="3045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3111500"/>
                        <a:ext cx="914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74265"/>
              </p:ext>
            </p:extLst>
          </p:nvPr>
        </p:nvGraphicFramePr>
        <p:xfrm>
          <a:off x="7956777" y="2822490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12" imgW="698400" imgH="228600" progId="Equation.DSMT4">
                  <p:embed/>
                </p:oleObj>
              </mc:Choice>
              <mc:Fallback>
                <p:oleObj name="Equation" r:id="rId12" imgW="698400" imgH="22860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777" y="2822490"/>
                        <a:ext cx="698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6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E3659B3C-A890-4763-8AC1-9603751F9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D89CF2A5-0F9C-435B-A6C1-B7A4520D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Экспериментальное </a:t>
            </a:r>
            <a:r>
              <a:rPr lang="ru-RU" dirty="0" smtClean="0"/>
              <a:t>исследование: контур регулирования положением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7F69E4B-4457-4D76-8D84-776CA9CC8E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63B88A9D-DE95-40F4-B7E7-636DBFFA51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4" y="2527066"/>
            <a:ext cx="1886446" cy="4330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D088BE8-BE12-4B78-BFEC-CA7F9340F6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30220" y="2978097"/>
            <a:ext cx="4732655" cy="3114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D088B63B-26CA-4919-B502-11A522F5014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2863888"/>
            <a:ext cx="4486275" cy="31635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1296"/>
              </p:ext>
            </p:extLst>
          </p:nvPr>
        </p:nvGraphicFramePr>
        <p:xfrm>
          <a:off x="3140075" y="2643188"/>
          <a:ext cx="102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6" imgW="1028520" imgH="304560" progId="Equation.DSMT4">
                  <p:embed/>
                </p:oleObj>
              </mc:Choice>
              <mc:Fallback>
                <p:oleObj name="Equation" r:id="rId6" imgW="1028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0075" y="2643188"/>
                        <a:ext cx="1028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44640"/>
              </p:ext>
            </p:extLst>
          </p:nvPr>
        </p:nvGraphicFramePr>
        <p:xfrm>
          <a:off x="8430985" y="2776803"/>
          <a:ext cx="102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8" imgW="1028520" imgH="304560" progId="Equation.DSMT4">
                  <p:embed/>
                </p:oleObj>
              </mc:Choice>
              <mc:Fallback>
                <p:oleObj name="Equation" r:id="rId8" imgW="1028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30985" y="2776803"/>
                        <a:ext cx="1028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1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3F43DC89-D1A1-4A4E-90C9-C84B1864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B9EF4480-FFF6-4022-8981-6EA812DD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14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B27CBF68-004C-4571-802E-793FFD58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69" y="1748040"/>
            <a:ext cx="3476473" cy="243634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23D99B0B-2553-4CD6-AADC-86A18220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8" y="1809458"/>
            <a:ext cx="4112900" cy="231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C628EADF-1C0A-4BD5-8115-688F686C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3" y="3945636"/>
            <a:ext cx="3645995" cy="25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Разработка системы управления электроприводом рулевой рейки для беспилотного транспортного средства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5" y="4103176"/>
            <a:ext cx="6760226" cy="83296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Выпускная квалификационная работа бакалавра ТПУ ИШИТР ОАР 15.03.06 «Мехатроника и робототехника»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05.06.2024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7140728" cy="8080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Выполнил: студент группы 8Е02 Сокуров Руслан </a:t>
            </a:r>
            <a:r>
              <a:rPr lang="ru-RU" dirty="0" err="1"/>
              <a:t>Ергалиевич</a:t>
            </a:r>
            <a:endParaRPr lang="ru-RU" dirty="0"/>
          </a:p>
          <a:p>
            <a:r>
              <a:rPr lang="ru-RU" dirty="0"/>
              <a:t>Научный руководитель: доцент ОАР, к.т.н. </a:t>
            </a:r>
            <a:r>
              <a:rPr lang="ru-RU" dirty="0" err="1"/>
              <a:t>Ланграф</a:t>
            </a:r>
            <a:r>
              <a:rPr lang="ru-RU" dirty="0"/>
              <a:t> Сергей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11987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098971D-5BA3-4105-A0EB-48E8CD08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2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07E66B6F-2F2E-4256-AAA1-A18CD71F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D84527A-FE93-4BCB-AD6A-0764C6E5A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61028" y="3246438"/>
            <a:ext cx="7287244" cy="3253215"/>
          </a:xfrm>
        </p:spPr>
        <p:txBody>
          <a:bodyPr/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2035 году ожидается увеличении доли беспилотных автомобилей в общей структуре мировых продаж автотранспорта возрастёт до 10–15%.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ea typeface="Calibri" panose="020F0502020204030204" pitchFamily="34" charset="0"/>
              </a:rPr>
              <a:t>Основные проблемы внедрения технологий автономности включают в себя отсутствие в настоящее время в Российской Федерации ряда критичных электронных компонентов 2-го и 3-го уровней автономности [1]. 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52051B1-98D8-402D-A05B-CB88338D3FC0}"/>
              </a:ext>
            </a:extLst>
          </p:cNvPr>
          <p:cNvSpPr txBox="1"/>
          <p:nvPr/>
        </p:nvSpPr>
        <p:spPr>
          <a:xfrm>
            <a:off x="0" y="611933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Распоряжение Правительства РФ от 28.12.2022 N 4261-р &lt;Об утверждении Стратегии развития автомобильной промышленности Российской Федерации до 2035 года&gt;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041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65F70A3B-76F2-473F-8F79-B6A978BF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 anchor="ctr">
            <a:normAutofit/>
          </a:bodyPr>
          <a:lstStyle/>
          <a:p>
            <a:r>
              <a:rPr lang="ru-RU" dirty="0"/>
              <a:t>обзор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0580F03E-E7BF-4128-BD87-EC8FA649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FE2B6B68-9222-40BE-984A-9B7B99E56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98313"/>
              </p:ext>
            </p:extLst>
          </p:nvPr>
        </p:nvGraphicFramePr>
        <p:xfrm>
          <a:off x="65705" y="1456587"/>
          <a:ext cx="9073347" cy="5339030"/>
        </p:xfrm>
        <a:graphic>
          <a:graphicData uri="http://schemas.openxmlformats.org/drawingml/2006/table">
            <a:tbl>
              <a:tblPr firstRow="1" firstCol="1" bandRow="1"/>
              <a:tblGrid>
                <a:gridCol w="2586055">
                  <a:extLst>
                    <a:ext uri="{9D8B030D-6E8A-4147-A177-3AD203B41FA5}">
                      <a16:colId xmlns="" xmlns:a16="http://schemas.microsoft.com/office/drawing/2014/main" val="3935573724"/>
                    </a:ext>
                  </a:extLst>
                </a:gridCol>
                <a:gridCol w="2900325">
                  <a:extLst>
                    <a:ext uri="{9D8B030D-6E8A-4147-A177-3AD203B41FA5}">
                      <a16:colId xmlns="" xmlns:a16="http://schemas.microsoft.com/office/drawing/2014/main" val="1280676488"/>
                    </a:ext>
                  </a:extLst>
                </a:gridCol>
                <a:gridCol w="3586967">
                  <a:extLst>
                    <a:ext uri="{9D8B030D-6E8A-4147-A177-3AD203B41FA5}">
                      <a16:colId xmlns="" xmlns:a16="http://schemas.microsoft.com/office/drawing/2014/main" val="3584821397"/>
                    </a:ext>
                  </a:extLst>
                </a:gridCol>
              </a:tblGrid>
              <a:tr h="319845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0879686"/>
                  </a:ext>
                </a:extLst>
              </a:tr>
              <a:tr h="1370444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ПИД-регулирование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Простота реализации; Низкие требования к вычислительным ресурсам; </a:t>
                      </a: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Быстрая реакция на изменения параметров системы;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 настройки параметров;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Может быть неустойчивым при значительных изменениях параметров системы; 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Ограниченная адаптивность;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4747789"/>
                  </a:ext>
                </a:extLst>
              </a:tr>
              <a:tr h="878990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Адаптивное управление</a:t>
                      </a:r>
                      <a:r>
                        <a:rPr lang="en-US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[2]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адаптивность к изменениям условий;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 и большая вычислительная нагрузка; Возможны временные задержки в адаптации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684801"/>
                  </a:ext>
                </a:extLst>
              </a:tr>
              <a:tr h="1642852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Управление на основе прогнозирующей модели </a:t>
                      </a:r>
                      <a:r>
                        <a:rPr lang="en-US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учета множества ограничений;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Способность прогнозировать поведение системы;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наличие данных прошлых измерений;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Высокие требования к вычислительным ресурсам;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Возможны ошибки при неточности моделей и данных;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791315"/>
                  </a:ext>
                </a:extLst>
              </a:tr>
              <a:tr h="1098036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Искусственный интеллект </a:t>
                      </a:r>
                      <a:r>
                        <a:rPr lang="en-US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Способность к самообучению; Высокая гибкость и адаптивность;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разработки и внедрения; Высокая вычислительная нагрузка; Необходимость больших объемов данных для обучения;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23531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287909-9480-4FE7-9D30-F50C0E434808}"/>
              </a:ext>
            </a:extLst>
          </p:cNvPr>
          <p:cNvSpPr txBox="1"/>
          <p:nvPr/>
        </p:nvSpPr>
        <p:spPr>
          <a:xfrm>
            <a:off x="9317736" y="2014832"/>
            <a:ext cx="2564516" cy="407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Адаптивные системы управления в электроприводах и системах автоматизации: методические указания / П.А. Воронин; Оренбургский гос. ун-т.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−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Оренбург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ОГУ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2018. – 47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James B. Rawlings, David Q. Mayne, Moritz M. Diehl Model Predictive Control: Theory, Computation, and Design. Santa Barbara, California: Nob Hill Publishing, LLC, 2022.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Теория и практика машинного обучения : учебное пособие / В. В. Воронина, А. В. Михеев, Н. Г. Ярушкина, К. В. </a:t>
            </a:r>
            <a:r>
              <a:rPr lang="ru-RU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Святов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Ульяновск : УлГТУ, 2017. – 290 с.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247E7F6B-780D-4361-BACE-2711AB2D6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4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92D53AD-69BB-4E61-9189-F3A7DFE9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объекта управления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24421BA1-06BC-4B0F-B05E-DA2A7B8751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0140" y="2876077"/>
            <a:ext cx="2315646" cy="18019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4B754820-913A-416B-8979-E3E0A9F3B4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" y="3016661"/>
            <a:ext cx="2708408" cy="1625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B69C41C-DD27-432F-BDE1-C25851C210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63" y="4777604"/>
            <a:ext cx="3370732" cy="20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69D74A5-0DEF-4F4F-AE93-2BC99989A859}"/>
              </a:ext>
            </a:extLst>
          </p:cNvPr>
          <p:cNvPicPr/>
          <p:nvPr/>
        </p:nvPicPr>
        <p:blipFill rotWithShape="1">
          <a:blip r:embed="rId5"/>
          <a:srcRect t="3560" r="4682" b="12297"/>
          <a:stretch/>
        </p:blipFill>
        <p:spPr bwMode="auto">
          <a:xfrm>
            <a:off x="1210236" y="4840943"/>
            <a:ext cx="3998258" cy="1764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9072F750-2699-4252-B917-0B7A67C293B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445635" y="2847547"/>
            <a:ext cx="2175788" cy="3361766"/>
          </a:xfrm>
          <a:prstGeom prst="rect">
            <a:avLst/>
          </a:prstGeom>
        </p:spPr>
      </p:pic>
      <p:pic>
        <p:nvPicPr>
          <p:cNvPr id="14" name="Рисунок 13" descr="C:\Users\Ruslan\Downloads\photo_5260493764416362252_y.jpg">
            <a:extLst>
              <a:ext uri="{FF2B5EF4-FFF2-40B4-BE49-F238E27FC236}">
                <a16:creationId xmlns="" xmlns:a16="http://schemas.microsoft.com/office/drawing/2014/main" id="{C62BEF66-DC8F-4024-A165-BA59F2DA845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29" y="2847547"/>
            <a:ext cx="1283876" cy="1711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D21018C0-46BD-4D32-ABAE-F9E667D73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7B005C9-6564-4ECE-A547-59B792E5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током электропривода рулевой рейки с учётом физических ограничений, присущих системе</a:t>
            </a:r>
            <a:endParaRPr lang="ru-RU" sz="4000" dirty="0">
              <a:latin typeface="+mj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21BF7161-81BF-4660-93A9-95AA0215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067D4738-FA39-496E-B82B-7E72F3D9D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89193"/>
              </p:ext>
            </p:extLst>
          </p:nvPr>
        </p:nvGraphicFramePr>
        <p:xfrm>
          <a:off x="161925" y="3654879"/>
          <a:ext cx="59340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3" imgW="6838740" imgH="2076514" progId="Visio.Drawing.15">
                  <p:embed/>
                </p:oleObj>
              </mc:Choice>
              <mc:Fallback>
                <p:oleObj name="Visio" r:id="rId3" imgW="6838740" imgH="207651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3654879"/>
                        <a:ext cx="593407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C3432E2F-97D9-4BC5-A1DA-9DC39DCBB7B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3094261"/>
            <a:ext cx="6055178" cy="316462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7AEB712-E86C-4D5E-A640-BDB06EE4AEEA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962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D21018C0-46BD-4D32-ABAE-F9E667D73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7B005C9-6564-4ECE-A547-59B792E5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током электропривода рулевой рейки с учётом физических ограничений, присущих системе</a:t>
            </a:r>
            <a:endParaRPr lang="ru-RU" sz="4000" dirty="0">
              <a:latin typeface="+mj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21BF7161-81BF-4660-93A9-95AA0215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7AEB712-E86C-4D5E-A640-BDB06EE4AEEA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23723E94-026B-4CA8-9023-FD7789D380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36" y="2354678"/>
            <a:ext cx="6211073" cy="42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3" y="3328305"/>
            <a:ext cx="6555921" cy="234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0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8B2B390A-BBCD-4B9D-89DA-031E2F9FB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12E5236E-3DD8-46DC-9CC1-31C284A4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скоростью электропривода рулевой рейки с учётом физических ограничений, присущих системе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06FCCC1-68B5-42BD-B846-49709BFDE51D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49BEBD5-D5C0-4211-91F7-BFF6292F6D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514204"/>
            <a:ext cx="6555921" cy="1931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97D3909-872E-47AE-8339-EE4F778F4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21" y="2535873"/>
            <a:ext cx="5636080" cy="3358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4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8B2B390A-BBCD-4B9D-89DA-031E2F9FB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12E5236E-3DD8-46DC-9CC1-31C284A4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скоростью электропривода рулевой рейки с учётом физических ограничений, присущих системе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06FCCC1-68B5-42BD-B846-49709BFDE51D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A6EEE119-5FB3-4771-AC93-1C60A517F6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666" y="3153306"/>
            <a:ext cx="4266706" cy="28759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266825" y="1955800"/>
          <a:ext cx="965835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" imgW="9658285" imgH="2943264" progId="Visio.Drawing.15">
                  <p:embed/>
                </p:oleObj>
              </mc:Choice>
              <mc:Fallback>
                <p:oleObj name="Visio" r:id="" imgW="9658285" imgH="294326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266825" y="1955800"/>
                        <a:ext cx="9658350" cy="29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3306"/>
            <a:ext cx="8050666" cy="24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5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D08CF9C3-4E07-402E-9716-A063AD54F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z="1800" b="1" smtClean="0">
                <a:solidFill>
                  <a:schemeClr val="tx1"/>
                </a:solidFill>
              </a:rPr>
              <a:pPr/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99077E6B-1401-4F40-9788-EF48039F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положением электропривода рулевой рейки с учётом физических ограничений, присущих системе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6D9902F-E760-4325-8E45-1151A6182207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4527170E-2B06-49A6-8C49-84A0324D2A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05829"/>
            <a:ext cx="7649482" cy="238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4083CB1E-829B-472C-B362-E51CC28FEA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057" y="2395181"/>
            <a:ext cx="4648721" cy="3679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8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788</Words>
  <Application>Microsoft Office PowerPoint</Application>
  <PresentationFormat>Произвольный</PresentationFormat>
  <Paragraphs>69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Тема Office</vt:lpstr>
      <vt:lpstr>Visio</vt:lpstr>
      <vt:lpstr>MathType 7.0 Equation</vt:lpstr>
      <vt:lpstr>Разработка системы управления электроприводом рулевой рейки для беспилотного транспортного средства</vt:lpstr>
      <vt:lpstr>Введение</vt:lpstr>
      <vt:lpstr>обзор</vt:lpstr>
      <vt:lpstr>Исследование объекта управления</vt:lpstr>
      <vt:lpstr>Разработка и настройка контура управления током электропривода рулевой рейки с учётом физических ограничений, присущих системе</vt:lpstr>
      <vt:lpstr>Разработка и настройка контура управления током электропривода рулевой рейки с учётом физических ограничений, присущих системе</vt:lpstr>
      <vt:lpstr>Разработка и настройка контура управления скоростью электропривода рулевой рейки с учётом физических ограничений, присущих системе</vt:lpstr>
      <vt:lpstr>Разработка и настройка контура управления скоростью электропривода рулевой рейки с учётом физических ограничений, присущих системе</vt:lpstr>
      <vt:lpstr>Разработка и настройка контура управления положением электропривода рулевой рейки с учётом физических ограничений, присущих системе</vt:lpstr>
      <vt:lpstr>Разработка и настройка контура управления положением электропривода рулевой рейки с учётом физических ограничений, присущих системе</vt:lpstr>
      <vt:lpstr>Экспериментальное исследование: Контур регулирования током</vt:lpstr>
      <vt:lpstr>Экспериментальное исследование: контур регулирования скоростью</vt:lpstr>
      <vt:lpstr>Экспериментальное исследование: контур регулирования положением</vt:lpstr>
      <vt:lpstr>Результаты</vt:lpstr>
      <vt:lpstr>Разработка системы управления электроприводом рулевой рейки для беспилотного транспортного средства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Ruslan</cp:lastModifiedBy>
  <cp:revision>36</cp:revision>
  <cp:lastPrinted>2021-08-02T01:21:27Z</cp:lastPrinted>
  <dcterms:created xsi:type="dcterms:W3CDTF">2022-10-31T07:21:57Z</dcterms:created>
  <dcterms:modified xsi:type="dcterms:W3CDTF">2024-06-10T04:23:18Z</dcterms:modified>
</cp:coreProperties>
</file>