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2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3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7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174B-3503-4A62-B908-81712CAA29B6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216E-7979-4CBA-8244-6207D1627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적정주가 구하기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9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켈리의 공식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손실률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현재가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적정주가최소값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적정주가</a:t>
            </a:r>
            <a:endParaRPr lang="en-US" altLang="ko-KR" dirty="0" smtClean="0"/>
          </a:p>
          <a:p>
            <a:r>
              <a:rPr lang="ko-KR" altLang="en-US" dirty="0" smtClean="0"/>
              <a:t>이익률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적정주가최대값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현재가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적정주가</a:t>
            </a:r>
            <a:endParaRPr lang="en-US" altLang="ko-KR" dirty="0" smtClean="0"/>
          </a:p>
          <a:p>
            <a:r>
              <a:rPr lang="ko-KR" altLang="en-US" dirty="0" err="1" smtClean="0"/>
              <a:t>켈리공식에</a:t>
            </a:r>
            <a:r>
              <a:rPr lang="ko-KR" altLang="en-US" dirty="0" smtClean="0"/>
              <a:t> 적용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삼성전자 투자규모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37" y="3415607"/>
            <a:ext cx="6319471" cy="29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EPS *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EPS(Earning Per Share, </a:t>
            </a:r>
            <a:r>
              <a:rPr lang="ko-KR" altLang="en-US" dirty="0" smtClean="0"/>
              <a:t>주당순이익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: </a:t>
            </a:r>
            <a:r>
              <a:rPr lang="ko-KR" altLang="en-US" dirty="0" smtClean="0"/>
              <a:t>주식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주가 얼마의 이익을 창출했는지 나타내는 수익 지표</a:t>
            </a:r>
            <a:endParaRPr lang="en-US" altLang="ko-KR" dirty="0" smtClean="0"/>
          </a:p>
          <a:p>
            <a:r>
              <a:rPr lang="en-US" altLang="ko-KR" dirty="0" smtClean="0"/>
              <a:t>EPS = </a:t>
            </a:r>
            <a:r>
              <a:rPr lang="ko-KR" altLang="en-US" dirty="0" smtClean="0"/>
              <a:t>당기 순이익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주식수</a:t>
            </a:r>
            <a:endParaRPr lang="en-US" altLang="ko-KR" dirty="0" smtClean="0"/>
          </a:p>
          <a:p>
            <a:r>
              <a:rPr lang="en-US" altLang="ko-KR" dirty="0" smtClean="0"/>
              <a:t>EPS</a:t>
            </a:r>
            <a:r>
              <a:rPr lang="ko-KR" altLang="en-US" dirty="0" smtClean="0"/>
              <a:t>가 높다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투자가치가 높다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경영실적이 양호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배당 여력이 많다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주가에 긍정적 영향</a:t>
            </a:r>
          </a:p>
        </p:txBody>
      </p:sp>
    </p:spTree>
    <p:extLst>
      <p:ext uri="{BB962C8B-B14F-4D97-AF65-F5344CB8AC3E}">
        <p14:creationId xmlns:p14="http://schemas.microsoft.com/office/powerpoint/2010/main" val="38552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EPS *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PER(Price Earning ratio)</a:t>
            </a:r>
          </a:p>
          <a:p>
            <a:pPr marL="0" indent="0">
              <a:buNone/>
            </a:pPr>
            <a:r>
              <a:rPr lang="en-US" altLang="ko-KR" dirty="0" smtClean="0"/>
              <a:t>  : </a:t>
            </a:r>
            <a:r>
              <a:rPr lang="ko-KR" altLang="en-US" dirty="0" smtClean="0"/>
              <a:t>현재 시장에서 매매되는 특정회사의 주식가격을 주당순이익으로 나눈 값</a:t>
            </a:r>
            <a:endParaRPr lang="en-US" altLang="ko-KR" dirty="0" smtClean="0"/>
          </a:p>
          <a:p>
            <a:r>
              <a:rPr lang="en-US" altLang="ko-KR" dirty="0" smtClean="0"/>
              <a:t>PER = </a:t>
            </a:r>
            <a:r>
              <a:rPr lang="ko-KR" altLang="en-US" dirty="0" smtClean="0"/>
              <a:t>주가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주당순이익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시가총액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순이익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e.g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= 10,000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주당 순이익 </a:t>
            </a:r>
            <a:r>
              <a:rPr lang="en-US" altLang="ko-KR" dirty="0" smtClean="0"/>
              <a:t>= 1,000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회사의 </a:t>
            </a:r>
            <a:r>
              <a:rPr lang="en-US" altLang="ko-KR" dirty="0" smtClean="0"/>
              <a:t>PER = </a:t>
            </a:r>
            <a:r>
              <a:rPr lang="ko-KR" altLang="en-US" dirty="0" smtClean="0"/>
              <a:t>주식 가격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주당 순이익 </a:t>
            </a:r>
            <a:r>
              <a:rPr lang="en-US" altLang="ko-KR" dirty="0" smtClean="0"/>
              <a:t>=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5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EPS *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e.g.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 시가총액이 </a:t>
            </a:r>
            <a:r>
              <a:rPr lang="en-US" altLang="ko-KR" dirty="0" smtClean="0"/>
              <a:t>20,000</a:t>
            </a:r>
            <a:r>
              <a:rPr lang="ko-KR" altLang="en-US" dirty="0" smtClean="0"/>
              <a:t>억일 때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2,000</a:t>
            </a:r>
            <a:r>
              <a:rPr lang="ko-KR" altLang="en-US" dirty="0" smtClean="0"/>
              <a:t>억을 번다면 </a:t>
            </a:r>
            <a:r>
              <a:rPr lang="en-US" altLang="ko-KR" dirty="0" smtClean="0"/>
              <a:t>-&gt; PER = 10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억을 번다면 </a:t>
            </a:r>
            <a:r>
              <a:rPr lang="en-US" altLang="ko-KR" dirty="0" smtClean="0"/>
              <a:t>-&gt; PER = 20 = </a:t>
            </a:r>
            <a:r>
              <a:rPr lang="ko-KR" altLang="en-US" dirty="0" err="1" smtClean="0"/>
              <a:t>고평가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회사가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/>
              <a:t>4</a:t>
            </a:r>
            <a:r>
              <a:rPr lang="en-US" altLang="ko-KR" dirty="0" smtClean="0"/>
              <a:t>,000</a:t>
            </a:r>
            <a:r>
              <a:rPr lang="ko-KR" altLang="en-US" dirty="0" smtClean="0"/>
              <a:t>억을 번다면 </a:t>
            </a:r>
            <a:r>
              <a:rPr lang="en-US" altLang="ko-KR" dirty="0" smtClean="0"/>
              <a:t>-&gt; PER = 5 = </a:t>
            </a:r>
            <a:r>
              <a:rPr lang="ko-KR" altLang="en-US" dirty="0" smtClean="0"/>
              <a:t>저평가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현명한 </a:t>
            </a:r>
            <a:r>
              <a:rPr lang="ko-KR" altLang="en-US" dirty="0" err="1" smtClean="0"/>
              <a:t>초보투자자</a:t>
            </a:r>
            <a:r>
              <a:rPr lang="ko-KR" altLang="en-US" dirty="0" smtClean="0"/>
              <a:t> 공식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적정주가 </a:t>
            </a:r>
            <a:r>
              <a:rPr lang="en-US" altLang="ko-KR" dirty="0" smtClean="0"/>
              <a:t>= (</a:t>
            </a:r>
            <a:r>
              <a:rPr lang="ko-KR" altLang="en-US" dirty="0" err="1" smtClean="0"/>
              <a:t>사업가치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재산가치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고정부채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발행주식수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err="1" smtClean="0"/>
              <a:t>사업가치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영업이익 </a:t>
            </a:r>
            <a:r>
              <a:rPr lang="en-US" altLang="ko-KR" sz="1400" dirty="0" smtClean="0"/>
              <a:t>* ((1-</a:t>
            </a:r>
            <a:r>
              <a:rPr lang="ko-KR" altLang="en-US" sz="1400" dirty="0" smtClean="0"/>
              <a:t>법인세율</a:t>
            </a:r>
            <a:r>
              <a:rPr lang="en-US" altLang="ko-KR" sz="1400" dirty="0" smtClean="0"/>
              <a:t>) / </a:t>
            </a:r>
            <a:r>
              <a:rPr lang="ko-KR" altLang="en-US" sz="1400" dirty="0" smtClean="0"/>
              <a:t>기대수익률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영업이익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최근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년간 영업이익의 평균</a:t>
            </a:r>
            <a:endParaRPr lang="en-US" altLang="ko-KR" sz="1400" dirty="0" smtClean="0"/>
          </a:p>
          <a:p>
            <a:r>
              <a:rPr lang="ko-KR" altLang="en-US" sz="1400" dirty="0" smtClean="0"/>
              <a:t>법인세율 </a:t>
            </a:r>
            <a:r>
              <a:rPr lang="en-US" altLang="ko-KR" sz="1400" dirty="0" smtClean="0"/>
              <a:t>= 25%</a:t>
            </a:r>
          </a:p>
          <a:p>
            <a:r>
              <a:rPr lang="ko-KR" altLang="en-US" sz="1400" dirty="0" smtClean="0"/>
              <a:t>기대수익률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주식의 기대수익률과 기업대출금리의 </a:t>
            </a:r>
            <a:r>
              <a:rPr lang="ko-KR" altLang="en-US" sz="1400" dirty="0" err="1" smtClean="0"/>
              <a:t>중간값</a:t>
            </a:r>
            <a:r>
              <a:rPr lang="en-US" altLang="ko-KR" sz="1400" dirty="0" smtClean="0"/>
              <a:t> or S-rim </a:t>
            </a:r>
            <a:r>
              <a:rPr lang="ko-KR" altLang="en-US" sz="1400" dirty="0" smtClean="0"/>
              <a:t>공식의 할인율</a:t>
            </a:r>
            <a:endParaRPr lang="en-US" altLang="ko-KR" sz="1400" dirty="0" smtClean="0"/>
          </a:p>
          <a:p>
            <a:r>
              <a:rPr lang="ko-KR" altLang="en-US" sz="1400" dirty="0" smtClean="0"/>
              <a:t>재산가치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유동자산 </a:t>
            </a:r>
            <a:r>
              <a:rPr lang="en-US" altLang="ko-KR" sz="1400" dirty="0" smtClean="0"/>
              <a:t>– (</a:t>
            </a:r>
            <a:r>
              <a:rPr lang="ko-KR" altLang="en-US" sz="1400" dirty="0" smtClean="0"/>
              <a:t>유동부채 </a:t>
            </a:r>
            <a:r>
              <a:rPr lang="en-US" altLang="ko-KR" sz="1400" dirty="0" smtClean="0"/>
              <a:t>* 1.2) + </a:t>
            </a:r>
            <a:r>
              <a:rPr lang="ko-KR" altLang="en-US" sz="1400" dirty="0" smtClean="0"/>
              <a:t>투자자산</a:t>
            </a:r>
            <a:endParaRPr lang="en-US" altLang="ko-KR" sz="1400" dirty="0" smtClean="0"/>
          </a:p>
          <a:p>
            <a:r>
              <a:rPr lang="ko-KR" altLang="en-US" sz="1400" dirty="0" smtClean="0"/>
              <a:t>할인율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한국신용평가의 </a:t>
            </a:r>
            <a:r>
              <a:rPr lang="en-US" altLang="ko-KR" sz="1400" dirty="0" smtClean="0"/>
              <a:t>BBB-5</a:t>
            </a:r>
            <a:r>
              <a:rPr lang="ko-KR" altLang="en-US" sz="1400" dirty="0" smtClean="0"/>
              <a:t>년 </a:t>
            </a:r>
            <a:r>
              <a:rPr lang="ko-KR" altLang="en-US" sz="1400" dirty="0" err="1" smtClean="0"/>
              <a:t>국고채</a:t>
            </a:r>
            <a:r>
              <a:rPr lang="ko-KR" altLang="en-US" sz="1400" dirty="0" smtClean="0"/>
              <a:t> 수익률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재산가치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회사가 보유하고 있는 현금과 토지 등 자산</a:t>
            </a:r>
            <a:endParaRPr lang="en-US" altLang="ko-KR" sz="1400" dirty="0" smtClean="0"/>
          </a:p>
          <a:p>
            <a:r>
              <a:rPr lang="ko-KR" altLang="en-US" sz="1400" dirty="0" smtClean="0"/>
              <a:t>유동자산 </a:t>
            </a:r>
            <a:r>
              <a:rPr lang="en-US" altLang="ko-KR" sz="1400" dirty="0" smtClean="0"/>
              <a:t>= 1</a:t>
            </a:r>
            <a:r>
              <a:rPr lang="ko-KR" altLang="en-US" sz="1400" dirty="0" smtClean="0"/>
              <a:t>년 이내 돈으로 바꿀 수 있는 자산</a:t>
            </a:r>
            <a:endParaRPr lang="en-US" altLang="ko-KR" sz="1400" dirty="0" smtClean="0"/>
          </a:p>
          <a:p>
            <a:r>
              <a:rPr lang="ko-KR" altLang="en-US" sz="1400" dirty="0" smtClean="0"/>
              <a:t>유동부채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만기가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년 이내 도래하는 부채</a:t>
            </a:r>
            <a:endParaRPr lang="en-US" altLang="ko-KR" sz="1400" dirty="0" smtClean="0"/>
          </a:p>
          <a:p>
            <a:r>
              <a:rPr lang="ko-KR" altLang="en-US" sz="1400" dirty="0" smtClean="0"/>
              <a:t>투자자산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비유동자산</a:t>
            </a:r>
            <a:r>
              <a:rPr lang="ko-KR" altLang="en-US" sz="1400" dirty="0" smtClean="0"/>
              <a:t> 중에서 기업의 판매활동 이외의 장기간에 걸쳐 투자이익을 얻을 목적으로 보유하고 있는 자산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60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1 VS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EPS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PER</a:t>
            </a:r>
            <a:r>
              <a:rPr lang="ko-KR" altLang="en-US" dirty="0" smtClean="0"/>
              <a:t>를 이용하는 공식은 해당 회사의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이익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부분에 초점</a:t>
            </a:r>
            <a:endParaRPr lang="en-US" altLang="ko-KR" dirty="0" smtClean="0"/>
          </a:p>
          <a:p>
            <a:r>
              <a:rPr lang="ko-KR" altLang="en-US" dirty="0" smtClean="0"/>
              <a:t>현명한 투자자의 공식은 해당 회사의 이익뿐만 아니라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자산 부분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까지 고려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smtClean="0"/>
              <a:t> EPS*PER &lt;&lt; </a:t>
            </a:r>
            <a:r>
              <a:rPr lang="ko-KR" altLang="en-US" dirty="0" smtClean="0"/>
              <a:t>현명한 </a:t>
            </a:r>
            <a:r>
              <a:rPr lang="ko-KR" altLang="en-US" smtClean="0"/>
              <a:t>초보투자자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삼성전자의 </a:t>
            </a:r>
            <a:r>
              <a:rPr lang="ko-KR" altLang="en-US" dirty="0" err="1" smtClean="0"/>
              <a:t>재무부분이</a:t>
            </a:r>
            <a:r>
              <a:rPr lang="ko-KR" altLang="en-US" dirty="0" smtClean="0"/>
              <a:t> 탄탄하다는 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5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BPS, EPS, ROE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적정주가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 BPS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 EPS * 10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 ROE * EPS *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목표시가총액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발행주수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적정주가 </a:t>
            </a:r>
            <a:r>
              <a:rPr lang="en-US" altLang="ko-KR" dirty="0" smtClean="0"/>
              <a:t>=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목표시가총액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지배주주순이익 </a:t>
            </a:r>
            <a:r>
              <a:rPr lang="en-US" altLang="ko-KR" dirty="0" smtClean="0"/>
              <a:t>* PER) / </a:t>
            </a:r>
            <a:r>
              <a:rPr lang="ko-KR" altLang="en-US" dirty="0" err="1" smtClean="0"/>
              <a:t>발행주수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지배주주순이익을 쓸 수 없는 경우에는 당기순이익을 사용</a:t>
            </a:r>
            <a:endParaRPr lang="en-US" altLang="ko-KR" sz="1400" dirty="0" smtClean="0"/>
          </a:p>
          <a:p>
            <a:r>
              <a:rPr lang="ko-KR" altLang="en-US" sz="1400" dirty="0" smtClean="0"/>
              <a:t>대부분 지배주주순이익이 당기순이익보다 근소하게 작음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아래의 경우 지배주주순이익대신 당기순이익을 사용해야 함</a:t>
            </a:r>
            <a:endParaRPr lang="en-US" altLang="ko-KR" sz="1400" dirty="0" smtClean="0"/>
          </a:p>
          <a:p>
            <a:r>
              <a:rPr lang="ko-KR" altLang="en-US" sz="1400" dirty="0" smtClean="0"/>
              <a:t>지배주주순이익이 당기순이익보다 큰 차이로 작다면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대규모 지출 투자 등으로 지배주주순이익이 왜곡된 경우임</a:t>
            </a:r>
            <a:endParaRPr lang="en-US" altLang="ko-KR" sz="1400" dirty="0" smtClean="0"/>
          </a:p>
          <a:p>
            <a:r>
              <a:rPr lang="ko-KR" altLang="en-US" sz="1400" dirty="0" smtClean="0"/>
              <a:t>지배주주순이익이 당기순이익보다 큰 차이로 큰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일시적인 금융소득이 발생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 매각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일시적 발생 소득으로 지배주주순이익이 왜곡된 경우임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64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사경인 회계사 </a:t>
            </a:r>
            <a:r>
              <a:rPr lang="en-US" altLang="ko-KR" dirty="0" smtClean="0"/>
              <a:t>S-rim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기업가치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자산가치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초과이익의</a:t>
            </a:r>
            <a:r>
              <a:rPr lang="ko-KR" altLang="en-US" dirty="0" smtClean="0"/>
              <a:t> 현재가치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자기 자본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자기 자본 </a:t>
            </a:r>
            <a:r>
              <a:rPr lang="en-US" altLang="ko-KR" dirty="0" smtClean="0"/>
              <a:t>* (ROE-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할인율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할인율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한국 신용평가 홈페이지 </a:t>
            </a:r>
            <a:r>
              <a:rPr lang="en-US" altLang="ko-KR" sz="1400" dirty="0" smtClean="0"/>
              <a:t>BBB-5</a:t>
            </a:r>
            <a:r>
              <a:rPr lang="ko-KR" altLang="en-US" sz="1400" dirty="0" smtClean="0"/>
              <a:t>년 채권수익률 값</a:t>
            </a:r>
            <a:endParaRPr lang="en-US" altLang="ko-KR" sz="1400" dirty="0" smtClean="0"/>
          </a:p>
          <a:p>
            <a:r>
              <a:rPr lang="ko-KR" altLang="en-US" sz="1400" dirty="0" smtClean="0"/>
              <a:t>적정주가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기업가치 </a:t>
            </a:r>
            <a:r>
              <a:rPr lang="en-US" altLang="ko-KR" sz="1400" dirty="0" smtClean="0"/>
              <a:t>/ (</a:t>
            </a:r>
            <a:r>
              <a:rPr lang="ko-KR" altLang="en-US" sz="1400" dirty="0" err="1" smtClean="0"/>
              <a:t>유통주식수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자기주식수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자사주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 smtClean="0"/>
              <a:t>ROE</a:t>
            </a:r>
            <a:r>
              <a:rPr lang="ko-KR" altLang="en-US" sz="1400" dirty="0" smtClean="0"/>
              <a:t>가 계속 유지될 수 없으므로 </a:t>
            </a:r>
            <a:r>
              <a:rPr lang="en-US" altLang="ko-KR" sz="1400" dirty="0" smtClean="0"/>
              <a:t>ROE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10%, 20% </a:t>
            </a:r>
            <a:r>
              <a:rPr lang="ko-KR" altLang="en-US" sz="1400" dirty="0" smtClean="0"/>
              <a:t>낮아졌을 때 적정주가를 </a:t>
            </a:r>
            <a:r>
              <a:rPr lang="ko-KR" altLang="en-US" sz="1400" dirty="0" err="1" smtClean="0"/>
              <a:t>구해줌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보수적 계산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ROE – 10% : 1</a:t>
            </a:r>
            <a:r>
              <a:rPr lang="ko-KR" altLang="en-US" sz="1400" dirty="0" smtClean="0"/>
              <a:t>차 </a:t>
            </a:r>
            <a:r>
              <a:rPr lang="ko-KR" altLang="en-US" sz="1400" dirty="0" err="1" smtClean="0"/>
              <a:t>매도가격</a:t>
            </a:r>
            <a:endParaRPr lang="en-US" altLang="ko-KR" sz="1400" dirty="0" smtClean="0"/>
          </a:p>
          <a:p>
            <a:r>
              <a:rPr lang="en-US" altLang="ko-KR" sz="1400" dirty="0" smtClean="0"/>
              <a:t>ROE – 20% : </a:t>
            </a:r>
            <a:r>
              <a:rPr lang="ko-KR" altLang="en-US" sz="1400" dirty="0" smtClean="0"/>
              <a:t>매수가격</a:t>
            </a:r>
            <a:endParaRPr lang="en-US" altLang="ko-KR" sz="1400" dirty="0" smtClean="0"/>
          </a:p>
          <a:p>
            <a:r>
              <a:rPr lang="en-US" altLang="ko-KR" sz="1400" dirty="0" smtClean="0"/>
              <a:t>ROE – 10%, </a:t>
            </a:r>
            <a:r>
              <a:rPr lang="ko-KR" altLang="en-US" sz="1400" dirty="0" smtClean="0"/>
              <a:t>기업가치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자기 자본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자기 자본 </a:t>
            </a:r>
            <a:r>
              <a:rPr lang="en-US" altLang="ko-KR" sz="1400" dirty="0" smtClean="0"/>
              <a:t>* (ROE-</a:t>
            </a:r>
            <a:r>
              <a:rPr lang="ko-KR" altLang="en-US" sz="1400" dirty="0" smtClean="0"/>
              <a:t>할인율</a:t>
            </a:r>
            <a:r>
              <a:rPr lang="en-US" altLang="ko-KR" sz="1400" dirty="0" smtClean="0"/>
              <a:t>) / </a:t>
            </a:r>
            <a:r>
              <a:rPr lang="ko-KR" altLang="en-US" sz="1400" dirty="0" err="1" smtClean="0"/>
              <a:t>할인률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 [0.9 / (1+</a:t>
            </a:r>
            <a:r>
              <a:rPr lang="ko-KR" altLang="en-US" sz="1400" dirty="0" smtClean="0"/>
              <a:t>할인율</a:t>
            </a:r>
            <a:r>
              <a:rPr lang="en-US" altLang="ko-KR" sz="1400" dirty="0" smtClean="0"/>
              <a:t>-0.9)]</a:t>
            </a:r>
          </a:p>
          <a:p>
            <a:r>
              <a:rPr lang="en-US" altLang="ko-KR" sz="1400" dirty="0" smtClean="0"/>
              <a:t>ROE – 20%, </a:t>
            </a:r>
            <a:r>
              <a:rPr lang="ko-KR" altLang="en-US" sz="1400" dirty="0" smtClean="0"/>
              <a:t>기업가치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자기 자본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자기 자본 </a:t>
            </a:r>
            <a:r>
              <a:rPr lang="en-US" altLang="ko-KR" sz="1400" dirty="0" smtClean="0"/>
              <a:t>* (ROE-</a:t>
            </a:r>
            <a:r>
              <a:rPr lang="ko-KR" altLang="en-US" sz="1400" dirty="0" smtClean="0"/>
              <a:t>할인율</a:t>
            </a:r>
            <a:r>
              <a:rPr lang="en-US" altLang="ko-KR" sz="1400" dirty="0" smtClean="0"/>
              <a:t>) / </a:t>
            </a:r>
            <a:r>
              <a:rPr lang="ko-KR" altLang="en-US" sz="1400" dirty="0" err="1" smtClean="0"/>
              <a:t>할인률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 [0.8 / (1+</a:t>
            </a:r>
            <a:r>
              <a:rPr lang="ko-KR" altLang="en-US" sz="1400" dirty="0" smtClean="0"/>
              <a:t>할인율</a:t>
            </a:r>
            <a:r>
              <a:rPr lang="en-US" altLang="ko-KR" sz="1400" dirty="0" smtClean="0"/>
              <a:t>-0.8)]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590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568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Symbol</vt:lpstr>
      <vt:lpstr>Office 테마</vt:lpstr>
      <vt:lpstr>적정주가 구하기 </vt:lpstr>
      <vt:lpstr>1. 예상 EPS * 평균 PER</vt:lpstr>
      <vt:lpstr>1. 예상 EPS * 평균 PER</vt:lpstr>
      <vt:lpstr>1. 예상 EPS * 평균 PER</vt:lpstr>
      <vt:lpstr>2. 현명한 초보투자자 공식</vt:lpstr>
      <vt:lpstr>2-1. 방법1 VS 방법2</vt:lpstr>
      <vt:lpstr>3. BPS, EPS, ROE</vt:lpstr>
      <vt:lpstr>4. 목표시가총액 / 발행주수</vt:lpstr>
      <vt:lpstr>5. 사경인 회계사 S-rim</vt:lpstr>
      <vt:lpstr>6. 켈리의 공식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적정주가 구하기 </dc:title>
  <dc:creator>한 솔</dc:creator>
  <cp:lastModifiedBy>한 솔</cp:lastModifiedBy>
  <cp:revision>10</cp:revision>
  <dcterms:created xsi:type="dcterms:W3CDTF">2021-01-15T02:46:51Z</dcterms:created>
  <dcterms:modified xsi:type="dcterms:W3CDTF">2021-01-17T03:19:05Z</dcterms:modified>
</cp:coreProperties>
</file>