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Objectif: leur présenter le projet, les modalités d'évaluation et faire en sorte qu'ils soient setup et qu'ils aient fait une première soumission d'ici la fin du cours.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b26ccc5f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b26ccc5f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a19e995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a19e995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9d045761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9d045761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b26ccc5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b26ccc5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cf770436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cf770436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9d04576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9d04576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9d04576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9d04576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352d44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b352d44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b26ccc5f5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b26ccc5f5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4175564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4175564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9d04576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9d04576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26ccc5f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26ccc5f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26ccc5f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b26ccc5f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egifrance.gouv.fr/codes/section_lc/LEGITEXT000006071191/LEGISCTA000030722193/" TargetMode="External"/><Relationship Id="rId4" Type="http://schemas.openxmlformats.org/officeDocument/2006/relationships/hyperlink" Target="https://www.legifrance.gouv.fr/codes/section_lc/LEGITEXT000006071191/LEGISCTA000030722193/" TargetMode="External"/><Relationship Id="rId5" Type="http://schemas.openxmlformats.org/officeDocument/2006/relationships/hyperlink" Target="https://www.legifrance.gouv.fr/codes/section_lc/LEGITEXT000006071191/LEGISCTA000030722193/" TargetMode="External"/><Relationship Id="rId6" Type="http://schemas.openxmlformats.org/officeDocument/2006/relationships/hyperlink" Target="https://www.legifrance.gouv.fr/codes/section_lc/LEGITEXT000006071191/LEGISCTA000030722193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cikit-learn.org/stable/modules/generated/sklearn.pipeline.Pipeline.html" TargetMode="External"/><Relationship Id="rId4" Type="http://schemas.openxmlformats.org/officeDocument/2006/relationships/hyperlink" Target="https://git-lfs.github.com/" TargetMode="External"/><Relationship Id="rId5" Type="http://schemas.openxmlformats.org/officeDocument/2006/relationships/hyperlink" Target="https://docs.github.com/en/repositories/working-with-files/managing-large-fil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ccount/login" TargetMode="External"/><Relationship Id="rId4" Type="http://schemas.openxmlformats.org/officeDocument/2006/relationships/hyperlink" Target="https://www.kaggle.com/t/f87986d2e92c443cb5f0377d7afbf429" TargetMode="External"/><Relationship Id="rId5" Type="http://schemas.openxmlformats.org/officeDocument/2006/relationships/hyperlink" Target="https://www.kaggle.com/competitions/mdsb-2023/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opendata.paris.fr/pages/home/" TargetMode="External"/><Relationship Id="rId5" Type="http://schemas.openxmlformats.org/officeDocument/2006/relationships/hyperlink" Target="https://parisdata.opendatasoft.com/explore/dataset/comptage-velo-compteurs/information/?disjunctive.id_compteur&amp;disjunctive.nom_compteur&amp;disjunctive.id&amp;disjunctive.name&amp;disjunctive.channel_id&amp;disjunctive.channel_name&amp;disjunctive.channel_sens&amp;disjunctive.counter" TargetMode="External"/><Relationship Id="rId6" Type="http://schemas.openxmlformats.org/officeDocument/2006/relationships/hyperlink" Target="https://opendata.paris.fr/explore/dataset/comptage-velo-donnees-compteurs/information/?disjunctive.id_compteur&amp;disjunctive.nom_compteur&amp;disjunctive.id&amp;disjunctive.name" TargetMode="External"/><Relationship Id="rId7" Type="http://schemas.openxmlformats.org/officeDocument/2006/relationships/hyperlink" Target="http://opendatacommons.org/licenses/odb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50375" y="1172525"/>
            <a:ext cx="6458100" cy="27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500">
                <a:latin typeface="Lato"/>
                <a:ea typeface="Lato"/>
                <a:cs typeface="Lato"/>
                <a:sym typeface="Lato"/>
              </a:rPr>
            </a:br>
            <a:r>
              <a:rPr lang="en" sz="2200">
                <a:latin typeface="Lato"/>
                <a:ea typeface="Lato"/>
                <a:cs typeface="Lato"/>
                <a:sym typeface="Lato"/>
              </a:rPr>
              <a:t>Kaggle Challenge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: Predicting Cyclist Traffic in Paris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for Data Science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Master Data Science for Business X-HEC, 2023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979425" y="279802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Friday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October 27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2023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Mathurin Massias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Badr Moufad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Vincent Maladière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151" y="2654402"/>
            <a:ext cx="1391273" cy="7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300" y="2376425"/>
            <a:ext cx="731100" cy="12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842100" y="844600"/>
            <a:ext cx="7459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📅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Wednesday, December 20th 2023 in PC11 or PC13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Overview: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 minutes of presentation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(do not take too much time explaining the project’s goals)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+ 5 minutes of questions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deck of 15 slides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maximum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your presentation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presentation can cover material which is not mentioned in the report.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Questions will be asked based on your presentation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your report.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will be evaluated: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ability to summarize your work in 10 minutes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answers’ technical validity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answers’ clarity to the questions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Project evaluation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 your defense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054800" y="479700"/>
            <a:ext cx="7034400" cy="83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⚠ Important reminder: academic plagiarism and academic fraud are 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crimes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Immediate 0 will be attributed for the grade if there’s evidence for one of them.</a:t>
            </a:r>
            <a:endParaRPr b="1"/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1054800" y="1845675"/>
            <a:ext cx="7034400" cy="25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Article R811-36,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Section 2 : Discipline</a:t>
            </a:r>
            <a:r>
              <a:rPr i="1"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,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Code de l’éducation</a:t>
            </a: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« I.-Les sanctions disciplinaires applicables aux usagers des établissements publics d'enseignement supérieur sont, sous réserve des dispositions de l'article R. 811-37 :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1° L'avertissement ;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2° Le blâme ;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3° La mesure de responsabilisation définie au II ;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4° L'exclusion de l'établissement pour une durée maximum de cinq ans. Cette sanction peut être prononcée avec sursis si l'exclusion n'excède pas deux ans ;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5° L'exclusion définitive de l'établissement ;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6° L'exclusion de tout établissement public d'enseignement supérieur pour une durée maximum de cinq ans ;</a:t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7° L'exclusion définitive de tout établissement public d'enseignement supérieur. »</a:t>
            </a:r>
            <a:endParaRPr i="1"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906875" y="1095900"/>
            <a:ext cx="7351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 have 2 months from now to do as best as you can, but </a:t>
            </a:r>
            <a:r>
              <a:rPr b="1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start early</a:t>
            </a:r>
            <a:endParaRPr b="1" i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focus on </a:t>
            </a:r>
            <a:r>
              <a:rPr b="1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proper model framing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simple models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not underestimate nor undervalue exploratory data analysis: this is where you get to important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with a proper evaluation procedure with Linear Models on a few yet valuable features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 on your project and submit your work progressively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keep notes and snapshot about your submissions, preferably using git – this might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greatly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help your future-selves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Reminder: no submissions limit and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penalty (only the best submission is kept)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not over-engineer your solution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solution exposed with a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clear train of thoughts but without the best score will be more valued than a model with the best score but without understandable choices backing it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General Guidelines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906875" y="1095900"/>
            <a:ext cx="7351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to know your tools (git, conda, GitHub, Python, data-science libraries…)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the long-term, this is what will make you learn, collaborate and solve problems better and more confidently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spend time reading </a:t>
            </a: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reference materials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documentations’ User Guide and API references, technical blog posts, scientific articles, libraries’ source code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not rush and do spend time understanding what you do: this will save you time later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Regarding scikit-learn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highly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recommend using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sklearn.Pipeline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have the chance of having Open Source developers in scikit-learn’s ecosystem: do ask questions during sessions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not version and push data on your private repository without using git LFS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repositories are not meant to store data, in particular binary blobs.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Nevertheless, it is possible to use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 Large File Storage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store several MiB sized-datasets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setting up git Large File System (LFS), see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this section of GitHub Docs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Code-related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Guidelines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268950" y="936100"/>
            <a:ext cx="2606100" cy="446400"/>
          </a:xfrm>
          <a:prstGeom prst="rect">
            <a:avLst/>
          </a:prstGeom>
          <a:solidFill>
            <a:srgbClr val="FFFFFF">
              <a:alpha val="684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🚲</a:t>
            </a: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 Any questions?</a:t>
            </a:r>
            <a:endParaRPr b="1" i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69475" y="169450"/>
            <a:ext cx="645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40725" y="1962275"/>
            <a:ext cx="7062600" cy="306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Create an account on Kaggle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https://www.kaggle.com/account/login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Invitation link to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challenge MDSB 2023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https://www.kaggle.com/t/f87986d2e92c443cb5f0377d7afbf429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Challenge link (available after joining)</a:t>
            </a:r>
            <a:br>
              <a:rPr lang="en" sz="1700">
                <a:latin typeface="Lato"/>
                <a:ea typeface="Lato"/>
                <a:cs typeface="Lato"/>
                <a:sym typeface="Lato"/>
              </a:rPr>
            </a:b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https://www.kaggle.com/competitions/mdsb-2023/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7088" y="537400"/>
            <a:ext cx="2389825" cy="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575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342950" y="4570800"/>
            <a:ext cx="6458100" cy="446400"/>
          </a:xfrm>
          <a:prstGeom prst="rect">
            <a:avLst/>
          </a:prstGeom>
          <a:solidFill>
            <a:srgbClr val="FFFFFF">
              <a:alpha val="684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Goal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: predict bike counts in the coming months</a:t>
            </a:r>
            <a:endParaRPr i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080925" y="812525"/>
            <a:ext cx="6934200" cy="1908600"/>
          </a:xfrm>
          <a:prstGeom prst="rect">
            <a:avLst/>
          </a:prstGeom>
          <a:solidFill>
            <a:srgbClr val="FFFFFF">
              <a:alpha val="684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City of Paris provides data on the usage of its bikes via its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Open Data portal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two datasets (one about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Paris’ bikes’ counters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and another about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their records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under the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Open Database License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Scope of the project: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 on a subset of the counters: the 30 most popular bikes counters’ records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pair of pre-treated train and test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atasets is provided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data-augmentation using external public license-authorizing datasets is possible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Project Problem Statement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342950" y="2348550"/>
            <a:ext cx="6458100" cy="446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Overview</a:t>
            </a:r>
            <a:r>
              <a:rPr b="1" i="1" lang="en" sz="1700">
                <a:latin typeface="Lato"/>
                <a:ea typeface="Lato"/>
                <a:cs typeface="Lato"/>
                <a:sym typeface="Lato"/>
              </a:rPr>
              <a:t> of the provided dataset in a notebook</a:t>
            </a:r>
            <a:endParaRPr i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417"/>
            <a:ext cx="9144002" cy="265876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69475" y="169450"/>
            <a:ext cx="645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Leaderboards and scoring process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68800" y="971925"/>
            <a:ext cx="7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071200" y="2746125"/>
            <a:ext cx="1042500" cy="27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222975" y="3624300"/>
            <a:ext cx="4540200" cy="615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Score: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RMSE between predicted counts and true counts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Computed on the shared, public dataset.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7"/>
          <p:cNvCxnSpPr>
            <a:stCxn id="93" idx="0"/>
            <a:endCxn id="92" idx="2"/>
          </p:cNvCxnSpPr>
          <p:nvPr/>
        </p:nvCxnSpPr>
        <p:spPr>
          <a:xfrm rot="-5400000">
            <a:off x="6242425" y="3274350"/>
            <a:ext cx="600600" cy="993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2502000" y="858150"/>
            <a:ext cx="1987200" cy="4464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Public leaderboard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 flipH="1">
            <a:off x="767275" y="1028700"/>
            <a:ext cx="1673700" cy="91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417"/>
            <a:ext cx="9144002" cy="265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69475" y="169450"/>
            <a:ext cx="645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Leaderboards and scoring process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8800" y="971925"/>
            <a:ext cx="7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02000" y="858150"/>
            <a:ext cx="2070000" cy="4464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Private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leaderboard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>
            <a:off x="1455775" y="1028700"/>
            <a:ext cx="985200" cy="950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8"/>
          <p:cNvSpPr txBox="1"/>
          <p:nvPr/>
        </p:nvSpPr>
        <p:spPr>
          <a:xfrm>
            <a:off x="379025" y="3326175"/>
            <a:ext cx="3570300" cy="135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⚠ The final ranking is performed on the same score but on a private dataset: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same shape but distribution might slightly vary (distribution shift)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you can have a perfect public score but a poor private score (e.g. when overfitting)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755725" y="883950"/>
            <a:ext cx="7928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project is to do in pair (do let us know if you are alone)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project must be hosted privately on GitHub and shared with instructors: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@Vincent-Maladiere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@mathurinm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@Badr-MOUFAD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will evaluated on the weighted items: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⅓ : your final ranking on the private leaderboard and its submission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⅓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 4-pages report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⅓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 defense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Reminder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module’s final grade: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(Labs, Project)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Project evaluation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842100" y="844600"/>
            <a:ext cx="7459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📅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Wednesday,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December 10th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2023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23:55 CEST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(i.e. 2 weeks ahead of the defense)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Overview: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the best ranking and its submission is taken into account: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feel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safe exploring!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the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private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leaderboard (inaccessible to you) is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mind overfitting!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Having submitted once is fine. So does having submitted once a day, but mind the limit.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external data is an advantage, but is not a requirement.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will be evaluated: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score relatively to the best possible score, not relatively to your peers’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submission code structure and clarity (formatting, documentation, efficiency)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external datasets are used: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presence of a link to each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external datasets’ references in a code comment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 respect of each external datasets’ license terms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Project evaluation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 your final ranking and its submission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842100" y="844600"/>
            <a:ext cx="74598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📅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Wednesday, December 17th 2023, 23:55 CEST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(i.e. 1 week ahead of the defense)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Overview: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Report body of 4 A4 pages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maximum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(no need for cover page)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Outline-free report: feel free to structure its sections as you want to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not present the project’s goals, but do present insights from your experiments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Explaining what you tried and what has not worked is encouraged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will be evaluated: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methodology and approach for the problem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choices’ rationales and technical validity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report readability (typography, clear and nice figures, using LaTeX is a plus)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self-reflection on your work (learnings, limits, further possible improvements, etc.)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technical writing (use of citations, of references, and of a proper vocabulary)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49600" y="221025"/>
            <a:ext cx="70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Project evaluation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 your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4-pages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report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