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79" r:id="rId2"/>
    <p:sldId id="256" r:id="rId3"/>
    <p:sldId id="260" r:id="rId4"/>
    <p:sldId id="257" r:id="rId5"/>
    <p:sldId id="276" r:id="rId6"/>
    <p:sldId id="272" r:id="rId7"/>
    <p:sldId id="274" r:id="rId8"/>
    <p:sldId id="273" r:id="rId9"/>
    <p:sldId id="278" r:id="rId10"/>
    <p:sldId id="275" r:id="rId11"/>
    <p:sldId id="280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145" autoAdjust="0"/>
    <p:restoredTop sz="94660"/>
  </p:normalViewPr>
  <p:slideViewPr>
    <p:cSldViewPr>
      <p:cViewPr varScale="1">
        <p:scale>
          <a:sx n="68" d="100"/>
          <a:sy n="68" d="100"/>
        </p:scale>
        <p:origin x="-1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AB268-647F-4559-B0E5-522A025C4428}" type="datetimeFigureOut">
              <a:rPr lang="pt-BR" smtClean="0"/>
              <a:pPr/>
              <a:t>26/07/2016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568C9-8D40-438B-805C-2549197A24F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2749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9A97-6404-4EA2-8FB3-2692200F8652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8C40-4524-435D-9928-936CC4B0357D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06D77-6F53-48EA-A7DC-BC1F2B934140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C5BF-135F-47B6-9C9D-182508309797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F9A6-63D3-48F8-8B72-797A18A821AB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FAD3-DAF2-4EC9-99F0-94F4E04B7588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17E3-5806-45BF-BEED-C50E57BD25B8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2677-E488-4252-ACEA-6F0575208BB6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922C-1759-475E-8375-7D3D070B033F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AAAA-98C0-40E9-97CC-B95049673391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C163-6A3B-4E78-8C53-4F5ED6D6569F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2EB5-5156-41A3-B05A-6980AC65822F}" type="datetime1">
              <a:rPr lang="pt-BR" smtClean="0"/>
              <a:pPr/>
              <a:t>26/07/2016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157BD-1F3B-428B-A89E-A476FBC7087E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71604" y="2928934"/>
            <a:ext cx="6143668" cy="1143007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>Programando com </a:t>
            </a:r>
            <a:r>
              <a:rPr lang="pt-BR" sz="3600" b="1" dirty="0" err="1" smtClean="0">
                <a:solidFill>
                  <a:schemeClr val="tx2"/>
                </a:solidFill>
              </a:rPr>
              <a:t>Scratch</a:t>
            </a:r>
            <a:endParaRPr lang="pt-BR" sz="3600" b="1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4480" y="1071546"/>
            <a:ext cx="6143668" cy="2143140"/>
          </a:xfrm>
        </p:spPr>
        <p:txBody>
          <a:bodyPr>
            <a:normAutofit/>
          </a:bodyPr>
          <a:lstStyle/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Projeto Assessoria Docente para Área de Informática</a:t>
            </a: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Professor André Marcelo </a:t>
            </a:r>
            <a:r>
              <a:rPr lang="pt-BR" sz="2000" b="1" dirty="0" err="1" smtClean="0">
                <a:solidFill>
                  <a:schemeClr val="accent6">
                    <a:lumMod val="75000"/>
                  </a:schemeClr>
                </a:solidFill>
              </a:rPr>
              <a:t>Panhan</a:t>
            </a:r>
            <a:endParaRPr lang="pt-BR" sz="20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Aluna </a:t>
            </a:r>
            <a:r>
              <a:rPr lang="pt-BR" sz="2000" b="1" dirty="0" err="1" smtClean="0">
                <a:solidFill>
                  <a:schemeClr val="accent6">
                    <a:lumMod val="75000"/>
                  </a:schemeClr>
                </a:solidFill>
              </a:rPr>
              <a:t>Solemar</a:t>
            </a:r>
            <a:r>
              <a:rPr lang="pt-BR" sz="2000" b="1" dirty="0" smtClean="0">
                <a:solidFill>
                  <a:schemeClr val="accent6">
                    <a:lumMod val="75000"/>
                  </a:schemeClr>
                </a:solidFill>
              </a:rPr>
              <a:t> Oliveira Silva </a:t>
            </a:r>
            <a:endParaRPr lang="pt-B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410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299766" cy="1142984"/>
          </a:xfrm>
          <a:prstGeom prst="rect">
            <a:avLst/>
          </a:prstGeom>
          <a:noFill/>
        </p:spPr>
      </p:pic>
      <p:sp>
        <p:nvSpPr>
          <p:cNvPr id="4" name="AutoShape 2" descr="https://encrypted-tbn2.gstatic.com/images?q=tbn:ANd9GcTvaeszU7SCrV9TiFAiJ-bBwBQXW9NfslI7DdYcluRmdMygP3IL"/>
          <p:cNvSpPr>
            <a:spLocks noChangeAspect="1" noChangeArrowheads="1"/>
          </p:cNvSpPr>
          <p:nvPr/>
        </p:nvSpPr>
        <p:spPr bwMode="auto">
          <a:xfrm>
            <a:off x="0" y="0"/>
            <a:ext cx="2571736" cy="1285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3929066"/>
            <a:ext cx="1357322" cy="138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928670"/>
            <a:ext cx="6615130" cy="582594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/>
            </a:r>
            <a:br>
              <a:rPr lang="pt-BR" sz="3600" b="1" dirty="0" smtClean="0">
                <a:solidFill>
                  <a:schemeClr val="tx2"/>
                </a:solidFill>
              </a:rPr>
            </a:br>
            <a:r>
              <a:rPr lang="pt-BR" sz="4000" b="1" dirty="0" smtClean="0">
                <a:solidFill>
                  <a:schemeClr val="tx2"/>
                </a:solidFill>
              </a:rPr>
              <a:t>Atividades</a:t>
            </a:r>
            <a:r>
              <a:rPr lang="pt-BR" sz="3600" b="1" dirty="0" smtClean="0">
                <a:solidFill>
                  <a:schemeClr val="tx2"/>
                </a:solidFill>
              </a:rPr>
              <a:t/>
            </a:r>
            <a:br>
              <a:rPr lang="pt-BR" sz="3600" b="1" dirty="0" smtClean="0">
                <a:solidFill>
                  <a:schemeClr val="tx2"/>
                </a:solidFill>
              </a:rPr>
            </a:br>
            <a:endParaRPr lang="pt-BR" sz="3600" b="1" dirty="0" smtClean="0">
              <a:solidFill>
                <a:schemeClr val="tx2"/>
              </a:solidFill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928662" y="2357430"/>
            <a:ext cx="7586658" cy="321470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Escolha um </a:t>
            </a:r>
            <a:r>
              <a:rPr lang="pt-BR" sz="2400" dirty="0" err="1" smtClean="0">
                <a:solidFill>
                  <a:schemeClr val="accent6">
                    <a:lumMod val="75000"/>
                  </a:schemeClr>
                </a:solidFill>
              </a:rPr>
              <a:t>Sprite</a:t>
            </a: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 da biblioteca de atores. </a:t>
            </a:r>
          </a:p>
          <a:p>
            <a:pPr marL="514350" indent="-514350">
              <a:buNone/>
            </a:pPr>
            <a:endParaRPr lang="pt-B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 startAt="2"/>
            </a:pP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Escolha um pano de fundo da biblioteca.</a:t>
            </a:r>
          </a:p>
          <a:p>
            <a:pPr marL="514350" indent="-514350">
              <a:buAutoNum type="arabicPeriod" startAt="2"/>
            </a:pPr>
            <a:endParaRPr lang="pt-BR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AutoNum type="arabicPeriod" startAt="2"/>
            </a:pPr>
            <a:r>
              <a:rPr lang="pt-BR" sz="2400" dirty="0" smtClean="0">
                <a:solidFill>
                  <a:schemeClr val="accent6">
                    <a:lumMod val="75000"/>
                  </a:schemeClr>
                </a:solidFill>
              </a:rPr>
              <a:t>Salve seu primeiro programa.</a:t>
            </a:r>
          </a:p>
          <a:p>
            <a:pPr marL="514350" indent="-514350">
              <a:buAutoNum type="arabicPeriod" startAt="2"/>
            </a:pPr>
            <a:endParaRPr lang="pt-BR" sz="3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33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28" y="928670"/>
            <a:ext cx="6615130" cy="582594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/>
            </a:r>
            <a:br>
              <a:rPr lang="pt-BR" sz="3600" b="1" dirty="0" smtClean="0">
                <a:solidFill>
                  <a:schemeClr val="tx2"/>
                </a:solidFill>
              </a:rPr>
            </a:br>
            <a:r>
              <a:rPr lang="pt-BR" sz="3600" b="1" dirty="0" smtClean="0">
                <a:solidFill>
                  <a:schemeClr val="tx2"/>
                </a:solidFill>
              </a:rPr>
              <a:t>Referências</a:t>
            </a:r>
            <a:br>
              <a:rPr lang="pt-BR" sz="3600" b="1" dirty="0" smtClean="0">
                <a:solidFill>
                  <a:schemeClr val="tx2"/>
                </a:solidFill>
              </a:rPr>
            </a:br>
            <a:endParaRPr lang="pt-BR" sz="3600" b="1" dirty="0" smtClean="0">
              <a:solidFill>
                <a:schemeClr val="tx2"/>
              </a:solidFill>
            </a:endParaRPr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>
          <a:xfrm>
            <a:off x="928662" y="2357430"/>
            <a:ext cx="7586658" cy="3214709"/>
          </a:xfrm>
        </p:spPr>
        <p:txBody>
          <a:bodyPr>
            <a:normAutofit/>
          </a:bodyPr>
          <a:lstStyle/>
          <a:p>
            <a:pPr marL="0" indent="-514350" algn="just">
              <a:buNone/>
            </a:pPr>
            <a:r>
              <a:rPr lang="pt-BR" sz="2000" dirty="0" err="1" smtClean="0"/>
              <a:t>Scratch</a:t>
            </a:r>
            <a:r>
              <a:rPr lang="pt-BR" sz="2000" dirty="0" smtClean="0"/>
              <a:t>. Disponível em: &lt; https://scratch.mit.edu&gt;, acesso em: 18 jul 2016.</a:t>
            </a:r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333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786" y="107154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6000" b="1" dirty="0" smtClean="0">
                <a:solidFill>
                  <a:schemeClr val="tx2"/>
                </a:solidFill>
              </a:rPr>
              <a:t>Programando</a:t>
            </a:r>
            <a:br>
              <a:rPr lang="pt-BR" sz="6000" b="1" dirty="0" smtClean="0">
                <a:solidFill>
                  <a:schemeClr val="tx2"/>
                </a:solidFill>
              </a:rPr>
            </a:br>
            <a:r>
              <a:rPr lang="pt-BR" sz="6000" b="1" dirty="0" smtClean="0">
                <a:solidFill>
                  <a:schemeClr val="tx2"/>
                </a:solidFill>
              </a:rPr>
              <a:t> com</a:t>
            </a:r>
            <a:br>
              <a:rPr lang="pt-BR" sz="6000" b="1" dirty="0" smtClean="0">
                <a:solidFill>
                  <a:schemeClr val="tx2"/>
                </a:solidFill>
              </a:rPr>
            </a:br>
            <a:r>
              <a:rPr lang="pt-BR" sz="6000" b="1" dirty="0" err="1" smtClean="0">
                <a:solidFill>
                  <a:schemeClr val="tx2"/>
                </a:solidFill>
              </a:rPr>
              <a:t>Scratch</a:t>
            </a:r>
            <a:endParaRPr lang="pt-BR" sz="6000" b="1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43174" y="2857496"/>
            <a:ext cx="3786214" cy="2214578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17410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28399"/>
          </a:xfrm>
          <a:prstGeom prst="rect">
            <a:avLst/>
          </a:prstGeom>
          <a:noFill/>
        </p:spPr>
      </p:pic>
      <p:sp>
        <p:nvSpPr>
          <p:cNvPr id="4" name="AutoShape 2" descr="https://encrypted-tbn2.gstatic.com/images?q=tbn:ANd9GcTvaeszU7SCrV9TiFAiJ-bBwBQXW9NfslI7DdYcluRmdMygP3IL"/>
          <p:cNvSpPr>
            <a:spLocks noChangeAspect="1" noChangeArrowheads="1"/>
          </p:cNvSpPr>
          <p:nvPr/>
        </p:nvSpPr>
        <p:spPr bwMode="auto">
          <a:xfrm>
            <a:off x="1" y="0"/>
            <a:ext cx="2571736" cy="1285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286124"/>
            <a:ext cx="221457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3643306" y="5572140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Aula 1</a:t>
            </a:r>
            <a:endParaRPr lang="pt-BR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665994" cy="828000"/>
          </a:xfrm>
          <a:prstGeom prst="rect">
            <a:avLst/>
          </a:prstGeom>
          <a:noFill/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571736" y="571481"/>
            <a:ext cx="3786214" cy="571504"/>
          </a:xfrm>
          <a:ln w="9525" cap="flat" cmpd="sng" algn="ctr">
            <a:noFill/>
            <a:prstDash val="solid"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r>
              <a:rPr lang="pt-BR" sz="4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Roteiro</a:t>
            </a:r>
            <a: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/>
            </a:r>
            <a:br>
              <a:rPr lang="pt-BR" sz="1000" b="1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pt-BR" sz="1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285852" y="1785926"/>
            <a:ext cx="6400800" cy="4143404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Navegando na página do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Scratch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l"/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Conhecendo o ambiente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Scratch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l"/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Configurando nosso </a:t>
            </a:r>
            <a:r>
              <a:rPr lang="pt-BR" dirty="0" err="1" smtClean="0">
                <a:solidFill>
                  <a:schemeClr val="accent6">
                    <a:lumMod val="75000"/>
                  </a:schemeClr>
                </a:solidFill>
              </a:rPr>
              <a:t>Sprite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l"/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Configurando nosso Palco;</a:t>
            </a:r>
          </a:p>
          <a:p>
            <a:pPr algn="l"/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pt-BR" smtClean="0">
                <a:solidFill>
                  <a:schemeClr val="accent6">
                    <a:lumMod val="75000"/>
                  </a:schemeClr>
                </a:solidFill>
              </a:rPr>
              <a:t>Atividades.</a:t>
            </a: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pt-BR" dirty="0" smtClean="0"/>
              <a:t> 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68604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Acesse o site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sz="24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Clique na opção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sz="24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 e inscreva-se.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sz="24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sz="2400" dirty="0">
              <a:solidFill>
                <a:schemeClr val="tx2"/>
              </a:solidFill>
            </a:endParaRPr>
          </a:p>
        </p:txBody>
      </p:sp>
      <p:pic>
        <p:nvPicPr>
          <p:cNvPr id="9" name="Espaço Reservado para Conteúdo 8" descr="pag_principal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14744" y="1214422"/>
            <a:ext cx="5186362" cy="2428892"/>
          </a:xfrm>
        </p:spPr>
      </p:pic>
      <p:pic>
        <p:nvPicPr>
          <p:cNvPr id="4" name="Picture 2" descr="http://200.133.203.52/images/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666800" cy="828399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187624" y="274638"/>
            <a:ext cx="8280920" cy="850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 </a:t>
            </a:r>
            <a:br>
              <a:rPr lang="pt-BR" sz="3600" dirty="0" smtClean="0"/>
            </a:br>
            <a:endParaRPr lang="pt-BR" sz="3600" dirty="0" smtClean="0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285984" y="285728"/>
            <a:ext cx="6143668" cy="571504"/>
          </a:xfrm>
          <a:prstGeom prst="rect">
            <a:avLst/>
          </a:prstGeom>
          <a:ln w="9525" cap="flat" cmpd="sng" algn="ctr">
            <a:noFill/>
            <a:prstDash val="solid"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pt-B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BR" sz="1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Navegando</a:t>
            </a:r>
            <a:r>
              <a:rPr kumimoji="0" lang="pt-BR" sz="144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Página </a:t>
            </a:r>
            <a:r>
              <a:rPr kumimoji="0" lang="pt-BR" sz="1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Scratch</a:t>
            </a:r>
            <a:endParaRPr kumimoji="0" lang="pt-BR" sz="14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eta para cima 9"/>
          <p:cNvSpPr/>
          <p:nvPr/>
        </p:nvSpPr>
        <p:spPr>
          <a:xfrm>
            <a:off x="7929586" y="1714488"/>
            <a:ext cx="214314" cy="35719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 descr="inscreva-se.png"/>
          <p:cNvPicPr>
            <a:picLocks noChangeAspect="1"/>
          </p:cNvPicPr>
          <p:nvPr/>
        </p:nvPicPr>
        <p:blipFill>
          <a:blip r:embed="rId4"/>
          <a:srcRect l="-1333" b="10145"/>
          <a:stretch>
            <a:fillRect/>
          </a:stretch>
        </p:blipFill>
        <p:spPr>
          <a:xfrm>
            <a:off x="3714712" y="3857628"/>
            <a:ext cx="5215006" cy="2428892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3500438"/>
            <a:ext cx="1390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2285992"/>
            <a:ext cx="2085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Seta para a direita 17"/>
          <p:cNvSpPr/>
          <p:nvPr/>
        </p:nvSpPr>
        <p:spPr>
          <a:xfrm>
            <a:off x="4143372" y="4429132"/>
            <a:ext cx="428628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43230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Clique na opção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1600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2400" dirty="0" smtClean="0">
                <a:solidFill>
                  <a:schemeClr val="tx2"/>
                </a:solidFill>
              </a:rPr>
              <a:t>Digite seu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chemeClr val="tx2"/>
                </a:solidFill>
              </a:rPr>
              <a:t>  </a:t>
            </a:r>
          </a:p>
        </p:txBody>
      </p:sp>
      <p:pic>
        <p:nvPicPr>
          <p:cNvPr id="12" name="Espaço Reservado para Conteúdo 11" descr="login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7243"/>
          <a:stretch>
            <a:fillRect/>
          </a:stretch>
        </p:blipFill>
        <p:spPr>
          <a:xfrm>
            <a:off x="3857620" y="1928802"/>
            <a:ext cx="4686304" cy="3278795"/>
          </a:xfrm>
        </p:spPr>
      </p:pic>
      <p:pic>
        <p:nvPicPr>
          <p:cNvPr id="17410" name="Picture 2" descr="http://200.133.203.52/images/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1666800" cy="828399"/>
          </a:xfrm>
          <a:prstGeom prst="rect">
            <a:avLst/>
          </a:prstGeom>
          <a:noFill/>
        </p:spPr>
      </p:pic>
      <p:sp>
        <p:nvSpPr>
          <p:cNvPr id="4" name="AutoShape 2" descr="https://encrypted-tbn2.gstatic.com/images?q=tbn:ANd9GcTvaeszU7SCrV9TiFAiJ-bBwBQXW9NfslI7DdYcluRmdMygP3IL"/>
          <p:cNvSpPr>
            <a:spLocks noChangeAspect="1" noChangeArrowheads="1"/>
          </p:cNvSpPr>
          <p:nvPr/>
        </p:nvSpPr>
        <p:spPr bwMode="auto">
          <a:xfrm>
            <a:off x="1" y="0"/>
            <a:ext cx="2571736" cy="12858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500298" y="285728"/>
            <a:ext cx="6143668" cy="571504"/>
          </a:xfrm>
          <a:prstGeom prst="rect">
            <a:avLst/>
          </a:prstGeom>
          <a:ln w="9525" cap="flat" cmpd="sng" algn="ctr">
            <a:noFill/>
            <a:prstDash val="solid"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Logando</a:t>
            </a:r>
            <a:r>
              <a:rPr kumimoji="0" lang="pt-BR" sz="36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na Página </a:t>
            </a:r>
            <a:r>
              <a:rPr kumimoji="0" lang="pt-B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Scratch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eta para a direita 12"/>
          <p:cNvSpPr/>
          <p:nvPr/>
        </p:nvSpPr>
        <p:spPr>
          <a:xfrm>
            <a:off x="6858016" y="2571744"/>
            <a:ext cx="285752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357430"/>
            <a:ext cx="685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3500438"/>
            <a:ext cx="14192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85852" y="4214818"/>
            <a:ext cx="10001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8728" y="4857760"/>
            <a:ext cx="704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3108" y="357166"/>
            <a:ext cx="6357982" cy="571504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pt-BR" sz="3200" b="1" dirty="0" smtClean="0">
                <a:solidFill>
                  <a:schemeClr val="tx2"/>
                </a:solidFill>
              </a:rPr>
              <a:t/>
            </a:r>
            <a:br>
              <a:rPr lang="pt-BR" sz="3200" b="1" dirty="0" smtClean="0">
                <a:solidFill>
                  <a:schemeClr val="tx2"/>
                </a:solidFill>
              </a:rPr>
            </a:br>
            <a:r>
              <a:rPr lang="pt-BR" sz="4000" b="1" dirty="0" smtClean="0">
                <a:solidFill>
                  <a:schemeClr val="tx2"/>
                </a:solidFill>
              </a:rPr>
              <a:t>Ambiente </a:t>
            </a:r>
            <a:r>
              <a:rPr lang="pt-BR" sz="4000" b="1" dirty="0" err="1" smtClean="0">
                <a:solidFill>
                  <a:schemeClr val="tx2"/>
                </a:solidFill>
              </a:rPr>
              <a:t>Scratch</a:t>
            </a:r>
            <a:endParaRPr lang="pt-BR" sz="4000" dirty="0"/>
          </a:p>
        </p:txBody>
      </p:sp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666800" cy="990487"/>
          </a:xfrm>
          <a:prstGeom prst="rect">
            <a:avLst/>
          </a:prstGeom>
          <a:noFill/>
        </p:spPr>
      </p:pic>
      <p:pic>
        <p:nvPicPr>
          <p:cNvPr id="15" name="Espaço Reservado para Conteúdo 14" descr="ambiente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29058" y="2000240"/>
            <a:ext cx="4754560" cy="3255698"/>
          </a:xfrm>
        </p:spPr>
      </p:pic>
      <p:sp>
        <p:nvSpPr>
          <p:cNvPr id="12" name="Espaço Reservado para Texto 11"/>
          <p:cNvSpPr>
            <a:spLocks noGrp="1"/>
          </p:cNvSpPr>
          <p:nvPr>
            <p:ph type="body" sz="half" idx="2"/>
          </p:nvPr>
        </p:nvSpPr>
        <p:spPr>
          <a:xfrm>
            <a:off x="457200" y="1000108"/>
            <a:ext cx="3400420" cy="5643602"/>
          </a:xfrm>
          <a:ln>
            <a:noFill/>
          </a:ln>
          <a:effectLst/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pt-BR" sz="2900" b="1" dirty="0" smtClean="0">
                <a:solidFill>
                  <a:schemeClr val="tx2"/>
                </a:solidFill>
              </a:rPr>
              <a:t>Palco:   </a:t>
            </a:r>
            <a:r>
              <a:rPr lang="pt-BR" sz="2900" dirty="0" smtClean="0">
                <a:solidFill>
                  <a:schemeClr val="tx2"/>
                </a:solidFill>
              </a:rPr>
              <a:t>área onde acontecerá a programação(objetos e cenário);  </a:t>
            </a:r>
          </a:p>
          <a:p>
            <a:endParaRPr lang="pt-BR" sz="2900" dirty="0">
              <a:solidFill>
                <a:schemeClr val="tx2"/>
              </a:solidFill>
            </a:endParaRPr>
          </a:p>
          <a:p>
            <a:r>
              <a:rPr lang="pt-BR" sz="2900" b="1" dirty="0" err="1">
                <a:solidFill>
                  <a:schemeClr val="tx2"/>
                </a:solidFill>
              </a:rPr>
              <a:t>Sprite</a:t>
            </a:r>
            <a:r>
              <a:rPr lang="pt-BR" sz="2900" b="1" dirty="0" smtClean="0">
                <a:solidFill>
                  <a:schemeClr val="tx2"/>
                </a:solidFill>
              </a:rPr>
              <a:t>: </a:t>
            </a:r>
            <a:r>
              <a:rPr lang="pt-BR" sz="2900" dirty="0" smtClean="0">
                <a:solidFill>
                  <a:schemeClr val="tx2"/>
                </a:solidFill>
              </a:rPr>
              <a:t>objeto do </a:t>
            </a:r>
            <a:r>
              <a:rPr lang="pt-BR" sz="2900" dirty="0" err="1" smtClean="0">
                <a:solidFill>
                  <a:schemeClr val="tx2"/>
                </a:solidFill>
              </a:rPr>
              <a:t>Scratch</a:t>
            </a:r>
            <a:r>
              <a:rPr lang="pt-BR" sz="2900" dirty="0" smtClean="0">
                <a:solidFill>
                  <a:schemeClr val="tx2"/>
                </a:solidFill>
              </a:rPr>
              <a:t> (nosso </a:t>
            </a:r>
            <a:r>
              <a:rPr lang="pt-BR" sz="2900" dirty="0" err="1" smtClean="0">
                <a:solidFill>
                  <a:schemeClr val="tx2"/>
                </a:solidFill>
              </a:rPr>
              <a:t>Sprite</a:t>
            </a:r>
            <a:r>
              <a:rPr lang="pt-BR" sz="2900" dirty="0" smtClean="0">
                <a:solidFill>
                  <a:schemeClr val="tx2"/>
                </a:solidFill>
              </a:rPr>
              <a:t> é um gato);</a:t>
            </a:r>
            <a:endParaRPr lang="pt-BR" sz="2900" dirty="0">
              <a:solidFill>
                <a:schemeClr val="tx2"/>
              </a:solidFill>
            </a:endParaRPr>
          </a:p>
          <a:p>
            <a:r>
              <a:rPr lang="pt-BR" sz="2900" dirty="0" smtClean="0">
                <a:solidFill>
                  <a:schemeClr val="tx2"/>
                </a:solidFill>
              </a:rPr>
              <a:t>                                                          </a:t>
            </a:r>
          </a:p>
          <a:p>
            <a:r>
              <a:rPr lang="pt-BR" sz="2900" b="1" dirty="0" smtClean="0">
                <a:solidFill>
                  <a:schemeClr val="tx2"/>
                </a:solidFill>
              </a:rPr>
              <a:t>Paleta de blocos</a:t>
            </a:r>
            <a:r>
              <a:rPr lang="pt-BR" sz="2900" dirty="0" smtClean="0">
                <a:solidFill>
                  <a:schemeClr val="tx2"/>
                </a:solidFill>
              </a:rPr>
              <a:t>: comando para executar a programação do nosso </a:t>
            </a:r>
            <a:r>
              <a:rPr lang="pt-BR" sz="2900" dirty="0" err="1" smtClean="0">
                <a:solidFill>
                  <a:schemeClr val="tx2"/>
                </a:solidFill>
              </a:rPr>
              <a:t>Sprite</a:t>
            </a:r>
            <a:r>
              <a:rPr lang="pt-BR" sz="2900" dirty="0" smtClean="0">
                <a:solidFill>
                  <a:schemeClr val="tx2"/>
                </a:solidFill>
              </a:rPr>
              <a:t>,</a:t>
            </a:r>
          </a:p>
          <a:p>
            <a:endParaRPr lang="pt-BR" sz="2900" dirty="0" smtClean="0">
              <a:solidFill>
                <a:schemeClr val="tx2"/>
              </a:solidFill>
            </a:endParaRPr>
          </a:p>
          <a:p>
            <a:r>
              <a:rPr lang="pt-BR" sz="2900" b="1" dirty="0" smtClean="0">
                <a:solidFill>
                  <a:schemeClr val="tx2"/>
                </a:solidFill>
              </a:rPr>
              <a:t>Área de Scripts</a:t>
            </a:r>
            <a:r>
              <a:rPr lang="pt-BR" sz="2900" dirty="0" smtClean="0">
                <a:solidFill>
                  <a:schemeClr val="tx2"/>
                </a:solidFill>
              </a:rPr>
              <a:t>: área onde unimos os blocos;</a:t>
            </a:r>
          </a:p>
          <a:p>
            <a:endParaRPr lang="pt-BR" sz="2900" dirty="0" smtClean="0">
              <a:solidFill>
                <a:schemeClr val="tx2"/>
              </a:solidFill>
            </a:endParaRPr>
          </a:p>
          <a:p>
            <a:r>
              <a:rPr lang="pt-BR" sz="2900" b="1" dirty="0" smtClean="0">
                <a:solidFill>
                  <a:schemeClr val="tx2"/>
                </a:solidFill>
              </a:rPr>
              <a:t> Lista de </a:t>
            </a:r>
            <a:r>
              <a:rPr lang="pt-BR" sz="2900" b="1" dirty="0" err="1" smtClean="0">
                <a:solidFill>
                  <a:schemeClr val="tx2"/>
                </a:solidFill>
              </a:rPr>
              <a:t>Sprites</a:t>
            </a:r>
            <a:r>
              <a:rPr lang="pt-BR" sz="2900" b="1" dirty="0" smtClean="0">
                <a:solidFill>
                  <a:schemeClr val="tx2"/>
                </a:solidFill>
              </a:rPr>
              <a:t>: </a:t>
            </a:r>
            <a:r>
              <a:rPr lang="pt-BR" sz="2900" dirty="0" smtClean="0">
                <a:solidFill>
                  <a:schemeClr val="tx2"/>
                </a:solidFill>
              </a:rPr>
              <a:t>escolher ou editar um personagem;</a:t>
            </a:r>
          </a:p>
          <a:p>
            <a:endParaRPr lang="pt-BR" sz="2900" b="1" dirty="0" smtClean="0">
              <a:solidFill>
                <a:schemeClr val="tx2"/>
              </a:solidFill>
            </a:endParaRPr>
          </a:p>
          <a:p>
            <a:r>
              <a:rPr lang="pt-BR" sz="2900" b="1" dirty="0" smtClean="0">
                <a:solidFill>
                  <a:schemeClr val="tx2"/>
                </a:solidFill>
              </a:rPr>
              <a:t>Mochila:  </a:t>
            </a:r>
            <a:r>
              <a:rPr lang="pt-BR" sz="2900" dirty="0" smtClean="0">
                <a:solidFill>
                  <a:schemeClr val="tx2"/>
                </a:solidFill>
              </a:rPr>
              <a:t>onde podemos guardar blocos de comandos;</a:t>
            </a:r>
          </a:p>
          <a:p>
            <a:r>
              <a:rPr lang="pt-BR" sz="2900" dirty="0" smtClean="0">
                <a:solidFill>
                  <a:schemeClr val="tx2"/>
                </a:solidFill>
              </a:rPr>
              <a:t> </a:t>
            </a:r>
          </a:p>
          <a:p>
            <a:r>
              <a:rPr lang="pt-BR" sz="2900" b="1" dirty="0" smtClean="0">
                <a:solidFill>
                  <a:schemeClr val="tx2"/>
                </a:solidFill>
              </a:rPr>
              <a:t>       </a:t>
            </a:r>
            <a:r>
              <a:rPr lang="pt-BR" sz="2900" dirty="0" smtClean="0">
                <a:solidFill>
                  <a:schemeClr val="tx2"/>
                </a:solidFill>
              </a:rPr>
              <a:t>botão iniciar;</a:t>
            </a:r>
          </a:p>
          <a:p>
            <a:endParaRPr lang="pt-BR" sz="2900" dirty="0" smtClean="0">
              <a:solidFill>
                <a:schemeClr val="tx2"/>
              </a:solidFill>
            </a:endParaRPr>
          </a:p>
          <a:p>
            <a:r>
              <a:rPr lang="pt-BR" sz="2900" b="1" dirty="0" smtClean="0">
                <a:solidFill>
                  <a:schemeClr val="tx2"/>
                </a:solidFill>
              </a:rPr>
              <a:t>       </a:t>
            </a:r>
            <a:r>
              <a:rPr lang="pt-BR" sz="2900" dirty="0" smtClean="0">
                <a:solidFill>
                  <a:schemeClr val="tx2"/>
                </a:solidFill>
              </a:rPr>
              <a:t>botão parar</a:t>
            </a:r>
            <a:r>
              <a:rPr lang="pt-BR" sz="2900" dirty="0" smtClean="0"/>
              <a:t>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286388"/>
            <a:ext cx="3143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5786454"/>
            <a:ext cx="3238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480" y="142852"/>
            <a:ext cx="6253200" cy="704186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/>
            <a:r>
              <a:rPr lang="pt-BR" sz="3600" b="1" dirty="0" smtClean="0">
                <a:solidFill>
                  <a:schemeClr val="tx2"/>
                </a:solidFill>
              </a:rPr>
              <a:t>Configurando nosso </a:t>
            </a:r>
            <a:r>
              <a:rPr lang="pt-BR" sz="3600" b="1" dirty="0" err="1" smtClean="0">
                <a:solidFill>
                  <a:schemeClr val="tx2"/>
                </a:solidFill>
              </a:rPr>
              <a:t>Sprite</a:t>
            </a:r>
            <a:endParaRPr lang="pt-BR" sz="3600" dirty="0"/>
          </a:p>
        </p:txBody>
      </p:sp>
      <p:pic>
        <p:nvPicPr>
          <p:cNvPr id="12" name="Espaço Reservado para Conteúdo 11" descr="bibli_atore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29058" y="1285860"/>
            <a:ext cx="4572032" cy="2143140"/>
          </a:xfrm>
        </p:spPr>
      </p:pic>
      <p:pic>
        <p:nvPicPr>
          <p:cNvPr id="5" name="Picture 2" descr="http://200.133.203.52/images/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1393365" cy="828000"/>
          </a:xfrm>
          <a:prstGeom prst="rect">
            <a:avLst/>
          </a:prstGeom>
          <a:noFill/>
        </p:spPr>
      </p:pic>
      <p:sp>
        <p:nvSpPr>
          <p:cNvPr id="21" name="Retângulo 20"/>
          <p:cNvSpPr/>
          <p:nvPr/>
        </p:nvSpPr>
        <p:spPr>
          <a:xfrm>
            <a:off x="500034" y="1357298"/>
            <a:ext cx="3000396" cy="4753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pt-BR" sz="2400" dirty="0" smtClean="0">
                <a:solidFill>
                  <a:schemeClr val="tx2"/>
                </a:solidFill>
              </a:rPr>
              <a:t>Opções: </a:t>
            </a:r>
          </a:p>
          <a:p>
            <a:pPr>
              <a:lnSpc>
                <a:spcPct val="160000"/>
              </a:lnSpc>
            </a:pPr>
            <a:r>
              <a:rPr lang="pt-BR" sz="2400" dirty="0" smtClean="0">
                <a:solidFill>
                  <a:schemeClr val="tx2"/>
                </a:solidFill>
              </a:rPr>
              <a:t>          escolher ator da biblioteca; </a:t>
            </a:r>
          </a:p>
          <a:p>
            <a:pPr>
              <a:lnSpc>
                <a:spcPct val="160000"/>
              </a:lnSpc>
            </a:pPr>
            <a:r>
              <a:rPr lang="pt-BR" sz="2400" i="1" dirty="0" smtClean="0">
                <a:solidFill>
                  <a:schemeClr val="tx2"/>
                </a:solidFill>
              </a:rPr>
              <a:t>        p</a:t>
            </a:r>
            <a:r>
              <a:rPr lang="pt-BR" sz="2400" dirty="0" smtClean="0">
                <a:solidFill>
                  <a:schemeClr val="tx2"/>
                </a:solidFill>
              </a:rPr>
              <a:t>intar novo ator;</a:t>
            </a:r>
          </a:p>
          <a:p>
            <a:pPr>
              <a:lnSpc>
                <a:spcPct val="160000"/>
              </a:lnSpc>
            </a:pPr>
            <a:r>
              <a:rPr lang="pt-BR" sz="2400" dirty="0" smtClean="0">
                <a:solidFill>
                  <a:schemeClr val="tx2"/>
                </a:solidFill>
              </a:rPr>
              <a:t>        carregar ator a partir de arquivos;</a:t>
            </a:r>
          </a:p>
          <a:p>
            <a:pPr>
              <a:lnSpc>
                <a:spcPct val="160000"/>
              </a:lnSpc>
            </a:pPr>
            <a:r>
              <a:rPr lang="pt-BR" sz="2400" dirty="0" smtClean="0">
                <a:solidFill>
                  <a:schemeClr val="tx2"/>
                </a:solidFill>
              </a:rPr>
              <a:t>       usar imagem da câmera para criar ator.</a:t>
            </a:r>
          </a:p>
        </p:txBody>
      </p:sp>
      <p:sp>
        <p:nvSpPr>
          <p:cNvPr id="29" name="Espaço Reservado para Rodapé 28"/>
          <p:cNvSpPr>
            <a:spLocks noGrp="1"/>
          </p:cNvSpPr>
          <p:nvPr>
            <p:ph type="ftr" sz="quarter" idx="11"/>
          </p:nvPr>
        </p:nvSpPr>
        <p:spPr>
          <a:xfrm>
            <a:off x="4071934" y="6215082"/>
            <a:ext cx="2500330" cy="357191"/>
          </a:xfrm>
        </p:spPr>
        <p:txBody>
          <a:bodyPr/>
          <a:lstStyle/>
          <a:p>
            <a:r>
              <a:rPr lang="pt-BR" dirty="0" smtClean="0"/>
              <a:t>1: opção escolher ator da biblioteca</a:t>
            </a:r>
            <a:endParaRPr lang="pt-BR" dirty="0"/>
          </a:p>
        </p:txBody>
      </p:sp>
      <p:pic>
        <p:nvPicPr>
          <p:cNvPr id="11" name="Espaço Reservado para Conteúdo 10" descr="conf_sprite.png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929058" y="3571876"/>
            <a:ext cx="4572032" cy="2496443"/>
          </a:xfrm>
        </p:spPr>
      </p:pic>
      <p:sp>
        <p:nvSpPr>
          <p:cNvPr id="13" name="Seta para cima 12"/>
          <p:cNvSpPr/>
          <p:nvPr/>
        </p:nvSpPr>
        <p:spPr>
          <a:xfrm>
            <a:off x="5643570" y="5643578"/>
            <a:ext cx="142876" cy="214314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2143116"/>
            <a:ext cx="333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10" y="3357562"/>
            <a:ext cx="25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472" y="4000504"/>
            <a:ext cx="2952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0034" y="5072074"/>
            <a:ext cx="333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857356" y="274638"/>
            <a:ext cx="6286544" cy="725470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>Configurando nosso Palco</a:t>
            </a:r>
            <a:endParaRPr lang="pt-BR" sz="36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457200" y="1142984"/>
            <a:ext cx="3471858" cy="507209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Opções: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       escolher pano de fundo da  biblioteca;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       pintar novo cenário;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       carregar cenários a partir de arquivos;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sz="4400" dirty="0" smtClean="0">
                <a:solidFill>
                  <a:schemeClr val="tx2"/>
                </a:solidFill>
              </a:rPr>
              <a:t>        usar imagem da câmera para criar pano de fundo.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chemeClr val="tx2"/>
                </a:solidFill>
              </a:rPr>
              <a:t> </a:t>
            </a: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8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57231"/>
          </a:xfrm>
          <a:prstGeom prst="rect">
            <a:avLst/>
          </a:prstGeom>
          <a:noFill/>
        </p:spPr>
      </p:pic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>
          <a:xfrm>
            <a:off x="4214810" y="5857892"/>
            <a:ext cx="2895600" cy="285752"/>
          </a:xfrm>
        </p:spPr>
        <p:txBody>
          <a:bodyPr/>
          <a:lstStyle/>
          <a:p>
            <a:r>
              <a:rPr lang="pt-BR" dirty="0" smtClean="0"/>
              <a:t>1: opção escolher pano de fundo biblioteca</a:t>
            </a:r>
            <a:endParaRPr lang="pt-BR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857496"/>
            <a:ext cx="25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3429000"/>
            <a:ext cx="2952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4500570"/>
            <a:ext cx="3333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472" y="1928802"/>
            <a:ext cx="2762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Espaço Reservado para Conteúdo 17" descr="bibli_palco.png"/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4286248" y="1357298"/>
            <a:ext cx="4348909" cy="2142000"/>
          </a:xfrm>
        </p:spPr>
      </p:pic>
      <p:pic>
        <p:nvPicPr>
          <p:cNvPr id="19" name="Imagem 18" descr="conf_palc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48" y="3714752"/>
            <a:ext cx="4357717" cy="2148345"/>
          </a:xfrm>
          <a:prstGeom prst="rect">
            <a:avLst/>
          </a:prstGeom>
        </p:spPr>
      </p:pic>
      <p:sp>
        <p:nvSpPr>
          <p:cNvPr id="20" name="Seta para a esquerda 19"/>
          <p:cNvSpPr/>
          <p:nvPr/>
        </p:nvSpPr>
        <p:spPr>
          <a:xfrm>
            <a:off x="4500562" y="5786454"/>
            <a:ext cx="214314" cy="14287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857356" y="274638"/>
            <a:ext cx="6286544" cy="725470"/>
          </a:xfrm>
          <a:ln>
            <a:noFill/>
          </a:ln>
        </p:spPr>
        <p:style>
          <a:lnRef idx="1">
            <a:schemeClr val="accent6"/>
          </a:lnRef>
          <a:fillRef idx="1001">
            <a:schemeClr val="lt1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2"/>
                </a:solidFill>
              </a:rPr>
              <a:t>Salvando Projeto</a:t>
            </a:r>
            <a:endParaRPr lang="pt-BR" sz="3600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757478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pt-BR" dirty="0" smtClean="0">
                <a:solidFill>
                  <a:schemeClr val="tx2"/>
                </a:solidFill>
              </a:rPr>
              <a:t> </a:t>
            </a:r>
            <a:r>
              <a:rPr lang="pt-BR" sz="2400" dirty="0" smtClean="0">
                <a:solidFill>
                  <a:schemeClr val="tx2"/>
                </a:solidFill>
              </a:rPr>
              <a:t>Clique na opção 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pt-BR" dirty="0">
              <a:solidFill>
                <a:schemeClr val="tx2"/>
              </a:solidFill>
            </a:endParaRPr>
          </a:p>
        </p:txBody>
      </p:sp>
      <p:pic>
        <p:nvPicPr>
          <p:cNvPr id="8" name="Picture 2" descr="http://200.133.203.52/images/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666800" cy="857231"/>
          </a:xfrm>
          <a:prstGeom prst="rect">
            <a:avLst/>
          </a:prstGeom>
          <a:noFill/>
        </p:spPr>
      </p:pic>
      <p:pic>
        <p:nvPicPr>
          <p:cNvPr id="14" name="Espaço Reservado para Conteúdo 13" descr="salvar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437" b="8003"/>
          <a:stretch>
            <a:fillRect/>
          </a:stretch>
        </p:blipFill>
        <p:spPr>
          <a:xfrm>
            <a:off x="3786182" y="1998662"/>
            <a:ext cx="4572032" cy="320058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428868"/>
            <a:ext cx="704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Seta para a direita 20"/>
          <p:cNvSpPr/>
          <p:nvPr/>
        </p:nvSpPr>
        <p:spPr>
          <a:xfrm>
            <a:off x="4000496" y="2500306"/>
            <a:ext cx="357190" cy="2143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3071810"/>
            <a:ext cx="1114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5050</TotalTime>
  <Words>272</Words>
  <Application>Microsoft Office PowerPoint</Application>
  <PresentationFormat>Apresentação na tela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Programando com Scratch</vt:lpstr>
      <vt:lpstr>Programando  com Scratch</vt:lpstr>
      <vt:lpstr> Roteiro </vt:lpstr>
      <vt:lpstr> </vt:lpstr>
      <vt:lpstr>Slide 5</vt:lpstr>
      <vt:lpstr> Ambiente Scratch</vt:lpstr>
      <vt:lpstr>Configurando nosso Sprite</vt:lpstr>
      <vt:lpstr>Configurando nosso Palco</vt:lpstr>
      <vt:lpstr>Salvando Projeto</vt:lpstr>
      <vt:lpstr> Atividades </vt:lpstr>
      <vt:lpstr> Referências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Chamada de Sistema (System Calls)</dc:title>
  <dc:creator>Convidado</dc:creator>
  <cp:lastModifiedBy>Oliveira</cp:lastModifiedBy>
  <cp:revision>215</cp:revision>
  <dcterms:created xsi:type="dcterms:W3CDTF">2015-03-08T01:46:32Z</dcterms:created>
  <dcterms:modified xsi:type="dcterms:W3CDTF">2016-07-26T11:32:08Z</dcterms:modified>
</cp:coreProperties>
</file>