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9" r:id="rId2"/>
    <p:sldId id="256" r:id="rId3"/>
    <p:sldId id="260" r:id="rId4"/>
    <p:sldId id="281" r:id="rId5"/>
    <p:sldId id="282" r:id="rId6"/>
    <p:sldId id="283" r:id="rId7"/>
    <p:sldId id="284" r:id="rId8"/>
    <p:sldId id="285" r:id="rId9"/>
    <p:sldId id="275" r:id="rId10"/>
    <p:sldId id="28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145" autoAdjust="0"/>
    <p:restoredTop sz="94660"/>
  </p:normalViewPr>
  <p:slideViewPr>
    <p:cSldViewPr>
      <p:cViewPr varScale="1">
        <p:scale>
          <a:sx n="68" d="100"/>
          <a:sy n="68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AB268-647F-4559-B0E5-522A025C4428}" type="datetimeFigureOut">
              <a:rPr lang="pt-BR" smtClean="0"/>
              <a:pPr/>
              <a:t>26/07/2016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568C9-8D40-438B-805C-2549197A24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749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9A97-6404-4EA2-8FB3-2692200F8652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8C40-4524-435D-9928-936CC4B0357D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6D77-6F53-48EA-A7DC-BC1F2B934140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5BF-135F-47B6-9C9D-182508309797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F9A6-63D3-48F8-8B72-797A18A821AB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FAD3-DAF2-4EC9-99F0-94F4E04B7588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17E3-5806-45BF-BEED-C50E57BD25B8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2677-E488-4252-ACEA-6F0575208BB6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922C-1759-475E-8375-7D3D070B033F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AAAA-98C0-40E9-97CC-B95049673391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C163-6A3B-4E78-8C53-4F5ED6D6569F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2EB5-5156-41A3-B05A-6980AC65822F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04" y="2928934"/>
            <a:ext cx="6143668" cy="1143007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>Programando com </a:t>
            </a:r>
            <a:r>
              <a:rPr lang="pt-BR" sz="3600" b="1" dirty="0" err="1" smtClean="0">
                <a:solidFill>
                  <a:schemeClr val="tx2"/>
                </a:solidFill>
              </a:rPr>
              <a:t>Scratch</a:t>
            </a:r>
            <a:endParaRPr lang="pt-BR" sz="3600" b="1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604" y="1071546"/>
            <a:ext cx="6215106" cy="142876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Projeto  Assessoria Docente para Área de Informática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Professor  André Marcelo </a:t>
            </a:r>
            <a:r>
              <a:rPr lang="pt-BR" sz="2000" b="1" dirty="0" err="1" smtClean="0">
                <a:solidFill>
                  <a:schemeClr val="accent6">
                    <a:lumMod val="75000"/>
                  </a:schemeClr>
                </a:solidFill>
              </a:rPr>
              <a:t>Panhan</a:t>
            </a:r>
            <a:endParaRPr lang="pt-B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Aluna  </a:t>
            </a:r>
            <a:r>
              <a:rPr lang="pt-BR" sz="2000" b="1" dirty="0" err="1" smtClean="0">
                <a:solidFill>
                  <a:schemeClr val="accent6">
                    <a:lumMod val="75000"/>
                  </a:schemeClr>
                </a:solidFill>
              </a:rPr>
              <a:t>Solemar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 Oliveira Silva 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410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99766" cy="1142984"/>
          </a:xfrm>
          <a:prstGeom prst="rect">
            <a:avLst/>
          </a:prstGeom>
          <a:noFill/>
        </p:spPr>
      </p:pic>
      <p:sp>
        <p:nvSpPr>
          <p:cNvPr id="4" name="AutoShape 2" descr="https://encrypted-tbn2.gstatic.com/images?q=tbn:ANd9GcTvaeszU7SCrV9TiFAiJ-bBwBQXW9NfslI7DdYcluRmdMygP3IL"/>
          <p:cNvSpPr>
            <a:spLocks noChangeAspect="1" noChangeArrowheads="1"/>
          </p:cNvSpPr>
          <p:nvPr/>
        </p:nvSpPr>
        <p:spPr bwMode="auto">
          <a:xfrm>
            <a:off x="0" y="0"/>
            <a:ext cx="2571736" cy="1285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929066"/>
            <a:ext cx="1357322" cy="138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928670"/>
            <a:ext cx="6615130" cy="582594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Referências</a:t>
            </a:r>
            <a:br>
              <a:rPr lang="pt-BR" sz="3600" b="1" dirty="0" smtClean="0">
                <a:solidFill>
                  <a:schemeClr val="tx2"/>
                </a:solidFill>
              </a:rPr>
            </a:br>
            <a:endParaRPr lang="pt-BR" sz="3600" b="1" dirty="0" smtClean="0">
              <a:solidFill>
                <a:schemeClr val="tx2"/>
              </a:solidFill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928662" y="2357430"/>
            <a:ext cx="7586658" cy="3214709"/>
          </a:xfrm>
        </p:spPr>
        <p:txBody>
          <a:bodyPr>
            <a:normAutofit/>
          </a:bodyPr>
          <a:lstStyle/>
          <a:p>
            <a:pPr marL="0" indent="-514350" algn="just">
              <a:buNone/>
            </a:pPr>
            <a:r>
              <a:rPr lang="pt-BR" sz="2000" dirty="0" err="1" smtClean="0"/>
              <a:t>Scratch</a:t>
            </a:r>
            <a:r>
              <a:rPr lang="pt-BR" sz="2000" dirty="0" smtClean="0"/>
              <a:t>. Disponível em: &lt; https://scratch.mit.edu&gt;, acesso em: 18 jul 2016.</a:t>
            </a: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33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107154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6000" b="1" dirty="0" smtClean="0">
                <a:solidFill>
                  <a:schemeClr val="tx2"/>
                </a:solidFill>
              </a:rPr>
              <a:t>Programando </a:t>
            </a:r>
            <a:r>
              <a:rPr lang="pt-BR" sz="6000" b="1" dirty="0" smtClean="0">
                <a:solidFill>
                  <a:schemeClr val="tx2"/>
                </a:solidFill>
              </a:rPr>
              <a:t/>
            </a:r>
            <a:br>
              <a:rPr lang="pt-BR" sz="6000" b="1" dirty="0" smtClean="0">
                <a:solidFill>
                  <a:schemeClr val="tx2"/>
                </a:solidFill>
              </a:rPr>
            </a:br>
            <a:r>
              <a:rPr lang="pt-BR" sz="6000" b="1" dirty="0" smtClean="0">
                <a:solidFill>
                  <a:schemeClr val="tx2"/>
                </a:solidFill>
              </a:rPr>
              <a:t>com</a:t>
            </a:r>
            <a:r>
              <a:rPr lang="pt-BR" sz="6000" b="1" dirty="0" smtClean="0">
                <a:solidFill>
                  <a:schemeClr val="tx2"/>
                </a:solidFill>
              </a:rPr>
              <a:t/>
            </a:r>
            <a:br>
              <a:rPr lang="pt-BR" sz="6000" b="1" dirty="0" smtClean="0">
                <a:solidFill>
                  <a:schemeClr val="tx2"/>
                </a:solidFill>
              </a:rPr>
            </a:br>
            <a:r>
              <a:rPr lang="pt-BR" sz="6000" b="1" dirty="0" err="1" smtClean="0">
                <a:solidFill>
                  <a:schemeClr val="tx2"/>
                </a:solidFill>
              </a:rPr>
              <a:t>Scratch</a:t>
            </a:r>
            <a:endParaRPr lang="pt-BR" sz="6000" b="1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3174" y="2857496"/>
            <a:ext cx="3786214" cy="2214578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7410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28399"/>
          </a:xfrm>
          <a:prstGeom prst="rect">
            <a:avLst/>
          </a:prstGeom>
          <a:noFill/>
        </p:spPr>
      </p:pic>
      <p:sp>
        <p:nvSpPr>
          <p:cNvPr id="4" name="AutoShape 2" descr="https://encrypted-tbn2.gstatic.com/images?q=tbn:ANd9GcTvaeszU7SCrV9TiFAiJ-bBwBQXW9NfslI7DdYcluRmdMygP3IL"/>
          <p:cNvSpPr>
            <a:spLocks noChangeAspect="1" noChangeArrowheads="1"/>
          </p:cNvSpPr>
          <p:nvPr/>
        </p:nvSpPr>
        <p:spPr bwMode="auto">
          <a:xfrm>
            <a:off x="1" y="0"/>
            <a:ext cx="2571736" cy="1285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3214686"/>
            <a:ext cx="221457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000496" y="5715016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Aula 2</a:t>
            </a:r>
            <a:endParaRPr lang="pt-B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65994" cy="828000"/>
          </a:xfrm>
          <a:prstGeom prst="rect">
            <a:avLst/>
          </a:prstGeom>
          <a:noFill/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571736" y="571481"/>
            <a:ext cx="3786214" cy="571504"/>
          </a:xfrm>
          <a:ln w="9525" cap="flat" cmpd="sng" algn="ctr">
            <a:noFill/>
            <a:prstDash val="solid"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pt-BR" sz="4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Roteiro</a:t>
            </a:r>
            <a: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pt-BR" sz="1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285852" y="1785926"/>
            <a:ext cx="6400800" cy="4143404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 Configurando comandos;</a:t>
            </a:r>
          </a:p>
          <a:p>
            <a:pPr algn="l"/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Configurando comandos de Aparência;</a:t>
            </a:r>
          </a:p>
          <a:p>
            <a:pPr algn="l"/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Configurando comandos de Movimento;</a:t>
            </a:r>
          </a:p>
          <a:p>
            <a:pPr algn="l"/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Configurando comandos de Som;</a:t>
            </a:r>
          </a:p>
          <a:p>
            <a:pPr algn="l">
              <a:buFont typeface="Arial" pitchFamily="34" charset="0"/>
              <a:buChar char="•"/>
            </a:pPr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Configurando comandos de Caneta;</a:t>
            </a:r>
          </a:p>
          <a:p>
            <a:pPr algn="l"/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Atividades.</a:t>
            </a:r>
          </a:p>
          <a:p>
            <a:pPr algn="l">
              <a:buFont typeface="Arial" pitchFamily="34" charset="0"/>
              <a:buChar char="•"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r>
              <a:rPr lang="pt-BR" sz="4000" b="1" dirty="0" smtClean="0">
                <a:solidFill>
                  <a:schemeClr val="tx2"/>
                </a:solidFill>
              </a:rPr>
              <a:t>Configurando Comandos </a:t>
            </a:r>
            <a:br>
              <a:rPr lang="pt-BR" sz="4000" b="1" dirty="0" smtClean="0">
                <a:solidFill>
                  <a:schemeClr val="tx2"/>
                </a:solidFill>
              </a:rPr>
            </a:br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571472" y="2643182"/>
            <a:ext cx="3829048" cy="275749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Tudo </a:t>
            </a:r>
            <a:r>
              <a:rPr lang="pt-BR" sz="2400" dirty="0">
                <a:solidFill>
                  <a:schemeClr val="tx2"/>
                </a:solidFill>
              </a:rPr>
              <a:t>pode ser feito a partir de </a:t>
            </a:r>
            <a:r>
              <a:rPr lang="pt-BR" sz="2400" dirty="0" smtClean="0">
                <a:solidFill>
                  <a:schemeClr val="tx2"/>
                </a:solidFill>
              </a:rPr>
              <a:t>comandos </a:t>
            </a:r>
            <a:r>
              <a:rPr lang="pt-BR" sz="2400" dirty="0">
                <a:solidFill>
                  <a:schemeClr val="tx2"/>
                </a:solidFill>
              </a:rPr>
              <a:t>de blocos </a:t>
            </a:r>
            <a:r>
              <a:rPr lang="pt-BR" sz="2400" dirty="0" smtClean="0">
                <a:solidFill>
                  <a:schemeClr val="tx2"/>
                </a:solidFill>
              </a:rPr>
              <a:t>que </a:t>
            </a:r>
            <a:r>
              <a:rPr lang="pt-BR" sz="2400" dirty="0">
                <a:solidFill>
                  <a:schemeClr val="tx2"/>
                </a:solidFill>
              </a:rPr>
              <a:t>devem ser agrupados </a:t>
            </a:r>
            <a:r>
              <a:rPr lang="pt-BR" sz="2400" dirty="0" smtClean="0">
                <a:solidFill>
                  <a:schemeClr val="tx2"/>
                </a:solidFill>
              </a:rPr>
              <a:t>como </a:t>
            </a:r>
            <a:r>
              <a:rPr lang="pt-BR" sz="2400" dirty="0">
                <a:solidFill>
                  <a:schemeClr val="tx2"/>
                </a:solidFill>
              </a:rPr>
              <a:t>peças de </a:t>
            </a:r>
            <a:r>
              <a:rPr lang="pt-BR" sz="2400" dirty="0" smtClean="0">
                <a:solidFill>
                  <a:schemeClr val="tx2"/>
                </a:solidFill>
              </a:rPr>
              <a:t>Lego. </a:t>
            </a:r>
            <a:endParaRPr lang="pt-BR" sz="2400" dirty="0">
              <a:solidFill>
                <a:schemeClr val="tx2"/>
              </a:solidFill>
            </a:endParaRPr>
          </a:p>
          <a:p>
            <a:endParaRPr lang="pt-BR" dirty="0"/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071678"/>
            <a:ext cx="364333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6929486" cy="796908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Configurando Comandos de Aparência</a:t>
            </a:r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endParaRPr lang="pt-BR" sz="4000" b="1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pic>
        <p:nvPicPr>
          <p:cNvPr id="17" name="Espaço Reservado para Conteúdo 16" descr="comando_aparencia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14810" y="3071810"/>
            <a:ext cx="4038600" cy="2485911"/>
          </a:xfrm>
        </p:spPr>
      </p:pic>
      <p:sp>
        <p:nvSpPr>
          <p:cNvPr id="18" name="Seta para baixo 17"/>
          <p:cNvSpPr/>
          <p:nvPr/>
        </p:nvSpPr>
        <p:spPr>
          <a:xfrm>
            <a:off x="6357950" y="3214686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14810" y="2071678"/>
            <a:ext cx="4357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Arraste para a área de script o bloco de Aparência</a:t>
            </a:r>
          </a:p>
        </p:txBody>
      </p:sp>
      <p:sp>
        <p:nvSpPr>
          <p:cNvPr id="29" name="Espaço Reservado para Conteúdo 28"/>
          <p:cNvSpPr>
            <a:spLocks noGrp="1"/>
          </p:cNvSpPr>
          <p:nvPr>
            <p:ph sz="half" idx="1"/>
          </p:nvPr>
        </p:nvSpPr>
        <p:spPr>
          <a:xfrm>
            <a:off x="457200" y="1214422"/>
            <a:ext cx="3686172" cy="5357850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Os blocos de Aparência substituem fantasias, efeitos de aparecer e desaparecer do </a:t>
            </a:r>
            <a:r>
              <a:rPr lang="pt-BR" sz="2000" i="1" dirty="0" err="1" smtClean="0">
                <a:solidFill>
                  <a:schemeClr val="tx2"/>
                </a:solidFill>
              </a:rPr>
              <a:t>sprite</a:t>
            </a:r>
            <a:r>
              <a:rPr lang="pt-BR" sz="2000" dirty="0" smtClean="0">
                <a:solidFill>
                  <a:schemeClr val="tx2"/>
                </a:solidFill>
              </a:rPr>
              <a:t> e caixas de diálogos.</a:t>
            </a:r>
          </a:p>
          <a:p>
            <a:pPr marL="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Opções:</a:t>
            </a: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786058"/>
            <a:ext cx="328614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6929486" cy="796908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Configurando Comandos de Movimento</a:t>
            </a:r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28596" y="1071546"/>
            <a:ext cx="3643338" cy="578645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Os blocos de Movimento movimentam o</a:t>
            </a:r>
            <a:r>
              <a:rPr lang="pt-BR" sz="2400" i="1" dirty="0" smtClean="0">
                <a:solidFill>
                  <a:schemeClr val="tx2"/>
                </a:solidFill>
              </a:rPr>
              <a:t> </a:t>
            </a:r>
            <a:r>
              <a:rPr lang="pt-BR" sz="2400" i="1" dirty="0" err="1" smtClean="0">
                <a:solidFill>
                  <a:schemeClr val="tx2"/>
                </a:solidFill>
              </a:rPr>
              <a:t>sprite</a:t>
            </a:r>
            <a:r>
              <a:rPr lang="pt-BR" sz="24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Opções: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sz="2000" dirty="0" smtClean="0">
              <a:solidFill>
                <a:schemeClr val="tx2"/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sp>
        <p:nvSpPr>
          <p:cNvPr id="18" name="Seta para baixo 17"/>
          <p:cNvSpPr/>
          <p:nvPr/>
        </p:nvSpPr>
        <p:spPr>
          <a:xfrm>
            <a:off x="6715140" y="4143380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14810" y="1643050"/>
            <a:ext cx="4357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Arraste para a área de </a:t>
            </a:r>
            <a:r>
              <a:rPr lang="pt-BR" sz="2400" i="1" dirty="0" smtClean="0">
                <a:solidFill>
                  <a:schemeClr val="tx2"/>
                </a:solidFill>
              </a:rPr>
              <a:t>script</a:t>
            </a:r>
            <a:r>
              <a:rPr lang="pt-BR" sz="2400" dirty="0" smtClean="0">
                <a:solidFill>
                  <a:schemeClr val="tx2"/>
                </a:solidFill>
              </a:rPr>
              <a:t> o bloco de Movimento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14620"/>
            <a:ext cx="331276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Espaço Reservado para Conteúdo 19" descr="comando_movimento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b="10377"/>
          <a:stretch>
            <a:fillRect/>
          </a:stretch>
        </p:blipFill>
        <p:spPr>
          <a:xfrm>
            <a:off x="4214810" y="2714620"/>
            <a:ext cx="4038600" cy="2714644"/>
          </a:xfrm>
        </p:spPr>
      </p:pic>
      <p:sp>
        <p:nvSpPr>
          <p:cNvPr id="21" name="Seta para baixo 20"/>
          <p:cNvSpPr/>
          <p:nvPr/>
        </p:nvSpPr>
        <p:spPr>
          <a:xfrm>
            <a:off x="6500826" y="3929066"/>
            <a:ext cx="142876" cy="2143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6929486" cy="796908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Configurando Comandos de Som</a:t>
            </a:r>
            <a:br>
              <a:rPr lang="pt-BR" sz="3600" b="1" dirty="0" smtClean="0">
                <a:solidFill>
                  <a:schemeClr val="tx2"/>
                </a:solidFill>
              </a:rPr>
            </a:br>
            <a:endParaRPr lang="pt-BR" sz="3600" b="1" dirty="0">
              <a:solidFill>
                <a:schemeClr val="tx2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285720" y="1000108"/>
            <a:ext cx="3857652" cy="564360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Os blocos de Som </a:t>
            </a:r>
            <a:r>
              <a:rPr lang="pt-BR" sz="2400" dirty="0" smtClean="0">
                <a:solidFill>
                  <a:schemeClr val="tx2"/>
                </a:solidFill>
              </a:rPr>
              <a:t>reproduzem </a:t>
            </a:r>
            <a:r>
              <a:rPr lang="pt-BR" sz="2400" dirty="0" smtClean="0">
                <a:solidFill>
                  <a:schemeClr val="tx2"/>
                </a:solidFill>
              </a:rPr>
              <a:t>sons ou músicas.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Opções:</a:t>
            </a: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sp>
        <p:nvSpPr>
          <p:cNvPr id="18" name="Seta para baixo 17"/>
          <p:cNvSpPr/>
          <p:nvPr/>
        </p:nvSpPr>
        <p:spPr>
          <a:xfrm>
            <a:off x="6357950" y="3214686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143372" y="2071678"/>
            <a:ext cx="4357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Arraste para a área de </a:t>
            </a:r>
            <a:r>
              <a:rPr lang="pt-BR" sz="2400" i="1" dirty="0" smtClean="0">
                <a:solidFill>
                  <a:schemeClr val="tx2"/>
                </a:solidFill>
              </a:rPr>
              <a:t>script </a:t>
            </a:r>
            <a:r>
              <a:rPr lang="pt-BR" sz="2400" dirty="0" smtClean="0">
                <a:solidFill>
                  <a:schemeClr val="tx2"/>
                </a:solidFill>
              </a:rPr>
              <a:t>o bloco de Som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857496"/>
            <a:ext cx="292895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Espaço Reservado para Conteúdo 22" descr="comando_som.pn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b="15094"/>
          <a:stretch>
            <a:fillRect/>
          </a:stretch>
        </p:blipFill>
        <p:spPr>
          <a:xfrm>
            <a:off x="4286248" y="3071810"/>
            <a:ext cx="4038600" cy="2571768"/>
          </a:xfrm>
        </p:spPr>
      </p:pic>
      <p:sp>
        <p:nvSpPr>
          <p:cNvPr id="24" name="Seta para baixo 23"/>
          <p:cNvSpPr/>
          <p:nvPr/>
        </p:nvSpPr>
        <p:spPr>
          <a:xfrm>
            <a:off x="6500826" y="350043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918" y="285728"/>
            <a:ext cx="6929486" cy="796908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4000" b="1" dirty="0" smtClean="0">
                <a:solidFill>
                  <a:schemeClr val="tx2"/>
                </a:solidFill>
              </a:rPr>
              <a:t/>
            </a:r>
            <a:br>
              <a:rPr lang="pt-BR" sz="4000" b="1" dirty="0" smtClean="0">
                <a:solidFill>
                  <a:schemeClr val="tx2"/>
                </a:solidFill>
              </a:rPr>
            </a:br>
            <a:r>
              <a:rPr lang="pt-BR" sz="4000" b="1" dirty="0" smtClean="0">
                <a:solidFill>
                  <a:schemeClr val="tx2"/>
                </a:solidFill>
              </a:rPr>
              <a:t>Configurando Comandos de Caneta</a:t>
            </a:r>
            <a:br>
              <a:rPr lang="pt-BR" sz="4000" b="1" dirty="0" smtClean="0">
                <a:solidFill>
                  <a:schemeClr val="tx2"/>
                </a:solidFill>
              </a:rPr>
            </a:br>
            <a:endParaRPr lang="pt-BR" sz="4000" b="1" dirty="0">
              <a:solidFill>
                <a:schemeClr val="tx2"/>
              </a:solidFill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428596" y="1214423"/>
            <a:ext cx="3643338" cy="5429288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Os blocos de Caneta permite o </a:t>
            </a:r>
            <a:r>
              <a:rPr lang="pt-BR" sz="2000" i="1" dirty="0" err="1" smtClean="0">
                <a:solidFill>
                  <a:schemeClr val="tx2"/>
                </a:solidFill>
              </a:rPr>
              <a:t>sprite</a:t>
            </a:r>
            <a:r>
              <a:rPr lang="pt-BR" sz="2000" dirty="0" smtClean="0">
                <a:solidFill>
                  <a:schemeClr val="tx2"/>
                </a:solidFill>
              </a:rPr>
              <a:t> desenhar um rastro enquanto se movimenta.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2"/>
                </a:solidFill>
              </a:rPr>
              <a:t>Opções:</a:t>
            </a: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724400" cy="857231"/>
          </a:xfrm>
          <a:prstGeom prst="rect">
            <a:avLst/>
          </a:prstGeom>
          <a:noFill/>
        </p:spPr>
      </p:pic>
      <p:sp>
        <p:nvSpPr>
          <p:cNvPr id="18" name="Seta para baixo 17"/>
          <p:cNvSpPr/>
          <p:nvPr/>
        </p:nvSpPr>
        <p:spPr>
          <a:xfrm>
            <a:off x="6357950" y="3214686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214810" y="1714488"/>
            <a:ext cx="4357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Arraste para a área de </a:t>
            </a:r>
            <a:r>
              <a:rPr lang="pt-BR" sz="2400" i="1" dirty="0" smtClean="0">
                <a:solidFill>
                  <a:schemeClr val="tx2"/>
                </a:solidFill>
              </a:rPr>
              <a:t>script</a:t>
            </a:r>
            <a:r>
              <a:rPr lang="pt-BR" sz="2400" dirty="0" smtClean="0">
                <a:solidFill>
                  <a:schemeClr val="tx2"/>
                </a:solidFill>
              </a:rPr>
              <a:t> o bloco de Caneta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143248"/>
            <a:ext cx="321471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Espaço Reservado para Conteúdo 10" descr="comando_caneta.png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-1825" r="-1" b="14585"/>
          <a:stretch/>
        </p:blipFill>
        <p:spPr>
          <a:xfrm>
            <a:off x="4283968" y="2786058"/>
            <a:ext cx="4112318" cy="2587158"/>
          </a:xfrm>
        </p:spPr>
      </p:pic>
      <p:sp>
        <p:nvSpPr>
          <p:cNvPr id="12" name="Seta para baixo 11"/>
          <p:cNvSpPr/>
          <p:nvPr/>
        </p:nvSpPr>
        <p:spPr>
          <a:xfrm>
            <a:off x="6929454" y="3500438"/>
            <a:ext cx="142876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852" y="928670"/>
            <a:ext cx="6615130" cy="582594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r>
              <a:rPr lang="pt-BR" sz="4000" b="1" dirty="0" smtClean="0">
                <a:solidFill>
                  <a:schemeClr val="tx2"/>
                </a:solidFill>
              </a:rPr>
              <a:t> Atividades</a:t>
            </a:r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endParaRPr lang="pt-BR" sz="3600" b="1" dirty="0" smtClean="0">
              <a:solidFill>
                <a:schemeClr val="tx2"/>
              </a:solidFill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928662" y="2071678"/>
            <a:ext cx="7586658" cy="378621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Configure um bloco de aparência com uma caixa de diálogo.  </a:t>
            </a:r>
          </a:p>
          <a:p>
            <a:pPr marL="514350" indent="-514350">
              <a:buNone/>
            </a:pPr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2 .    Configure um bloco de movimento que permita seu </a:t>
            </a:r>
            <a:r>
              <a:rPr lang="pt-BR" sz="3400" i="1" dirty="0" err="1" smtClean="0">
                <a:solidFill>
                  <a:schemeClr val="accent6">
                    <a:lumMod val="75000"/>
                  </a:schemeClr>
                </a:solidFill>
              </a:rPr>
              <a:t>sprite</a:t>
            </a: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 se locomover.  </a:t>
            </a:r>
          </a:p>
          <a:p>
            <a:pPr marL="514350" indent="-514350">
              <a:buNone/>
            </a:pPr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 startAt="3"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Configure um bloco de som da biblioteca de sons que permita seu </a:t>
            </a:r>
            <a:r>
              <a:rPr lang="pt-BR" sz="3400" i="1" dirty="0" err="1" smtClean="0">
                <a:solidFill>
                  <a:schemeClr val="accent6">
                    <a:lumMod val="75000"/>
                  </a:schemeClr>
                </a:solidFill>
              </a:rPr>
              <a:t>sprite</a:t>
            </a: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 reproduzir um som.</a:t>
            </a:r>
          </a:p>
          <a:p>
            <a:pPr marL="514350" indent="-514350">
              <a:buAutoNum type="arabicPeriod" startAt="3"/>
            </a:pPr>
            <a:endParaRPr lang="pt-BR" sz="3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None/>
            </a:pP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4.    Configure um bloco de caneta que permita seu </a:t>
            </a:r>
            <a:r>
              <a:rPr lang="pt-BR" sz="3400" i="1" dirty="0" err="1" smtClean="0">
                <a:solidFill>
                  <a:schemeClr val="accent6">
                    <a:lumMod val="75000"/>
                  </a:schemeClr>
                </a:solidFill>
              </a:rPr>
              <a:t>sprite</a:t>
            </a:r>
            <a:r>
              <a:rPr lang="pt-BR" sz="3400" dirty="0" smtClean="0">
                <a:solidFill>
                  <a:schemeClr val="accent6">
                    <a:lumMod val="75000"/>
                  </a:schemeClr>
                </a:solidFill>
              </a:rPr>
              <a:t>  carimbar enquanto se movimenta.</a:t>
            </a:r>
          </a:p>
          <a:p>
            <a:pPr marL="514350" indent="-514350">
              <a:buNone/>
            </a:pPr>
            <a:endParaRPr lang="pt-BR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 startAt="2"/>
            </a:pPr>
            <a:endParaRPr lang="pt-BR" sz="3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33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5189</TotalTime>
  <Words>241</Words>
  <Application>Microsoft Office PowerPoint</Application>
  <PresentationFormat>Apresentação na tela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Programando com Scratch</vt:lpstr>
      <vt:lpstr>Programando  com Scratch</vt:lpstr>
      <vt:lpstr> Roteiro </vt:lpstr>
      <vt:lpstr> Configurando Comandos  </vt:lpstr>
      <vt:lpstr> Configurando Comandos de Aparência </vt:lpstr>
      <vt:lpstr> Configurando Comandos de Movimento </vt:lpstr>
      <vt:lpstr> Configurando Comandos de Som </vt:lpstr>
      <vt:lpstr> Configurando Comandos de Caneta </vt:lpstr>
      <vt:lpstr>  Atividades </vt:lpstr>
      <vt:lpstr> Referências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Chamada de Sistema (System Calls)</dc:title>
  <dc:creator>Convidado</dc:creator>
  <cp:lastModifiedBy>Oliveira</cp:lastModifiedBy>
  <cp:revision>254</cp:revision>
  <dcterms:created xsi:type="dcterms:W3CDTF">2015-03-08T01:46:32Z</dcterms:created>
  <dcterms:modified xsi:type="dcterms:W3CDTF">2016-07-26T11:40:29Z</dcterms:modified>
</cp:coreProperties>
</file>