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2"/>
  </p:notesMasterIdLst>
  <p:sldIdLst>
    <p:sldId id="279" r:id="rId2"/>
    <p:sldId id="256" r:id="rId3"/>
    <p:sldId id="260" r:id="rId4"/>
    <p:sldId id="282" r:id="rId5"/>
    <p:sldId id="283" r:id="rId6"/>
    <p:sldId id="285" r:id="rId7"/>
    <p:sldId id="284" r:id="rId8"/>
    <p:sldId id="286" r:id="rId9"/>
    <p:sldId id="275" r:id="rId10"/>
    <p:sldId id="280" r:id="rId11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aximized">
    <p:restoredLeft sz="14145" autoAdjust="0"/>
    <p:restoredTop sz="94660"/>
  </p:normalViewPr>
  <p:slideViewPr>
    <p:cSldViewPr>
      <p:cViewPr varScale="1">
        <p:scale>
          <a:sx n="68" d="100"/>
          <a:sy n="68" d="100"/>
        </p:scale>
        <p:origin x="-18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1AB268-647F-4559-B0E5-522A025C4428}" type="datetimeFigureOut">
              <a:rPr lang="pt-BR" smtClean="0"/>
              <a:pPr/>
              <a:t>26/07/2016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3568C9-8D40-438B-805C-2549197A24F5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3127493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19A97-6404-4EA2-8FB3-2692200F8652}" type="datetime1">
              <a:rPr lang="pt-BR" smtClean="0"/>
              <a:pPr/>
              <a:t>26/07/2016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157BD-1F3B-428B-A89E-A476FBC7087E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78C40-4524-435D-9928-936CC4B0357D}" type="datetime1">
              <a:rPr lang="pt-BR" smtClean="0"/>
              <a:pPr/>
              <a:t>26/07/2016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157BD-1F3B-428B-A89E-A476FBC7087E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06D77-6F53-48EA-A7DC-BC1F2B934140}" type="datetime1">
              <a:rPr lang="pt-BR" smtClean="0"/>
              <a:pPr/>
              <a:t>26/07/2016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157BD-1F3B-428B-A89E-A476FBC7087E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4C5BF-135F-47B6-9C9D-182508309797}" type="datetime1">
              <a:rPr lang="pt-BR" smtClean="0"/>
              <a:pPr/>
              <a:t>26/07/2016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157BD-1F3B-428B-A89E-A476FBC7087E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FF9A6-63D3-48F8-8B72-797A18A821AB}" type="datetime1">
              <a:rPr lang="pt-BR" smtClean="0"/>
              <a:pPr/>
              <a:t>26/07/2016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157BD-1F3B-428B-A89E-A476FBC7087E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8FAD3-DAF2-4EC9-99F0-94F4E04B7588}" type="datetime1">
              <a:rPr lang="pt-BR" smtClean="0"/>
              <a:pPr/>
              <a:t>26/07/2016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157BD-1F3B-428B-A89E-A476FBC7087E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F17E3-5806-45BF-BEED-C50E57BD25B8}" type="datetime1">
              <a:rPr lang="pt-BR" smtClean="0"/>
              <a:pPr/>
              <a:t>26/07/2016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157BD-1F3B-428B-A89E-A476FBC7087E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62677-E488-4252-ACEA-6F0575208BB6}" type="datetime1">
              <a:rPr lang="pt-BR" smtClean="0"/>
              <a:pPr/>
              <a:t>26/07/2016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157BD-1F3B-428B-A89E-A476FBC7087E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1922C-1759-475E-8375-7D3D070B033F}" type="datetime1">
              <a:rPr lang="pt-BR" smtClean="0"/>
              <a:pPr/>
              <a:t>26/07/2016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157BD-1F3B-428B-A89E-A476FBC7087E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8AAAA-98C0-40E9-97CC-B95049673391}" type="datetime1">
              <a:rPr lang="pt-BR" smtClean="0"/>
              <a:pPr/>
              <a:t>26/07/2016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157BD-1F3B-428B-A89E-A476FBC7087E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7C163-6A3B-4E78-8C53-4F5ED6D6569F}" type="datetime1">
              <a:rPr lang="pt-BR" smtClean="0"/>
              <a:pPr/>
              <a:t>26/07/2016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157BD-1F3B-428B-A89E-A476FBC7087E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612EB5-5156-41A3-B05A-6980AC65822F}" type="datetime1">
              <a:rPr lang="pt-BR" smtClean="0"/>
              <a:pPr/>
              <a:t>26/07/2016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3157BD-1F3B-428B-A89E-A476FBC7087E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71604" y="2928934"/>
            <a:ext cx="6143668" cy="1143007"/>
          </a:xfrm>
        </p:spPr>
        <p:txBody>
          <a:bodyPr>
            <a:normAutofit/>
          </a:bodyPr>
          <a:lstStyle/>
          <a:p>
            <a:r>
              <a:rPr lang="pt-BR" sz="3600" b="1" dirty="0" smtClean="0">
                <a:solidFill>
                  <a:schemeClr val="tx2"/>
                </a:solidFill>
              </a:rPr>
              <a:t>Programando com </a:t>
            </a:r>
            <a:r>
              <a:rPr lang="pt-BR" sz="3600" b="1" dirty="0" err="1" smtClean="0">
                <a:solidFill>
                  <a:schemeClr val="tx2"/>
                </a:solidFill>
              </a:rPr>
              <a:t>Scratch</a:t>
            </a:r>
            <a:endParaRPr lang="pt-BR" sz="3600" b="1" dirty="0">
              <a:solidFill>
                <a:schemeClr val="tx2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71604" y="1071546"/>
            <a:ext cx="6215106" cy="1428760"/>
          </a:xfrm>
        </p:spPr>
        <p:txBody>
          <a:bodyPr>
            <a:normAutofit/>
          </a:bodyPr>
          <a:lstStyle/>
          <a:p>
            <a:r>
              <a:rPr lang="pt-BR" sz="2000" b="1" dirty="0" smtClean="0">
                <a:solidFill>
                  <a:schemeClr val="accent6">
                    <a:lumMod val="75000"/>
                  </a:schemeClr>
                </a:solidFill>
              </a:rPr>
              <a:t>Projeto  Assessoria Docente para Área de Informática</a:t>
            </a:r>
          </a:p>
          <a:p>
            <a:r>
              <a:rPr lang="pt-BR" sz="2000" b="1" dirty="0" smtClean="0">
                <a:solidFill>
                  <a:schemeClr val="accent6">
                    <a:lumMod val="75000"/>
                  </a:schemeClr>
                </a:solidFill>
              </a:rPr>
              <a:t>Professor  André Marcelo </a:t>
            </a:r>
            <a:r>
              <a:rPr lang="pt-BR" sz="2000" b="1" dirty="0" err="1" smtClean="0">
                <a:solidFill>
                  <a:schemeClr val="accent6">
                    <a:lumMod val="75000"/>
                  </a:schemeClr>
                </a:solidFill>
              </a:rPr>
              <a:t>Panhan</a:t>
            </a:r>
            <a:endParaRPr lang="pt-BR" sz="20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pt-BR" sz="2000" b="1" dirty="0" smtClean="0">
                <a:solidFill>
                  <a:schemeClr val="accent6">
                    <a:lumMod val="75000"/>
                  </a:schemeClr>
                </a:solidFill>
              </a:rPr>
              <a:t>Aluna  </a:t>
            </a:r>
            <a:r>
              <a:rPr lang="pt-BR" sz="2000" b="1" dirty="0" err="1" smtClean="0">
                <a:solidFill>
                  <a:schemeClr val="accent6">
                    <a:lumMod val="75000"/>
                  </a:schemeClr>
                </a:solidFill>
              </a:rPr>
              <a:t>Solemar</a:t>
            </a:r>
            <a:r>
              <a:rPr lang="pt-BR" sz="2000" b="1" dirty="0" smtClean="0">
                <a:solidFill>
                  <a:schemeClr val="accent6">
                    <a:lumMod val="75000"/>
                  </a:schemeClr>
                </a:solidFill>
              </a:rPr>
              <a:t> Oliveira Silva </a:t>
            </a:r>
            <a:endParaRPr lang="pt-BR"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7410" name="Picture 2" descr="http://200.133.203.52/images/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2299766" cy="1142984"/>
          </a:xfrm>
          <a:prstGeom prst="rect">
            <a:avLst/>
          </a:prstGeom>
          <a:noFill/>
        </p:spPr>
      </p:pic>
      <p:sp>
        <p:nvSpPr>
          <p:cNvPr id="4" name="AutoShape 2" descr="https://encrypted-tbn2.gstatic.com/images?q=tbn:ANd9GcTvaeszU7SCrV9TiFAiJ-bBwBQXW9NfslI7DdYcluRmdMygP3IL"/>
          <p:cNvSpPr>
            <a:spLocks noChangeAspect="1" noChangeArrowheads="1"/>
          </p:cNvSpPr>
          <p:nvPr/>
        </p:nvSpPr>
        <p:spPr bwMode="auto">
          <a:xfrm>
            <a:off x="0" y="0"/>
            <a:ext cx="2571736" cy="128586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14744" y="3929066"/>
            <a:ext cx="1357322" cy="1380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28728" y="928670"/>
            <a:ext cx="6615130" cy="582594"/>
          </a:xfrm>
          <a:ln>
            <a:noFill/>
          </a:ln>
        </p:spPr>
        <p:style>
          <a:lnRef idx="1">
            <a:schemeClr val="accent6"/>
          </a:lnRef>
          <a:fillRef idx="1001">
            <a:schemeClr val="lt1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pt-BR" sz="3600" b="1" dirty="0" smtClean="0">
                <a:solidFill>
                  <a:schemeClr val="tx2"/>
                </a:solidFill>
              </a:rPr>
              <a:t/>
            </a:r>
            <a:br>
              <a:rPr lang="pt-BR" sz="3600" b="1" dirty="0" smtClean="0">
                <a:solidFill>
                  <a:schemeClr val="tx2"/>
                </a:solidFill>
              </a:rPr>
            </a:br>
            <a:r>
              <a:rPr lang="pt-BR" sz="3600" b="1" dirty="0" smtClean="0">
                <a:solidFill>
                  <a:schemeClr val="tx2"/>
                </a:solidFill>
              </a:rPr>
              <a:t>Referências</a:t>
            </a:r>
            <a:br>
              <a:rPr lang="pt-BR" sz="3600" b="1" dirty="0" smtClean="0">
                <a:solidFill>
                  <a:schemeClr val="tx2"/>
                </a:solidFill>
              </a:rPr>
            </a:br>
            <a:endParaRPr lang="pt-BR" sz="3600" b="1" dirty="0" smtClean="0">
              <a:solidFill>
                <a:schemeClr val="tx2"/>
              </a:solidFill>
            </a:endParaRPr>
          </a:p>
        </p:txBody>
      </p:sp>
      <p:sp>
        <p:nvSpPr>
          <p:cNvPr id="11" name="Espaço Reservado para Conteúdo 10"/>
          <p:cNvSpPr>
            <a:spLocks noGrp="1"/>
          </p:cNvSpPr>
          <p:nvPr>
            <p:ph idx="1"/>
          </p:nvPr>
        </p:nvSpPr>
        <p:spPr>
          <a:xfrm>
            <a:off x="928662" y="2357430"/>
            <a:ext cx="7586658" cy="3214709"/>
          </a:xfrm>
        </p:spPr>
        <p:txBody>
          <a:bodyPr>
            <a:normAutofit/>
          </a:bodyPr>
          <a:lstStyle/>
          <a:p>
            <a:pPr marL="0" indent="-514350" algn="just">
              <a:buNone/>
            </a:pPr>
            <a:r>
              <a:rPr lang="pt-BR" sz="2000" dirty="0" err="1" smtClean="0"/>
              <a:t>Scratch</a:t>
            </a:r>
            <a:r>
              <a:rPr lang="pt-BR" sz="2000" dirty="0" smtClean="0"/>
              <a:t>. Disponível em: &lt; https://scratch.mit.edu&gt;, acesso em: 18 jul 2016.</a:t>
            </a:r>
          </a:p>
        </p:txBody>
      </p:sp>
      <p:pic>
        <p:nvPicPr>
          <p:cNvPr id="5" name="Picture 2" descr="http://200.133.203.52/images/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"/>
            <a:ext cx="1666800" cy="83339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85786" y="1071546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pt-BR" sz="6000" b="1" dirty="0" smtClean="0">
                <a:solidFill>
                  <a:schemeClr val="tx2"/>
                </a:solidFill>
              </a:rPr>
              <a:t>Programando </a:t>
            </a:r>
            <a:r>
              <a:rPr lang="pt-BR" sz="6000" b="1" dirty="0" smtClean="0">
                <a:solidFill>
                  <a:schemeClr val="tx2"/>
                </a:solidFill>
              </a:rPr>
              <a:t/>
            </a:r>
            <a:br>
              <a:rPr lang="pt-BR" sz="6000" b="1" dirty="0" smtClean="0">
                <a:solidFill>
                  <a:schemeClr val="tx2"/>
                </a:solidFill>
              </a:rPr>
            </a:br>
            <a:r>
              <a:rPr lang="pt-BR" sz="6000" b="1" dirty="0" smtClean="0">
                <a:solidFill>
                  <a:schemeClr val="tx2"/>
                </a:solidFill>
              </a:rPr>
              <a:t>com</a:t>
            </a:r>
            <a:r>
              <a:rPr lang="pt-BR" sz="6000" b="1" dirty="0" smtClean="0">
                <a:solidFill>
                  <a:schemeClr val="tx2"/>
                </a:solidFill>
              </a:rPr>
              <a:t/>
            </a:r>
            <a:br>
              <a:rPr lang="pt-BR" sz="6000" b="1" dirty="0" smtClean="0">
                <a:solidFill>
                  <a:schemeClr val="tx2"/>
                </a:solidFill>
              </a:rPr>
            </a:br>
            <a:r>
              <a:rPr lang="pt-BR" sz="6000" b="1" dirty="0" err="1" smtClean="0">
                <a:solidFill>
                  <a:schemeClr val="tx2"/>
                </a:solidFill>
              </a:rPr>
              <a:t>Scratch</a:t>
            </a:r>
            <a:endParaRPr lang="pt-BR" sz="6000" b="1" dirty="0">
              <a:solidFill>
                <a:schemeClr val="tx2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643174" y="2857496"/>
            <a:ext cx="3786214" cy="2214578"/>
          </a:xfrm>
        </p:spPr>
        <p:txBody>
          <a:bodyPr/>
          <a:lstStyle/>
          <a:p>
            <a:r>
              <a:rPr lang="pt-BR" dirty="0" smtClean="0"/>
              <a:t> </a:t>
            </a:r>
            <a:endParaRPr lang="pt-BR" dirty="0"/>
          </a:p>
        </p:txBody>
      </p:sp>
      <p:pic>
        <p:nvPicPr>
          <p:cNvPr id="17410" name="Picture 2" descr="http://200.133.203.52/images/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"/>
            <a:ext cx="1666800" cy="828399"/>
          </a:xfrm>
          <a:prstGeom prst="rect">
            <a:avLst/>
          </a:prstGeom>
          <a:noFill/>
        </p:spPr>
      </p:pic>
      <p:sp>
        <p:nvSpPr>
          <p:cNvPr id="4" name="AutoShape 2" descr="https://encrypted-tbn2.gstatic.com/images?q=tbn:ANd9GcTvaeszU7SCrV9TiFAiJ-bBwBQXW9NfslI7DdYcluRmdMygP3IL"/>
          <p:cNvSpPr>
            <a:spLocks noChangeAspect="1" noChangeArrowheads="1"/>
          </p:cNvSpPr>
          <p:nvPr/>
        </p:nvSpPr>
        <p:spPr bwMode="auto">
          <a:xfrm>
            <a:off x="1" y="0"/>
            <a:ext cx="2571736" cy="128586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86116" y="3143248"/>
            <a:ext cx="2214578" cy="2357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CaixaDeTexto 7"/>
          <p:cNvSpPr txBox="1"/>
          <p:nvPr/>
        </p:nvSpPr>
        <p:spPr>
          <a:xfrm>
            <a:off x="3929058" y="5572140"/>
            <a:ext cx="1214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accent6">
                    <a:lumMod val="75000"/>
                  </a:schemeClr>
                </a:solidFill>
              </a:rPr>
              <a:t>  </a:t>
            </a: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</a:rPr>
              <a:t>Aula 3</a:t>
            </a:r>
            <a:endParaRPr lang="pt-BR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200.133.203.52/images/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665994" cy="828000"/>
          </a:xfrm>
          <a:prstGeom prst="rect">
            <a:avLst/>
          </a:prstGeom>
          <a:noFill/>
        </p:spPr>
      </p:pic>
      <p:sp>
        <p:nvSpPr>
          <p:cNvPr id="5" name="Título 4"/>
          <p:cNvSpPr>
            <a:spLocks noGrp="1"/>
          </p:cNvSpPr>
          <p:nvPr>
            <p:ph type="ctrTitle"/>
          </p:nvPr>
        </p:nvSpPr>
        <p:spPr>
          <a:xfrm>
            <a:off x="2571736" y="571481"/>
            <a:ext cx="3786214" cy="571504"/>
          </a:xfrm>
          <a:ln w="9525" cap="flat" cmpd="sng" algn="ctr">
            <a:noFill/>
            <a:prstDash val="solid"/>
          </a:ln>
        </p:spPr>
        <p:style>
          <a:lnRef idx="1">
            <a:schemeClr val="accent6"/>
          </a:lnRef>
          <a:fillRef idx="1001">
            <a:schemeClr val="lt1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90000"/>
          </a:bodyPr>
          <a:lstStyle/>
          <a:p>
            <a:pPr>
              <a:lnSpc>
                <a:spcPct val="80000"/>
              </a:lnSpc>
              <a:defRPr/>
            </a:pPr>
            <a:r>
              <a:rPr lang="pt-BR" sz="1000" b="1" dirty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/>
            </a:r>
            <a:br>
              <a:rPr lang="pt-BR" sz="1000" b="1" dirty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</a:br>
            <a:r>
              <a:rPr lang="pt-BR" sz="4000" b="1" dirty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Roteiro</a:t>
            </a:r>
            <a:r>
              <a:rPr lang="pt-BR" sz="1000" b="1" dirty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/>
            </a:r>
            <a:br>
              <a:rPr lang="pt-BR" sz="1000" b="1" dirty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</a:br>
            <a:endParaRPr lang="pt-BR" sz="1000" b="1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Subtítulo 5"/>
          <p:cNvSpPr>
            <a:spLocks noGrp="1"/>
          </p:cNvSpPr>
          <p:nvPr>
            <p:ph type="subTitle" idx="1"/>
          </p:nvPr>
        </p:nvSpPr>
        <p:spPr>
          <a:xfrm>
            <a:off x="1285852" y="1500174"/>
            <a:ext cx="6400800" cy="4429156"/>
          </a:xfrm>
        </p:spPr>
        <p:txBody>
          <a:bodyPr>
            <a:normAutofit fontScale="70000" lnSpcReduction="20000"/>
          </a:bodyPr>
          <a:lstStyle/>
          <a:p>
            <a:pPr algn="l"/>
            <a:endParaRPr lang="pt-BR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l">
              <a:buFont typeface="Arial" pitchFamily="34" charset="0"/>
              <a:buChar char="•"/>
            </a:pPr>
            <a:r>
              <a:rPr lang="pt-BR" sz="3400" dirty="0" smtClean="0">
                <a:solidFill>
                  <a:schemeClr val="accent6">
                    <a:lumMod val="75000"/>
                  </a:schemeClr>
                </a:solidFill>
              </a:rPr>
              <a:t>Configurando comandos de Eventos;</a:t>
            </a:r>
          </a:p>
          <a:p>
            <a:pPr algn="l"/>
            <a:endParaRPr lang="pt-BR" sz="34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l">
              <a:buFont typeface="Arial" pitchFamily="34" charset="0"/>
              <a:buChar char="•"/>
            </a:pPr>
            <a:r>
              <a:rPr lang="pt-BR" sz="3400" dirty="0" smtClean="0">
                <a:solidFill>
                  <a:schemeClr val="accent6">
                    <a:lumMod val="75000"/>
                  </a:schemeClr>
                </a:solidFill>
              </a:rPr>
              <a:t>Configurando comandos de Controle;</a:t>
            </a:r>
          </a:p>
          <a:p>
            <a:pPr algn="l"/>
            <a:endParaRPr lang="pt-BR" sz="34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l">
              <a:buFont typeface="Arial" pitchFamily="34" charset="0"/>
              <a:buChar char="•"/>
            </a:pPr>
            <a:r>
              <a:rPr lang="pt-BR" sz="3400" dirty="0" smtClean="0">
                <a:solidFill>
                  <a:schemeClr val="accent6">
                    <a:lumMod val="75000"/>
                  </a:schemeClr>
                </a:solidFill>
              </a:rPr>
              <a:t>Configurando comandos de Sensores;</a:t>
            </a:r>
          </a:p>
          <a:p>
            <a:pPr algn="l">
              <a:buFont typeface="Arial" pitchFamily="34" charset="0"/>
              <a:buChar char="•"/>
            </a:pPr>
            <a:endParaRPr lang="pt-BR" sz="34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l">
              <a:buFont typeface="Arial" pitchFamily="34" charset="0"/>
              <a:buChar char="•"/>
            </a:pPr>
            <a:r>
              <a:rPr lang="pt-BR" sz="3400" dirty="0" smtClean="0">
                <a:solidFill>
                  <a:schemeClr val="accent6">
                    <a:lumMod val="75000"/>
                  </a:schemeClr>
                </a:solidFill>
              </a:rPr>
              <a:t>Configurando comandos de Operadores;</a:t>
            </a:r>
          </a:p>
          <a:p>
            <a:pPr algn="l">
              <a:buFont typeface="Arial" pitchFamily="34" charset="0"/>
              <a:buChar char="•"/>
            </a:pPr>
            <a:endParaRPr lang="pt-BR" sz="34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l">
              <a:buFont typeface="Arial" pitchFamily="34" charset="0"/>
              <a:buChar char="•"/>
            </a:pPr>
            <a:r>
              <a:rPr lang="pt-BR" sz="3400" dirty="0" smtClean="0">
                <a:solidFill>
                  <a:schemeClr val="accent6">
                    <a:lumMod val="75000"/>
                  </a:schemeClr>
                </a:solidFill>
              </a:rPr>
              <a:t>Configurando comandos de Variáveis;</a:t>
            </a:r>
          </a:p>
          <a:p>
            <a:pPr algn="l"/>
            <a:endParaRPr lang="pt-BR" sz="34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l">
              <a:buFont typeface="Arial" pitchFamily="34" charset="0"/>
              <a:buChar char="•"/>
            </a:pPr>
            <a:r>
              <a:rPr lang="pt-BR" sz="3400" dirty="0" smtClean="0">
                <a:solidFill>
                  <a:schemeClr val="accent6">
                    <a:lumMod val="75000"/>
                  </a:schemeClr>
                </a:solidFill>
              </a:rPr>
              <a:t>Atividades.</a:t>
            </a:r>
          </a:p>
          <a:p>
            <a:pPr algn="l">
              <a:buFont typeface="Arial" pitchFamily="34" charset="0"/>
              <a:buChar char="•"/>
            </a:pPr>
            <a:endParaRPr lang="pt-BR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l">
              <a:buFont typeface="Arial" pitchFamily="34" charset="0"/>
              <a:buChar char="•"/>
            </a:pPr>
            <a:endParaRPr lang="pt-BR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l">
              <a:buFont typeface="Arial" pitchFamily="34" charset="0"/>
              <a:buChar char="•"/>
            </a:pPr>
            <a:endParaRPr lang="pt-BR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l">
              <a:buFont typeface="Arial" pitchFamily="34" charset="0"/>
              <a:buChar char="•"/>
            </a:pP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85918" y="285728"/>
            <a:ext cx="6929486" cy="796908"/>
          </a:xfrm>
          <a:ln>
            <a:noFill/>
          </a:ln>
        </p:spPr>
        <p:style>
          <a:lnRef idx="1">
            <a:schemeClr val="accent6"/>
          </a:lnRef>
          <a:fillRef idx="1001">
            <a:schemeClr val="lt1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pt-BR" sz="4000" b="1" dirty="0" smtClean="0">
                <a:solidFill>
                  <a:schemeClr val="tx2"/>
                </a:solidFill>
              </a:rPr>
              <a:t/>
            </a:r>
            <a:br>
              <a:rPr lang="pt-BR" sz="4000" b="1" dirty="0" smtClean="0">
                <a:solidFill>
                  <a:schemeClr val="tx2"/>
                </a:solidFill>
              </a:rPr>
            </a:br>
            <a:r>
              <a:rPr lang="pt-BR" sz="3600" b="1" dirty="0" smtClean="0">
                <a:solidFill>
                  <a:schemeClr val="tx2"/>
                </a:solidFill>
              </a:rPr>
              <a:t>Configurando Comandos de Eventos</a:t>
            </a:r>
            <a:r>
              <a:rPr lang="pt-BR" sz="4000" b="1" dirty="0" smtClean="0">
                <a:solidFill>
                  <a:schemeClr val="tx2"/>
                </a:solidFill>
              </a:rPr>
              <a:t/>
            </a:r>
            <a:br>
              <a:rPr lang="pt-BR" sz="4000" b="1" dirty="0" smtClean="0">
                <a:solidFill>
                  <a:schemeClr val="tx2"/>
                </a:solidFill>
              </a:rPr>
            </a:br>
            <a:endParaRPr lang="pt-BR" sz="4000" b="1" dirty="0">
              <a:solidFill>
                <a:schemeClr val="tx2"/>
              </a:solidFill>
            </a:endParaRPr>
          </a:p>
        </p:txBody>
      </p:sp>
      <p:pic>
        <p:nvPicPr>
          <p:cNvPr id="5" name="Picture 2" descr="http://200.133.203.52/images/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"/>
            <a:ext cx="1724400" cy="857231"/>
          </a:xfrm>
          <a:prstGeom prst="rect">
            <a:avLst/>
          </a:prstGeom>
          <a:noFill/>
        </p:spPr>
      </p:pic>
      <p:sp>
        <p:nvSpPr>
          <p:cNvPr id="19" name="Retângulo 18"/>
          <p:cNvSpPr/>
          <p:nvPr/>
        </p:nvSpPr>
        <p:spPr>
          <a:xfrm>
            <a:off x="4214810" y="2071678"/>
            <a:ext cx="435768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pt-BR" sz="2400" dirty="0" smtClean="0">
                <a:solidFill>
                  <a:schemeClr val="tx2"/>
                </a:solidFill>
              </a:rPr>
              <a:t>Arraste para a área de </a:t>
            </a:r>
            <a:r>
              <a:rPr lang="pt-BR" sz="2400" i="1" dirty="0" smtClean="0">
                <a:solidFill>
                  <a:schemeClr val="tx2"/>
                </a:solidFill>
              </a:rPr>
              <a:t>script</a:t>
            </a:r>
            <a:r>
              <a:rPr lang="pt-BR" sz="2400" dirty="0" smtClean="0">
                <a:solidFill>
                  <a:schemeClr val="tx2"/>
                </a:solidFill>
              </a:rPr>
              <a:t> o bloco de Evento</a:t>
            </a:r>
          </a:p>
        </p:txBody>
      </p:sp>
      <p:sp>
        <p:nvSpPr>
          <p:cNvPr id="29" name="Espaço Reservado para Conteúdo 28"/>
          <p:cNvSpPr>
            <a:spLocks noGrp="1"/>
          </p:cNvSpPr>
          <p:nvPr>
            <p:ph sz="half" idx="1"/>
          </p:nvPr>
        </p:nvSpPr>
        <p:spPr>
          <a:xfrm>
            <a:off x="457200" y="1214422"/>
            <a:ext cx="3471858" cy="5357850"/>
          </a:xfrm>
        </p:spPr>
        <p:txBody>
          <a:bodyPr>
            <a:normAutofit/>
          </a:bodyPr>
          <a:lstStyle/>
          <a:p>
            <a:pPr marL="0">
              <a:spcBef>
                <a:spcPts val="0"/>
              </a:spcBef>
              <a:buNone/>
            </a:pPr>
            <a:r>
              <a:rPr lang="pt-BR" sz="2000" dirty="0" smtClean="0">
                <a:solidFill>
                  <a:schemeClr val="tx2"/>
                </a:solidFill>
              </a:rPr>
              <a:t>Os blocos de Eventos são gatilhos que quando disparados iniciam os demais blocos agrupados na área de </a:t>
            </a:r>
            <a:r>
              <a:rPr lang="pt-BR" sz="2000" i="1" dirty="0" smtClean="0">
                <a:solidFill>
                  <a:schemeClr val="tx2"/>
                </a:solidFill>
              </a:rPr>
              <a:t>script</a:t>
            </a:r>
            <a:r>
              <a:rPr lang="pt-BR" sz="2000" dirty="0" smtClean="0">
                <a:solidFill>
                  <a:schemeClr val="tx2"/>
                </a:solidFill>
              </a:rPr>
              <a:t>.</a:t>
            </a:r>
          </a:p>
          <a:p>
            <a:pPr marL="0">
              <a:spcBef>
                <a:spcPts val="0"/>
              </a:spcBef>
              <a:buNone/>
            </a:pPr>
            <a:r>
              <a:rPr lang="pt-BR" sz="2000" dirty="0" smtClean="0">
                <a:solidFill>
                  <a:schemeClr val="tx2"/>
                </a:solidFill>
              </a:rPr>
              <a:t>Opções: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2" y="3071810"/>
            <a:ext cx="2876550" cy="3214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" name="Espaço Reservado para Conteúdo 20" descr="comando_evento.png"/>
          <p:cNvPicPr>
            <a:picLocks noGrp="1" noChangeAspect="1"/>
          </p:cNvPicPr>
          <p:nvPr>
            <p:ph sz="half" idx="2"/>
          </p:nvPr>
        </p:nvPicPr>
        <p:blipFill>
          <a:blip r:embed="rId4"/>
          <a:srcRect b="15094"/>
          <a:stretch>
            <a:fillRect/>
          </a:stretch>
        </p:blipFill>
        <p:spPr>
          <a:xfrm>
            <a:off x="4143372" y="3143248"/>
            <a:ext cx="4038600" cy="2571768"/>
          </a:xfrm>
        </p:spPr>
      </p:pic>
      <p:sp>
        <p:nvSpPr>
          <p:cNvPr id="22" name="Seta para baixo 21"/>
          <p:cNvSpPr/>
          <p:nvPr/>
        </p:nvSpPr>
        <p:spPr>
          <a:xfrm>
            <a:off x="6715140" y="3786190"/>
            <a:ext cx="142876" cy="285752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85918" y="285728"/>
            <a:ext cx="6929486" cy="796908"/>
          </a:xfrm>
          <a:ln>
            <a:noFill/>
          </a:ln>
        </p:spPr>
        <p:style>
          <a:lnRef idx="1">
            <a:schemeClr val="accent6"/>
          </a:lnRef>
          <a:fillRef idx="1001">
            <a:schemeClr val="lt1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pt-BR" sz="4000" b="1" dirty="0" smtClean="0">
                <a:solidFill>
                  <a:schemeClr val="tx2"/>
                </a:solidFill>
              </a:rPr>
              <a:t/>
            </a:r>
            <a:br>
              <a:rPr lang="pt-BR" sz="4000" b="1" dirty="0" smtClean="0">
                <a:solidFill>
                  <a:schemeClr val="tx2"/>
                </a:solidFill>
              </a:rPr>
            </a:br>
            <a:r>
              <a:rPr lang="pt-BR" sz="3600" b="1" dirty="0" smtClean="0">
                <a:solidFill>
                  <a:schemeClr val="tx2"/>
                </a:solidFill>
              </a:rPr>
              <a:t>Configurando Comandos de Controle</a:t>
            </a:r>
            <a:r>
              <a:rPr lang="pt-BR" sz="4000" b="1" dirty="0" smtClean="0">
                <a:solidFill>
                  <a:schemeClr val="tx2"/>
                </a:solidFill>
              </a:rPr>
              <a:t/>
            </a:r>
            <a:br>
              <a:rPr lang="pt-BR" sz="4000" b="1" dirty="0" smtClean="0">
                <a:solidFill>
                  <a:schemeClr val="tx2"/>
                </a:solidFill>
              </a:rPr>
            </a:br>
            <a:endParaRPr lang="pt-BR" sz="4000" b="1" dirty="0">
              <a:solidFill>
                <a:schemeClr val="tx2"/>
              </a:solidFill>
            </a:endParaRPr>
          </a:p>
        </p:txBody>
      </p:sp>
      <p:sp>
        <p:nvSpPr>
          <p:cNvPr id="7" name="Espaço Reservado para Conteúdo 6"/>
          <p:cNvSpPr>
            <a:spLocks noGrp="1"/>
          </p:cNvSpPr>
          <p:nvPr>
            <p:ph sz="half" idx="1"/>
          </p:nvPr>
        </p:nvSpPr>
        <p:spPr>
          <a:xfrm>
            <a:off x="428596" y="1214423"/>
            <a:ext cx="3643338" cy="5429288"/>
          </a:xfr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pt-BR" sz="2000" dirty="0" smtClean="0">
                <a:solidFill>
                  <a:schemeClr val="tx2"/>
                </a:solidFill>
              </a:rPr>
              <a:t>Os blocos de Controle permite escolher o número de vezes que uma ação se repetirá e quais ações devem ser realizadas pelo</a:t>
            </a:r>
            <a:r>
              <a:rPr lang="pt-BR" sz="2000" i="1" dirty="0" smtClean="0">
                <a:solidFill>
                  <a:schemeClr val="tx2"/>
                </a:solidFill>
              </a:rPr>
              <a:t> </a:t>
            </a:r>
            <a:r>
              <a:rPr lang="pt-BR" sz="2000" i="1" dirty="0" err="1" smtClean="0">
                <a:solidFill>
                  <a:schemeClr val="tx2"/>
                </a:solidFill>
              </a:rPr>
              <a:t>sprite</a:t>
            </a:r>
            <a:r>
              <a:rPr lang="pt-BR" sz="2000" dirty="0" smtClean="0">
                <a:solidFill>
                  <a:schemeClr val="tx2"/>
                </a:solidFill>
              </a:rPr>
              <a:t>.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000" dirty="0" smtClean="0">
                <a:solidFill>
                  <a:schemeClr val="tx2"/>
                </a:solidFill>
              </a:rPr>
              <a:t>Opções:</a:t>
            </a:r>
          </a:p>
          <a:p>
            <a:pPr marL="0" indent="0">
              <a:lnSpc>
                <a:spcPct val="160000"/>
              </a:lnSpc>
              <a:spcBef>
                <a:spcPts val="0"/>
              </a:spcBef>
              <a:buNone/>
            </a:pPr>
            <a:endParaRPr lang="pt-BR" sz="2000" dirty="0" smtClean="0">
              <a:solidFill>
                <a:schemeClr val="tx2"/>
              </a:solidFill>
            </a:endParaRPr>
          </a:p>
        </p:txBody>
      </p:sp>
      <p:pic>
        <p:nvPicPr>
          <p:cNvPr id="5" name="Picture 2" descr="http://200.133.203.52/images/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"/>
            <a:ext cx="1724400" cy="857231"/>
          </a:xfrm>
          <a:prstGeom prst="rect">
            <a:avLst/>
          </a:prstGeom>
          <a:noFill/>
        </p:spPr>
      </p:pic>
      <p:sp>
        <p:nvSpPr>
          <p:cNvPr id="18" name="Seta para baixo 17"/>
          <p:cNvSpPr/>
          <p:nvPr/>
        </p:nvSpPr>
        <p:spPr>
          <a:xfrm>
            <a:off x="6715140" y="4143380"/>
            <a:ext cx="214314" cy="285752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/>
          <p:cNvSpPr/>
          <p:nvPr/>
        </p:nvSpPr>
        <p:spPr>
          <a:xfrm>
            <a:off x="4214810" y="2000240"/>
            <a:ext cx="435768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pt-BR" sz="2400" dirty="0" smtClean="0">
                <a:solidFill>
                  <a:schemeClr val="tx2"/>
                </a:solidFill>
              </a:rPr>
              <a:t>Arraste para a área de</a:t>
            </a:r>
            <a:r>
              <a:rPr lang="pt-BR" sz="2400" i="1" dirty="0" smtClean="0">
                <a:solidFill>
                  <a:schemeClr val="tx2"/>
                </a:solidFill>
              </a:rPr>
              <a:t> script </a:t>
            </a:r>
            <a:r>
              <a:rPr lang="pt-BR" sz="2400" dirty="0" smtClean="0">
                <a:solidFill>
                  <a:schemeClr val="tx2"/>
                </a:solidFill>
              </a:rPr>
              <a:t>o bloco de Controle</a:t>
            </a:r>
          </a:p>
        </p:txBody>
      </p:sp>
      <p:sp>
        <p:nvSpPr>
          <p:cNvPr id="21" name="Seta para baixo 20"/>
          <p:cNvSpPr/>
          <p:nvPr/>
        </p:nvSpPr>
        <p:spPr>
          <a:xfrm>
            <a:off x="6500826" y="3929066"/>
            <a:ext cx="142876" cy="214314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348" y="3286124"/>
            <a:ext cx="3062287" cy="3286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Espaço Reservado para Conteúdo 11" descr="comando_controle.png"/>
          <p:cNvPicPr>
            <a:picLocks noGrp="1" noChangeAspect="1"/>
          </p:cNvPicPr>
          <p:nvPr>
            <p:ph sz="half" idx="2"/>
          </p:nvPr>
        </p:nvPicPr>
        <p:blipFill>
          <a:blip r:embed="rId4"/>
          <a:srcRect b="15094"/>
          <a:stretch>
            <a:fillRect/>
          </a:stretch>
        </p:blipFill>
        <p:spPr>
          <a:xfrm>
            <a:off x="4286248" y="3143248"/>
            <a:ext cx="4038600" cy="2571768"/>
          </a:xfrm>
        </p:spPr>
      </p:pic>
      <p:sp>
        <p:nvSpPr>
          <p:cNvPr id="10" name="Seta para baixo 9"/>
          <p:cNvSpPr/>
          <p:nvPr/>
        </p:nvSpPr>
        <p:spPr>
          <a:xfrm>
            <a:off x="6429388" y="3571876"/>
            <a:ext cx="214314" cy="285752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85918" y="285728"/>
            <a:ext cx="6929486" cy="796908"/>
          </a:xfrm>
          <a:ln>
            <a:noFill/>
          </a:ln>
        </p:spPr>
        <p:style>
          <a:lnRef idx="1">
            <a:schemeClr val="accent6"/>
          </a:lnRef>
          <a:fillRef idx="1001">
            <a:schemeClr val="lt1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pt-BR" sz="4000" b="1" dirty="0" smtClean="0">
                <a:solidFill>
                  <a:schemeClr val="tx2"/>
                </a:solidFill>
              </a:rPr>
              <a:t/>
            </a:r>
            <a:br>
              <a:rPr lang="pt-BR" sz="4000" b="1" dirty="0" smtClean="0">
                <a:solidFill>
                  <a:schemeClr val="tx2"/>
                </a:solidFill>
              </a:rPr>
            </a:br>
            <a:r>
              <a:rPr lang="pt-BR" sz="3600" b="1" dirty="0" smtClean="0">
                <a:solidFill>
                  <a:schemeClr val="tx2"/>
                </a:solidFill>
              </a:rPr>
              <a:t>Configurando Comandos de Sensores</a:t>
            </a:r>
            <a:r>
              <a:rPr lang="pt-BR" sz="4000" b="1" dirty="0" smtClean="0">
                <a:solidFill>
                  <a:schemeClr val="tx2"/>
                </a:solidFill>
              </a:rPr>
              <a:t/>
            </a:r>
            <a:br>
              <a:rPr lang="pt-BR" sz="4000" b="1" dirty="0" smtClean="0">
                <a:solidFill>
                  <a:schemeClr val="tx2"/>
                </a:solidFill>
              </a:rPr>
            </a:br>
            <a:endParaRPr lang="pt-BR" sz="4000" b="1" dirty="0">
              <a:solidFill>
                <a:schemeClr val="tx2"/>
              </a:solidFill>
            </a:endParaRPr>
          </a:p>
        </p:txBody>
      </p:sp>
      <p:sp>
        <p:nvSpPr>
          <p:cNvPr id="7" name="Espaço Reservado para Conteúdo 6"/>
          <p:cNvSpPr>
            <a:spLocks noGrp="1"/>
          </p:cNvSpPr>
          <p:nvPr>
            <p:ph sz="half" idx="1"/>
          </p:nvPr>
        </p:nvSpPr>
        <p:spPr>
          <a:xfrm>
            <a:off x="428596" y="1214423"/>
            <a:ext cx="3643338" cy="5429288"/>
          </a:xfr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pt-BR" sz="2000" dirty="0" smtClean="0">
                <a:solidFill>
                  <a:schemeClr val="tx2"/>
                </a:solidFill>
              </a:rPr>
              <a:t>Os blocos de Sensores permitem saber onde um </a:t>
            </a:r>
            <a:r>
              <a:rPr lang="pt-BR" sz="2000" i="1" dirty="0" err="1" smtClean="0">
                <a:solidFill>
                  <a:schemeClr val="tx2"/>
                </a:solidFill>
              </a:rPr>
              <a:t>sprite</a:t>
            </a:r>
            <a:r>
              <a:rPr lang="pt-BR" sz="2000" dirty="0" smtClean="0">
                <a:solidFill>
                  <a:schemeClr val="tx2"/>
                </a:solidFill>
              </a:rPr>
              <a:t> está tocando, fazer perguntas e receber respostas.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000" dirty="0" smtClean="0">
                <a:solidFill>
                  <a:schemeClr val="tx2"/>
                </a:solidFill>
              </a:rPr>
              <a:t>Opções:</a:t>
            </a:r>
          </a:p>
          <a:p>
            <a:pPr marL="0" indent="0">
              <a:lnSpc>
                <a:spcPct val="160000"/>
              </a:lnSpc>
              <a:spcBef>
                <a:spcPts val="0"/>
              </a:spcBef>
              <a:buNone/>
            </a:pPr>
            <a:endParaRPr lang="pt-BR" sz="2000" dirty="0" smtClean="0">
              <a:solidFill>
                <a:schemeClr val="tx2"/>
              </a:solidFill>
            </a:endParaRPr>
          </a:p>
        </p:txBody>
      </p:sp>
      <p:pic>
        <p:nvPicPr>
          <p:cNvPr id="5" name="Picture 2" descr="http://200.133.203.52/images/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"/>
            <a:ext cx="1724400" cy="857231"/>
          </a:xfrm>
          <a:prstGeom prst="rect">
            <a:avLst/>
          </a:prstGeom>
          <a:noFill/>
        </p:spPr>
      </p:pic>
      <p:sp>
        <p:nvSpPr>
          <p:cNvPr id="18" name="Seta para baixo 17"/>
          <p:cNvSpPr/>
          <p:nvPr/>
        </p:nvSpPr>
        <p:spPr>
          <a:xfrm>
            <a:off x="6715140" y="4143380"/>
            <a:ext cx="214314" cy="285752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/>
          <p:cNvSpPr/>
          <p:nvPr/>
        </p:nvSpPr>
        <p:spPr>
          <a:xfrm>
            <a:off x="4286248" y="1643050"/>
            <a:ext cx="435768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pt-BR" sz="2400" dirty="0" smtClean="0">
                <a:solidFill>
                  <a:schemeClr val="tx2"/>
                </a:solidFill>
              </a:rPr>
              <a:t>Arraste para a área de</a:t>
            </a:r>
            <a:r>
              <a:rPr lang="pt-BR" sz="2400" i="1" dirty="0" smtClean="0">
                <a:solidFill>
                  <a:schemeClr val="tx2"/>
                </a:solidFill>
              </a:rPr>
              <a:t> script </a:t>
            </a:r>
            <a:r>
              <a:rPr lang="pt-BR" sz="2400" dirty="0" smtClean="0">
                <a:solidFill>
                  <a:schemeClr val="tx2"/>
                </a:solidFill>
              </a:rPr>
              <a:t>o bloco de Sensores</a:t>
            </a:r>
          </a:p>
        </p:txBody>
      </p:sp>
      <p:sp>
        <p:nvSpPr>
          <p:cNvPr id="21" name="Seta para baixo 20"/>
          <p:cNvSpPr/>
          <p:nvPr/>
        </p:nvSpPr>
        <p:spPr>
          <a:xfrm>
            <a:off x="6500826" y="3929066"/>
            <a:ext cx="142876" cy="214314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Espaço Reservado para Conteúdo 10" descr="comando_sensores.png"/>
          <p:cNvPicPr>
            <a:picLocks noGrp="1" noChangeAspect="1"/>
          </p:cNvPicPr>
          <p:nvPr>
            <p:ph sz="half" idx="2"/>
          </p:nvPr>
        </p:nvPicPr>
        <p:blipFill>
          <a:blip r:embed="rId3"/>
          <a:srcRect b="15094"/>
          <a:stretch>
            <a:fillRect/>
          </a:stretch>
        </p:blipFill>
        <p:spPr>
          <a:xfrm>
            <a:off x="4429124" y="2714620"/>
            <a:ext cx="4038600" cy="2571768"/>
          </a:xfr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0034" y="2857496"/>
            <a:ext cx="3643338" cy="371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Seta para baixo 9"/>
          <p:cNvSpPr/>
          <p:nvPr/>
        </p:nvSpPr>
        <p:spPr>
          <a:xfrm>
            <a:off x="6715140" y="3286124"/>
            <a:ext cx="214314" cy="285752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85918" y="285728"/>
            <a:ext cx="6929486" cy="796908"/>
          </a:xfrm>
          <a:ln>
            <a:noFill/>
          </a:ln>
        </p:spPr>
        <p:style>
          <a:lnRef idx="1">
            <a:schemeClr val="accent6"/>
          </a:lnRef>
          <a:fillRef idx="1001">
            <a:schemeClr val="lt1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pt-BR" sz="4000" b="1" dirty="0" smtClean="0">
                <a:solidFill>
                  <a:schemeClr val="tx2"/>
                </a:solidFill>
              </a:rPr>
              <a:t/>
            </a:r>
            <a:br>
              <a:rPr lang="pt-BR" sz="4000" b="1" dirty="0" smtClean="0">
                <a:solidFill>
                  <a:schemeClr val="tx2"/>
                </a:solidFill>
              </a:rPr>
            </a:br>
            <a:r>
              <a:rPr lang="pt-BR" sz="3600" b="1" dirty="0" smtClean="0">
                <a:solidFill>
                  <a:schemeClr val="tx2"/>
                </a:solidFill>
              </a:rPr>
              <a:t>Configurando Comandos de Operadores</a:t>
            </a:r>
            <a:r>
              <a:rPr lang="pt-BR" sz="4000" b="1" dirty="0" smtClean="0">
                <a:solidFill>
                  <a:schemeClr val="tx2"/>
                </a:solidFill>
              </a:rPr>
              <a:t/>
            </a:r>
            <a:br>
              <a:rPr lang="pt-BR" sz="4000" b="1" dirty="0" smtClean="0">
                <a:solidFill>
                  <a:schemeClr val="tx2"/>
                </a:solidFill>
              </a:rPr>
            </a:br>
            <a:endParaRPr lang="pt-BR" sz="4000" b="1" dirty="0">
              <a:solidFill>
                <a:schemeClr val="tx2"/>
              </a:solidFill>
            </a:endParaRPr>
          </a:p>
        </p:txBody>
      </p:sp>
      <p:sp>
        <p:nvSpPr>
          <p:cNvPr id="7" name="Espaço Reservado para Conteúdo 6"/>
          <p:cNvSpPr>
            <a:spLocks noGrp="1"/>
          </p:cNvSpPr>
          <p:nvPr>
            <p:ph sz="half" idx="1"/>
          </p:nvPr>
        </p:nvSpPr>
        <p:spPr>
          <a:xfrm>
            <a:off x="428596" y="1214423"/>
            <a:ext cx="3643338" cy="5429288"/>
          </a:xfr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pt-BR" sz="2000" dirty="0" smtClean="0">
                <a:solidFill>
                  <a:schemeClr val="tx2"/>
                </a:solidFill>
              </a:rPr>
              <a:t>Os blocos de Operados permite realizar contas matemáticas, criar números aleatórios, juntar blocos e fazer verificações entre condições.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000" dirty="0" smtClean="0">
                <a:solidFill>
                  <a:schemeClr val="tx2"/>
                </a:solidFill>
              </a:rPr>
              <a:t>Opções:</a:t>
            </a:r>
          </a:p>
          <a:p>
            <a:pPr marL="0" indent="0">
              <a:lnSpc>
                <a:spcPct val="160000"/>
              </a:lnSpc>
              <a:spcBef>
                <a:spcPts val="0"/>
              </a:spcBef>
              <a:buNone/>
            </a:pPr>
            <a:endParaRPr lang="pt-BR" sz="2000" dirty="0" smtClean="0">
              <a:solidFill>
                <a:schemeClr val="tx2"/>
              </a:solidFill>
            </a:endParaRPr>
          </a:p>
        </p:txBody>
      </p:sp>
      <p:pic>
        <p:nvPicPr>
          <p:cNvPr id="5" name="Picture 2" descr="http://200.133.203.52/images/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"/>
            <a:ext cx="1724400" cy="857231"/>
          </a:xfrm>
          <a:prstGeom prst="rect">
            <a:avLst/>
          </a:prstGeom>
          <a:noFill/>
        </p:spPr>
      </p:pic>
      <p:sp>
        <p:nvSpPr>
          <p:cNvPr id="18" name="Seta para baixo 17"/>
          <p:cNvSpPr/>
          <p:nvPr/>
        </p:nvSpPr>
        <p:spPr>
          <a:xfrm>
            <a:off x="6715140" y="4143380"/>
            <a:ext cx="214314" cy="285752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/>
          <p:cNvSpPr/>
          <p:nvPr/>
        </p:nvSpPr>
        <p:spPr>
          <a:xfrm>
            <a:off x="4143372" y="1785926"/>
            <a:ext cx="435768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pt-BR" sz="2400" dirty="0" smtClean="0">
                <a:solidFill>
                  <a:schemeClr val="tx2"/>
                </a:solidFill>
              </a:rPr>
              <a:t>Arraste para a área de </a:t>
            </a:r>
            <a:r>
              <a:rPr lang="pt-BR" sz="2400" i="1" dirty="0" smtClean="0">
                <a:solidFill>
                  <a:schemeClr val="tx2"/>
                </a:solidFill>
              </a:rPr>
              <a:t>script</a:t>
            </a:r>
            <a:r>
              <a:rPr lang="pt-BR" sz="2400" dirty="0" smtClean="0">
                <a:solidFill>
                  <a:schemeClr val="tx2"/>
                </a:solidFill>
              </a:rPr>
              <a:t> o bloco de Operadores</a:t>
            </a:r>
          </a:p>
        </p:txBody>
      </p:sp>
      <p:sp>
        <p:nvSpPr>
          <p:cNvPr id="21" name="Seta para baixo 20"/>
          <p:cNvSpPr/>
          <p:nvPr/>
        </p:nvSpPr>
        <p:spPr>
          <a:xfrm>
            <a:off x="6500826" y="3929066"/>
            <a:ext cx="142876" cy="214314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28662" y="3143248"/>
            <a:ext cx="2505078" cy="3419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" name="Espaço Reservado para Conteúdo 19" descr="comando_operadores.png"/>
          <p:cNvPicPr>
            <a:picLocks noGrp="1" noChangeAspect="1"/>
          </p:cNvPicPr>
          <p:nvPr>
            <p:ph sz="half" idx="2"/>
          </p:nvPr>
        </p:nvPicPr>
        <p:blipFill>
          <a:blip r:embed="rId4"/>
          <a:srcRect l="-1769" b="19811"/>
          <a:stretch>
            <a:fillRect/>
          </a:stretch>
        </p:blipFill>
        <p:spPr>
          <a:xfrm>
            <a:off x="4071934" y="3071810"/>
            <a:ext cx="4110038" cy="242889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85918" y="285728"/>
            <a:ext cx="6929486" cy="796908"/>
          </a:xfrm>
          <a:ln>
            <a:noFill/>
          </a:ln>
        </p:spPr>
        <p:style>
          <a:lnRef idx="1">
            <a:schemeClr val="accent6"/>
          </a:lnRef>
          <a:fillRef idx="1001">
            <a:schemeClr val="lt1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pt-BR" sz="4000" b="1" dirty="0" smtClean="0">
                <a:solidFill>
                  <a:schemeClr val="tx2"/>
                </a:solidFill>
              </a:rPr>
              <a:t/>
            </a:r>
            <a:br>
              <a:rPr lang="pt-BR" sz="4000" b="1" dirty="0" smtClean="0">
                <a:solidFill>
                  <a:schemeClr val="tx2"/>
                </a:solidFill>
              </a:rPr>
            </a:br>
            <a:r>
              <a:rPr lang="pt-BR" sz="3600" b="1" dirty="0" smtClean="0">
                <a:solidFill>
                  <a:schemeClr val="tx2"/>
                </a:solidFill>
              </a:rPr>
              <a:t>Configurando Comandos de Variáveis</a:t>
            </a:r>
            <a:r>
              <a:rPr lang="pt-BR" sz="4000" b="1" dirty="0" smtClean="0">
                <a:solidFill>
                  <a:schemeClr val="tx2"/>
                </a:solidFill>
              </a:rPr>
              <a:t/>
            </a:r>
            <a:br>
              <a:rPr lang="pt-BR" sz="4000" b="1" dirty="0" smtClean="0">
                <a:solidFill>
                  <a:schemeClr val="tx2"/>
                </a:solidFill>
              </a:rPr>
            </a:br>
            <a:endParaRPr lang="pt-BR" sz="4000" b="1" dirty="0">
              <a:solidFill>
                <a:schemeClr val="tx2"/>
              </a:solidFill>
            </a:endParaRPr>
          </a:p>
        </p:txBody>
      </p:sp>
      <p:sp>
        <p:nvSpPr>
          <p:cNvPr id="7" name="Espaço Reservado para Conteúdo 6"/>
          <p:cNvSpPr>
            <a:spLocks noGrp="1"/>
          </p:cNvSpPr>
          <p:nvPr>
            <p:ph sz="half" idx="1"/>
          </p:nvPr>
        </p:nvSpPr>
        <p:spPr>
          <a:xfrm>
            <a:off x="428596" y="1214423"/>
            <a:ext cx="3643338" cy="5429288"/>
          </a:xfr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endParaRPr lang="pt-BR" sz="2000" dirty="0" smtClean="0">
              <a:solidFill>
                <a:schemeClr val="tx2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pt-BR" sz="2400" dirty="0" smtClean="0">
              <a:solidFill>
                <a:schemeClr val="tx2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2400" dirty="0" smtClean="0">
                <a:solidFill>
                  <a:schemeClr val="tx2"/>
                </a:solidFill>
              </a:rPr>
              <a:t>Os blocos de Variáveis permitem  guardar  valores.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400" dirty="0" smtClean="0">
                <a:solidFill>
                  <a:schemeClr val="tx2"/>
                </a:solidFill>
              </a:rPr>
              <a:t>Opções:</a:t>
            </a:r>
          </a:p>
          <a:p>
            <a:pPr marL="0" indent="0">
              <a:lnSpc>
                <a:spcPct val="160000"/>
              </a:lnSpc>
              <a:spcBef>
                <a:spcPts val="0"/>
              </a:spcBef>
              <a:buNone/>
            </a:pPr>
            <a:endParaRPr lang="pt-BR" sz="2000" dirty="0" smtClean="0">
              <a:solidFill>
                <a:schemeClr val="tx2"/>
              </a:solidFill>
            </a:endParaRPr>
          </a:p>
        </p:txBody>
      </p:sp>
      <p:pic>
        <p:nvPicPr>
          <p:cNvPr id="5" name="Picture 2" descr="http://200.133.203.52/images/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"/>
            <a:ext cx="1724400" cy="857231"/>
          </a:xfrm>
          <a:prstGeom prst="rect">
            <a:avLst/>
          </a:prstGeom>
          <a:noFill/>
        </p:spPr>
      </p:pic>
      <p:sp>
        <p:nvSpPr>
          <p:cNvPr id="18" name="Seta para baixo 17"/>
          <p:cNvSpPr/>
          <p:nvPr/>
        </p:nvSpPr>
        <p:spPr>
          <a:xfrm>
            <a:off x="6715140" y="4143380"/>
            <a:ext cx="214314" cy="285752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/>
          <p:cNvSpPr/>
          <p:nvPr/>
        </p:nvSpPr>
        <p:spPr>
          <a:xfrm>
            <a:off x="4214810" y="2000240"/>
            <a:ext cx="435768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pt-BR" sz="2400" dirty="0" smtClean="0">
                <a:solidFill>
                  <a:schemeClr val="tx2"/>
                </a:solidFill>
              </a:rPr>
              <a:t>Arraste para a área de </a:t>
            </a:r>
            <a:r>
              <a:rPr lang="pt-BR" sz="2400" i="1" dirty="0" smtClean="0">
                <a:solidFill>
                  <a:schemeClr val="tx2"/>
                </a:solidFill>
              </a:rPr>
              <a:t>script</a:t>
            </a:r>
            <a:r>
              <a:rPr lang="pt-BR" sz="2400" dirty="0" smtClean="0">
                <a:solidFill>
                  <a:schemeClr val="tx2"/>
                </a:solidFill>
              </a:rPr>
              <a:t> o bloco de Variáveis</a:t>
            </a:r>
          </a:p>
        </p:txBody>
      </p:sp>
      <p:sp>
        <p:nvSpPr>
          <p:cNvPr id="21" name="Seta para baixo 20"/>
          <p:cNvSpPr/>
          <p:nvPr/>
        </p:nvSpPr>
        <p:spPr>
          <a:xfrm>
            <a:off x="6500826" y="3929066"/>
            <a:ext cx="142876" cy="214314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4" name="Espaço Reservado para Conteúdo 13" descr="comando_variável.png"/>
          <p:cNvPicPr>
            <a:picLocks noGrp="1" noChangeAspect="1"/>
          </p:cNvPicPr>
          <p:nvPr>
            <p:ph sz="half" idx="2"/>
          </p:nvPr>
        </p:nvPicPr>
        <p:blipFill>
          <a:blip r:embed="rId3"/>
          <a:srcRect b="19811"/>
          <a:stretch>
            <a:fillRect/>
          </a:stretch>
        </p:blipFill>
        <p:spPr>
          <a:xfrm>
            <a:off x="4286248" y="3071810"/>
            <a:ext cx="4038600" cy="2428892"/>
          </a:xfrm>
        </p:spPr>
      </p:pic>
      <p:sp>
        <p:nvSpPr>
          <p:cNvPr id="15" name="Seta para baixo 14"/>
          <p:cNvSpPr/>
          <p:nvPr/>
        </p:nvSpPr>
        <p:spPr>
          <a:xfrm>
            <a:off x="6572264" y="3643314"/>
            <a:ext cx="142876" cy="285752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57224" y="3357562"/>
            <a:ext cx="1885950" cy="1928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28728" y="928670"/>
            <a:ext cx="6615130" cy="582594"/>
          </a:xfrm>
          <a:ln>
            <a:noFill/>
          </a:ln>
        </p:spPr>
        <p:style>
          <a:lnRef idx="1">
            <a:schemeClr val="accent6"/>
          </a:lnRef>
          <a:fillRef idx="1001">
            <a:schemeClr val="lt1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pt-BR" sz="3600" b="1" dirty="0" smtClean="0">
                <a:solidFill>
                  <a:schemeClr val="tx2"/>
                </a:solidFill>
              </a:rPr>
              <a:t/>
            </a:r>
            <a:br>
              <a:rPr lang="pt-BR" sz="3600" b="1" dirty="0" smtClean="0">
                <a:solidFill>
                  <a:schemeClr val="tx2"/>
                </a:solidFill>
              </a:rPr>
            </a:br>
            <a:r>
              <a:rPr lang="pt-BR" sz="4000" b="1" dirty="0" smtClean="0">
                <a:solidFill>
                  <a:schemeClr val="tx2"/>
                </a:solidFill>
              </a:rPr>
              <a:t>Atividades</a:t>
            </a:r>
            <a:r>
              <a:rPr lang="pt-BR" sz="3600" b="1" dirty="0" smtClean="0">
                <a:solidFill>
                  <a:schemeClr val="tx2"/>
                </a:solidFill>
              </a:rPr>
              <a:t/>
            </a:r>
            <a:br>
              <a:rPr lang="pt-BR" sz="3600" b="1" dirty="0" smtClean="0">
                <a:solidFill>
                  <a:schemeClr val="tx2"/>
                </a:solidFill>
              </a:rPr>
            </a:br>
            <a:endParaRPr lang="pt-BR" sz="3600" b="1" dirty="0" smtClean="0">
              <a:solidFill>
                <a:schemeClr val="tx2"/>
              </a:solidFill>
            </a:endParaRPr>
          </a:p>
        </p:txBody>
      </p:sp>
      <p:sp>
        <p:nvSpPr>
          <p:cNvPr id="11" name="Espaço Reservado para Conteúdo 10"/>
          <p:cNvSpPr>
            <a:spLocks noGrp="1"/>
          </p:cNvSpPr>
          <p:nvPr>
            <p:ph idx="1"/>
          </p:nvPr>
        </p:nvSpPr>
        <p:spPr>
          <a:xfrm>
            <a:off x="928662" y="2000240"/>
            <a:ext cx="7586658" cy="4357718"/>
          </a:xfrm>
        </p:spPr>
        <p:txBody>
          <a:bodyPr>
            <a:normAutofit lnSpcReduction="10000"/>
          </a:bodyPr>
          <a:lstStyle/>
          <a:p>
            <a:pPr marL="514350" lvl="0" indent="-514350">
              <a:buNone/>
            </a:pPr>
            <a:r>
              <a:rPr lang="pt-BR" sz="3000" dirty="0" smtClean="0">
                <a:solidFill>
                  <a:schemeClr val="accent6">
                    <a:lumMod val="75000"/>
                  </a:schemeClr>
                </a:solidFill>
              </a:rPr>
              <a:t>1</a:t>
            </a:r>
            <a:r>
              <a:rPr lang="pt-BR" sz="2600" dirty="0" smtClean="0">
                <a:solidFill>
                  <a:schemeClr val="accent6">
                    <a:lumMod val="75000"/>
                  </a:schemeClr>
                </a:solidFill>
              </a:rPr>
              <a:t>.   Configure um bloco de eventos que dispare quando um </a:t>
            </a:r>
            <a:r>
              <a:rPr lang="pt-BR" sz="2600" i="1" dirty="0" err="1" smtClean="0">
                <a:solidFill>
                  <a:schemeClr val="accent6">
                    <a:lumMod val="75000"/>
                  </a:schemeClr>
                </a:solidFill>
              </a:rPr>
              <a:t>sprite</a:t>
            </a:r>
            <a:r>
              <a:rPr lang="pt-BR" sz="2600" dirty="0" smtClean="0">
                <a:solidFill>
                  <a:schemeClr val="accent6">
                    <a:lumMod val="75000"/>
                  </a:schemeClr>
                </a:solidFill>
              </a:rPr>
              <a:t> for clicado pelo mouse.  </a:t>
            </a:r>
          </a:p>
          <a:p>
            <a:pPr marL="514350" lvl="0" indent="-514350">
              <a:buFont typeface="Arial" pitchFamily="34" charset="0"/>
              <a:buAutoNum type="arabicPeriod" startAt="2"/>
            </a:pPr>
            <a:r>
              <a:rPr lang="pt-BR" sz="2600" dirty="0" smtClean="0">
                <a:solidFill>
                  <a:schemeClr val="accent6">
                    <a:lumMod val="75000"/>
                  </a:schemeClr>
                </a:solidFill>
              </a:rPr>
              <a:t> Configure um bloco de controle que permita seu </a:t>
            </a:r>
            <a:r>
              <a:rPr lang="pt-BR" sz="2600" i="1" dirty="0" err="1" smtClean="0">
                <a:solidFill>
                  <a:schemeClr val="accent6">
                    <a:lumMod val="75000"/>
                  </a:schemeClr>
                </a:solidFill>
              </a:rPr>
              <a:t>sprite</a:t>
            </a:r>
            <a:r>
              <a:rPr lang="pt-BR" sz="2600" dirty="0" smtClean="0">
                <a:solidFill>
                  <a:schemeClr val="accent6">
                    <a:lumMod val="75000"/>
                  </a:schemeClr>
                </a:solidFill>
              </a:rPr>
              <a:t> repetir a mesma ação por duas vezes.  </a:t>
            </a:r>
          </a:p>
          <a:p>
            <a:pPr marL="514350" lvl="0" indent="-514350">
              <a:buFont typeface="Arial" pitchFamily="34" charset="0"/>
              <a:buAutoNum type="arabicPeriod" startAt="2"/>
            </a:pPr>
            <a:r>
              <a:rPr lang="pt-BR" sz="2600" dirty="0" smtClean="0">
                <a:solidFill>
                  <a:schemeClr val="accent6">
                    <a:lumMod val="75000"/>
                  </a:schemeClr>
                </a:solidFill>
              </a:rPr>
              <a:t>Configure um bloco de sensores onde seu </a:t>
            </a:r>
            <a:r>
              <a:rPr lang="pt-BR" sz="2600" i="1" dirty="0" err="1" smtClean="0">
                <a:solidFill>
                  <a:schemeClr val="accent6">
                    <a:lumMod val="75000"/>
                  </a:schemeClr>
                </a:solidFill>
              </a:rPr>
              <a:t>sprite</a:t>
            </a:r>
            <a:r>
              <a:rPr lang="pt-BR" sz="2600" i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pt-BR" sz="2600" dirty="0" smtClean="0">
                <a:solidFill>
                  <a:schemeClr val="accent6">
                    <a:lumMod val="75000"/>
                  </a:schemeClr>
                </a:solidFill>
              </a:rPr>
              <a:t>faça uma pergunta e  a repita.</a:t>
            </a:r>
          </a:p>
          <a:p>
            <a:pPr marL="514350" lvl="0" indent="-514350">
              <a:buFont typeface="Arial" pitchFamily="34" charset="0"/>
              <a:buAutoNum type="arabicPeriod" startAt="2"/>
            </a:pPr>
            <a:r>
              <a:rPr lang="pt-BR" sz="2600" dirty="0" smtClean="0">
                <a:solidFill>
                  <a:schemeClr val="accent6">
                    <a:lumMod val="75000"/>
                  </a:schemeClr>
                </a:solidFill>
              </a:rPr>
              <a:t>Configure um bloco de operadores que permita seu </a:t>
            </a:r>
            <a:r>
              <a:rPr lang="pt-BR" sz="2600" i="1" dirty="0" err="1" smtClean="0">
                <a:solidFill>
                  <a:schemeClr val="accent6">
                    <a:lumMod val="75000"/>
                  </a:schemeClr>
                </a:solidFill>
              </a:rPr>
              <a:t>sprite</a:t>
            </a:r>
            <a:r>
              <a:rPr lang="pt-BR" sz="2600" i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pt-BR" sz="2600" dirty="0" smtClean="0">
                <a:solidFill>
                  <a:schemeClr val="accent6">
                    <a:lumMod val="75000"/>
                  </a:schemeClr>
                </a:solidFill>
              </a:rPr>
              <a:t> realizar uma conta matemática.</a:t>
            </a:r>
          </a:p>
          <a:p>
            <a:pPr marL="514350" lvl="0" indent="-514350">
              <a:buFont typeface="Arial" pitchFamily="34" charset="0"/>
              <a:buAutoNum type="arabicPeriod" startAt="2"/>
            </a:pPr>
            <a:r>
              <a:rPr lang="pt-BR" sz="2600" dirty="0" smtClean="0">
                <a:solidFill>
                  <a:schemeClr val="accent6">
                    <a:lumMod val="75000"/>
                  </a:schemeClr>
                </a:solidFill>
              </a:rPr>
              <a:t>Configure um bloco de variáveis que será usada em um bloco de controle.</a:t>
            </a:r>
          </a:p>
          <a:p>
            <a:pPr marL="514350" indent="-514350">
              <a:buNone/>
            </a:pPr>
            <a:endParaRPr lang="pt-BR" sz="30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514350" indent="-514350">
              <a:buAutoNum type="arabicPeriod" startAt="2"/>
            </a:pPr>
            <a:endParaRPr lang="pt-BR" sz="3000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5" name="Picture 2" descr="http://200.133.203.52/images/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"/>
            <a:ext cx="1666800" cy="83339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5984</TotalTime>
  <Words>295</Words>
  <Application>Microsoft Office PowerPoint</Application>
  <PresentationFormat>Apresentação na tela (4:3)</PresentationFormat>
  <Paragraphs>52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1" baseType="lpstr">
      <vt:lpstr>Tema do Office</vt:lpstr>
      <vt:lpstr>Programando com Scratch</vt:lpstr>
      <vt:lpstr>Programando  com Scratch</vt:lpstr>
      <vt:lpstr> Roteiro </vt:lpstr>
      <vt:lpstr> Configurando Comandos de Eventos </vt:lpstr>
      <vt:lpstr> Configurando Comandos de Controle </vt:lpstr>
      <vt:lpstr> Configurando Comandos de Sensores </vt:lpstr>
      <vt:lpstr> Configurando Comandos de Operadores </vt:lpstr>
      <vt:lpstr> Configurando Comandos de Variáveis </vt:lpstr>
      <vt:lpstr> Atividades </vt:lpstr>
      <vt:lpstr> Referências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Chamada de Sistema (System Calls)</dc:title>
  <dc:creator>Convidado</dc:creator>
  <cp:lastModifiedBy>Oliveira</cp:lastModifiedBy>
  <cp:revision>308</cp:revision>
  <dcterms:created xsi:type="dcterms:W3CDTF">2015-03-08T01:46:32Z</dcterms:created>
  <dcterms:modified xsi:type="dcterms:W3CDTF">2016-07-26T11:50:36Z</dcterms:modified>
</cp:coreProperties>
</file>