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7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AF8E4-8E2C-47D4-90AE-B6841841FDD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271F951-9257-40D0-A80A-49C3EE30FD90}">
      <dgm:prSet phldrT="[Text]"/>
      <dgm:spPr/>
      <dgm:t>
        <a:bodyPr/>
        <a:lstStyle/>
        <a:p>
          <a:r>
            <a:rPr lang="en-US" dirty="0"/>
            <a:t>Find alpha level</a:t>
          </a:r>
        </a:p>
      </dgm:t>
    </dgm:pt>
    <dgm:pt modelId="{537CC9F8-5976-4760-9346-FBF9F8CB3D30}" type="parTrans" cxnId="{2322C248-2B8B-43DB-B225-2E41299F85E5}">
      <dgm:prSet/>
      <dgm:spPr/>
      <dgm:t>
        <a:bodyPr/>
        <a:lstStyle/>
        <a:p>
          <a:endParaRPr lang="en-US"/>
        </a:p>
      </dgm:t>
    </dgm:pt>
    <dgm:pt modelId="{623121B6-BB48-4BFB-A748-216EDE7788AA}" type="sibTrans" cxnId="{2322C248-2B8B-43DB-B225-2E41299F85E5}">
      <dgm:prSet/>
      <dgm:spPr/>
      <dgm:t>
        <a:bodyPr/>
        <a:lstStyle/>
        <a:p>
          <a:endParaRPr lang="en-US"/>
        </a:p>
      </dgm:t>
    </dgm:pt>
    <dgm:pt modelId="{E5F8F3BE-B8A0-4D2C-81AC-784CFFFCF838}">
      <dgm:prSet phldrT="[Text]"/>
      <dgm:spPr/>
      <dgm:t>
        <a:bodyPr/>
        <a:lstStyle/>
        <a:p>
          <a:r>
            <a:rPr lang="en-US" dirty="0"/>
            <a:t>Find z-score</a:t>
          </a:r>
        </a:p>
      </dgm:t>
    </dgm:pt>
    <dgm:pt modelId="{FABF9985-CCE1-43A2-9692-AD15D39298DE}" type="parTrans" cxnId="{E3EA0CC7-8749-4CAC-9E2F-BA1CB616FA3F}">
      <dgm:prSet/>
      <dgm:spPr/>
      <dgm:t>
        <a:bodyPr/>
        <a:lstStyle/>
        <a:p>
          <a:endParaRPr lang="en-US"/>
        </a:p>
      </dgm:t>
    </dgm:pt>
    <dgm:pt modelId="{2E2C4F92-44D0-4480-84A1-BFA6CD99F1E7}" type="sibTrans" cxnId="{E3EA0CC7-8749-4CAC-9E2F-BA1CB616FA3F}">
      <dgm:prSet/>
      <dgm:spPr/>
      <dgm:t>
        <a:bodyPr/>
        <a:lstStyle/>
        <a:p>
          <a:endParaRPr lang="en-US"/>
        </a:p>
      </dgm:t>
    </dgm:pt>
    <dgm:pt modelId="{F41492A8-95B2-4072-8B7A-288278669515}">
      <dgm:prSet phldrT="[Text]"/>
      <dgm:spPr/>
      <dgm:t>
        <a:bodyPr/>
        <a:lstStyle/>
        <a:p>
          <a:r>
            <a:rPr lang="en-US" dirty="0"/>
            <a:t>Calculate second part</a:t>
          </a:r>
        </a:p>
      </dgm:t>
    </dgm:pt>
    <dgm:pt modelId="{9A9F0B47-AD8E-4F45-AC5A-A9BF916A5343}" type="parTrans" cxnId="{FFE47AE9-953B-40F2-82B1-21CF0CF500A0}">
      <dgm:prSet/>
      <dgm:spPr/>
      <dgm:t>
        <a:bodyPr/>
        <a:lstStyle/>
        <a:p>
          <a:endParaRPr lang="en-US"/>
        </a:p>
      </dgm:t>
    </dgm:pt>
    <dgm:pt modelId="{A146F9DB-8969-45A8-998C-C13B151C3674}" type="sibTrans" cxnId="{FFE47AE9-953B-40F2-82B1-21CF0CF500A0}">
      <dgm:prSet/>
      <dgm:spPr/>
      <dgm:t>
        <a:bodyPr/>
        <a:lstStyle/>
        <a:p>
          <a:endParaRPr lang="en-US"/>
        </a:p>
      </dgm:t>
    </dgm:pt>
    <dgm:pt modelId="{414C36C1-69D2-41FC-A1E7-23495EE138F5}">
      <dgm:prSet phldrT="[Text]"/>
      <dgm:spPr/>
      <dgm:t>
        <a:bodyPr/>
        <a:lstStyle/>
        <a:p>
          <a:r>
            <a:rPr lang="en-US" dirty="0"/>
            <a:t>Find the lower range</a:t>
          </a:r>
        </a:p>
      </dgm:t>
    </dgm:pt>
    <dgm:pt modelId="{0D59F899-3774-4F85-A4EB-F2F5707A651A}" type="parTrans" cxnId="{94DB940D-9EBF-42F4-94BE-0DB822DADBDA}">
      <dgm:prSet/>
      <dgm:spPr/>
      <dgm:t>
        <a:bodyPr/>
        <a:lstStyle/>
        <a:p>
          <a:endParaRPr lang="en-US"/>
        </a:p>
      </dgm:t>
    </dgm:pt>
    <dgm:pt modelId="{02A0EE11-D283-4A04-9D60-9D7AD4A87511}" type="sibTrans" cxnId="{94DB940D-9EBF-42F4-94BE-0DB822DADBDA}">
      <dgm:prSet/>
      <dgm:spPr/>
      <dgm:t>
        <a:bodyPr/>
        <a:lstStyle/>
        <a:p>
          <a:endParaRPr lang="en-US"/>
        </a:p>
      </dgm:t>
    </dgm:pt>
    <dgm:pt modelId="{492567B5-EF77-48D4-92C6-4B577A2F6BAC}">
      <dgm:prSet phldrT="[Text]"/>
      <dgm:spPr/>
      <dgm:t>
        <a:bodyPr/>
        <a:lstStyle/>
        <a:p>
          <a:r>
            <a:rPr lang="en-US" dirty="0"/>
            <a:t>Find the upper range</a:t>
          </a:r>
        </a:p>
      </dgm:t>
    </dgm:pt>
    <dgm:pt modelId="{E96F3FB6-5F1A-4785-B998-5927492D6657}" type="parTrans" cxnId="{9E56F18F-18D0-4D60-A929-361A6FE5C2A3}">
      <dgm:prSet/>
      <dgm:spPr/>
      <dgm:t>
        <a:bodyPr/>
        <a:lstStyle/>
        <a:p>
          <a:endParaRPr lang="en-US"/>
        </a:p>
      </dgm:t>
    </dgm:pt>
    <dgm:pt modelId="{0B713389-8D23-41BB-BB7F-DB4530C14700}" type="sibTrans" cxnId="{9E56F18F-18D0-4D60-A929-361A6FE5C2A3}">
      <dgm:prSet/>
      <dgm:spPr/>
      <dgm:t>
        <a:bodyPr/>
        <a:lstStyle/>
        <a:p>
          <a:endParaRPr lang="en-US"/>
        </a:p>
      </dgm:t>
    </dgm:pt>
    <dgm:pt modelId="{EB532D14-FED0-473C-A286-8B2F1E03FEBF}" type="pres">
      <dgm:prSet presAssocID="{A77AF8E4-8E2C-47D4-90AE-B6841841FDD1}" presName="Name0" presStyleCnt="0">
        <dgm:presLayoutVars>
          <dgm:dir/>
          <dgm:resizeHandles val="exact"/>
        </dgm:presLayoutVars>
      </dgm:prSet>
      <dgm:spPr/>
    </dgm:pt>
    <dgm:pt modelId="{BE0F4985-06EA-42F4-81AC-4522D7FE9958}" type="pres">
      <dgm:prSet presAssocID="{D271F951-9257-40D0-A80A-49C3EE30FD90}" presName="node" presStyleLbl="node1" presStyleIdx="0" presStyleCnt="5">
        <dgm:presLayoutVars>
          <dgm:bulletEnabled val="1"/>
        </dgm:presLayoutVars>
      </dgm:prSet>
      <dgm:spPr/>
    </dgm:pt>
    <dgm:pt modelId="{1B346EE2-8A34-4EC0-8AC3-33C9742BDD22}" type="pres">
      <dgm:prSet presAssocID="{623121B6-BB48-4BFB-A748-216EDE7788AA}" presName="sibTrans" presStyleLbl="sibTrans2D1" presStyleIdx="0" presStyleCnt="4"/>
      <dgm:spPr/>
    </dgm:pt>
    <dgm:pt modelId="{C1E24817-6A02-4BD7-8946-9793E8926FA2}" type="pres">
      <dgm:prSet presAssocID="{623121B6-BB48-4BFB-A748-216EDE7788AA}" presName="connectorText" presStyleLbl="sibTrans2D1" presStyleIdx="0" presStyleCnt="4"/>
      <dgm:spPr/>
    </dgm:pt>
    <dgm:pt modelId="{36F5C63F-17B7-45F7-8E58-40E01A853800}" type="pres">
      <dgm:prSet presAssocID="{E5F8F3BE-B8A0-4D2C-81AC-784CFFFCF838}" presName="node" presStyleLbl="node1" presStyleIdx="1" presStyleCnt="5">
        <dgm:presLayoutVars>
          <dgm:bulletEnabled val="1"/>
        </dgm:presLayoutVars>
      </dgm:prSet>
      <dgm:spPr/>
    </dgm:pt>
    <dgm:pt modelId="{72814A8A-46A3-434D-8A79-09A4CBEBE335}" type="pres">
      <dgm:prSet presAssocID="{2E2C4F92-44D0-4480-84A1-BFA6CD99F1E7}" presName="sibTrans" presStyleLbl="sibTrans2D1" presStyleIdx="1" presStyleCnt="4"/>
      <dgm:spPr/>
    </dgm:pt>
    <dgm:pt modelId="{C2CBB983-B31B-4103-B4BA-2D2E987D1CF7}" type="pres">
      <dgm:prSet presAssocID="{2E2C4F92-44D0-4480-84A1-BFA6CD99F1E7}" presName="connectorText" presStyleLbl="sibTrans2D1" presStyleIdx="1" presStyleCnt="4"/>
      <dgm:spPr/>
    </dgm:pt>
    <dgm:pt modelId="{B7ACE6D2-EFAB-488B-AA24-459BD18E519B}" type="pres">
      <dgm:prSet presAssocID="{F41492A8-95B2-4072-8B7A-288278669515}" presName="node" presStyleLbl="node1" presStyleIdx="2" presStyleCnt="5">
        <dgm:presLayoutVars>
          <dgm:bulletEnabled val="1"/>
        </dgm:presLayoutVars>
      </dgm:prSet>
      <dgm:spPr/>
    </dgm:pt>
    <dgm:pt modelId="{184281C4-1A31-4035-A909-3BBCCBB50C64}" type="pres">
      <dgm:prSet presAssocID="{A146F9DB-8969-45A8-998C-C13B151C3674}" presName="sibTrans" presStyleLbl="sibTrans2D1" presStyleIdx="2" presStyleCnt="4"/>
      <dgm:spPr/>
    </dgm:pt>
    <dgm:pt modelId="{CA32C190-FA1A-476A-BB0A-91010FC86834}" type="pres">
      <dgm:prSet presAssocID="{A146F9DB-8969-45A8-998C-C13B151C3674}" presName="connectorText" presStyleLbl="sibTrans2D1" presStyleIdx="2" presStyleCnt="4"/>
      <dgm:spPr/>
    </dgm:pt>
    <dgm:pt modelId="{9A4881C0-7ACC-4382-8677-EEFBB192AD06}" type="pres">
      <dgm:prSet presAssocID="{414C36C1-69D2-41FC-A1E7-23495EE138F5}" presName="node" presStyleLbl="node1" presStyleIdx="3" presStyleCnt="5">
        <dgm:presLayoutVars>
          <dgm:bulletEnabled val="1"/>
        </dgm:presLayoutVars>
      </dgm:prSet>
      <dgm:spPr/>
    </dgm:pt>
    <dgm:pt modelId="{DB77DBC4-FBE8-4945-9FF8-8771140E0A83}" type="pres">
      <dgm:prSet presAssocID="{02A0EE11-D283-4A04-9D60-9D7AD4A87511}" presName="sibTrans" presStyleLbl="sibTrans2D1" presStyleIdx="3" presStyleCnt="4"/>
      <dgm:spPr/>
    </dgm:pt>
    <dgm:pt modelId="{6745AE1F-530D-4C43-8F2F-F57FD8A1B424}" type="pres">
      <dgm:prSet presAssocID="{02A0EE11-D283-4A04-9D60-9D7AD4A87511}" presName="connectorText" presStyleLbl="sibTrans2D1" presStyleIdx="3" presStyleCnt="4"/>
      <dgm:spPr/>
    </dgm:pt>
    <dgm:pt modelId="{B68FBB6D-FD80-44C1-9AAB-DE53EF285EED}" type="pres">
      <dgm:prSet presAssocID="{492567B5-EF77-48D4-92C6-4B577A2F6BAC}" presName="node" presStyleLbl="node1" presStyleIdx="4" presStyleCnt="5">
        <dgm:presLayoutVars>
          <dgm:bulletEnabled val="1"/>
        </dgm:presLayoutVars>
      </dgm:prSet>
      <dgm:spPr/>
    </dgm:pt>
  </dgm:ptLst>
  <dgm:cxnLst>
    <dgm:cxn modelId="{259A8400-A5B7-4D3C-9FD7-36E588ABDAE5}" type="presOf" srcId="{02A0EE11-D283-4A04-9D60-9D7AD4A87511}" destId="{DB77DBC4-FBE8-4945-9FF8-8771140E0A83}" srcOrd="0" destOrd="0" presId="urn:microsoft.com/office/officeart/2005/8/layout/process1"/>
    <dgm:cxn modelId="{94DB940D-9EBF-42F4-94BE-0DB822DADBDA}" srcId="{A77AF8E4-8E2C-47D4-90AE-B6841841FDD1}" destId="{414C36C1-69D2-41FC-A1E7-23495EE138F5}" srcOrd="3" destOrd="0" parTransId="{0D59F899-3774-4F85-A4EB-F2F5707A651A}" sibTransId="{02A0EE11-D283-4A04-9D60-9D7AD4A87511}"/>
    <dgm:cxn modelId="{4EDE6B1A-4916-44BA-9E2F-416D3A5BBDDB}" type="presOf" srcId="{2E2C4F92-44D0-4480-84A1-BFA6CD99F1E7}" destId="{72814A8A-46A3-434D-8A79-09A4CBEBE335}" srcOrd="0" destOrd="0" presId="urn:microsoft.com/office/officeart/2005/8/layout/process1"/>
    <dgm:cxn modelId="{A92A6F1B-710B-49B7-BAD6-463A99C046CB}" type="presOf" srcId="{A146F9DB-8969-45A8-998C-C13B151C3674}" destId="{184281C4-1A31-4035-A909-3BBCCBB50C64}" srcOrd="0" destOrd="0" presId="urn:microsoft.com/office/officeart/2005/8/layout/process1"/>
    <dgm:cxn modelId="{E92FDF38-8B5D-4DF6-8F57-E540D46A7DB1}" type="presOf" srcId="{02A0EE11-D283-4A04-9D60-9D7AD4A87511}" destId="{6745AE1F-530D-4C43-8F2F-F57FD8A1B424}" srcOrd="1" destOrd="0" presId="urn:microsoft.com/office/officeart/2005/8/layout/process1"/>
    <dgm:cxn modelId="{CFD03665-628D-46E2-A40C-73C2A39D4A65}" type="presOf" srcId="{623121B6-BB48-4BFB-A748-216EDE7788AA}" destId="{C1E24817-6A02-4BD7-8946-9793E8926FA2}" srcOrd="1" destOrd="0" presId="urn:microsoft.com/office/officeart/2005/8/layout/process1"/>
    <dgm:cxn modelId="{2322C248-2B8B-43DB-B225-2E41299F85E5}" srcId="{A77AF8E4-8E2C-47D4-90AE-B6841841FDD1}" destId="{D271F951-9257-40D0-A80A-49C3EE30FD90}" srcOrd="0" destOrd="0" parTransId="{537CC9F8-5976-4760-9346-FBF9F8CB3D30}" sibTransId="{623121B6-BB48-4BFB-A748-216EDE7788AA}"/>
    <dgm:cxn modelId="{A297E76A-A374-4848-9974-7D4FCD033960}" type="presOf" srcId="{D271F951-9257-40D0-A80A-49C3EE30FD90}" destId="{BE0F4985-06EA-42F4-81AC-4522D7FE9958}" srcOrd="0" destOrd="0" presId="urn:microsoft.com/office/officeart/2005/8/layout/process1"/>
    <dgm:cxn modelId="{F3CB756B-5143-446B-89DF-8171FC3CB30D}" type="presOf" srcId="{E5F8F3BE-B8A0-4D2C-81AC-784CFFFCF838}" destId="{36F5C63F-17B7-45F7-8E58-40E01A853800}" srcOrd="0" destOrd="0" presId="urn:microsoft.com/office/officeart/2005/8/layout/process1"/>
    <dgm:cxn modelId="{1968137E-1EB1-4C3E-B0D5-154C8F29D58A}" type="presOf" srcId="{492567B5-EF77-48D4-92C6-4B577A2F6BAC}" destId="{B68FBB6D-FD80-44C1-9AAB-DE53EF285EED}" srcOrd="0" destOrd="0" presId="urn:microsoft.com/office/officeart/2005/8/layout/process1"/>
    <dgm:cxn modelId="{C6378F87-1A78-4A7B-909F-4D263D0A91C7}" type="presOf" srcId="{A146F9DB-8969-45A8-998C-C13B151C3674}" destId="{CA32C190-FA1A-476A-BB0A-91010FC86834}" srcOrd="1" destOrd="0" presId="urn:microsoft.com/office/officeart/2005/8/layout/process1"/>
    <dgm:cxn modelId="{B221778B-4228-407B-B851-D0E719E5E85E}" type="presOf" srcId="{414C36C1-69D2-41FC-A1E7-23495EE138F5}" destId="{9A4881C0-7ACC-4382-8677-EEFBB192AD06}" srcOrd="0" destOrd="0" presId="urn:microsoft.com/office/officeart/2005/8/layout/process1"/>
    <dgm:cxn modelId="{17607D8D-9389-4C81-A31A-31CD2195B7B6}" type="presOf" srcId="{F41492A8-95B2-4072-8B7A-288278669515}" destId="{B7ACE6D2-EFAB-488B-AA24-459BD18E519B}" srcOrd="0" destOrd="0" presId="urn:microsoft.com/office/officeart/2005/8/layout/process1"/>
    <dgm:cxn modelId="{9E56F18F-18D0-4D60-A929-361A6FE5C2A3}" srcId="{A77AF8E4-8E2C-47D4-90AE-B6841841FDD1}" destId="{492567B5-EF77-48D4-92C6-4B577A2F6BAC}" srcOrd="4" destOrd="0" parTransId="{E96F3FB6-5F1A-4785-B998-5927492D6657}" sibTransId="{0B713389-8D23-41BB-BB7F-DB4530C14700}"/>
    <dgm:cxn modelId="{B4E598AB-ACB9-4F96-82EC-9DDDE1D7AD9D}" type="presOf" srcId="{623121B6-BB48-4BFB-A748-216EDE7788AA}" destId="{1B346EE2-8A34-4EC0-8AC3-33C9742BDD22}" srcOrd="0" destOrd="0" presId="urn:microsoft.com/office/officeart/2005/8/layout/process1"/>
    <dgm:cxn modelId="{E3EA0CC7-8749-4CAC-9E2F-BA1CB616FA3F}" srcId="{A77AF8E4-8E2C-47D4-90AE-B6841841FDD1}" destId="{E5F8F3BE-B8A0-4D2C-81AC-784CFFFCF838}" srcOrd="1" destOrd="0" parTransId="{FABF9985-CCE1-43A2-9692-AD15D39298DE}" sibTransId="{2E2C4F92-44D0-4480-84A1-BFA6CD99F1E7}"/>
    <dgm:cxn modelId="{84EC80CF-8D23-445F-A7D1-508F13071320}" type="presOf" srcId="{A77AF8E4-8E2C-47D4-90AE-B6841841FDD1}" destId="{EB532D14-FED0-473C-A286-8B2F1E03FEBF}" srcOrd="0" destOrd="0" presId="urn:microsoft.com/office/officeart/2005/8/layout/process1"/>
    <dgm:cxn modelId="{C408DAE4-DAA4-4547-ABB4-F586F9E0E247}" type="presOf" srcId="{2E2C4F92-44D0-4480-84A1-BFA6CD99F1E7}" destId="{C2CBB983-B31B-4103-B4BA-2D2E987D1CF7}" srcOrd="1" destOrd="0" presId="urn:microsoft.com/office/officeart/2005/8/layout/process1"/>
    <dgm:cxn modelId="{FFE47AE9-953B-40F2-82B1-21CF0CF500A0}" srcId="{A77AF8E4-8E2C-47D4-90AE-B6841841FDD1}" destId="{F41492A8-95B2-4072-8B7A-288278669515}" srcOrd="2" destOrd="0" parTransId="{9A9F0B47-AD8E-4F45-AC5A-A9BF916A5343}" sibTransId="{A146F9DB-8969-45A8-998C-C13B151C3674}"/>
    <dgm:cxn modelId="{ECCAFBC8-1174-4F93-9EFA-D77726303438}" type="presParOf" srcId="{EB532D14-FED0-473C-A286-8B2F1E03FEBF}" destId="{BE0F4985-06EA-42F4-81AC-4522D7FE9958}" srcOrd="0" destOrd="0" presId="urn:microsoft.com/office/officeart/2005/8/layout/process1"/>
    <dgm:cxn modelId="{010E96FB-7ED3-41EF-8A69-326407FC8462}" type="presParOf" srcId="{EB532D14-FED0-473C-A286-8B2F1E03FEBF}" destId="{1B346EE2-8A34-4EC0-8AC3-33C9742BDD22}" srcOrd="1" destOrd="0" presId="urn:microsoft.com/office/officeart/2005/8/layout/process1"/>
    <dgm:cxn modelId="{85916231-9DA7-481D-881F-45A28F220EB1}" type="presParOf" srcId="{1B346EE2-8A34-4EC0-8AC3-33C9742BDD22}" destId="{C1E24817-6A02-4BD7-8946-9793E8926FA2}" srcOrd="0" destOrd="0" presId="urn:microsoft.com/office/officeart/2005/8/layout/process1"/>
    <dgm:cxn modelId="{849F1889-808E-4BD2-BE00-582BAF36A991}" type="presParOf" srcId="{EB532D14-FED0-473C-A286-8B2F1E03FEBF}" destId="{36F5C63F-17B7-45F7-8E58-40E01A853800}" srcOrd="2" destOrd="0" presId="urn:microsoft.com/office/officeart/2005/8/layout/process1"/>
    <dgm:cxn modelId="{39851E6E-25D9-47F8-90BC-E7C65995B273}" type="presParOf" srcId="{EB532D14-FED0-473C-A286-8B2F1E03FEBF}" destId="{72814A8A-46A3-434D-8A79-09A4CBEBE335}" srcOrd="3" destOrd="0" presId="urn:microsoft.com/office/officeart/2005/8/layout/process1"/>
    <dgm:cxn modelId="{3A55A4A8-E4C3-45BD-B4F0-F81367CEF825}" type="presParOf" srcId="{72814A8A-46A3-434D-8A79-09A4CBEBE335}" destId="{C2CBB983-B31B-4103-B4BA-2D2E987D1CF7}" srcOrd="0" destOrd="0" presId="urn:microsoft.com/office/officeart/2005/8/layout/process1"/>
    <dgm:cxn modelId="{905A5FBC-9E04-46ED-B32C-51FB72CCBD91}" type="presParOf" srcId="{EB532D14-FED0-473C-A286-8B2F1E03FEBF}" destId="{B7ACE6D2-EFAB-488B-AA24-459BD18E519B}" srcOrd="4" destOrd="0" presId="urn:microsoft.com/office/officeart/2005/8/layout/process1"/>
    <dgm:cxn modelId="{12D368F1-327E-4E78-9CEF-375C09B38B6E}" type="presParOf" srcId="{EB532D14-FED0-473C-A286-8B2F1E03FEBF}" destId="{184281C4-1A31-4035-A909-3BBCCBB50C64}" srcOrd="5" destOrd="0" presId="urn:microsoft.com/office/officeart/2005/8/layout/process1"/>
    <dgm:cxn modelId="{A89DA6FB-25AD-472E-BF65-491DDAE8E3E3}" type="presParOf" srcId="{184281C4-1A31-4035-A909-3BBCCBB50C64}" destId="{CA32C190-FA1A-476A-BB0A-91010FC86834}" srcOrd="0" destOrd="0" presId="urn:microsoft.com/office/officeart/2005/8/layout/process1"/>
    <dgm:cxn modelId="{020521AD-774A-41E3-988F-E246C9D9CFAA}" type="presParOf" srcId="{EB532D14-FED0-473C-A286-8B2F1E03FEBF}" destId="{9A4881C0-7ACC-4382-8677-EEFBB192AD06}" srcOrd="6" destOrd="0" presId="urn:microsoft.com/office/officeart/2005/8/layout/process1"/>
    <dgm:cxn modelId="{A974A613-28DA-43FE-86EB-1E871BDDDCC8}" type="presParOf" srcId="{EB532D14-FED0-473C-A286-8B2F1E03FEBF}" destId="{DB77DBC4-FBE8-4945-9FF8-8771140E0A83}" srcOrd="7" destOrd="0" presId="urn:microsoft.com/office/officeart/2005/8/layout/process1"/>
    <dgm:cxn modelId="{07D6A4D5-1BB9-40F9-8BEF-6BA52A922E9A}" type="presParOf" srcId="{DB77DBC4-FBE8-4945-9FF8-8771140E0A83}" destId="{6745AE1F-530D-4C43-8F2F-F57FD8A1B424}" srcOrd="0" destOrd="0" presId="urn:microsoft.com/office/officeart/2005/8/layout/process1"/>
    <dgm:cxn modelId="{E9CA7B8C-DDE1-42BC-857F-95F125826D93}" type="presParOf" srcId="{EB532D14-FED0-473C-A286-8B2F1E03FEBF}" destId="{B68FBB6D-FD80-44C1-9AAB-DE53EF285EE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7AF8E4-8E2C-47D4-90AE-B6841841FDD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271F951-9257-40D0-A80A-49C3EE30FD90}">
      <dgm:prSet phldrT="[Text]"/>
      <dgm:spPr/>
      <dgm:t>
        <a:bodyPr/>
        <a:lstStyle/>
        <a:p>
          <a:r>
            <a:rPr lang="en-US" dirty="0"/>
            <a:t>Find degree of freedom </a:t>
          </a:r>
        </a:p>
      </dgm:t>
    </dgm:pt>
    <dgm:pt modelId="{537CC9F8-5976-4760-9346-FBF9F8CB3D30}" type="parTrans" cxnId="{2322C248-2B8B-43DB-B225-2E41299F85E5}">
      <dgm:prSet/>
      <dgm:spPr/>
      <dgm:t>
        <a:bodyPr/>
        <a:lstStyle/>
        <a:p>
          <a:endParaRPr lang="en-US"/>
        </a:p>
      </dgm:t>
    </dgm:pt>
    <dgm:pt modelId="{623121B6-BB48-4BFB-A748-216EDE7788AA}" type="sibTrans" cxnId="{2322C248-2B8B-43DB-B225-2E41299F85E5}">
      <dgm:prSet/>
      <dgm:spPr/>
      <dgm:t>
        <a:bodyPr/>
        <a:lstStyle/>
        <a:p>
          <a:endParaRPr lang="en-US"/>
        </a:p>
      </dgm:t>
    </dgm:pt>
    <dgm:pt modelId="{E5F8F3BE-B8A0-4D2C-81AC-784CFFFCF838}">
      <dgm:prSet phldrT="[Text]"/>
      <dgm:spPr/>
      <dgm:t>
        <a:bodyPr/>
        <a:lstStyle/>
        <a:p>
          <a:r>
            <a:rPr lang="en-US" dirty="0"/>
            <a:t>Find alpha level</a:t>
          </a:r>
        </a:p>
      </dgm:t>
    </dgm:pt>
    <dgm:pt modelId="{FABF9985-CCE1-43A2-9692-AD15D39298DE}" type="parTrans" cxnId="{E3EA0CC7-8749-4CAC-9E2F-BA1CB616FA3F}">
      <dgm:prSet/>
      <dgm:spPr/>
      <dgm:t>
        <a:bodyPr/>
        <a:lstStyle/>
        <a:p>
          <a:endParaRPr lang="en-US"/>
        </a:p>
      </dgm:t>
    </dgm:pt>
    <dgm:pt modelId="{2E2C4F92-44D0-4480-84A1-BFA6CD99F1E7}" type="sibTrans" cxnId="{E3EA0CC7-8749-4CAC-9E2F-BA1CB616FA3F}">
      <dgm:prSet/>
      <dgm:spPr/>
      <dgm:t>
        <a:bodyPr/>
        <a:lstStyle/>
        <a:p>
          <a:endParaRPr lang="en-US"/>
        </a:p>
      </dgm:t>
    </dgm:pt>
    <dgm:pt modelId="{F41492A8-95B2-4072-8B7A-288278669515}">
      <dgm:prSet phldrT="[Text]"/>
      <dgm:spPr/>
      <dgm:t>
        <a:bodyPr/>
        <a:lstStyle/>
        <a:p>
          <a:r>
            <a:rPr lang="en-US" dirty="0"/>
            <a:t>Find t-value</a:t>
          </a:r>
        </a:p>
      </dgm:t>
    </dgm:pt>
    <dgm:pt modelId="{9A9F0B47-AD8E-4F45-AC5A-A9BF916A5343}" type="parTrans" cxnId="{FFE47AE9-953B-40F2-82B1-21CF0CF500A0}">
      <dgm:prSet/>
      <dgm:spPr/>
      <dgm:t>
        <a:bodyPr/>
        <a:lstStyle/>
        <a:p>
          <a:endParaRPr lang="en-US"/>
        </a:p>
      </dgm:t>
    </dgm:pt>
    <dgm:pt modelId="{A146F9DB-8969-45A8-998C-C13B151C3674}" type="sibTrans" cxnId="{FFE47AE9-953B-40F2-82B1-21CF0CF500A0}">
      <dgm:prSet/>
      <dgm:spPr/>
      <dgm:t>
        <a:bodyPr/>
        <a:lstStyle/>
        <a:p>
          <a:endParaRPr lang="en-US"/>
        </a:p>
      </dgm:t>
    </dgm:pt>
    <dgm:pt modelId="{414C36C1-69D2-41FC-A1E7-23495EE138F5}">
      <dgm:prSet phldrT="[Text]"/>
      <dgm:spPr/>
      <dgm:t>
        <a:bodyPr/>
        <a:lstStyle/>
        <a:p>
          <a:r>
            <a:rPr lang="en-US" dirty="0"/>
            <a:t>Find the lower range</a:t>
          </a:r>
        </a:p>
      </dgm:t>
    </dgm:pt>
    <dgm:pt modelId="{0D59F899-3774-4F85-A4EB-F2F5707A651A}" type="parTrans" cxnId="{94DB940D-9EBF-42F4-94BE-0DB822DADBDA}">
      <dgm:prSet/>
      <dgm:spPr/>
      <dgm:t>
        <a:bodyPr/>
        <a:lstStyle/>
        <a:p>
          <a:endParaRPr lang="en-US"/>
        </a:p>
      </dgm:t>
    </dgm:pt>
    <dgm:pt modelId="{02A0EE11-D283-4A04-9D60-9D7AD4A87511}" type="sibTrans" cxnId="{94DB940D-9EBF-42F4-94BE-0DB822DADBDA}">
      <dgm:prSet/>
      <dgm:spPr/>
      <dgm:t>
        <a:bodyPr/>
        <a:lstStyle/>
        <a:p>
          <a:endParaRPr lang="en-US"/>
        </a:p>
      </dgm:t>
    </dgm:pt>
    <dgm:pt modelId="{492567B5-EF77-48D4-92C6-4B577A2F6BAC}">
      <dgm:prSet phldrT="[Text]"/>
      <dgm:spPr/>
      <dgm:t>
        <a:bodyPr/>
        <a:lstStyle/>
        <a:p>
          <a:r>
            <a:rPr lang="en-US" dirty="0"/>
            <a:t>Find the upper range</a:t>
          </a:r>
        </a:p>
      </dgm:t>
    </dgm:pt>
    <dgm:pt modelId="{E96F3FB6-5F1A-4785-B998-5927492D6657}" type="parTrans" cxnId="{9E56F18F-18D0-4D60-A929-361A6FE5C2A3}">
      <dgm:prSet/>
      <dgm:spPr/>
      <dgm:t>
        <a:bodyPr/>
        <a:lstStyle/>
        <a:p>
          <a:endParaRPr lang="en-US"/>
        </a:p>
      </dgm:t>
    </dgm:pt>
    <dgm:pt modelId="{0B713389-8D23-41BB-BB7F-DB4530C14700}" type="sibTrans" cxnId="{9E56F18F-18D0-4D60-A929-361A6FE5C2A3}">
      <dgm:prSet/>
      <dgm:spPr/>
      <dgm:t>
        <a:bodyPr/>
        <a:lstStyle/>
        <a:p>
          <a:endParaRPr lang="en-US"/>
        </a:p>
      </dgm:t>
    </dgm:pt>
    <dgm:pt modelId="{EB532D14-FED0-473C-A286-8B2F1E03FEBF}" type="pres">
      <dgm:prSet presAssocID="{A77AF8E4-8E2C-47D4-90AE-B6841841FDD1}" presName="Name0" presStyleCnt="0">
        <dgm:presLayoutVars>
          <dgm:dir/>
          <dgm:resizeHandles val="exact"/>
        </dgm:presLayoutVars>
      </dgm:prSet>
      <dgm:spPr/>
    </dgm:pt>
    <dgm:pt modelId="{BE0F4985-06EA-42F4-81AC-4522D7FE9958}" type="pres">
      <dgm:prSet presAssocID="{D271F951-9257-40D0-A80A-49C3EE30FD90}" presName="node" presStyleLbl="node1" presStyleIdx="0" presStyleCnt="5">
        <dgm:presLayoutVars>
          <dgm:bulletEnabled val="1"/>
        </dgm:presLayoutVars>
      </dgm:prSet>
      <dgm:spPr/>
    </dgm:pt>
    <dgm:pt modelId="{1B346EE2-8A34-4EC0-8AC3-33C9742BDD22}" type="pres">
      <dgm:prSet presAssocID="{623121B6-BB48-4BFB-A748-216EDE7788AA}" presName="sibTrans" presStyleLbl="sibTrans2D1" presStyleIdx="0" presStyleCnt="4"/>
      <dgm:spPr/>
    </dgm:pt>
    <dgm:pt modelId="{C1E24817-6A02-4BD7-8946-9793E8926FA2}" type="pres">
      <dgm:prSet presAssocID="{623121B6-BB48-4BFB-A748-216EDE7788AA}" presName="connectorText" presStyleLbl="sibTrans2D1" presStyleIdx="0" presStyleCnt="4"/>
      <dgm:spPr/>
    </dgm:pt>
    <dgm:pt modelId="{36F5C63F-17B7-45F7-8E58-40E01A853800}" type="pres">
      <dgm:prSet presAssocID="{E5F8F3BE-B8A0-4D2C-81AC-784CFFFCF838}" presName="node" presStyleLbl="node1" presStyleIdx="1" presStyleCnt="5">
        <dgm:presLayoutVars>
          <dgm:bulletEnabled val="1"/>
        </dgm:presLayoutVars>
      </dgm:prSet>
      <dgm:spPr/>
    </dgm:pt>
    <dgm:pt modelId="{72814A8A-46A3-434D-8A79-09A4CBEBE335}" type="pres">
      <dgm:prSet presAssocID="{2E2C4F92-44D0-4480-84A1-BFA6CD99F1E7}" presName="sibTrans" presStyleLbl="sibTrans2D1" presStyleIdx="1" presStyleCnt="4"/>
      <dgm:spPr/>
    </dgm:pt>
    <dgm:pt modelId="{C2CBB983-B31B-4103-B4BA-2D2E987D1CF7}" type="pres">
      <dgm:prSet presAssocID="{2E2C4F92-44D0-4480-84A1-BFA6CD99F1E7}" presName="connectorText" presStyleLbl="sibTrans2D1" presStyleIdx="1" presStyleCnt="4"/>
      <dgm:spPr/>
    </dgm:pt>
    <dgm:pt modelId="{B7ACE6D2-EFAB-488B-AA24-459BD18E519B}" type="pres">
      <dgm:prSet presAssocID="{F41492A8-95B2-4072-8B7A-288278669515}" presName="node" presStyleLbl="node1" presStyleIdx="2" presStyleCnt="5">
        <dgm:presLayoutVars>
          <dgm:bulletEnabled val="1"/>
        </dgm:presLayoutVars>
      </dgm:prSet>
      <dgm:spPr/>
    </dgm:pt>
    <dgm:pt modelId="{184281C4-1A31-4035-A909-3BBCCBB50C64}" type="pres">
      <dgm:prSet presAssocID="{A146F9DB-8969-45A8-998C-C13B151C3674}" presName="sibTrans" presStyleLbl="sibTrans2D1" presStyleIdx="2" presStyleCnt="4"/>
      <dgm:spPr/>
    </dgm:pt>
    <dgm:pt modelId="{CA32C190-FA1A-476A-BB0A-91010FC86834}" type="pres">
      <dgm:prSet presAssocID="{A146F9DB-8969-45A8-998C-C13B151C3674}" presName="connectorText" presStyleLbl="sibTrans2D1" presStyleIdx="2" presStyleCnt="4"/>
      <dgm:spPr/>
    </dgm:pt>
    <dgm:pt modelId="{9A4881C0-7ACC-4382-8677-EEFBB192AD06}" type="pres">
      <dgm:prSet presAssocID="{414C36C1-69D2-41FC-A1E7-23495EE138F5}" presName="node" presStyleLbl="node1" presStyleIdx="3" presStyleCnt="5">
        <dgm:presLayoutVars>
          <dgm:bulletEnabled val="1"/>
        </dgm:presLayoutVars>
      </dgm:prSet>
      <dgm:spPr/>
    </dgm:pt>
    <dgm:pt modelId="{DB77DBC4-FBE8-4945-9FF8-8771140E0A83}" type="pres">
      <dgm:prSet presAssocID="{02A0EE11-D283-4A04-9D60-9D7AD4A87511}" presName="sibTrans" presStyleLbl="sibTrans2D1" presStyleIdx="3" presStyleCnt="4"/>
      <dgm:spPr/>
    </dgm:pt>
    <dgm:pt modelId="{6745AE1F-530D-4C43-8F2F-F57FD8A1B424}" type="pres">
      <dgm:prSet presAssocID="{02A0EE11-D283-4A04-9D60-9D7AD4A87511}" presName="connectorText" presStyleLbl="sibTrans2D1" presStyleIdx="3" presStyleCnt="4"/>
      <dgm:spPr/>
    </dgm:pt>
    <dgm:pt modelId="{B68FBB6D-FD80-44C1-9AAB-DE53EF285EED}" type="pres">
      <dgm:prSet presAssocID="{492567B5-EF77-48D4-92C6-4B577A2F6BAC}" presName="node" presStyleLbl="node1" presStyleIdx="4" presStyleCnt="5">
        <dgm:presLayoutVars>
          <dgm:bulletEnabled val="1"/>
        </dgm:presLayoutVars>
      </dgm:prSet>
      <dgm:spPr/>
    </dgm:pt>
  </dgm:ptLst>
  <dgm:cxnLst>
    <dgm:cxn modelId="{259A8400-A5B7-4D3C-9FD7-36E588ABDAE5}" type="presOf" srcId="{02A0EE11-D283-4A04-9D60-9D7AD4A87511}" destId="{DB77DBC4-FBE8-4945-9FF8-8771140E0A83}" srcOrd="0" destOrd="0" presId="urn:microsoft.com/office/officeart/2005/8/layout/process1"/>
    <dgm:cxn modelId="{94DB940D-9EBF-42F4-94BE-0DB822DADBDA}" srcId="{A77AF8E4-8E2C-47D4-90AE-B6841841FDD1}" destId="{414C36C1-69D2-41FC-A1E7-23495EE138F5}" srcOrd="3" destOrd="0" parTransId="{0D59F899-3774-4F85-A4EB-F2F5707A651A}" sibTransId="{02A0EE11-D283-4A04-9D60-9D7AD4A87511}"/>
    <dgm:cxn modelId="{4EDE6B1A-4916-44BA-9E2F-416D3A5BBDDB}" type="presOf" srcId="{2E2C4F92-44D0-4480-84A1-BFA6CD99F1E7}" destId="{72814A8A-46A3-434D-8A79-09A4CBEBE335}" srcOrd="0" destOrd="0" presId="urn:microsoft.com/office/officeart/2005/8/layout/process1"/>
    <dgm:cxn modelId="{A92A6F1B-710B-49B7-BAD6-463A99C046CB}" type="presOf" srcId="{A146F9DB-8969-45A8-998C-C13B151C3674}" destId="{184281C4-1A31-4035-A909-3BBCCBB50C64}" srcOrd="0" destOrd="0" presId="urn:microsoft.com/office/officeart/2005/8/layout/process1"/>
    <dgm:cxn modelId="{E92FDF38-8B5D-4DF6-8F57-E540D46A7DB1}" type="presOf" srcId="{02A0EE11-D283-4A04-9D60-9D7AD4A87511}" destId="{6745AE1F-530D-4C43-8F2F-F57FD8A1B424}" srcOrd="1" destOrd="0" presId="urn:microsoft.com/office/officeart/2005/8/layout/process1"/>
    <dgm:cxn modelId="{CFD03665-628D-46E2-A40C-73C2A39D4A65}" type="presOf" srcId="{623121B6-BB48-4BFB-A748-216EDE7788AA}" destId="{C1E24817-6A02-4BD7-8946-9793E8926FA2}" srcOrd="1" destOrd="0" presId="urn:microsoft.com/office/officeart/2005/8/layout/process1"/>
    <dgm:cxn modelId="{2322C248-2B8B-43DB-B225-2E41299F85E5}" srcId="{A77AF8E4-8E2C-47D4-90AE-B6841841FDD1}" destId="{D271F951-9257-40D0-A80A-49C3EE30FD90}" srcOrd="0" destOrd="0" parTransId="{537CC9F8-5976-4760-9346-FBF9F8CB3D30}" sibTransId="{623121B6-BB48-4BFB-A748-216EDE7788AA}"/>
    <dgm:cxn modelId="{A297E76A-A374-4848-9974-7D4FCD033960}" type="presOf" srcId="{D271F951-9257-40D0-A80A-49C3EE30FD90}" destId="{BE0F4985-06EA-42F4-81AC-4522D7FE9958}" srcOrd="0" destOrd="0" presId="urn:microsoft.com/office/officeart/2005/8/layout/process1"/>
    <dgm:cxn modelId="{F3CB756B-5143-446B-89DF-8171FC3CB30D}" type="presOf" srcId="{E5F8F3BE-B8A0-4D2C-81AC-784CFFFCF838}" destId="{36F5C63F-17B7-45F7-8E58-40E01A853800}" srcOrd="0" destOrd="0" presId="urn:microsoft.com/office/officeart/2005/8/layout/process1"/>
    <dgm:cxn modelId="{1968137E-1EB1-4C3E-B0D5-154C8F29D58A}" type="presOf" srcId="{492567B5-EF77-48D4-92C6-4B577A2F6BAC}" destId="{B68FBB6D-FD80-44C1-9AAB-DE53EF285EED}" srcOrd="0" destOrd="0" presId="urn:microsoft.com/office/officeart/2005/8/layout/process1"/>
    <dgm:cxn modelId="{C6378F87-1A78-4A7B-909F-4D263D0A91C7}" type="presOf" srcId="{A146F9DB-8969-45A8-998C-C13B151C3674}" destId="{CA32C190-FA1A-476A-BB0A-91010FC86834}" srcOrd="1" destOrd="0" presId="urn:microsoft.com/office/officeart/2005/8/layout/process1"/>
    <dgm:cxn modelId="{B221778B-4228-407B-B851-D0E719E5E85E}" type="presOf" srcId="{414C36C1-69D2-41FC-A1E7-23495EE138F5}" destId="{9A4881C0-7ACC-4382-8677-EEFBB192AD06}" srcOrd="0" destOrd="0" presId="urn:microsoft.com/office/officeart/2005/8/layout/process1"/>
    <dgm:cxn modelId="{17607D8D-9389-4C81-A31A-31CD2195B7B6}" type="presOf" srcId="{F41492A8-95B2-4072-8B7A-288278669515}" destId="{B7ACE6D2-EFAB-488B-AA24-459BD18E519B}" srcOrd="0" destOrd="0" presId="urn:microsoft.com/office/officeart/2005/8/layout/process1"/>
    <dgm:cxn modelId="{9E56F18F-18D0-4D60-A929-361A6FE5C2A3}" srcId="{A77AF8E4-8E2C-47D4-90AE-B6841841FDD1}" destId="{492567B5-EF77-48D4-92C6-4B577A2F6BAC}" srcOrd="4" destOrd="0" parTransId="{E96F3FB6-5F1A-4785-B998-5927492D6657}" sibTransId="{0B713389-8D23-41BB-BB7F-DB4530C14700}"/>
    <dgm:cxn modelId="{B4E598AB-ACB9-4F96-82EC-9DDDE1D7AD9D}" type="presOf" srcId="{623121B6-BB48-4BFB-A748-216EDE7788AA}" destId="{1B346EE2-8A34-4EC0-8AC3-33C9742BDD22}" srcOrd="0" destOrd="0" presId="urn:microsoft.com/office/officeart/2005/8/layout/process1"/>
    <dgm:cxn modelId="{E3EA0CC7-8749-4CAC-9E2F-BA1CB616FA3F}" srcId="{A77AF8E4-8E2C-47D4-90AE-B6841841FDD1}" destId="{E5F8F3BE-B8A0-4D2C-81AC-784CFFFCF838}" srcOrd="1" destOrd="0" parTransId="{FABF9985-CCE1-43A2-9692-AD15D39298DE}" sibTransId="{2E2C4F92-44D0-4480-84A1-BFA6CD99F1E7}"/>
    <dgm:cxn modelId="{84EC80CF-8D23-445F-A7D1-508F13071320}" type="presOf" srcId="{A77AF8E4-8E2C-47D4-90AE-B6841841FDD1}" destId="{EB532D14-FED0-473C-A286-8B2F1E03FEBF}" srcOrd="0" destOrd="0" presId="urn:microsoft.com/office/officeart/2005/8/layout/process1"/>
    <dgm:cxn modelId="{C408DAE4-DAA4-4547-ABB4-F586F9E0E247}" type="presOf" srcId="{2E2C4F92-44D0-4480-84A1-BFA6CD99F1E7}" destId="{C2CBB983-B31B-4103-B4BA-2D2E987D1CF7}" srcOrd="1" destOrd="0" presId="urn:microsoft.com/office/officeart/2005/8/layout/process1"/>
    <dgm:cxn modelId="{FFE47AE9-953B-40F2-82B1-21CF0CF500A0}" srcId="{A77AF8E4-8E2C-47D4-90AE-B6841841FDD1}" destId="{F41492A8-95B2-4072-8B7A-288278669515}" srcOrd="2" destOrd="0" parTransId="{9A9F0B47-AD8E-4F45-AC5A-A9BF916A5343}" sibTransId="{A146F9DB-8969-45A8-998C-C13B151C3674}"/>
    <dgm:cxn modelId="{ECCAFBC8-1174-4F93-9EFA-D77726303438}" type="presParOf" srcId="{EB532D14-FED0-473C-A286-8B2F1E03FEBF}" destId="{BE0F4985-06EA-42F4-81AC-4522D7FE9958}" srcOrd="0" destOrd="0" presId="urn:microsoft.com/office/officeart/2005/8/layout/process1"/>
    <dgm:cxn modelId="{010E96FB-7ED3-41EF-8A69-326407FC8462}" type="presParOf" srcId="{EB532D14-FED0-473C-A286-8B2F1E03FEBF}" destId="{1B346EE2-8A34-4EC0-8AC3-33C9742BDD22}" srcOrd="1" destOrd="0" presId="urn:microsoft.com/office/officeart/2005/8/layout/process1"/>
    <dgm:cxn modelId="{85916231-9DA7-481D-881F-45A28F220EB1}" type="presParOf" srcId="{1B346EE2-8A34-4EC0-8AC3-33C9742BDD22}" destId="{C1E24817-6A02-4BD7-8946-9793E8926FA2}" srcOrd="0" destOrd="0" presId="urn:microsoft.com/office/officeart/2005/8/layout/process1"/>
    <dgm:cxn modelId="{849F1889-808E-4BD2-BE00-582BAF36A991}" type="presParOf" srcId="{EB532D14-FED0-473C-A286-8B2F1E03FEBF}" destId="{36F5C63F-17B7-45F7-8E58-40E01A853800}" srcOrd="2" destOrd="0" presId="urn:microsoft.com/office/officeart/2005/8/layout/process1"/>
    <dgm:cxn modelId="{39851E6E-25D9-47F8-90BC-E7C65995B273}" type="presParOf" srcId="{EB532D14-FED0-473C-A286-8B2F1E03FEBF}" destId="{72814A8A-46A3-434D-8A79-09A4CBEBE335}" srcOrd="3" destOrd="0" presId="urn:microsoft.com/office/officeart/2005/8/layout/process1"/>
    <dgm:cxn modelId="{3A55A4A8-E4C3-45BD-B4F0-F81367CEF825}" type="presParOf" srcId="{72814A8A-46A3-434D-8A79-09A4CBEBE335}" destId="{C2CBB983-B31B-4103-B4BA-2D2E987D1CF7}" srcOrd="0" destOrd="0" presId="urn:microsoft.com/office/officeart/2005/8/layout/process1"/>
    <dgm:cxn modelId="{905A5FBC-9E04-46ED-B32C-51FB72CCBD91}" type="presParOf" srcId="{EB532D14-FED0-473C-A286-8B2F1E03FEBF}" destId="{B7ACE6D2-EFAB-488B-AA24-459BD18E519B}" srcOrd="4" destOrd="0" presId="urn:microsoft.com/office/officeart/2005/8/layout/process1"/>
    <dgm:cxn modelId="{12D368F1-327E-4E78-9CEF-375C09B38B6E}" type="presParOf" srcId="{EB532D14-FED0-473C-A286-8B2F1E03FEBF}" destId="{184281C4-1A31-4035-A909-3BBCCBB50C64}" srcOrd="5" destOrd="0" presId="urn:microsoft.com/office/officeart/2005/8/layout/process1"/>
    <dgm:cxn modelId="{A89DA6FB-25AD-472E-BF65-491DDAE8E3E3}" type="presParOf" srcId="{184281C4-1A31-4035-A909-3BBCCBB50C64}" destId="{CA32C190-FA1A-476A-BB0A-91010FC86834}" srcOrd="0" destOrd="0" presId="urn:microsoft.com/office/officeart/2005/8/layout/process1"/>
    <dgm:cxn modelId="{020521AD-774A-41E3-988F-E246C9D9CFAA}" type="presParOf" srcId="{EB532D14-FED0-473C-A286-8B2F1E03FEBF}" destId="{9A4881C0-7ACC-4382-8677-EEFBB192AD06}" srcOrd="6" destOrd="0" presId="urn:microsoft.com/office/officeart/2005/8/layout/process1"/>
    <dgm:cxn modelId="{A974A613-28DA-43FE-86EB-1E871BDDDCC8}" type="presParOf" srcId="{EB532D14-FED0-473C-A286-8B2F1E03FEBF}" destId="{DB77DBC4-FBE8-4945-9FF8-8771140E0A83}" srcOrd="7" destOrd="0" presId="urn:microsoft.com/office/officeart/2005/8/layout/process1"/>
    <dgm:cxn modelId="{07D6A4D5-1BB9-40F9-8BEF-6BA52A922E9A}" type="presParOf" srcId="{DB77DBC4-FBE8-4945-9FF8-8771140E0A83}" destId="{6745AE1F-530D-4C43-8F2F-F57FD8A1B424}" srcOrd="0" destOrd="0" presId="urn:microsoft.com/office/officeart/2005/8/layout/process1"/>
    <dgm:cxn modelId="{E9CA7B8C-DDE1-42BC-857F-95F125826D93}" type="presParOf" srcId="{EB532D14-FED0-473C-A286-8B2F1E03FEBF}" destId="{B68FBB6D-FD80-44C1-9AAB-DE53EF285EE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7AF8E4-8E2C-47D4-90AE-B6841841FDD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271F951-9257-40D0-A80A-49C3EE30FD90}">
      <dgm:prSet phldrT="[Text]"/>
      <dgm:spPr/>
      <dgm:t>
        <a:bodyPr/>
        <a:lstStyle/>
        <a:p>
          <a:r>
            <a:rPr lang="en-US" dirty="0"/>
            <a:t>State the Null Hypothesis</a:t>
          </a:r>
        </a:p>
      </dgm:t>
    </dgm:pt>
    <dgm:pt modelId="{537CC9F8-5976-4760-9346-FBF9F8CB3D30}" type="parTrans" cxnId="{2322C248-2B8B-43DB-B225-2E41299F85E5}">
      <dgm:prSet/>
      <dgm:spPr/>
      <dgm:t>
        <a:bodyPr/>
        <a:lstStyle/>
        <a:p>
          <a:endParaRPr lang="en-US"/>
        </a:p>
      </dgm:t>
    </dgm:pt>
    <dgm:pt modelId="{623121B6-BB48-4BFB-A748-216EDE7788AA}" type="sibTrans" cxnId="{2322C248-2B8B-43DB-B225-2E41299F85E5}">
      <dgm:prSet/>
      <dgm:spPr/>
      <dgm:t>
        <a:bodyPr/>
        <a:lstStyle/>
        <a:p>
          <a:endParaRPr lang="en-US"/>
        </a:p>
      </dgm:t>
    </dgm:pt>
    <dgm:pt modelId="{E5F8F3BE-B8A0-4D2C-81AC-784CFFFCF838}">
      <dgm:prSet phldrT="[Text]"/>
      <dgm:spPr/>
      <dgm:t>
        <a:bodyPr/>
        <a:lstStyle/>
        <a:p>
          <a:r>
            <a:rPr lang="en-US" dirty="0"/>
            <a:t>State the Alternate Hypothesis</a:t>
          </a:r>
        </a:p>
      </dgm:t>
    </dgm:pt>
    <dgm:pt modelId="{FABF9985-CCE1-43A2-9692-AD15D39298DE}" type="parTrans" cxnId="{E3EA0CC7-8749-4CAC-9E2F-BA1CB616FA3F}">
      <dgm:prSet/>
      <dgm:spPr/>
      <dgm:t>
        <a:bodyPr/>
        <a:lstStyle/>
        <a:p>
          <a:endParaRPr lang="en-US"/>
        </a:p>
      </dgm:t>
    </dgm:pt>
    <dgm:pt modelId="{2E2C4F92-44D0-4480-84A1-BFA6CD99F1E7}" type="sibTrans" cxnId="{E3EA0CC7-8749-4CAC-9E2F-BA1CB616FA3F}">
      <dgm:prSet/>
      <dgm:spPr/>
      <dgm:t>
        <a:bodyPr/>
        <a:lstStyle/>
        <a:p>
          <a:endParaRPr lang="en-US"/>
        </a:p>
      </dgm:t>
    </dgm:pt>
    <dgm:pt modelId="{F41492A8-95B2-4072-8B7A-288278669515}">
      <dgm:prSet phldrT="[Text]"/>
      <dgm:spPr/>
      <dgm:t>
        <a:bodyPr/>
        <a:lstStyle/>
        <a:p>
          <a:r>
            <a:rPr lang="en-US" dirty="0"/>
            <a:t>State the alpha level</a:t>
          </a:r>
        </a:p>
      </dgm:t>
    </dgm:pt>
    <dgm:pt modelId="{9A9F0B47-AD8E-4F45-AC5A-A9BF916A5343}" type="parTrans" cxnId="{FFE47AE9-953B-40F2-82B1-21CF0CF500A0}">
      <dgm:prSet/>
      <dgm:spPr/>
      <dgm:t>
        <a:bodyPr/>
        <a:lstStyle/>
        <a:p>
          <a:endParaRPr lang="en-US"/>
        </a:p>
      </dgm:t>
    </dgm:pt>
    <dgm:pt modelId="{A146F9DB-8969-45A8-998C-C13B151C3674}" type="sibTrans" cxnId="{FFE47AE9-953B-40F2-82B1-21CF0CF500A0}">
      <dgm:prSet/>
      <dgm:spPr/>
      <dgm:t>
        <a:bodyPr/>
        <a:lstStyle/>
        <a:p>
          <a:endParaRPr lang="en-US"/>
        </a:p>
      </dgm:t>
    </dgm:pt>
    <dgm:pt modelId="{414C36C1-69D2-41FC-A1E7-23495EE138F5}">
      <dgm:prSet phldrT="[Text]"/>
      <dgm:spPr/>
      <dgm:t>
        <a:bodyPr/>
        <a:lstStyle/>
        <a:p>
          <a:r>
            <a:rPr lang="en-US" dirty="0"/>
            <a:t>Find the rejection area from z-table</a:t>
          </a:r>
        </a:p>
      </dgm:t>
    </dgm:pt>
    <dgm:pt modelId="{0D59F899-3774-4F85-A4EB-F2F5707A651A}" type="parTrans" cxnId="{94DB940D-9EBF-42F4-94BE-0DB822DADBDA}">
      <dgm:prSet/>
      <dgm:spPr/>
      <dgm:t>
        <a:bodyPr/>
        <a:lstStyle/>
        <a:p>
          <a:endParaRPr lang="en-US"/>
        </a:p>
      </dgm:t>
    </dgm:pt>
    <dgm:pt modelId="{02A0EE11-D283-4A04-9D60-9D7AD4A87511}" type="sibTrans" cxnId="{94DB940D-9EBF-42F4-94BE-0DB822DADBDA}">
      <dgm:prSet/>
      <dgm:spPr/>
      <dgm:t>
        <a:bodyPr/>
        <a:lstStyle/>
        <a:p>
          <a:endParaRPr lang="en-US"/>
        </a:p>
      </dgm:t>
    </dgm:pt>
    <dgm:pt modelId="{492567B5-EF77-48D4-92C6-4B577A2F6BAC}">
      <dgm:prSet phldrT="[Text]"/>
      <dgm:spPr/>
      <dgm:t>
        <a:bodyPr/>
        <a:lstStyle/>
        <a:p>
          <a:r>
            <a:rPr lang="en-US" dirty="0"/>
            <a:t>Find the test statistics</a:t>
          </a:r>
        </a:p>
      </dgm:t>
    </dgm:pt>
    <dgm:pt modelId="{E96F3FB6-5F1A-4785-B998-5927492D6657}" type="parTrans" cxnId="{9E56F18F-18D0-4D60-A929-361A6FE5C2A3}">
      <dgm:prSet/>
      <dgm:spPr/>
      <dgm:t>
        <a:bodyPr/>
        <a:lstStyle/>
        <a:p>
          <a:endParaRPr lang="en-US"/>
        </a:p>
      </dgm:t>
    </dgm:pt>
    <dgm:pt modelId="{0B713389-8D23-41BB-BB7F-DB4530C14700}" type="sibTrans" cxnId="{9E56F18F-18D0-4D60-A929-361A6FE5C2A3}">
      <dgm:prSet/>
      <dgm:spPr/>
      <dgm:t>
        <a:bodyPr/>
        <a:lstStyle/>
        <a:p>
          <a:endParaRPr lang="en-US"/>
        </a:p>
      </dgm:t>
    </dgm:pt>
    <dgm:pt modelId="{B3EDB7F5-4227-4A3D-A88D-9F4E3C398590}">
      <dgm:prSet phldrT="[Text]"/>
      <dgm:spPr/>
      <dgm:t>
        <a:bodyPr/>
        <a:lstStyle/>
        <a:p>
          <a:r>
            <a:rPr lang="en-US" dirty="0"/>
            <a:t>Support or Reject Null Hypothesis</a:t>
          </a:r>
        </a:p>
      </dgm:t>
    </dgm:pt>
    <dgm:pt modelId="{B6A7B631-8EB7-432F-98E4-B4AD8DFDB96B}" type="parTrans" cxnId="{EB38B616-1300-46C8-BDB6-6F4234DE8E7C}">
      <dgm:prSet/>
      <dgm:spPr/>
      <dgm:t>
        <a:bodyPr/>
        <a:lstStyle/>
        <a:p>
          <a:endParaRPr lang="en-US"/>
        </a:p>
      </dgm:t>
    </dgm:pt>
    <dgm:pt modelId="{82C2FE2C-4F8B-4464-82A1-49B6868A2361}" type="sibTrans" cxnId="{EB38B616-1300-46C8-BDB6-6F4234DE8E7C}">
      <dgm:prSet/>
      <dgm:spPr/>
      <dgm:t>
        <a:bodyPr/>
        <a:lstStyle/>
        <a:p>
          <a:endParaRPr lang="en-US"/>
        </a:p>
      </dgm:t>
    </dgm:pt>
    <dgm:pt modelId="{EB532D14-FED0-473C-A286-8B2F1E03FEBF}" type="pres">
      <dgm:prSet presAssocID="{A77AF8E4-8E2C-47D4-90AE-B6841841FDD1}" presName="Name0" presStyleCnt="0">
        <dgm:presLayoutVars>
          <dgm:dir/>
          <dgm:resizeHandles val="exact"/>
        </dgm:presLayoutVars>
      </dgm:prSet>
      <dgm:spPr/>
    </dgm:pt>
    <dgm:pt modelId="{BE0F4985-06EA-42F4-81AC-4522D7FE9958}" type="pres">
      <dgm:prSet presAssocID="{D271F951-9257-40D0-A80A-49C3EE30FD90}" presName="node" presStyleLbl="node1" presStyleIdx="0" presStyleCnt="6">
        <dgm:presLayoutVars>
          <dgm:bulletEnabled val="1"/>
        </dgm:presLayoutVars>
      </dgm:prSet>
      <dgm:spPr/>
    </dgm:pt>
    <dgm:pt modelId="{1B346EE2-8A34-4EC0-8AC3-33C9742BDD22}" type="pres">
      <dgm:prSet presAssocID="{623121B6-BB48-4BFB-A748-216EDE7788AA}" presName="sibTrans" presStyleLbl="sibTrans2D1" presStyleIdx="0" presStyleCnt="5"/>
      <dgm:spPr/>
    </dgm:pt>
    <dgm:pt modelId="{C1E24817-6A02-4BD7-8946-9793E8926FA2}" type="pres">
      <dgm:prSet presAssocID="{623121B6-BB48-4BFB-A748-216EDE7788AA}" presName="connectorText" presStyleLbl="sibTrans2D1" presStyleIdx="0" presStyleCnt="5"/>
      <dgm:spPr/>
    </dgm:pt>
    <dgm:pt modelId="{36F5C63F-17B7-45F7-8E58-40E01A853800}" type="pres">
      <dgm:prSet presAssocID="{E5F8F3BE-B8A0-4D2C-81AC-784CFFFCF838}" presName="node" presStyleLbl="node1" presStyleIdx="1" presStyleCnt="6">
        <dgm:presLayoutVars>
          <dgm:bulletEnabled val="1"/>
        </dgm:presLayoutVars>
      </dgm:prSet>
      <dgm:spPr/>
    </dgm:pt>
    <dgm:pt modelId="{72814A8A-46A3-434D-8A79-09A4CBEBE335}" type="pres">
      <dgm:prSet presAssocID="{2E2C4F92-44D0-4480-84A1-BFA6CD99F1E7}" presName="sibTrans" presStyleLbl="sibTrans2D1" presStyleIdx="1" presStyleCnt="5"/>
      <dgm:spPr/>
    </dgm:pt>
    <dgm:pt modelId="{C2CBB983-B31B-4103-B4BA-2D2E987D1CF7}" type="pres">
      <dgm:prSet presAssocID="{2E2C4F92-44D0-4480-84A1-BFA6CD99F1E7}" presName="connectorText" presStyleLbl="sibTrans2D1" presStyleIdx="1" presStyleCnt="5"/>
      <dgm:spPr/>
    </dgm:pt>
    <dgm:pt modelId="{B7ACE6D2-EFAB-488B-AA24-459BD18E519B}" type="pres">
      <dgm:prSet presAssocID="{F41492A8-95B2-4072-8B7A-288278669515}" presName="node" presStyleLbl="node1" presStyleIdx="2" presStyleCnt="6">
        <dgm:presLayoutVars>
          <dgm:bulletEnabled val="1"/>
        </dgm:presLayoutVars>
      </dgm:prSet>
      <dgm:spPr/>
    </dgm:pt>
    <dgm:pt modelId="{184281C4-1A31-4035-A909-3BBCCBB50C64}" type="pres">
      <dgm:prSet presAssocID="{A146F9DB-8969-45A8-998C-C13B151C3674}" presName="sibTrans" presStyleLbl="sibTrans2D1" presStyleIdx="2" presStyleCnt="5"/>
      <dgm:spPr/>
    </dgm:pt>
    <dgm:pt modelId="{CA32C190-FA1A-476A-BB0A-91010FC86834}" type="pres">
      <dgm:prSet presAssocID="{A146F9DB-8969-45A8-998C-C13B151C3674}" presName="connectorText" presStyleLbl="sibTrans2D1" presStyleIdx="2" presStyleCnt="5"/>
      <dgm:spPr/>
    </dgm:pt>
    <dgm:pt modelId="{9A4881C0-7ACC-4382-8677-EEFBB192AD06}" type="pres">
      <dgm:prSet presAssocID="{414C36C1-69D2-41FC-A1E7-23495EE138F5}" presName="node" presStyleLbl="node1" presStyleIdx="3" presStyleCnt="6">
        <dgm:presLayoutVars>
          <dgm:bulletEnabled val="1"/>
        </dgm:presLayoutVars>
      </dgm:prSet>
      <dgm:spPr/>
    </dgm:pt>
    <dgm:pt modelId="{DB77DBC4-FBE8-4945-9FF8-8771140E0A83}" type="pres">
      <dgm:prSet presAssocID="{02A0EE11-D283-4A04-9D60-9D7AD4A87511}" presName="sibTrans" presStyleLbl="sibTrans2D1" presStyleIdx="3" presStyleCnt="5"/>
      <dgm:spPr/>
    </dgm:pt>
    <dgm:pt modelId="{6745AE1F-530D-4C43-8F2F-F57FD8A1B424}" type="pres">
      <dgm:prSet presAssocID="{02A0EE11-D283-4A04-9D60-9D7AD4A87511}" presName="connectorText" presStyleLbl="sibTrans2D1" presStyleIdx="3" presStyleCnt="5"/>
      <dgm:spPr/>
    </dgm:pt>
    <dgm:pt modelId="{B68FBB6D-FD80-44C1-9AAB-DE53EF285EED}" type="pres">
      <dgm:prSet presAssocID="{492567B5-EF77-48D4-92C6-4B577A2F6BAC}" presName="node" presStyleLbl="node1" presStyleIdx="4" presStyleCnt="6">
        <dgm:presLayoutVars>
          <dgm:bulletEnabled val="1"/>
        </dgm:presLayoutVars>
      </dgm:prSet>
      <dgm:spPr/>
    </dgm:pt>
    <dgm:pt modelId="{BE62F361-9E16-4638-A525-61D066B029B9}" type="pres">
      <dgm:prSet presAssocID="{0B713389-8D23-41BB-BB7F-DB4530C14700}" presName="sibTrans" presStyleLbl="sibTrans2D1" presStyleIdx="4" presStyleCnt="5"/>
      <dgm:spPr/>
    </dgm:pt>
    <dgm:pt modelId="{61D04483-CD4B-4C42-838C-83C3979906F5}" type="pres">
      <dgm:prSet presAssocID="{0B713389-8D23-41BB-BB7F-DB4530C14700}" presName="connectorText" presStyleLbl="sibTrans2D1" presStyleIdx="4" presStyleCnt="5"/>
      <dgm:spPr/>
    </dgm:pt>
    <dgm:pt modelId="{A595C27C-4CE7-4796-AB7C-E6C6EB726D1A}" type="pres">
      <dgm:prSet presAssocID="{B3EDB7F5-4227-4A3D-A88D-9F4E3C398590}" presName="node" presStyleLbl="node1" presStyleIdx="5" presStyleCnt="6">
        <dgm:presLayoutVars>
          <dgm:bulletEnabled val="1"/>
        </dgm:presLayoutVars>
      </dgm:prSet>
      <dgm:spPr/>
    </dgm:pt>
  </dgm:ptLst>
  <dgm:cxnLst>
    <dgm:cxn modelId="{259A8400-A5B7-4D3C-9FD7-36E588ABDAE5}" type="presOf" srcId="{02A0EE11-D283-4A04-9D60-9D7AD4A87511}" destId="{DB77DBC4-FBE8-4945-9FF8-8771140E0A83}" srcOrd="0" destOrd="0" presId="urn:microsoft.com/office/officeart/2005/8/layout/process1"/>
    <dgm:cxn modelId="{94DB940D-9EBF-42F4-94BE-0DB822DADBDA}" srcId="{A77AF8E4-8E2C-47D4-90AE-B6841841FDD1}" destId="{414C36C1-69D2-41FC-A1E7-23495EE138F5}" srcOrd="3" destOrd="0" parTransId="{0D59F899-3774-4F85-A4EB-F2F5707A651A}" sibTransId="{02A0EE11-D283-4A04-9D60-9D7AD4A87511}"/>
    <dgm:cxn modelId="{EB38B616-1300-46C8-BDB6-6F4234DE8E7C}" srcId="{A77AF8E4-8E2C-47D4-90AE-B6841841FDD1}" destId="{B3EDB7F5-4227-4A3D-A88D-9F4E3C398590}" srcOrd="5" destOrd="0" parTransId="{B6A7B631-8EB7-432F-98E4-B4AD8DFDB96B}" sibTransId="{82C2FE2C-4F8B-4464-82A1-49B6868A2361}"/>
    <dgm:cxn modelId="{4EDE6B1A-4916-44BA-9E2F-416D3A5BBDDB}" type="presOf" srcId="{2E2C4F92-44D0-4480-84A1-BFA6CD99F1E7}" destId="{72814A8A-46A3-434D-8A79-09A4CBEBE335}" srcOrd="0" destOrd="0" presId="urn:microsoft.com/office/officeart/2005/8/layout/process1"/>
    <dgm:cxn modelId="{A92A6F1B-710B-49B7-BAD6-463A99C046CB}" type="presOf" srcId="{A146F9DB-8969-45A8-998C-C13B151C3674}" destId="{184281C4-1A31-4035-A909-3BBCCBB50C64}" srcOrd="0" destOrd="0" presId="urn:microsoft.com/office/officeart/2005/8/layout/process1"/>
    <dgm:cxn modelId="{E92FDF38-8B5D-4DF6-8F57-E540D46A7DB1}" type="presOf" srcId="{02A0EE11-D283-4A04-9D60-9D7AD4A87511}" destId="{6745AE1F-530D-4C43-8F2F-F57FD8A1B424}" srcOrd="1" destOrd="0" presId="urn:microsoft.com/office/officeart/2005/8/layout/process1"/>
    <dgm:cxn modelId="{CFD03665-628D-46E2-A40C-73C2A39D4A65}" type="presOf" srcId="{623121B6-BB48-4BFB-A748-216EDE7788AA}" destId="{C1E24817-6A02-4BD7-8946-9793E8926FA2}" srcOrd="1" destOrd="0" presId="urn:microsoft.com/office/officeart/2005/8/layout/process1"/>
    <dgm:cxn modelId="{2322C248-2B8B-43DB-B225-2E41299F85E5}" srcId="{A77AF8E4-8E2C-47D4-90AE-B6841841FDD1}" destId="{D271F951-9257-40D0-A80A-49C3EE30FD90}" srcOrd="0" destOrd="0" parTransId="{537CC9F8-5976-4760-9346-FBF9F8CB3D30}" sibTransId="{623121B6-BB48-4BFB-A748-216EDE7788AA}"/>
    <dgm:cxn modelId="{A297E76A-A374-4848-9974-7D4FCD033960}" type="presOf" srcId="{D271F951-9257-40D0-A80A-49C3EE30FD90}" destId="{BE0F4985-06EA-42F4-81AC-4522D7FE9958}" srcOrd="0" destOrd="0" presId="urn:microsoft.com/office/officeart/2005/8/layout/process1"/>
    <dgm:cxn modelId="{F3CB756B-5143-446B-89DF-8171FC3CB30D}" type="presOf" srcId="{E5F8F3BE-B8A0-4D2C-81AC-784CFFFCF838}" destId="{36F5C63F-17B7-45F7-8E58-40E01A853800}" srcOrd="0" destOrd="0" presId="urn:microsoft.com/office/officeart/2005/8/layout/process1"/>
    <dgm:cxn modelId="{680BBC70-C001-413A-BDFC-673BF7FE8579}" type="presOf" srcId="{0B713389-8D23-41BB-BB7F-DB4530C14700}" destId="{BE62F361-9E16-4638-A525-61D066B029B9}" srcOrd="0" destOrd="0" presId="urn:microsoft.com/office/officeart/2005/8/layout/process1"/>
    <dgm:cxn modelId="{1968137E-1EB1-4C3E-B0D5-154C8F29D58A}" type="presOf" srcId="{492567B5-EF77-48D4-92C6-4B577A2F6BAC}" destId="{B68FBB6D-FD80-44C1-9AAB-DE53EF285EED}" srcOrd="0" destOrd="0" presId="urn:microsoft.com/office/officeart/2005/8/layout/process1"/>
    <dgm:cxn modelId="{C6378F87-1A78-4A7B-909F-4D263D0A91C7}" type="presOf" srcId="{A146F9DB-8969-45A8-998C-C13B151C3674}" destId="{CA32C190-FA1A-476A-BB0A-91010FC86834}" srcOrd="1" destOrd="0" presId="urn:microsoft.com/office/officeart/2005/8/layout/process1"/>
    <dgm:cxn modelId="{B221778B-4228-407B-B851-D0E719E5E85E}" type="presOf" srcId="{414C36C1-69D2-41FC-A1E7-23495EE138F5}" destId="{9A4881C0-7ACC-4382-8677-EEFBB192AD06}" srcOrd="0" destOrd="0" presId="urn:microsoft.com/office/officeart/2005/8/layout/process1"/>
    <dgm:cxn modelId="{17607D8D-9389-4C81-A31A-31CD2195B7B6}" type="presOf" srcId="{F41492A8-95B2-4072-8B7A-288278669515}" destId="{B7ACE6D2-EFAB-488B-AA24-459BD18E519B}" srcOrd="0" destOrd="0" presId="urn:microsoft.com/office/officeart/2005/8/layout/process1"/>
    <dgm:cxn modelId="{9E56F18F-18D0-4D60-A929-361A6FE5C2A3}" srcId="{A77AF8E4-8E2C-47D4-90AE-B6841841FDD1}" destId="{492567B5-EF77-48D4-92C6-4B577A2F6BAC}" srcOrd="4" destOrd="0" parTransId="{E96F3FB6-5F1A-4785-B998-5927492D6657}" sibTransId="{0B713389-8D23-41BB-BB7F-DB4530C14700}"/>
    <dgm:cxn modelId="{B4E598AB-ACB9-4F96-82EC-9DDDE1D7AD9D}" type="presOf" srcId="{623121B6-BB48-4BFB-A748-216EDE7788AA}" destId="{1B346EE2-8A34-4EC0-8AC3-33C9742BDD22}" srcOrd="0" destOrd="0" presId="urn:microsoft.com/office/officeart/2005/8/layout/process1"/>
    <dgm:cxn modelId="{C79364B3-650F-464F-8134-856D9A98BCD3}" type="presOf" srcId="{0B713389-8D23-41BB-BB7F-DB4530C14700}" destId="{61D04483-CD4B-4C42-838C-83C3979906F5}" srcOrd="1" destOrd="0" presId="urn:microsoft.com/office/officeart/2005/8/layout/process1"/>
    <dgm:cxn modelId="{E3EA0CC7-8749-4CAC-9E2F-BA1CB616FA3F}" srcId="{A77AF8E4-8E2C-47D4-90AE-B6841841FDD1}" destId="{E5F8F3BE-B8A0-4D2C-81AC-784CFFFCF838}" srcOrd="1" destOrd="0" parTransId="{FABF9985-CCE1-43A2-9692-AD15D39298DE}" sibTransId="{2E2C4F92-44D0-4480-84A1-BFA6CD99F1E7}"/>
    <dgm:cxn modelId="{84EC80CF-8D23-445F-A7D1-508F13071320}" type="presOf" srcId="{A77AF8E4-8E2C-47D4-90AE-B6841841FDD1}" destId="{EB532D14-FED0-473C-A286-8B2F1E03FEBF}" srcOrd="0" destOrd="0" presId="urn:microsoft.com/office/officeart/2005/8/layout/process1"/>
    <dgm:cxn modelId="{C408DAE4-DAA4-4547-ABB4-F586F9E0E247}" type="presOf" srcId="{2E2C4F92-44D0-4480-84A1-BFA6CD99F1E7}" destId="{C2CBB983-B31B-4103-B4BA-2D2E987D1CF7}" srcOrd="1" destOrd="0" presId="urn:microsoft.com/office/officeart/2005/8/layout/process1"/>
    <dgm:cxn modelId="{FFE47AE9-953B-40F2-82B1-21CF0CF500A0}" srcId="{A77AF8E4-8E2C-47D4-90AE-B6841841FDD1}" destId="{F41492A8-95B2-4072-8B7A-288278669515}" srcOrd="2" destOrd="0" parTransId="{9A9F0B47-AD8E-4F45-AC5A-A9BF916A5343}" sibTransId="{A146F9DB-8969-45A8-998C-C13B151C3674}"/>
    <dgm:cxn modelId="{49CBAEF2-E16E-41CE-B5AB-968EB392D23D}" type="presOf" srcId="{B3EDB7F5-4227-4A3D-A88D-9F4E3C398590}" destId="{A595C27C-4CE7-4796-AB7C-E6C6EB726D1A}" srcOrd="0" destOrd="0" presId="urn:microsoft.com/office/officeart/2005/8/layout/process1"/>
    <dgm:cxn modelId="{ECCAFBC8-1174-4F93-9EFA-D77726303438}" type="presParOf" srcId="{EB532D14-FED0-473C-A286-8B2F1E03FEBF}" destId="{BE0F4985-06EA-42F4-81AC-4522D7FE9958}" srcOrd="0" destOrd="0" presId="urn:microsoft.com/office/officeart/2005/8/layout/process1"/>
    <dgm:cxn modelId="{010E96FB-7ED3-41EF-8A69-326407FC8462}" type="presParOf" srcId="{EB532D14-FED0-473C-A286-8B2F1E03FEBF}" destId="{1B346EE2-8A34-4EC0-8AC3-33C9742BDD22}" srcOrd="1" destOrd="0" presId="urn:microsoft.com/office/officeart/2005/8/layout/process1"/>
    <dgm:cxn modelId="{85916231-9DA7-481D-881F-45A28F220EB1}" type="presParOf" srcId="{1B346EE2-8A34-4EC0-8AC3-33C9742BDD22}" destId="{C1E24817-6A02-4BD7-8946-9793E8926FA2}" srcOrd="0" destOrd="0" presId="urn:microsoft.com/office/officeart/2005/8/layout/process1"/>
    <dgm:cxn modelId="{849F1889-808E-4BD2-BE00-582BAF36A991}" type="presParOf" srcId="{EB532D14-FED0-473C-A286-8B2F1E03FEBF}" destId="{36F5C63F-17B7-45F7-8E58-40E01A853800}" srcOrd="2" destOrd="0" presId="urn:microsoft.com/office/officeart/2005/8/layout/process1"/>
    <dgm:cxn modelId="{39851E6E-25D9-47F8-90BC-E7C65995B273}" type="presParOf" srcId="{EB532D14-FED0-473C-A286-8B2F1E03FEBF}" destId="{72814A8A-46A3-434D-8A79-09A4CBEBE335}" srcOrd="3" destOrd="0" presId="urn:microsoft.com/office/officeart/2005/8/layout/process1"/>
    <dgm:cxn modelId="{3A55A4A8-E4C3-45BD-B4F0-F81367CEF825}" type="presParOf" srcId="{72814A8A-46A3-434D-8A79-09A4CBEBE335}" destId="{C2CBB983-B31B-4103-B4BA-2D2E987D1CF7}" srcOrd="0" destOrd="0" presId="urn:microsoft.com/office/officeart/2005/8/layout/process1"/>
    <dgm:cxn modelId="{905A5FBC-9E04-46ED-B32C-51FB72CCBD91}" type="presParOf" srcId="{EB532D14-FED0-473C-A286-8B2F1E03FEBF}" destId="{B7ACE6D2-EFAB-488B-AA24-459BD18E519B}" srcOrd="4" destOrd="0" presId="urn:microsoft.com/office/officeart/2005/8/layout/process1"/>
    <dgm:cxn modelId="{12D368F1-327E-4E78-9CEF-375C09B38B6E}" type="presParOf" srcId="{EB532D14-FED0-473C-A286-8B2F1E03FEBF}" destId="{184281C4-1A31-4035-A909-3BBCCBB50C64}" srcOrd="5" destOrd="0" presId="urn:microsoft.com/office/officeart/2005/8/layout/process1"/>
    <dgm:cxn modelId="{A89DA6FB-25AD-472E-BF65-491DDAE8E3E3}" type="presParOf" srcId="{184281C4-1A31-4035-A909-3BBCCBB50C64}" destId="{CA32C190-FA1A-476A-BB0A-91010FC86834}" srcOrd="0" destOrd="0" presId="urn:microsoft.com/office/officeart/2005/8/layout/process1"/>
    <dgm:cxn modelId="{020521AD-774A-41E3-988F-E246C9D9CFAA}" type="presParOf" srcId="{EB532D14-FED0-473C-A286-8B2F1E03FEBF}" destId="{9A4881C0-7ACC-4382-8677-EEFBB192AD06}" srcOrd="6" destOrd="0" presId="urn:microsoft.com/office/officeart/2005/8/layout/process1"/>
    <dgm:cxn modelId="{A974A613-28DA-43FE-86EB-1E871BDDDCC8}" type="presParOf" srcId="{EB532D14-FED0-473C-A286-8B2F1E03FEBF}" destId="{DB77DBC4-FBE8-4945-9FF8-8771140E0A83}" srcOrd="7" destOrd="0" presId="urn:microsoft.com/office/officeart/2005/8/layout/process1"/>
    <dgm:cxn modelId="{07D6A4D5-1BB9-40F9-8BEF-6BA52A922E9A}" type="presParOf" srcId="{DB77DBC4-FBE8-4945-9FF8-8771140E0A83}" destId="{6745AE1F-530D-4C43-8F2F-F57FD8A1B424}" srcOrd="0" destOrd="0" presId="urn:microsoft.com/office/officeart/2005/8/layout/process1"/>
    <dgm:cxn modelId="{E9CA7B8C-DDE1-42BC-857F-95F125826D93}" type="presParOf" srcId="{EB532D14-FED0-473C-A286-8B2F1E03FEBF}" destId="{B68FBB6D-FD80-44C1-9AAB-DE53EF285EED}" srcOrd="8" destOrd="0" presId="urn:microsoft.com/office/officeart/2005/8/layout/process1"/>
    <dgm:cxn modelId="{CC65107F-01C2-4241-BC93-A8DB1D79DA81}" type="presParOf" srcId="{EB532D14-FED0-473C-A286-8B2F1E03FEBF}" destId="{BE62F361-9E16-4638-A525-61D066B029B9}" srcOrd="9" destOrd="0" presId="urn:microsoft.com/office/officeart/2005/8/layout/process1"/>
    <dgm:cxn modelId="{1DE54D9B-63B6-4452-A26D-804764BB30D4}" type="presParOf" srcId="{BE62F361-9E16-4638-A525-61D066B029B9}" destId="{61D04483-CD4B-4C42-838C-83C3979906F5}" srcOrd="0" destOrd="0" presId="urn:microsoft.com/office/officeart/2005/8/layout/process1"/>
    <dgm:cxn modelId="{5CA45B25-783F-46FC-9F95-5AB7EBEF755F}" type="presParOf" srcId="{EB532D14-FED0-473C-A286-8B2F1E03FEBF}" destId="{A595C27C-4CE7-4796-AB7C-E6C6EB726D1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F4985-06EA-42F4-81AC-4522D7FE9958}">
      <dsp:nvSpPr>
        <dsp:cNvPr id="0" name=""/>
        <dsp:cNvSpPr/>
      </dsp:nvSpPr>
      <dsp:spPr>
        <a:xfrm>
          <a:off x="3909" y="357742"/>
          <a:ext cx="1212077" cy="965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 alpha level</a:t>
          </a:r>
        </a:p>
      </dsp:txBody>
      <dsp:txXfrm>
        <a:off x="32198" y="386031"/>
        <a:ext cx="1155499" cy="909296"/>
      </dsp:txXfrm>
    </dsp:sp>
    <dsp:sp modelId="{1B346EE2-8A34-4EC0-8AC3-33C9742BDD22}">
      <dsp:nvSpPr>
        <dsp:cNvPr id="0" name=""/>
        <dsp:cNvSpPr/>
      </dsp:nvSpPr>
      <dsp:spPr>
        <a:xfrm>
          <a:off x="1337195" y="690381"/>
          <a:ext cx="256960" cy="3005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7195" y="750500"/>
        <a:ext cx="179872" cy="180357"/>
      </dsp:txXfrm>
    </dsp:sp>
    <dsp:sp modelId="{36F5C63F-17B7-45F7-8E58-40E01A853800}">
      <dsp:nvSpPr>
        <dsp:cNvPr id="0" name=""/>
        <dsp:cNvSpPr/>
      </dsp:nvSpPr>
      <dsp:spPr>
        <a:xfrm>
          <a:off x="1700818" y="357742"/>
          <a:ext cx="1212077" cy="965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 z-score</a:t>
          </a:r>
        </a:p>
      </dsp:txBody>
      <dsp:txXfrm>
        <a:off x="1729107" y="386031"/>
        <a:ext cx="1155499" cy="909296"/>
      </dsp:txXfrm>
    </dsp:sp>
    <dsp:sp modelId="{72814A8A-46A3-434D-8A79-09A4CBEBE335}">
      <dsp:nvSpPr>
        <dsp:cNvPr id="0" name=""/>
        <dsp:cNvSpPr/>
      </dsp:nvSpPr>
      <dsp:spPr>
        <a:xfrm>
          <a:off x="3034104" y="690381"/>
          <a:ext cx="256960" cy="3005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34104" y="750500"/>
        <a:ext cx="179872" cy="180357"/>
      </dsp:txXfrm>
    </dsp:sp>
    <dsp:sp modelId="{B7ACE6D2-EFAB-488B-AA24-459BD18E519B}">
      <dsp:nvSpPr>
        <dsp:cNvPr id="0" name=""/>
        <dsp:cNvSpPr/>
      </dsp:nvSpPr>
      <dsp:spPr>
        <a:xfrm>
          <a:off x="3397727" y="357742"/>
          <a:ext cx="1212077" cy="965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Calculate second part</a:t>
          </a:r>
        </a:p>
      </dsp:txBody>
      <dsp:txXfrm>
        <a:off x="3426016" y="386031"/>
        <a:ext cx="1155499" cy="909296"/>
      </dsp:txXfrm>
    </dsp:sp>
    <dsp:sp modelId="{184281C4-1A31-4035-A909-3BBCCBB50C64}">
      <dsp:nvSpPr>
        <dsp:cNvPr id="0" name=""/>
        <dsp:cNvSpPr/>
      </dsp:nvSpPr>
      <dsp:spPr>
        <a:xfrm>
          <a:off x="4731013" y="690381"/>
          <a:ext cx="256960" cy="3005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731013" y="750500"/>
        <a:ext cx="179872" cy="180357"/>
      </dsp:txXfrm>
    </dsp:sp>
    <dsp:sp modelId="{9A4881C0-7ACC-4382-8677-EEFBB192AD06}">
      <dsp:nvSpPr>
        <dsp:cNvPr id="0" name=""/>
        <dsp:cNvSpPr/>
      </dsp:nvSpPr>
      <dsp:spPr>
        <a:xfrm>
          <a:off x="5094636" y="357742"/>
          <a:ext cx="1212077" cy="965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 the lower range</a:t>
          </a:r>
        </a:p>
      </dsp:txBody>
      <dsp:txXfrm>
        <a:off x="5122925" y="386031"/>
        <a:ext cx="1155499" cy="909296"/>
      </dsp:txXfrm>
    </dsp:sp>
    <dsp:sp modelId="{DB77DBC4-FBE8-4945-9FF8-8771140E0A83}">
      <dsp:nvSpPr>
        <dsp:cNvPr id="0" name=""/>
        <dsp:cNvSpPr/>
      </dsp:nvSpPr>
      <dsp:spPr>
        <a:xfrm>
          <a:off x="6427921" y="690381"/>
          <a:ext cx="256960" cy="3005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427921" y="750500"/>
        <a:ext cx="179872" cy="180357"/>
      </dsp:txXfrm>
    </dsp:sp>
    <dsp:sp modelId="{B68FBB6D-FD80-44C1-9AAB-DE53EF285EED}">
      <dsp:nvSpPr>
        <dsp:cNvPr id="0" name=""/>
        <dsp:cNvSpPr/>
      </dsp:nvSpPr>
      <dsp:spPr>
        <a:xfrm>
          <a:off x="6791545" y="357742"/>
          <a:ext cx="1212077" cy="965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 the upper range</a:t>
          </a:r>
        </a:p>
      </dsp:txBody>
      <dsp:txXfrm>
        <a:off x="6819834" y="386031"/>
        <a:ext cx="1155499" cy="909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F4985-06EA-42F4-81AC-4522D7FE9958}">
      <dsp:nvSpPr>
        <dsp:cNvPr id="0" name=""/>
        <dsp:cNvSpPr/>
      </dsp:nvSpPr>
      <dsp:spPr>
        <a:xfrm>
          <a:off x="3909" y="357742"/>
          <a:ext cx="1212077" cy="965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 degree of freedom </a:t>
          </a:r>
        </a:p>
      </dsp:txBody>
      <dsp:txXfrm>
        <a:off x="32198" y="386031"/>
        <a:ext cx="1155499" cy="909296"/>
      </dsp:txXfrm>
    </dsp:sp>
    <dsp:sp modelId="{1B346EE2-8A34-4EC0-8AC3-33C9742BDD22}">
      <dsp:nvSpPr>
        <dsp:cNvPr id="0" name=""/>
        <dsp:cNvSpPr/>
      </dsp:nvSpPr>
      <dsp:spPr>
        <a:xfrm>
          <a:off x="1337195" y="690381"/>
          <a:ext cx="256960" cy="3005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7195" y="750500"/>
        <a:ext cx="179872" cy="180357"/>
      </dsp:txXfrm>
    </dsp:sp>
    <dsp:sp modelId="{36F5C63F-17B7-45F7-8E58-40E01A853800}">
      <dsp:nvSpPr>
        <dsp:cNvPr id="0" name=""/>
        <dsp:cNvSpPr/>
      </dsp:nvSpPr>
      <dsp:spPr>
        <a:xfrm>
          <a:off x="1700818" y="357742"/>
          <a:ext cx="1212077" cy="965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 alpha level</a:t>
          </a:r>
        </a:p>
      </dsp:txBody>
      <dsp:txXfrm>
        <a:off x="1729107" y="386031"/>
        <a:ext cx="1155499" cy="909296"/>
      </dsp:txXfrm>
    </dsp:sp>
    <dsp:sp modelId="{72814A8A-46A3-434D-8A79-09A4CBEBE335}">
      <dsp:nvSpPr>
        <dsp:cNvPr id="0" name=""/>
        <dsp:cNvSpPr/>
      </dsp:nvSpPr>
      <dsp:spPr>
        <a:xfrm>
          <a:off x="3034104" y="690381"/>
          <a:ext cx="256960" cy="3005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34104" y="750500"/>
        <a:ext cx="179872" cy="180357"/>
      </dsp:txXfrm>
    </dsp:sp>
    <dsp:sp modelId="{B7ACE6D2-EFAB-488B-AA24-459BD18E519B}">
      <dsp:nvSpPr>
        <dsp:cNvPr id="0" name=""/>
        <dsp:cNvSpPr/>
      </dsp:nvSpPr>
      <dsp:spPr>
        <a:xfrm>
          <a:off x="3397727" y="357742"/>
          <a:ext cx="1212077" cy="965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 t-value</a:t>
          </a:r>
        </a:p>
      </dsp:txBody>
      <dsp:txXfrm>
        <a:off x="3426016" y="386031"/>
        <a:ext cx="1155499" cy="909296"/>
      </dsp:txXfrm>
    </dsp:sp>
    <dsp:sp modelId="{184281C4-1A31-4035-A909-3BBCCBB50C64}">
      <dsp:nvSpPr>
        <dsp:cNvPr id="0" name=""/>
        <dsp:cNvSpPr/>
      </dsp:nvSpPr>
      <dsp:spPr>
        <a:xfrm>
          <a:off x="4731013" y="690381"/>
          <a:ext cx="256960" cy="3005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731013" y="750500"/>
        <a:ext cx="179872" cy="180357"/>
      </dsp:txXfrm>
    </dsp:sp>
    <dsp:sp modelId="{9A4881C0-7ACC-4382-8677-EEFBB192AD06}">
      <dsp:nvSpPr>
        <dsp:cNvPr id="0" name=""/>
        <dsp:cNvSpPr/>
      </dsp:nvSpPr>
      <dsp:spPr>
        <a:xfrm>
          <a:off x="5094636" y="357742"/>
          <a:ext cx="1212077" cy="965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 the lower range</a:t>
          </a:r>
        </a:p>
      </dsp:txBody>
      <dsp:txXfrm>
        <a:off x="5122925" y="386031"/>
        <a:ext cx="1155499" cy="909296"/>
      </dsp:txXfrm>
    </dsp:sp>
    <dsp:sp modelId="{DB77DBC4-FBE8-4945-9FF8-8771140E0A83}">
      <dsp:nvSpPr>
        <dsp:cNvPr id="0" name=""/>
        <dsp:cNvSpPr/>
      </dsp:nvSpPr>
      <dsp:spPr>
        <a:xfrm>
          <a:off x="6427921" y="690381"/>
          <a:ext cx="256960" cy="3005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427921" y="750500"/>
        <a:ext cx="179872" cy="180357"/>
      </dsp:txXfrm>
    </dsp:sp>
    <dsp:sp modelId="{B68FBB6D-FD80-44C1-9AAB-DE53EF285EED}">
      <dsp:nvSpPr>
        <dsp:cNvPr id="0" name=""/>
        <dsp:cNvSpPr/>
      </dsp:nvSpPr>
      <dsp:spPr>
        <a:xfrm>
          <a:off x="6791545" y="357742"/>
          <a:ext cx="1212077" cy="965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 the upper range</a:t>
          </a:r>
        </a:p>
      </dsp:txBody>
      <dsp:txXfrm>
        <a:off x="6819834" y="386031"/>
        <a:ext cx="1155499" cy="9092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F4985-06EA-42F4-81AC-4522D7FE9958}">
      <dsp:nvSpPr>
        <dsp:cNvPr id="0" name=""/>
        <dsp:cNvSpPr/>
      </dsp:nvSpPr>
      <dsp:spPr>
        <a:xfrm>
          <a:off x="0" y="363130"/>
          <a:ext cx="1000941" cy="955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 the Null Hypothesis</a:t>
          </a:r>
        </a:p>
      </dsp:txBody>
      <dsp:txXfrm>
        <a:off x="27974" y="391104"/>
        <a:ext cx="944993" cy="899149"/>
      </dsp:txXfrm>
    </dsp:sp>
    <dsp:sp modelId="{1B346EE2-8A34-4EC0-8AC3-33C9742BDD22}">
      <dsp:nvSpPr>
        <dsp:cNvPr id="0" name=""/>
        <dsp:cNvSpPr/>
      </dsp:nvSpPr>
      <dsp:spPr>
        <a:xfrm>
          <a:off x="1101035" y="716562"/>
          <a:ext cx="212199" cy="2482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101035" y="766209"/>
        <a:ext cx="148539" cy="148939"/>
      </dsp:txXfrm>
    </dsp:sp>
    <dsp:sp modelId="{36F5C63F-17B7-45F7-8E58-40E01A853800}">
      <dsp:nvSpPr>
        <dsp:cNvPr id="0" name=""/>
        <dsp:cNvSpPr/>
      </dsp:nvSpPr>
      <dsp:spPr>
        <a:xfrm>
          <a:off x="1401318" y="363130"/>
          <a:ext cx="1000941" cy="955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 the Alternate Hypothesis</a:t>
          </a:r>
        </a:p>
      </dsp:txBody>
      <dsp:txXfrm>
        <a:off x="1429292" y="391104"/>
        <a:ext cx="944993" cy="899149"/>
      </dsp:txXfrm>
    </dsp:sp>
    <dsp:sp modelId="{72814A8A-46A3-434D-8A79-09A4CBEBE335}">
      <dsp:nvSpPr>
        <dsp:cNvPr id="0" name=""/>
        <dsp:cNvSpPr/>
      </dsp:nvSpPr>
      <dsp:spPr>
        <a:xfrm>
          <a:off x="2502354" y="716562"/>
          <a:ext cx="212199" cy="2482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502354" y="766209"/>
        <a:ext cx="148539" cy="148939"/>
      </dsp:txXfrm>
    </dsp:sp>
    <dsp:sp modelId="{B7ACE6D2-EFAB-488B-AA24-459BD18E519B}">
      <dsp:nvSpPr>
        <dsp:cNvPr id="0" name=""/>
        <dsp:cNvSpPr/>
      </dsp:nvSpPr>
      <dsp:spPr>
        <a:xfrm>
          <a:off x="2802636" y="363130"/>
          <a:ext cx="1000941" cy="955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 the alpha level</a:t>
          </a:r>
        </a:p>
      </dsp:txBody>
      <dsp:txXfrm>
        <a:off x="2830610" y="391104"/>
        <a:ext cx="944993" cy="899149"/>
      </dsp:txXfrm>
    </dsp:sp>
    <dsp:sp modelId="{184281C4-1A31-4035-A909-3BBCCBB50C64}">
      <dsp:nvSpPr>
        <dsp:cNvPr id="0" name=""/>
        <dsp:cNvSpPr/>
      </dsp:nvSpPr>
      <dsp:spPr>
        <a:xfrm>
          <a:off x="3903672" y="716562"/>
          <a:ext cx="212199" cy="2482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903672" y="766209"/>
        <a:ext cx="148539" cy="148939"/>
      </dsp:txXfrm>
    </dsp:sp>
    <dsp:sp modelId="{9A4881C0-7ACC-4382-8677-EEFBB192AD06}">
      <dsp:nvSpPr>
        <dsp:cNvPr id="0" name=""/>
        <dsp:cNvSpPr/>
      </dsp:nvSpPr>
      <dsp:spPr>
        <a:xfrm>
          <a:off x="4203954" y="363130"/>
          <a:ext cx="1000941" cy="955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Find the rejection area from z-table</a:t>
          </a:r>
        </a:p>
      </dsp:txBody>
      <dsp:txXfrm>
        <a:off x="4231928" y="391104"/>
        <a:ext cx="944993" cy="899149"/>
      </dsp:txXfrm>
    </dsp:sp>
    <dsp:sp modelId="{DB77DBC4-FBE8-4945-9FF8-8771140E0A83}">
      <dsp:nvSpPr>
        <dsp:cNvPr id="0" name=""/>
        <dsp:cNvSpPr/>
      </dsp:nvSpPr>
      <dsp:spPr>
        <a:xfrm>
          <a:off x="5304990" y="716562"/>
          <a:ext cx="212199" cy="2482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304990" y="766209"/>
        <a:ext cx="148539" cy="148939"/>
      </dsp:txXfrm>
    </dsp:sp>
    <dsp:sp modelId="{B68FBB6D-FD80-44C1-9AAB-DE53EF285EED}">
      <dsp:nvSpPr>
        <dsp:cNvPr id="0" name=""/>
        <dsp:cNvSpPr/>
      </dsp:nvSpPr>
      <dsp:spPr>
        <a:xfrm>
          <a:off x="5605273" y="363130"/>
          <a:ext cx="1000941" cy="955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Find the test statistics</a:t>
          </a:r>
        </a:p>
      </dsp:txBody>
      <dsp:txXfrm>
        <a:off x="5633247" y="391104"/>
        <a:ext cx="944993" cy="899149"/>
      </dsp:txXfrm>
    </dsp:sp>
    <dsp:sp modelId="{BE62F361-9E16-4638-A525-61D066B029B9}">
      <dsp:nvSpPr>
        <dsp:cNvPr id="0" name=""/>
        <dsp:cNvSpPr/>
      </dsp:nvSpPr>
      <dsp:spPr>
        <a:xfrm>
          <a:off x="6706308" y="716562"/>
          <a:ext cx="212199" cy="2482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706308" y="766209"/>
        <a:ext cx="148539" cy="148939"/>
      </dsp:txXfrm>
    </dsp:sp>
    <dsp:sp modelId="{A595C27C-4CE7-4796-AB7C-E6C6EB726D1A}">
      <dsp:nvSpPr>
        <dsp:cNvPr id="0" name=""/>
        <dsp:cNvSpPr/>
      </dsp:nvSpPr>
      <dsp:spPr>
        <a:xfrm>
          <a:off x="7006591" y="363130"/>
          <a:ext cx="1000941" cy="955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Support or Reject Null Hypothesis</a:t>
          </a:r>
        </a:p>
      </dsp:txBody>
      <dsp:txXfrm>
        <a:off x="7034565" y="391104"/>
        <a:ext cx="944993" cy="899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4B60-C911-48F6-B1CA-C4C34B8E9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B95C2-F72F-4C80-B8C5-295691C3C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03AC-EA86-4CFB-ACE2-FF9DDAD0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2997-18E8-4DA6-8952-18F1FF15E804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DDC2-CC13-41F8-9353-1D7E1044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63642-F476-4461-82D9-AFA19340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EBA5-D8D4-41BF-8FEA-5BA3E3DC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473E-FBF7-4E56-A23D-BD4F9ED6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A66F4-259C-4786-A628-1A9060617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755A1-42B3-4926-AE58-B7BE2CFD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2997-18E8-4DA6-8952-18F1FF15E804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020BC-2EC1-47E5-9098-0FAF447C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58D53-A3A1-4B2B-AF58-75166A6D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EBA5-D8D4-41BF-8FEA-5BA3E3DC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2270D-4B7C-4B9C-A69A-BB6DD5E3E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42C79-20F8-449E-AF35-9662122EF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75DEA-0451-488A-B90B-6A74EEEB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2997-18E8-4DA6-8952-18F1FF15E804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101E9-936A-4108-A837-7B265E8E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0BC2A-AF92-4162-B29A-C54395A9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EBA5-D8D4-41BF-8FEA-5BA3E3DC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2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5AF0-C8ED-4BCE-AFB7-DB946E02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3D0AB-F892-4D1E-94EB-FF46ABC55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416FE-3E28-480C-8EB1-FAAC2B51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2997-18E8-4DA6-8952-18F1FF15E804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E2B39-57E6-42A4-AA08-C27138A8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BC4C0-D82D-400A-A91D-956BCF97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EBA5-D8D4-41BF-8FEA-5BA3E3DC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6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C1C5-7DC1-427F-A0E0-06F29FA6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44C3E-2C63-45A1-B288-2DAC31A74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C44EC-A7DF-4B60-A740-745C9B83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2997-18E8-4DA6-8952-18F1FF15E804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A0840-B388-4FF5-9F8E-74E74AFC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77144-24DF-4BAC-ACC8-E71247D9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EBA5-D8D4-41BF-8FEA-5BA3E3DC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6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FBD2-B79C-4458-BC67-BB9327AC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3760D-AFFF-4BC3-81AA-4CAC02868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5E2C9-0556-47BC-BB53-F2039ABD9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ECE2-4731-4D19-A096-239F55FA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2997-18E8-4DA6-8952-18F1FF15E804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43B16-81C2-4707-ABB4-5A06A5C7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3E827-C0CF-432D-B289-4A8D4DC1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EBA5-D8D4-41BF-8FEA-5BA3E3DC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6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5DBE-6171-4A90-A6C6-A8B99149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56973-E572-4A27-AABD-92D242E66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47FAE-006D-40B5-8246-A68F11FC6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B840E-A0C4-4DB7-8A5A-489F16121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4DB4C-7C17-44D3-846C-9136C0CF7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0BD44-01C9-4162-AE95-F59E0A94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2997-18E8-4DA6-8952-18F1FF15E804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C0303-9B09-45B4-8C8A-EAF756F6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0607-D2F5-4261-9173-D07943C1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EBA5-D8D4-41BF-8FEA-5BA3E3DC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8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8FAA-106D-4147-BEE1-0B87CC71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D8F40-C01A-49DD-A3A5-E0627496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2997-18E8-4DA6-8952-18F1FF15E804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195B1-2BCC-4338-AA8E-D6A2EC87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AACFA-4060-4786-988E-E16C34EF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EBA5-D8D4-41BF-8FEA-5BA3E3DC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07AC0-E35E-4473-B1CA-CF41A17C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2997-18E8-4DA6-8952-18F1FF15E804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D6ABD-B3F8-4689-AFA9-56710B66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B28FF-C278-48C8-BE94-91805795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EBA5-D8D4-41BF-8FEA-5BA3E3DC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2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FDCE-4263-424A-9C2C-FB5458C8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220FC-3831-4037-A8ED-FA9B06BBB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6322A-8EF7-4A70-AAE9-706ECDDB7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0488A-00F6-4968-B037-D80751DD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2997-18E8-4DA6-8952-18F1FF15E804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922B2-F80B-4AAB-A251-9EDDBC85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A9552-618E-42CB-8DF1-430BFBB8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EBA5-D8D4-41BF-8FEA-5BA3E3DC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0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505B-67A9-47E8-B8A7-30C38AEB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DE2B7-47EE-4144-AAA1-4C6F7D5EC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5FCFF-3760-423A-A000-B1B00BFB0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5F438-662A-4648-946D-C6FA93C6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2997-18E8-4DA6-8952-18F1FF15E804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2F3BC-1F93-4446-87DE-A66322E2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B1590-0786-4DD5-A221-11B89EAC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EBA5-D8D4-41BF-8FEA-5BA3E3DC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1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53846-681B-4A2F-ADBD-25DBD92C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5639A-C5A9-4DBF-8E84-6DACBAE37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A8B7E-AE4F-41F8-975B-6883AF984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2997-18E8-4DA6-8952-18F1FF15E804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1FD05-9960-48BD-AFB8-B03992359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78F4-8538-4B57-93DF-EE0A888FB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3EBA5-D8D4-41BF-8FEA-5BA3E3DC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9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nsus.gov/programs-surveys/saip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youtu.be/vRtC5BEbhRM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youtu.be/YbXEALO2OdM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howto.com/what-is-a-population/" TargetMode="External"/><Relationship Id="rId2" Type="http://schemas.openxmlformats.org/officeDocument/2006/relationships/hyperlink" Target="http://www.statisticshowto.com/sampl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iRVUkM92o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howto.com/inferential-statistics/" TargetMode="External"/><Relationship Id="rId2" Type="http://schemas.openxmlformats.org/officeDocument/2006/relationships/hyperlink" Target="https://www.mathsisfun.com/data/standard-normal-distribu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tisticshowto.com/probability-and-statistics/hypothesis-testing/" TargetMode="External"/><Relationship Id="rId5" Type="http://schemas.openxmlformats.org/officeDocument/2006/relationships/hyperlink" Target="http://www.statisticshowto.com/probability-and-statistics/confidence-interval/" TargetMode="External"/><Relationship Id="rId4" Type="http://schemas.openxmlformats.org/officeDocument/2006/relationships/hyperlink" Target="https://www.coursera.org/learn/inferential-statisti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thsisfun.com/mean.html" TargetMode="External"/><Relationship Id="rId3" Type="http://schemas.openxmlformats.org/officeDocument/2006/relationships/hyperlink" Target="https://en.wikipedia.org/wiki/Continuous_probability_distribution" TargetMode="External"/><Relationship Id="rId7" Type="http://schemas.openxmlformats.org/officeDocument/2006/relationships/image" Target="../media/image6.svg"/><Relationship Id="rId2" Type="http://schemas.openxmlformats.org/officeDocument/2006/relationships/hyperlink" Target="https://en.wikipedia.org/wiki/Probability_the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en.wikipedia.org/wiki/Probability_density" TargetMode="External"/><Relationship Id="rId10" Type="http://schemas.openxmlformats.org/officeDocument/2006/relationships/hyperlink" Target="https://www.mathsisfun.com/mode.html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www.mathsisfun.com/median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877D-FCC5-4104-A1B0-8061B6F4B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Inferential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71898-2453-43DD-A938-1E720B391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Confidence Interval and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60084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A7FD-7457-4A8B-87D6-1829726B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 (for multiple samples)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0D36-963E-46AA-A796-7E8BCE1B5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z = (x – μ) / (σ / √n)</a:t>
            </a:r>
            <a:br>
              <a:rPr lang="en-US" dirty="0"/>
            </a:br>
            <a:r>
              <a:rPr lang="en-US" dirty="0"/>
              <a:t>This z-score will tell you how many standard errors there are between the sample mean and the population mean.</a:t>
            </a:r>
          </a:p>
          <a:p>
            <a:r>
              <a:rPr lang="en-US" b="1" dirty="0"/>
              <a:t>Example 3:</a:t>
            </a:r>
            <a:r>
              <a:rPr lang="en-US" dirty="0"/>
              <a:t> In general, the mean height of women is 65″ with a standard deviation of 3.5″. What is the probability of finding a random sample of 50 women with a mean height of 70″, assuming the heights are normally distributed? </a:t>
            </a:r>
          </a:p>
          <a:p>
            <a:pPr lvl="1"/>
            <a:r>
              <a:rPr lang="el-GR" dirty="0"/>
              <a:t>z = (x – μ) / (σ / √n)</a:t>
            </a:r>
            <a:br>
              <a:rPr lang="el-GR" dirty="0"/>
            </a:br>
            <a:r>
              <a:rPr lang="el-GR" dirty="0"/>
              <a:t>= (70 – 65) / (3.5/√50) = 5 / 0.495 = 10.1</a:t>
            </a:r>
            <a:endParaRPr lang="en-US" dirty="0"/>
          </a:p>
          <a:p>
            <a:pPr lvl="1"/>
            <a:r>
              <a:rPr lang="en-US" dirty="0"/>
              <a:t>We know that 99% of values fall within 3 standard deviations from the mean in a normal probability distribution (see 68 95 99.7 rule). Therefore, there’s less than 1% probability that any sample of women will have a mean height of 70″.</a:t>
            </a:r>
          </a:p>
        </p:txBody>
      </p:sp>
    </p:spTree>
    <p:extLst>
      <p:ext uri="{BB962C8B-B14F-4D97-AF65-F5344CB8AC3E}">
        <p14:creationId xmlns:p14="http://schemas.microsoft.com/office/powerpoint/2010/main" val="125416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DECB-E2D6-493E-88F0-EECFCF5D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z-score?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D1103-6E7F-441A-B3F8-3D77B51E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Example 4: </a:t>
            </a:r>
            <a:r>
              <a:rPr lang="en-US" b="1" dirty="0"/>
              <a:t>Professor Willoughby is marking a test. </a:t>
            </a:r>
            <a:r>
              <a:rPr lang="en-US" dirty="0"/>
              <a:t>Here are the students results (out of 60 points): </a:t>
            </a:r>
          </a:p>
          <a:p>
            <a:pPr marL="0" indent="0">
              <a:buNone/>
            </a:pPr>
            <a:r>
              <a:rPr lang="en-US" dirty="0"/>
              <a:t>  		20, 15, 26, 32, 18, 28, 35, 14, 26, 22, 17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Most students didn't even get 30 out of 60, and most will fail.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Professor decides to Standardize all the scores and only fail people 1 standard deviation below the mean.</a:t>
            </a:r>
          </a:p>
          <a:p>
            <a:r>
              <a:rPr lang="en-US" dirty="0"/>
              <a:t>The </a:t>
            </a:r>
            <a:r>
              <a:rPr lang="en-US" b="1" dirty="0"/>
              <a:t>Mean is 23</a:t>
            </a:r>
            <a:r>
              <a:rPr lang="en-US" dirty="0"/>
              <a:t>, and the </a:t>
            </a:r>
            <a:r>
              <a:rPr lang="en-US" b="1" dirty="0"/>
              <a:t>Standard Deviation is 6.6</a:t>
            </a:r>
            <a:r>
              <a:rPr lang="en-US" dirty="0"/>
              <a:t>, and these are the Standard Scores:</a:t>
            </a:r>
          </a:p>
          <a:p>
            <a:pPr marL="0" indent="0">
              <a:buNone/>
            </a:pPr>
            <a:r>
              <a:rPr lang="en-US" dirty="0"/>
              <a:t>                  -0.45, -1.21, 0.45, 1.36, -0.76, 0.76, 1.82, -1.36, 0.45, -0.15, -0.91 </a:t>
            </a:r>
          </a:p>
          <a:p>
            <a:r>
              <a:rPr lang="en-US" dirty="0"/>
              <a:t>Now only 2 students will fail (the ones who scored 15 and 14 on the test)</a:t>
            </a:r>
          </a:p>
          <a:p>
            <a:r>
              <a:rPr lang="en-US" b="1" dirty="0"/>
              <a:t>Much fairer!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6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7A91-6836-4E50-8268-A4071E75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F749-E640-42AB-A72C-E310FD28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5953"/>
            <a:ext cx="10515600" cy="991009"/>
          </a:xfrm>
        </p:spPr>
        <p:txBody>
          <a:bodyPr/>
          <a:lstStyle/>
          <a:p>
            <a:r>
              <a:rPr lang="en-US" dirty="0"/>
              <a:t>Your score in a recent test was </a:t>
            </a:r>
            <a:r>
              <a:rPr lang="en-US" b="1" dirty="0"/>
              <a:t>0.5 standard deviations</a:t>
            </a:r>
            <a:r>
              <a:rPr lang="en-US" dirty="0"/>
              <a:t> above the average, how many people scored</a:t>
            </a:r>
            <a:r>
              <a:rPr lang="en-US" b="1" dirty="0"/>
              <a:t> lower</a:t>
            </a:r>
            <a:r>
              <a:rPr lang="en-US" dirty="0"/>
              <a:t> than you did?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2FC25-C0CE-4851-BFFA-FB74FDDE6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1709737"/>
            <a:ext cx="70008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1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B4B2-6E9D-418A-857E-853F1A94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D8B8-02C2-492E-948D-6118C8CD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confidence interval is how much uncertainty there is with any particular statistic. Confidence intervals are often used with a margin of error. </a:t>
            </a:r>
          </a:p>
          <a:p>
            <a:r>
              <a:rPr lang="en-US" dirty="0"/>
              <a:t>It tells you how confident you can be that the results from a poll or survey reflect what you would expect to find if it were possible to </a:t>
            </a:r>
            <a:r>
              <a:rPr lang="en-US" b="1" dirty="0"/>
              <a:t>survey the entire population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8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97FD-2243-4E8C-B718-2D2F08E7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level vs. 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4165-2CD7-4D9C-AA9C-B2D84AB4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levels are expressed as a percentage (for example, a 95% confidence level). It means that should you repeat an experiment or survey over and over again, 95 percent of the time your results will match the results you get from a population (in other words, your statistics would be sound!).</a:t>
            </a:r>
          </a:p>
          <a:p>
            <a:r>
              <a:rPr lang="en-US" dirty="0"/>
              <a:t> Confidence intervals are your results which are usually numbers. </a:t>
            </a:r>
          </a:p>
        </p:txBody>
      </p:sp>
    </p:spTree>
    <p:extLst>
      <p:ext uri="{BB962C8B-B14F-4D97-AF65-F5344CB8AC3E}">
        <p14:creationId xmlns:p14="http://schemas.microsoft.com/office/powerpoint/2010/main" val="1235232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60DB-D2BF-4312-BAB8-A7B291DA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41826-0BC3-4B64-B312-DE28DD357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dirty="0">
                <a:hlinkClick r:id="rId2"/>
              </a:rPr>
              <a:t> U.S. Census Bureau </a:t>
            </a:r>
            <a:r>
              <a:rPr lang="en-US" dirty="0"/>
              <a:t>routinely uses confidence levels of 90% in their surveys. One survey of the number of people in poverty in 1995 stated a confidence level of 90% for the statistics “The number of people in poverty in the United States is 35,534,124 to 37,315,094.”</a:t>
            </a:r>
          </a:p>
          <a:p>
            <a:r>
              <a:rPr lang="en-US" dirty="0"/>
              <a:t>That means if the Census Bureau repeated the survey using the same techniques, 90 percent of the time the results would fall between 35,534,124 and 37,315,094 people in poverty. </a:t>
            </a:r>
            <a:r>
              <a:rPr lang="en-US" b="1" dirty="0"/>
              <a:t>The stated figure (35,534,124 to 37,315,094) is the confidence interval.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70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1694-4203-4B88-965F-27C92B73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confidence interval using normal distribution (z-distribution)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D311-DFD0-486C-90ED-6EA63F679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/>
          <a:lstStyle/>
          <a:p>
            <a:r>
              <a:rPr lang="en-US" b="1" dirty="0"/>
              <a:t>Sample problem</a:t>
            </a:r>
            <a:r>
              <a:rPr lang="en-US" dirty="0"/>
              <a:t>: Construct a 95 % confidence interval an experiment that found the sample mean temperature for a certain city in August was 101.82, with a population standard deviation of 1.2. There were 6 samples in this experiment.</a:t>
            </a:r>
          </a:p>
          <a:p>
            <a:r>
              <a:rPr lang="en-US" dirty="0"/>
              <a:t>Formula </a:t>
            </a:r>
            <a:r>
              <a:rPr lang="en-US" b="1" dirty="0"/>
              <a:t>x̄ ± z* </a:t>
            </a:r>
            <a:r>
              <a:rPr lang="el-GR" b="1" dirty="0"/>
              <a:t>σ / (√</a:t>
            </a:r>
            <a:r>
              <a:rPr lang="en-US" b="1" dirty="0"/>
              <a:t>n)</a:t>
            </a:r>
          </a:p>
          <a:p>
            <a:r>
              <a:rPr lang="en-US" dirty="0"/>
              <a:t>Steps to solve the problem</a:t>
            </a: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https://youtu.be/vRtC5BEbhRM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E2F999-1625-439B-9B46-9D9A6D1A78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28312"/>
              </p:ext>
            </p:extLst>
          </p:nvPr>
        </p:nvGraphicFramePr>
        <p:xfrm>
          <a:off x="1998616" y="4495604"/>
          <a:ext cx="8007533" cy="1681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1622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C11E-3FE3-49CD-8354-158AE655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confidence interval using t-distribution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97795-8941-434F-BDEF-749ED7D55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AU" b="1" dirty="0"/>
              <a:t>Sample Problem: </a:t>
            </a:r>
            <a:r>
              <a:rPr lang="en-US" dirty="0"/>
              <a:t>A group of 10 foot surgery patients had a mean weight of 240 pounds. The sample standard deviation was 25 pounds. Find a confidence interval for a sample for the true mean weight of all foot surgery patients. Find a 95% CI.</a:t>
            </a:r>
          </a:p>
          <a:p>
            <a:pPr algn="just"/>
            <a:r>
              <a:rPr lang="en-AU" dirty="0"/>
              <a:t>F</a:t>
            </a:r>
            <a:r>
              <a:rPr lang="en-US" dirty="0" err="1"/>
              <a:t>ormula</a:t>
            </a:r>
            <a:r>
              <a:rPr lang="en-US" dirty="0"/>
              <a:t>: </a:t>
            </a:r>
          </a:p>
          <a:p>
            <a:pPr algn="just"/>
            <a:endParaRPr lang="en-AU" dirty="0"/>
          </a:p>
          <a:p>
            <a:pPr algn="just"/>
            <a:r>
              <a:rPr lang="en-AU" dirty="0"/>
              <a:t>S</a:t>
            </a:r>
            <a:r>
              <a:rPr lang="en-US" dirty="0" err="1"/>
              <a:t>teps</a:t>
            </a:r>
            <a:r>
              <a:rPr lang="en-US" dirty="0"/>
              <a:t> to solve the problem: </a:t>
            </a:r>
            <a:r>
              <a:rPr lang="en-US" dirty="0">
                <a:hlinkClick r:id="rId2"/>
              </a:rPr>
              <a:t>https://youtu.be/YbXEALO2OdM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2A9D933-08C7-4A13-A308-201901A268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871999"/>
              </p:ext>
            </p:extLst>
          </p:nvPr>
        </p:nvGraphicFramePr>
        <p:xfrm>
          <a:off x="1945608" y="5085469"/>
          <a:ext cx="8007533" cy="1681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74F6BCE-FC8D-40D6-AD0F-5FDCB72FFD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2639" y="3325548"/>
            <a:ext cx="1807286" cy="110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6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B5B-D8B2-4579-95EE-1175C218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Another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68B3-EA3D-4B1D-860E-D03505353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Sample problem</a:t>
            </a:r>
            <a:r>
              <a:rPr lang="en-US" dirty="0"/>
              <a:t>: Construct a 98% Confidence Interval based on the following data: 45, 55, 67, 45, 68, 79, 98, 87, 84, 82.</a:t>
            </a:r>
          </a:p>
        </p:txBody>
      </p:sp>
    </p:spTree>
    <p:extLst>
      <p:ext uri="{BB962C8B-B14F-4D97-AF65-F5344CB8AC3E}">
        <p14:creationId xmlns:p14="http://schemas.microsoft.com/office/powerpoint/2010/main" val="8507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2624-9697-4930-865B-BBD06427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Hypothesis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9D70-6BC1-4A85-9AB5-F1DF7D61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hypothesis is an </a:t>
            </a:r>
            <a:r>
              <a:rPr lang="en-US" b="1" dirty="0"/>
              <a:t>educated guess</a:t>
            </a:r>
            <a:r>
              <a:rPr lang="en-US" dirty="0"/>
              <a:t> about something in the world around you. It should be testable, either by experiment or observation. For example:</a:t>
            </a:r>
          </a:p>
          <a:p>
            <a:pPr lvl="1" fontAlgn="base"/>
            <a:r>
              <a:rPr lang="en-US" dirty="0"/>
              <a:t>A new medicine you think might work.</a:t>
            </a:r>
          </a:p>
          <a:p>
            <a:pPr lvl="1" fontAlgn="base"/>
            <a:r>
              <a:rPr lang="en-US" dirty="0"/>
              <a:t>A way of teaching you think might be better.</a:t>
            </a:r>
          </a:p>
          <a:p>
            <a:pPr lvl="1" fontAlgn="base"/>
            <a:r>
              <a:rPr lang="en-US" dirty="0"/>
              <a:t>A possible location of new species.</a:t>
            </a:r>
          </a:p>
          <a:p>
            <a:pPr lvl="1" fontAlgn="base"/>
            <a:r>
              <a:rPr lang="en-US" dirty="0"/>
              <a:t>A fairer way to administer standardized tests.</a:t>
            </a:r>
          </a:p>
          <a:p>
            <a:pPr fontAlgn="base"/>
            <a:r>
              <a:rPr lang="en-US" dirty="0"/>
              <a:t>It can really be </a:t>
            </a:r>
            <a:r>
              <a:rPr lang="en-US" i="1" dirty="0"/>
              <a:t>anything at all</a:t>
            </a:r>
            <a:r>
              <a:rPr lang="en-US" dirty="0"/>
              <a:t> as long as you can put it to the test.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1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3A42-5CB0-431D-83F5-A1DE6B4D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Inferential Statistics?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D60C-B2B8-4262-A382-5D9FEFFB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Descriptive statistics describes and summarizes data (for example, a chart or graph).</a:t>
            </a:r>
          </a:p>
          <a:p>
            <a:r>
              <a:rPr lang="en-US" b="1" dirty="0"/>
              <a:t>Inferential statistics</a:t>
            </a:r>
            <a:r>
              <a:rPr lang="en-US" dirty="0"/>
              <a:t> allows you to make predictions (“inferences”) from that data. With inferential statistics, you take data from </a:t>
            </a:r>
            <a:r>
              <a:rPr lang="en-US" dirty="0">
                <a:hlinkClick r:id="rId2"/>
              </a:rPr>
              <a:t>samples </a:t>
            </a:r>
            <a:r>
              <a:rPr lang="en-US" dirty="0"/>
              <a:t>and make generalizations about a </a:t>
            </a:r>
            <a:r>
              <a:rPr lang="en-US" dirty="0">
                <a:hlinkClick r:id="rId3"/>
              </a:rPr>
              <a:t>population</a:t>
            </a:r>
            <a:r>
              <a:rPr lang="en-US" dirty="0"/>
              <a:t>. </a:t>
            </a:r>
          </a:p>
          <a:p>
            <a:r>
              <a:rPr lang="en-US" dirty="0"/>
              <a:t>For example, you might stand in a mall and ask a sample of 100 people if they like shopping at Yellow. You could make a bar chart of yes or no answers (that would be descriptive statistics) or you could use your research (and inferential statistics) to reason that around 75-80% of the population (</a:t>
            </a:r>
            <a:r>
              <a:rPr lang="en-US" b="1" dirty="0"/>
              <a:t>all </a:t>
            </a:r>
            <a:r>
              <a:rPr lang="en-US" dirty="0"/>
              <a:t>shoppers in </a:t>
            </a:r>
            <a:r>
              <a:rPr lang="en-US" b="1" dirty="0"/>
              <a:t>all malls</a:t>
            </a:r>
            <a:r>
              <a:rPr lang="en-US" dirty="0"/>
              <a:t>) like shopping at Sears.</a:t>
            </a:r>
          </a:p>
        </p:txBody>
      </p:sp>
    </p:spTree>
    <p:extLst>
      <p:ext uri="{BB962C8B-B14F-4D97-AF65-F5344CB8AC3E}">
        <p14:creationId xmlns:p14="http://schemas.microsoft.com/office/powerpoint/2010/main" val="2455367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48FC-33F2-4555-84C0-2AE2FAF0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Hypothesis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AD2D-0A06-4D3A-B36C-A8499A45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General format:</a:t>
            </a:r>
          </a:p>
          <a:p>
            <a:pPr lvl="1"/>
            <a:r>
              <a:rPr lang="en-US" dirty="0"/>
              <a:t>“If I…(do this to an independent variable)….then (this will happen to the dependent variable).”</a:t>
            </a:r>
          </a:p>
          <a:p>
            <a:pPr lvl="1" fontAlgn="base"/>
            <a:r>
              <a:rPr lang="en-US" dirty="0"/>
              <a:t>If I (give patients counseling in addition to medication) then (their overall depression scale will decrease).</a:t>
            </a:r>
          </a:p>
          <a:p>
            <a:pPr lvl="1" fontAlgn="base"/>
            <a:r>
              <a:rPr lang="en-US" dirty="0"/>
              <a:t>If I (give exams at noon instead of 7) then (student test scores will improve).</a:t>
            </a:r>
          </a:p>
          <a:p>
            <a:pPr lvl="1" fontAlgn="base"/>
            <a:r>
              <a:rPr lang="en-US" dirty="0"/>
              <a:t>If I (look in this certain location) then (I am more likely to find new species).</a:t>
            </a:r>
          </a:p>
          <a:p>
            <a:pPr lvl="1" fontAlgn="base"/>
            <a:r>
              <a:rPr lang="en-AU" b="1" dirty="0"/>
              <a:t>I</a:t>
            </a:r>
            <a:r>
              <a:rPr lang="en-US" b="1" dirty="0"/>
              <a:t>f I (make the question hard) then (I am more likely to become famous!)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52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5BDD-9258-414E-9468-D85729F1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is it important?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AB13A-6726-4FD3-8C4F-FF90D1D98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testing in statistics is a way for you to test the results of a survey or experiment to see if you have meaningful results. </a:t>
            </a:r>
          </a:p>
          <a:p>
            <a:r>
              <a:rPr lang="en-US" dirty="0"/>
              <a:t>You’re basically testing whether your results are valid by figuring out the odds that your results have happened by chance. </a:t>
            </a:r>
          </a:p>
          <a:p>
            <a:r>
              <a:rPr lang="en-US" dirty="0"/>
              <a:t>If your results may have happened by chance, the experiment won’t be repeatable and so has little use.</a:t>
            </a:r>
          </a:p>
        </p:txBody>
      </p:sp>
    </p:spTree>
    <p:extLst>
      <p:ext uri="{BB962C8B-B14F-4D97-AF65-F5344CB8AC3E}">
        <p14:creationId xmlns:p14="http://schemas.microsoft.com/office/powerpoint/2010/main" val="424878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001-0B47-4DA8-80BF-00F5D927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First Step: Formulating Null Hypothesis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5FCA6-26BF-4CC2-93D2-61EFBA069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Null hypothesis is always the accepted fact.</a:t>
            </a:r>
          </a:p>
          <a:p>
            <a:pPr lvl="1"/>
            <a:r>
              <a:rPr lang="en-AU" dirty="0"/>
              <a:t>DNA is shaped like a double helix</a:t>
            </a:r>
            <a:r>
              <a:rPr lang="en-US" dirty="0"/>
              <a:t>.</a:t>
            </a:r>
          </a:p>
          <a:p>
            <a:pPr lvl="1"/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লেখাপড়া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করে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যে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,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গাড়ীঘোড়া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চড়ে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সে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  <a:p>
            <a:pPr lvl="1"/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  <a:p>
            <a:r>
              <a:rPr lang="en-AU" dirty="0"/>
              <a:t>Either support or reject null hypothesis. </a:t>
            </a:r>
          </a:p>
          <a:p>
            <a:r>
              <a:rPr lang="en-AU" dirty="0"/>
              <a:t>Null hypothesis is </a:t>
            </a:r>
            <a:r>
              <a:rPr lang="en-AU" dirty="0" err="1"/>
              <a:t>nullfiable</a:t>
            </a:r>
            <a:r>
              <a:rPr lang="en-AU" dirty="0"/>
              <a:t> (something you can reject)</a:t>
            </a:r>
          </a:p>
        </p:txBody>
      </p:sp>
    </p:spTree>
    <p:extLst>
      <p:ext uri="{BB962C8B-B14F-4D97-AF65-F5344CB8AC3E}">
        <p14:creationId xmlns:p14="http://schemas.microsoft.com/office/powerpoint/2010/main" val="1050114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E98A-B274-42CF-BAC5-EDAE377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Null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D2841-3B47-4E06-B689-1EB9D6D0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researcher thinks that if knee surgery patients go to physical therapy twice a week (instead of 3 times), their recovery period will be longer. Average recovery times for knee surgery patients is 8.2 weeks.</a:t>
            </a:r>
          </a:p>
          <a:p>
            <a:r>
              <a:rPr lang="en-US" dirty="0"/>
              <a:t>Find out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70965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163D-6B2E-48E8-A9D8-7D06AAE5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Null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D723-4FF9-4847-AAF4-FA63F86F4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µ &lt;= 8.2</a:t>
            </a:r>
          </a:p>
        </p:txBody>
      </p:sp>
    </p:spTree>
    <p:extLst>
      <p:ext uri="{BB962C8B-B14F-4D97-AF65-F5344CB8AC3E}">
        <p14:creationId xmlns:p14="http://schemas.microsoft.com/office/powerpoint/2010/main" val="3593830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8D16-497D-4B8D-9115-805853B1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5801-91AB-4E7E-99AD-E3681A0B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researcher thinks that if knee surgery patients go to physical therapy twice a week (instead of 3 times), their recovery period will be longer. Average recovery times for knee surgery patients is 8.2 weeks.</a:t>
            </a:r>
          </a:p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µ &lt;= 8.2</a:t>
            </a:r>
          </a:p>
          <a:p>
            <a:r>
              <a:rPr lang="en-US" dirty="0"/>
              <a:t>Find out the alternate hypothesis.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24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625C-AE50-46F1-90CC-5C7242A9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F253-4A31-4981-9D0C-BB0686E1A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µ &lt;= 8.2</a:t>
            </a:r>
          </a:p>
          <a:p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µ &gt; 8.2 (alternate hypothesis)</a:t>
            </a:r>
          </a:p>
        </p:txBody>
      </p:sp>
    </p:spTree>
    <p:extLst>
      <p:ext uri="{BB962C8B-B14F-4D97-AF65-F5344CB8AC3E}">
        <p14:creationId xmlns:p14="http://schemas.microsoft.com/office/powerpoint/2010/main" val="1859691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B9FA-7DF4-4BCA-BAB6-54A4017D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41CC5-C093-4095-A646-C860FB167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A principal at a certain school claims that the students in his school are above average intelligence. A random sample of thirty students IQ scores have a mean score of 112. Is there sufficient evidence to support the principal’s claim? The mean population IQ is 100 with a standard deviation of 15. </a:t>
            </a:r>
          </a:p>
          <a:p>
            <a:r>
              <a:rPr lang="en-US" dirty="0"/>
              <a:t>Formula to find the test statistics: </a:t>
            </a:r>
          </a:p>
          <a:p>
            <a:endParaRPr lang="en-US" dirty="0"/>
          </a:p>
          <a:p>
            <a:r>
              <a:rPr lang="en-US" dirty="0"/>
              <a:t>If z-score from test statistics is greater than the rejection area from z-table, reject the null hypothesis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58C38EB-A90F-4761-AA2F-CDFDD8F6D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7087982"/>
              </p:ext>
            </p:extLst>
          </p:nvPr>
        </p:nvGraphicFramePr>
        <p:xfrm>
          <a:off x="1945608" y="5496285"/>
          <a:ext cx="8007533" cy="1681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B7B33A-AE3C-4EFA-9368-8EBD2854CB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669000"/>
            <a:ext cx="2281596" cy="106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71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F07D-1F67-4352-9D8D-035E488A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Example (two-tailed test)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58FD-0894-4183-A3E7-E482FE33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Blood glucose levels for obese patients have a mean of 100 with a standard deviation of 15. A researcher thinks that a diet high in raw cornstarch will have a positive or negative effect on blood glucose levels. A sample of 30 patients who have tried the raw cornstarch diet have a mean glucose level of 140. Test the hypothesis that the raw cornstarch had an effect.</a:t>
            </a:r>
          </a:p>
          <a:p>
            <a:r>
              <a:rPr lang="en-US" dirty="0"/>
              <a:t>This is a two-tailed test. (null hypothesis involves equality)</a:t>
            </a:r>
          </a:p>
          <a:p>
            <a:r>
              <a:rPr lang="en-US" dirty="0">
                <a:hlinkClick r:id="rId2"/>
              </a:rPr>
              <a:t>https://youtu.be/aiRVUkM92os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37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84AC-0BA2-4EE6-B318-567CB589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7EE96-2D1F-4525-B025-CA4A84C8EB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1636"/>
            <a:ext cx="10515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https://www.mathsisfun.com/data/standard-normal-distribution.html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http://www.statisticshowto.com/inferential-statistics/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https://www.coursera.org/learn/inferential-statistics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http://www.statisticshowto.com/probability-and-statistics/confidence-interval/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  <a:hlinkClick r:id="rId6"/>
              </a:rPr>
              <a:t>http://www.statisticshowto.com/probability-and-statistics/hypothesis-testing/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88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0F98-1084-4192-968A-12A472F8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Inferential Statistics?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7B8DB-A44E-469E-97CB-255F3908C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Inferential statistics </a:t>
            </a:r>
            <a:r>
              <a:rPr lang="en-US" dirty="0"/>
              <a:t>use a random sample of data taken from a population to describe and make inferences about the population. Inferential statistics are valuable when examination of each member of an entire population is not convenient or possible. </a:t>
            </a:r>
            <a:endParaRPr lang="en-US" b="1" dirty="0"/>
          </a:p>
          <a:p>
            <a:r>
              <a:rPr lang="en-US" b="1" dirty="0"/>
              <a:t>Inferential statistics </a:t>
            </a:r>
            <a:r>
              <a:rPr lang="en-US" dirty="0"/>
              <a:t>are concerned with making inferences based on relations found in the sample, to relations in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11121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F1C0-5EBB-46FE-94D9-98C277C1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A4435F-88D9-4700-AA61-4781CD3DE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095" y="2202288"/>
            <a:ext cx="2775146" cy="189485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6CBA7B-B22B-4D6B-A0AC-83C86A2D1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7" y="1600201"/>
            <a:ext cx="5160505" cy="2690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23948C-F7D5-4EB4-ABAF-72FF50345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922" y="1858821"/>
            <a:ext cx="2711922" cy="226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A91D-8291-45AB-B7BF-E175E066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D9FED-5FA0-4C0A-BC39-98535826D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3963" cy="4351338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>
                <a:hlinkClick r:id="rId2" tooltip="Probability theory"/>
              </a:rPr>
              <a:t>probability theory</a:t>
            </a:r>
            <a:r>
              <a:rPr lang="en-US" dirty="0"/>
              <a:t>, the </a:t>
            </a:r>
            <a:r>
              <a:rPr lang="en-US" b="1" dirty="0"/>
              <a:t>normal</a:t>
            </a:r>
            <a:r>
              <a:rPr lang="en-US" dirty="0"/>
              <a:t> (or </a:t>
            </a:r>
            <a:r>
              <a:rPr lang="en-US" b="1" dirty="0"/>
              <a:t>Gaussian</a:t>
            </a:r>
            <a:r>
              <a:rPr lang="en-US" dirty="0"/>
              <a:t> or </a:t>
            </a:r>
            <a:r>
              <a:rPr lang="en-US" b="1" dirty="0"/>
              <a:t>Gauss</a:t>
            </a:r>
            <a:r>
              <a:rPr lang="en-US" dirty="0"/>
              <a:t> or </a:t>
            </a:r>
            <a:r>
              <a:rPr lang="en-US" b="1" dirty="0"/>
              <a:t>Laplace-Gauss</a:t>
            </a:r>
            <a:r>
              <a:rPr lang="en-US" dirty="0"/>
              <a:t>) </a:t>
            </a:r>
            <a:r>
              <a:rPr lang="en-US" b="1" dirty="0"/>
              <a:t>distribution</a:t>
            </a:r>
            <a:r>
              <a:rPr lang="en-US" dirty="0"/>
              <a:t> is a very common </a:t>
            </a:r>
            <a:r>
              <a:rPr lang="en-US" dirty="0">
                <a:hlinkClick r:id="rId3" tooltip="Continuous probability distribution"/>
              </a:rPr>
              <a:t>continuous probability distribution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09F63-BBE0-41AC-AD21-171EBC627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047" y="1690688"/>
            <a:ext cx="4048125" cy="23907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25D300-422B-4344-A1C5-4EB8714B0EB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239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</a:t>
            </a:r>
            <a:r>
              <a:rPr lang="en-US" u="sng" dirty="0"/>
              <a:t>probability theory</a:t>
            </a:r>
            <a:r>
              <a:rPr lang="en-US" dirty="0"/>
              <a:t>, the </a:t>
            </a:r>
            <a:r>
              <a:rPr lang="en-US" b="1" dirty="0"/>
              <a:t>normal</a:t>
            </a:r>
            <a:r>
              <a:rPr lang="en-US" dirty="0"/>
              <a:t> (or </a:t>
            </a:r>
            <a:r>
              <a:rPr lang="en-US" b="1" dirty="0"/>
              <a:t>Gaussian</a:t>
            </a:r>
            <a:r>
              <a:rPr lang="en-US" dirty="0"/>
              <a:t> or </a:t>
            </a:r>
            <a:r>
              <a:rPr lang="en-US" b="1" dirty="0"/>
              <a:t>Gauss</a:t>
            </a:r>
            <a:r>
              <a:rPr lang="en-US" dirty="0"/>
              <a:t> or </a:t>
            </a:r>
            <a:r>
              <a:rPr lang="en-US" b="1" dirty="0"/>
              <a:t>Laplace-Gauss</a:t>
            </a:r>
            <a:r>
              <a:rPr lang="en-US" dirty="0"/>
              <a:t>) </a:t>
            </a:r>
            <a:r>
              <a:rPr lang="en-US" b="1" dirty="0"/>
              <a:t>distribution</a:t>
            </a:r>
            <a:r>
              <a:rPr lang="en-US" dirty="0"/>
              <a:t> is a very common continuous probability distribution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The </a:t>
            </a:r>
            <a:r>
              <a:rPr lang="en-US" altLang="en-US" dirty="0">
                <a:latin typeface="Arial" panose="020B0604020202020204" pitchFamily="34" charset="0"/>
                <a:hlinkClick r:id="rId5" tooltip="Probability density"/>
              </a:rPr>
              <a:t>probability density</a:t>
            </a:r>
            <a:r>
              <a:rPr lang="en-US" altLang="en-US" dirty="0">
                <a:latin typeface="Arial" panose="020B0604020202020204" pitchFamily="34" charset="0"/>
              </a:rPr>
              <a:t> of the normal distribution 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93A8FA2-464B-4C9B-B1BE-D3E089249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0740" y="4859829"/>
            <a:ext cx="3982012" cy="9356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BE2B51-CF0C-4F40-8B37-115ED01F302A}"/>
              </a:ext>
            </a:extLst>
          </p:cNvPr>
          <p:cNvSpPr/>
          <p:nvPr/>
        </p:nvSpPr>
        <p:spPr>
          <a:xfrm>
            <a:off x="7452573" y="4428648"/>
            <a:ext cx="44088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Normal Distribution</a:t>
            </a:r>
            <a:r>
              <a:rPr lang="en-US" dirty="0"/>
              <a:t> has: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mean</a:t>
            </a:r>
            <a:r>
              <a:rPr lang="en-US" dirty="0"/>
              <a:t> = </a:t>
            </a:r>
            <a:r>
              <a:rPr lang="en-US" dirty="0">
                <a:hlinkClick r:id="rId9"/>
              </a:rPr>
              <a:t>median</a:t>
            </a:r>
            <a:r>
              <a:rPr lang="en-US" dirty="0"/>
              <a:t> = </a:t>
            </a:r>
            <a:r>
              <a:rPr lang="en-US" dirty="0">
                <a:hlinkClick r:id="rId10"/>
              </a:rPr>
              <a:t>mode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symmetry about the center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50% of values less than the mean </a:t>
            </a:r>
            <a:br>
              <a:rPr lang="en-US" dirty="0"/>
            </a:br>
            <a:r>
              <a:rPr lang="en-US" dirty="0"/>
              <a:t>and 50% greater than the mean</a:t>
            </a:r>
          </a:p>
        </p:txBody>
      </p:sp>
    </p:spTree>
    <p:extLst>
      <p:ext uri="{BB962C8B-B14F-4D97-AF65-F5344CB8AC3E}">
        <p14:creationId xmlns:p14="http://schemas.microsoft.com/office/powerpoint/2010/main" val="244785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2D2B-9E68-4BE2-9F7E-3D51302F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9999" cy="1325563"/>
          </a:xfrm>
        </p:spPr>
        <p:txBody>
          <a:bodyPr/>
          <a:lstStyle/>
          <a:p>
            <a:r>
              <a:rPr lang="en-US" dirty="0"/>
              <a:t>Python Code for Normal (Gaussian)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E950E-6186-444C-A584-8DA316E4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A844B-A03D-47AC-A185-85570BB5C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6980564" cy="199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804E4-0198-4F94-A68C-87C9646EF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274" y="1825625"/>
            <a:ext cx="39719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5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A0B0-3702-4F3C-AF3D-9097C91B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Normal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56E49B-EFFE-488F-9777-D0ED39780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546" y="1518884"/>
            <a:ext cx="5921418" cy="497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67B4-1025-4535-9401-7DEF0F3A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4D277-CAEF-4CFE-A004-E0E38D60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b="1" dirty="0"/>
              <a:t>95% of students at school are between 1.1m and 1.7m tall. </a:t>
            </a:r>
            <a:r>
              <a:rPr lang="en-US" dirty="0"/>
              <a:t>Assuming this data is </a:t>
            </a:r>
            <a:r>
              <a:rPr lang="en-US" b="1" dirty="0"/>
              <a:t>normally distributed</a:t>
            </a:r>
            <a:r>
              <a:rPr lang="en-US" dirty="0"/>
              <a:t> can you calculate the mean and standard deviation?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6E376-9682-4F8D-B142-C3F88B0C3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50" y="3209924"/>
            <a:ext cx="5808036" cy="341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90BC-0F4B-4591-A269-6E01B298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Score or “z-score”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A7A2-F1A9-41A3-8ACF-7DD02A53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</a:t>
            </a:r>
            <a:r>
              <a:rPr lang="en-US" b="1" dirty="0"/>
              <a:t>standard deviations from the mean</a:t>
            </a:r>
            <a:r>
              <a:rPr lang="en-US" dirty="0"/>
              <a:t> is also called the "Standard Score", "sigma" or "z-score“</a:t>
            </a:r>
          </a:p>
          <a:p>
            <a:r>
              <a:rPr lang="en-US" b="1" dirty="0"/>
              <a:t>Example 2: In that same school one of your friends is 1.85m tall. Find out his z-score.</a:t>
            </a:r>
          </a:p>
          <a:p>
            <a:r>
              <a:rPr lang="en-US" b="1" dirty="0"/>
              <a:t>z-score (for one sample) = (x – </a:t>
            </a:r>
            <a:r>
              <a:rPr lang="el-GR" b="1" dirty="0"/>
              <a:t>μ) / σ</a:t>
            </a:r>
            <a:r>
              <a:rPr lang="en-US" b="1" dirty="0"/>
              <a:t> = 1.85 – 1.4 / 0.15 = 3.0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6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1184</Words>
  <Application>Microsoft Office PowerPoint</Application>
  <PresentationFormat>Widescreen</PresentationFormat>
  <Paragraphs>141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Nikosh</vt:lpstr>
      <vt:lpstr>Office Theme</vt:lpstr>
      <vt:lpstr>Inferential Statistics</vt:lpstr>
      <vt:lpstr>What is Inferential Statistics?</vt:lpstr>
      <vt:lpstr>What is Inferential Statistics?</vt:lpstr>
      <vt:lpstr>Data Distribution</vt:lpstr>
      <vt:lpstr>Normal Distribution</vt:lpstr>
      <vt:lpstr>Python Code for Normal (Gaussian) Distribution</vt:lpstr>
      <vt:lpstr>Properties of Normal Distribution</vt:lpstr>
      <vt:lpstr>Example 1</vt:lpstr>
      <vt:lpstr>Standard Score or “z-score”</vt:lpstr>
      <vt:lpstr>Z-score (for multiple samples)</vt:lpstr>
      <vt:lpstr>Why do we need z-score?</vt:lpstr>
      <vt:lpstr>Another Example</vt:lpstr>
      <vt:lpstr>Confidence Interval</vt:lpstr>
      <vt:lpstr>Confidence level vs. Confidence Interval</vt:lpstr>
      <vt:lpstr>Real life example</vt:lpstr>
      <vt:lpstr>Calculating confidence interval using normal distribution (z-distribution)</vt:lpstr>
      <vt:lpstr>Calculating confidence interval using t-distribution table</vt:lpstr>
      <vt:lpstr>Another Problem</vt:lpstr>
      <vt:lpstr>Hypothesis Testing</vt:lpstr>
      <vt:lpstr>Hypothesis Statement</vt:lpstr>
      <vt:lpstr>Why is it important?</vt:lpstr>
      <vt:lpstr>First Step: Formulating Null Hypothesis</vt:lpstr>
      <vt:lpstr>Finding Null Hypothesis</vt:lpstr>
      <vt:lpstr>Finding Null Hypothesis</vt:lpstr>
      <vt:lpstr>Alternate Hypothesis</vt:lpstr>
      <vt:lpstr>Alternate Hypothesis</vt:lpstr>
      <vt:lpstr>Hypothesis Testing Example</vt:lpstr>
      <vt:lpstr>Hypothesis Testing Example (two-tailed test)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Inferential Statistics</dc:title>
  <dc:creator>Rezwan Huq</dc:creator>
  <cp:lastModifiedBy>Rezwan Huq</cp:lastModifiedBy>
  <cp:revision>22</cp:revision>
  <dcterms:created xsi:type="dcterms:W3CDTF">2018-02-13T02:45:35Z</dcterms:created>
  <dcterms:modified xsi:type="dcterms:W3CDTF">2018-02-17T19:55:05Z</dcterms:modified>
</cp:coreProperties>
</file>