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94" r:id="rId6"/>
    <p:sldId id="293" r:id="rId7"/>
    <p:sldId id="261" r:id="rId8"/>
    <p:sldId id="262" r:id="rId9"/>
    <p:sldId id="285" r:id="rId10"/>
    <p:sldId id="263" r:id="rId11"/>
    <p:sldId id="264" r:id="rId12"/>
    <p:sldId id="265" r:id="rId13"/>
    <p:sldId id="267" r:id="rId14"/>
    <p:sldId id="286" r:id="rId15"/>
    <p:sldId id="269" r:id="rId16"/>
    <p:sldId id="271" r:id="rId17"/>
    <p:sldId id="292" r:id="rId18"/>
    <p:sldId id="279" r:id="rId19"/>
    <p:sldId id="287" r:id="rId20"/>
    <p:sldId id="288" r:id="rId21"/>
    <p:sldId id="290" r:id="rId22"/>
    <p:sldId id="289" r:id="rId23"/>
    <p:sldId id="280" r:id="rId24"/>
    <p:sldId id="291" r:id="rId25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Vrinda" panose="020B0502040204020203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Source Sans Pr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2E9C2A0-EFFF-4114-AF54-28AE1C3A9B50}">
  <a:tblStyle styleId="{D2E9C2A0-EFFF-4114-AF54-28AE1C3A9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0794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28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39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9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2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2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0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51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2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8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37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1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40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72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603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49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29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6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96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1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72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31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5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 b="1"/>
            </a:lvl1pPr>
            <a:lvl2pPr lvl="1" rtl="0">
              <a:spcBef>
                <a:spcPts val="0"/>
              </a:spcBef>
              <a:buSzPts val="4800"/>
              <a:buNone/>
              <a:defRPr sz="4800" b="1"/>
            </a:lvl2pPr>
            <a:lvl3pPr lvl="2" rtl="0">
              <a:spcBef>
                <a:spcPts val="0"/>
              </a:spcBef>
              <a:buSzPts val="4800"/>
              <a:buNone/>
              <a:defRPr sz="4800" b="1"/>
            </a:lvl3pPr>
            <a:lvl4pPr lvl="3" rtl="0">
              <a:spcBef>
                <a:spcPts val="0"/>
              </a:spcBef>
              <a:buSzPts val="4800"/>
              <a:buNone/>
              <a:defRPr sz="4800" b="1"/>
            </a:lvl4pPr>
            <a:lvl5pPr lvl="4" rtl="0">
              <a:spcBef>
                <a:spcPts val="0"/>
              </a:spcBef>
              <a:buSzPts val="4800"/>
              <a:buNone/>
              <a:defRPr sz="4800" b="1"/>
            </a:lvl5pPr>
            <a:lvl6pPr lvl="5" rtl="0">
              <a:spcBef>
                <a:spcPts val="0"/>
              </a:spcBef>
              <a:buSzPts val="4800"/>
              <a:buNone/>
              <a:defRPr sz="4800" b="1"/>
            </a:lvl6pPr>
            <a:lvl7pPr lvl="6" rtl="0">
              <a:spcBef>
                <a:spcPts val="0"/>
              </a:spcBef>
              <a:buSzPts val="4800"/>
              <a:buNone/>
              <a:defRPr sz="4800" b="1"/>
            </a:lvl7pPr>
            <a:lvl8pPr lvl="7" rtl="0">
              <a:spcBef>
                <a:spcPts val="0"/>
              </a:spcBef>
              <a:buSzPts val="4800"/>
              <a:buNone/>
              <a:defRPr sz="4800" b="1"/>
            </a:lvl8pPr>
            <a:lvl9pPr lvl="8" rtl="0">
              <a:spcBef>
                <a:spcPts val="0"/>
              </a:spcBef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ts val="3600"/>
              <a:buChar char="◎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ts val="3600"/>
              <a:buChar char="◉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ts val="3600"/>
              <a:buChar char="●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ts val="3600"/>
              <a:buChar char="■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ts val="3600"/>
              <a:buChar char="●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Char char="◎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◉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◎"/>
              <a:defRPr sz="2600"/>
            </a:lvl1pPr>
            <a:lvl2pPr lvl="1">
              <a:spcBef>
                <a:spcPts val="0"/>
              </a:spcBef>
              <a:buSzPts val="2600"/>
              <a:buChar char="○"/>
              <a:defRPr sz="2600"/>
            </a:lvl2pPr>
            <a:lvl3pPr lvl="2">
              <a:spcBef>
                <a:spcPts val="0"/>
              </a:spcBef>
              <a:buSzPts val="2600"/>
              <a:buChar char="◉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◎"/>
              <a:defRPr sz="2600"/>
            </a:lvl1pPr>
            <a:lvl2pPr lvl="1">
              <a:spcBef>
                <a:spcPts val="0"/>
              </a:spcBef>
              <a:buSzPts val="2600"/>
              <a:buChar char="○"/>
              <a:defRPr sz="2600"/>
            </a:lvl2pPr>
            <a:lvl3pPr lvl="2">
              <a:spcBef>
                <a:spcPts val="0"/>
              </a:spcBef>
              <a:buSzPts val="2600"/>
              <a:buChar char="◉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981539" y="1740177"/>
            <a:ext cx="5807400" cy="25364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/>
              <a:t>Real Time </a:t>
            </a:r>
            <a:br>
              <a:rPr lang="en-US" sz="4400" dirty="0" smtClean="0"/>
            </a:br>
            <a:r>
              <a:rPr lang="en-US" sz="4400" dirty="0" smtClean="0"/>
              <a:t>Heart Disease Monitoring System</a:t>
            </a: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3"/>
                </a:solidFill>
              </a:rPr>
              <a:t>Literature review</a:t>
            </a:r>
            <a:endParaRPr lang="en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09923"/>
              </p:ext>
            </p:extLst>
          </p:nvPr>
        </p:nvGraphicFramePr>
        <p:xfrm>
          <a:off x="540913" y="1798662"/>
          <a:ext cx="7816938" cy="379076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627637"/>
                <a:gridCol w="2686112"/>
                <a:gridCol w="1501063"/>
                <a:gridCol w="1501063"/>
                <a:gridCol w="1501063"/>
              </a:tblGrid>
              <a:tr h="573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 dirty="0">
                          <a:effectLst/>
                        </a:rPr>
                        <a:t>Technique Used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effectLst/>
                        </a:rPr>
                        <a:t>Advantages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200">
                          <a:effectLst/>
                        </a:rPr>
                        <a:t>Disadvantages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804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 dirty="0">
                          <a:effectLst/>
                        </a:rPr>
                        <a:t>WBAN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 dirty="0">
                          <a:effectLst/>
                        </a:rPr>
                        <a:t>for Heart Attack Detection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 dirty="0">
                          <a:effectLst/>
                        </a:rPr>
                        <a:t>ST Evaluation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Low Cost, Low Energy.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No Remote Monitoring, No Cloud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804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Continuous Change Detection in ECG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Markov-Model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Low 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No Remote Monitoring, No Cloud.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804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Prediction System of Cardiac Arrest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ST Evaluation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 dirty="0">
                          <a:effectLst/>
                        </a:rPr>
                        <a:t>Emergency Responses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No Remote Monitoring, No Cloud.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804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Ambulant ECG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Monitoring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Pan-Tompkins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>
                          <a:effectLst/>
                        </a:rPr>
                        <a:t>Low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"/>
                        </a:spcAft>
                      </a:pPr>
                      <a:r>
                        <a:rPr lang="en-US" sz="1100" dirty="0">
                          <a:effectLst/>
                        </a:rPr>
                        <a:t>No Remote Monitoring, No Cloud.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Problem Statements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86150" y="1845091"/>
            <a:ext cx="5839733" cy="42337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No remote Monitoring for Heart Disease Patients.</a:t>
            </a:r>
          </a:p>
          <a:p>
            <a:pPr algn="just">
              <a:buNone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/>
              <a:t>Unavailability of complete portable </a:t>
            </a:r>
            <a:r>
              <a:rPr lang="en-US" sz="2800" dirty="0" smtClean="0"/>
              <a:t>real time ECG Monitoring</a:t>
            </a:r>
            <a:r>
              <a:rPr lang="en-US" sz="2800" dirty="0" smtClean="0"/>
              <a:t> system.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No system for Emergency Help.</a:t>
            </a:r>
            <a:endParaRPr lang="en-US" sz="2800" dirty="0"/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64446" y="959975"/>
            <a:ext cx="2998059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Objectives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64446" y="2265725"/>
            <a:ext cx="6979775" cy="33938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To introduce a system for real time monitoring heart disease </a:t>
            </a:r>
            <a:r>
              <a:rPr lang="en-US" sz="2400" dirty="0" smtClean="0"/>
              <a:t>patient’s </a:t>
            </a:r>
            <a:r>
              <a:rPr lang="en-US" sz="2400" dirty="0" err="1" smtClean="0"/>
              <a:t>remotly</a:t>
            </a:r>
            <a:r>
              <a:rPr lang="en-US" sz="2400" dirty="0" smtClean="0"/>
              <a:t> </a:t>
            </a:r>
            <a:r>
              <a:rPr lang="en-US" sz="2400" dirty="0"/>
              <a:t>that can minimize the response time in emergency situation. 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To develop a wireless body area network for monitoring heart rate of critical patient’s.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2600" dirty="0"/>
          </a:p>
        </p:txBody>
      </p:sp>
      <p:cxnSp>
        <p:nvCxnSpPr>
          <p:cNvPr id="153" name="Shape 153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4E902BDF-0EC7-453C-B625-FDA9CB76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5303983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 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C94DCBC-DF40-4B6E-8517-E3019A6FE0E3}"/>
              </a:ext>
            </a:extLst>
          </p:cNvPr>
          <p:cNvSpPr txBox="1"/>
          <p:nvPr/>
        </p:nvSpPr>
        <p:spPr>
          <a:xfrm>
            <a:off x="2105537" y="6381379"/>
            <a:ext cx="530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 Diagram of Our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204911"/>
            <a:ext cx="8477250" cy="5176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4E902BDF-0EC7-453C-B625-FDA9CB76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7013514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Methodology(CONT).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EF71CB-634F-4461-A3CC-2BEC23C21227}"/>
              </a:ext>
            </a:extLst>
          </p:cNvPr>
          <p:cNvSpPr txBox="1"/>
          <p:nvPr/>
        </p:nvSpPr>
        <p:spPr>
          <a:xfrm>
            <a:off x="1820280" y="6275375"/>
            <a:ext cx="618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Flow Chart for the complete design methodology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2" y="954156"/>
            <a:ext cx="3752850" cy="509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56" y="954156"/>
            <a:ext cx="3810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F4EB33B-D7A5-4D68-82DA-E3346DF0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6814731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Methodology(CONT).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335BF33-BD13-4303-B1E6-F71114A0F7E2}"/>
              </a:ext>
            </a:extLst>
          </p:cNvPr>
          <p:cNvSpPr/>
          <p:nvPr/>
        </p:nvSpPr>
        <p:spPr>
          <a:xfrm>
            <a:off x="2424145" y="6188765"/>
            <a:ext cx="461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Hardware Connection of Our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60"/>
            <a:ext cx="9144000" cy="5031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F46FC03-B074-4274-A503-F0A4E239975B}"/>
              </a:ext>
            </a:extLst>
          </p:cNvPr>
          <p:cNvSpPr txBox="1">
            <a:spLocks/>
          </p:cNvSpPr>
          <p:nvPr/>
        </p:nvSpPr>
        <p:spPr>
          <a:xfrm>
            <a:off x="353307" y="378382"/>
            <a:ext cx="4457233" cy="754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Results and Discussion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77" y="1161000"/>
            <a:ext cx="4752305" cy="2626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07" y="1132498"/>
            <a:ext cx="3291414" cy="5156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F46FC03-B074-4274-A503-F0A4E239975B}"/>
              </a:ext>
            </a:extLst>
          </p:cNvPr>
          <p:cNvSpPr txBox="1">
            <a:spLocks/>
          </p:cNvSpPr>
          <p:nvPr/>
        </p:nvSpPr>
        <p:spPr>
          <a:xfrm>
            <a:off x="353307" y="378382"/>
            <a:ext cx="4457233" cy="754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Results and Discussion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3013"/>
              </p:ext>
            </p:extLst>
          </p:nvPr>
        </p:nvGraphicFramePr>
        <p:xfrm>
          <a:off x="1292180" y="2285643"/>
          <a:ext cx="6096000" cy="2402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Patient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Actual Heart 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Heart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91.86%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94.38%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93.93%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94.04%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010D6F8-8FE2-454F-B0A4-3DDE7CBA6654}"/>
              </a:ext>
            </a:extLst>
          </p:cNvPr>
          <p:cNvSpPr txBox="1">
            <a:spLocks/>
          </p:cNvSpPr>
          <p:nvPr/>
        </p:nvSpPr>
        <p:spPr>
          <a:xfrm>
            <a:off x="1068925" y="610858"/>
            <a:ext cx="3251284" cy="6480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E8200B9-709F-4ABD-99BC-D6EF03817639}"/>
              </a:ext>
            </a:extLst>
          </p:cNvPr>
          <p:cNvSpPr txBox="1"/>
          <p:nvPr/>
        </p:nvSpPr>
        <p:spPr>
          <a:xfrm>
            <a:off x="1319831" y="1931504"/>
            <a:ext cx="718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Developed a system for real time monitoring of heart disease patient that can generate alert in life threatening situations.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EAE7F1E2-21B8-44A2-98CD-B7320DFD6D45}"/>
              </a:ext>
            </a:extLst>
          </p:cNvPr>
          <p:cNvSpPr txBox="1">
            <a:spLocks/>
          </p:cNvSpPr>
          <p:nvPr/>
        </p:nvSpPr>
        <p:spPr>
          <a:xfrm>
            <a:off x="817133" y="716875"/>
            <a:ext cx="2827215" cy="7673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19F08D-2CE1-4517-820C-B10E2D73C811}"/>
              </a:ext>
            </a:extLst>
          </p:cNvPr>
          <p:cNvSpPr txBox="1"/>
          <p:nvPr/>
        </p:nvSpPr>
        <p:spPr>
          <a:xfrm>
            <a:off x="669701" y="1827304"/>
            <a:ext cx="7734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/>
              <a:t>Develop a system for doctor to suggest patient in case of life threatening situation of patient</a:t>
            </a:r>
            <a:r>
              <a:rPr lang="en-US" sz="2400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/>
              <a:t>Maintain a cloud server to store the record patient’s information and Electrocardiography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400" dirty="0"/>
              <a:t>Use of </a:t>
            </a:r>
            <a:r>
              <a:rPr lang="en-US" sz="2400" dirty="0" err="1"/>
              <a:t>BITalino</a:t>
            </a:r>
            <a:r>
              <a:rPr lang="en-US" sz="2400" dirty="0"/>
              <a:t> (r)evolution Board Kit for more accurate Signal.</a:t>
            </a:r>
          </a:p>
        </p:txBody>
      </p:sp>
    </p:spTree>
    <p:extLst>
      <p:ext uri="{BB962C8B-B14F-4D97-AF65-F5344CB8AC3E}">
        <p14:creationId xmlns:p14="http://schemas.microsoft.com/office/powerpoint/2010/main" val="9886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067504" y="1081183"/>
            <a:ext cx="3179400" cy="3491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Presented By</a:t>
            </a: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Md. Solaiman Hosen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2014-3-60-044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Hasan</a:t>
            </a:r>
            <a:r>
              <a:rPr lang="en-US" sz="2400" dirty="0" smtClean="0">
                <a:solidFill>
                  <a:schemeClr val="tx1"/>
                </a:solidFill>
              </a:rPr>
              <a:t> Siam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2014-2-60-0</a:t>
            </a:r>
            <a:endParaRPr lang="en-US" sz="2400" dirty="0">
              <a:solidFill>
                <a:schemeClr val="tx1"/>
              </a:solidFill>
            </a:endParaRP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358659" y="3262934"/>
            <a:ext cx="3179398" cy="307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Supervised By 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000" b="1" dirty="0"/>
              <a:t>Dr. Ahmed Wasif Reza</a:t>
            </a:r>
          </a:p>
          <a:p>
            <a:r>
              <a:rPr lang="en-US" sz="2000" dirty="0"/>
              <a:t>Associate Professor &amp; Chairperson</a:t>
            </a:r>
          </a:p>
          <a:p>
            <a:r>
              <a:rPr lang="en-US" sz="2000" dirty="0"/>
              <a:t>Department of Computer Science &amp; Engineering </a:t>
            </a:r>
          </a:p>
          <a:p>
            <a:pPr marL="0" lvl="0" indent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1B7BBE0-BCEC-4FBD-86E3-3BC29ED59D96}"/>
              </a:ext>
            </a:extLst>
          </p:cNvPr>
          <p:cNvSpPr txBox="1">
            <a:spLocks/>
          </p:cNvSpPr>
          <p:nvPr/>
        </p:nvSpPr>
        <p:spPr>
          <a:xfrm>
            <a:off x="1042421" y="1073426"/>
            <a:ext cx="5159598" cy="8613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Potential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D421B9-4C68-4FB4-908F-D0332089B298}"/>
              </a:ext>
            </a:extLst>
          </p:cNvPr>
          <p:cNvSpPr txBox="1"/>
          <p:nvPr/>
        </p:nvSpPr>
        <p:spPr>
          <a:xfrm>
            <a:off x="888643" y="2531165"/>
            <a:ext cx="77370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Medical Institutes can this kind of wearable device for remote monitoring.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C2391E9B-DE19-4812-B933-30CF6CAF9C23}"/>
              </a:ext>
            </a:extLst>
          </p:cNvPr>
          <p:cNvSpPr txBox="1">
            <a:spLocks/>
          </p:cNvSpPr>
          <p:nvPr/>
        </p:nvSpPr>
        <p:spPr>
          <a:xfrm>
            <a:off x="945175" y="411143"/>
            <a:ext cx="2866972" cy="754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86B85B-2C25-425D-9F6A-3B66D81974D2}"/>
              </a:ext>
            </a:extLst>
          </p:cNvPr>
          <p:cNvSpPr txBox="1"/>
          <p:nvPr/>
        </p:nvSpPr>
        <p:spPr>
          <a:xfrm>
            <a:off x="552325" y="1165259"/>
            <a:ext cx="83621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[1</a:t>
            </a:r>
            <a:r>
              <a:rPr lang="en-US" dirty="0"/>
              <a:t>] CDC, NCHS. Underlying Cause of Death 1999-2013 on CDC WONDER Online Database, released 2015. Data are from the Multiple Cause of Death Files, 1999-2013, as compiled from data provided by the 57 vital statistics jurisdictions through the Vital Statistics Cooperative Program. Accessed Feb. 3, 2015.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[2] </a:t>
            </a:r>
            <a:r>
              <a:rPr lang="en-US" dirty="0"/>
              <a:t>CDC. State Specific Mortality from Sudden Cardiac Death: United States, 1999. MMWR. 2002;51(6):123–126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[3] </a:t>
            </a:r>
            <a:r>
              <a:rPr lang="en-US" dirty="0"/>
              <a:t>“World population prospects the 2008 revision: Volume I: </a:t>
            </a:r>
            <a:r>
              <a:rPr lang="en-US" dirty="0" smtClean="0"/>
              <a:t>Comprehensive tables</a:t>
            </a:r>
            <a:r>
              <a:rPr lang="en-US" dirty="0"/>
              <a:t>,” United Nations, Dept. Econ. Soc. Affairs, Population </a:t>
            </a:r>
            <a:r>
              <a:rPr lang="en-US" dirty="0" smtClean="0"/>
              <a:t>Division, New </a:t>
            </a:r>
            <a:r>
              <a:rPr lang="en-US" dirty="0"/>
              <a:t>York, NY, USA, Tech. Rep. ST/ESA/SER.A/287, </a:t>
            </a:r>
            <a:r>
              <a:rPr lang="en-US"/>
              <a:t>2009</a:t>
            </a:r>
            <a:r>
              <a:rPr lang="en-US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[4] Franca </a:t>
            </a:r>
            <a:r>
              <a:rPr lang="en-US" dirty="0" err="1"/>
              <a:t>Delmastro</a:t>
            </a:r>
            <a:r>
              <a:rPr lang="en-US" dirty="0"/>
              <a:t>, “Pervasive communications in healthcare”, Computer Communications Vol.35, pp.1284– 1295,2012. </a:t>
            </a:r>
            <a:r>
              <a:rPr lang="en-US" dirty="0" err="1"/>
              <a:t>Aruna</a:t>
            </a:r>
            <a:r>
              <a:rPr lang="en-US" dirty="0"/>
              <a:t> </a:t>
            </a:r>
            <a:r>
              <a:rPr lang="en-US" dirty="0" err="1"/>
              <a:t>Devi.S</a:t>
            </a:r>
            <a:r>
              <a:rPr lang="en-US" dirty="0"/>
              <a:t> et al. / International Journal of Computer Science &amp; Engineering Technology (IJCSET) ISSN: 2229-3345 Vol. 7 No. 03 Mar 2016 </a:t>
            </a:r>
            <a:r>
              <a:rPr lang="en-US" dirty="0" smtClean="0"/>
              <a:t>72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[5] </a:t>
            </a:r>
            <a:r>
              <a:rPr lang="en-US" dirty="0" err="1"/>
              <a:t>Jongyoon</a:t>
            </a:r>
            <a:r>
              <a:rPr lang="en-US" dirty="0"/>
              <a:t> Choi, </a:t>
            </a:r>
            <a:r>
              <a:rPr lang="en-US" dirty="0" err="1"/>
              <a:t>Beena</a:t>
            </a:r>
            <a:r>
              <a:rPr lang="en-US" dirty="0"/>
              <a:t> Ahmed and Ricardo Gutierrez-Osuna, Development and valuation of an Ambulatory Stress Monitor Based on Wearable Sensors, IEEE transactions on information technology in biomedicine, vol. 16, no. 2, March 2012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D76B23B-BDF8-4E05-A048-9C9991906AD3}"/>
              </a:ext>
            </a:extLst>
          </p:cNvPr>
          <p:cNvSpPr txBox="1">
            <a:spLocks/>
          </p:cNvSpPr>
          <p:nvPr/>
        </p:nvSpPr>
        <p:spPr>
          <a:xfrm>
            <a:off x="420956" y="345814"/>
            <a:ext cx="5303983" cy="740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Demonstration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A7B2A8A-4A19-4880-960E-7C9CDD2B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8" y="1284518"/>
            <a:ext cx="8084456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2077279" y="2655750"/>
            <a:ext cx="5304183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6000" b="1" dirty="0"/>
              <a:t>Thank </a:t>
            </a:r>
            <a:r>
              <a:rPr lang="en-US" sz="6000" b="1" dirty="0"/>
              <a:t>You</a:t>
            </a:r>
            <a:r>
              <a:rPr lang="en" sz="6000" b="1" dirty="0"/>
              <a:t> 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2077279" y="2655750"/>
            <a:ext cx="5304183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Any Question??</a:t>
            </a:r>
            <a:endParaRPr lang="en" sz="5400" b="1" dirty="0"/>
          </a:p>
        </p:txBody>
      </p:sp>
    </p:spTree>
    <p:extLst>
      <p:ext uri="{BB962C8B-B14F-4D97-AF65-F5344CB8AC3E}">
        <p14:creationId xmlns:p14="http://schemas.microsoft.com/office/powerpoint/2010/main" val="28408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152129" y="712062"/>
            <a:ext cx="5832600" cy="61897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3"/>
                </a:solidFill>
              </a:rPr>
              <a:t>Presentation Outline</a:t>
            </a:r>
            <a:endParaRPr lang="en" sz="3600" dirty="0">
              <a:solidFill>
                <a:schemeClr val="accent3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855514" y="1331041"/>
            <a:ext cx="5832600" cy="43609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Literature Review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Objectives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Design &amp; Methodology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Results &amp; Discussion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Future Work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Potential Application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Demonstration</a:t>
            </a:r>
            <a:endParaRPr lang="e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85750" y="296934"/>
            <a:ext cx="5002620" cy="8748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i="0" dirty="0">
                <a:solidFill>
                  <a:schemeClr val="accent3"/>
                </a:solidFill>
                <a:latin typeface="+mn-lt"/>
              </a:rPr>
              <a:t>Background</a:t>
            </a:r>
            <a:endParaRPr lang="en" i="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1429554"/>
            <a:ext cx="7534141" cy="4507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85750" y="296934"/>
            <a:ext cx="5002620" cy="8748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i="0" dirty="0">
                <a:solidFill>
                  <a:schemeClr val="accent3"/>
                </a:solidFill>
                <a:latin typeface="+mn-lt"/>
              </a:rPr>
              <a:t>Background</a:t>
            </a:r>
            <a:endParaRPr lang="en" i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123" y="1622738"/>
            <a:ext cx="7740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About </a:t>
            </a:r>
            <a:r>
              <a:rPr lang="en-US" sz="2400" dirty="0">
                <a:latin typeface="Trebuchet MS" panose="020B0603020202020204" pitchFamily="34" charset="0"/>
              </a:rPr>
              <a:t>47% of sudden cardiac deaths occur outside a hospital. This suggests that many people with heart disease don’t </a:t>
            </a:r>
            <a:r>
              <a:rPr lang="en-US" sz="2400" dirty="0" smtClean="0">
                <a:latin typeface="Trebuchet MS" panose="020B0603020202020204" pitchFamily="34" charset="0"/>
              </a:rPr>
              <a:t>respond fast [2].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" y="1171781"/>
            <a:ext cx="4121240" cy="3258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31" y="1171779"/>
            <a:ext cx="3810000" cy="32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6150" y="799210"/>
            <a:ext cx="5002620" cy="8748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i="0" dirty="0">
                <a:solidFill>
                  <a:schemeClr val="accent3"/>
                </a:solidFill>
                <a:latin typeface="+mn-lt"/>
              </a:rPr>
              <a:t>Background</a:t>
            </a:r>
            <a:endParaRPr lang="en" i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429" y="206062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THE </a:t>
            </a:r>
            <a:r>
              <a:rPr lang="en-US" sz="2000" dirty="0">
                <a:latin typeface="Trebuchet MS" panose="020B0603020202020204" pitchFamily="34" charset="0"/>
              </a:rPr>
              <a:t>number of elderly people in the world's </a:t>
            </a:r>
            <a:r>
              <a:rPr lang="en-US" sz="2000" dirty="0" smtClean="0">
                <a:latin typeface="Trebuchet MS" panose="020B0603020202020204" pitchFamily="34" charset="0"/>
              </a:rPr>
              <a:t>population is increasing </a:t>
            </a:r>
            <a:r>
              <a:rPr lang="en-US" sz="2000" dirty="0" err="1">
                <a:latin typeface="Trebuchet MS" panose="020B0603020202020204" pitchFamily="34" charset="0"/>
              </a:rPr>
              <a:t>signicantly</a:t>
            </a:r>
            <a:r>
              <a:rPr lang="en-US" sz="2000" dirty="0">
                <a:latin typeface="Trebuchet MS" panose="020B0603020202020204" pitchFamily="34" charset="0"/>
              </a:rPr>
              <a:t>. The number of people 60 </a:t>
            </a:r>
            <a:r>
              <a:rPr lang="en-US" sz="2000" dirty="0" smtClean="0">
                <a:latin typeface="Trebuchet MS" panose="020B0603020202020204" pitchFamily="34" charset="0"/>
              </a:rPr>
              <a:t>years of </a:t>
            </a:r>
            <a:r>
              <a:rPr lang="en-US" sz="2000" dirty="0">
                <a:latin typeface="Trebuchet MS" panose="020B0603020202020204" pitchFamily="34" charset="0"/>
              </a:rPr>
              <a:t>age and over has been projected to reach </a:t>
            </a:r>
            <a:r>
              <a:rPr lang="en-US" sz="2000" dirty="0" smtClean="0">
                <a:latin typeface="Trebuchet MS" panose="020B0603020202020204" pitchFamily="34" charset="0"/>
              </a:rPr>
              <a:t>approximately 700 </a:t>
            </a:r>
            <a:r>
              <a:rPr lang="en-US" sz="2000" dirty="0">
                <a:latin typeface="Trebuchet MS" panose="020B0603020202020204" pitchFamily="34" charset="0"/>
              </a:rPr>
              <a:t>million by 2009 and 2 billion by 2050 </a:t>
            </a:r>
            <a:r>
              <a:rPr lang="en-US" sz="2000" dirty="0" smtClean="0">
                <a:latin typeface="Trebuchet MS" panose="020B0603020202020204" pitchFamily="34" charset="0"/>
              </a:rPr>
              <a:t>[3].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algn="just"/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" y="1686935"/>
            <a:ext cx="7315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4250084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Background(CONT).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07034" y="1373089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8100"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8100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Internet of things on HealthCare</a:t>
            </a:r>
          </a:p>
          <a:p>
            <a:pPr marL="38100">
              <a:buNone/>
            </a:pPr>
            <a:endParaRPr lang="en-US" sz="3200" dirty="0"/>
          </a:p>
          <a:p>
            <a:pPr marL="457200" indent="-419100"/>
            <a:r>
              <a:rPr lang="en-US" sz="3200" dirty="0"/>
              <a:t>Remotes monitoring</a:t>
            </a:r>
          </a:p>
          <a:p>
            <a:pPr marL="457200" indent="-419100"/>
            <a:r>
              <a:rPr lang="en-US" sz="3200" dirty="0"/>
              <a:t>Reduce the health care expense</a:t>
            </a:r>
          </a:p>
          <a:p>
            <a:pPr marL="457200" indent="-419100"/>
            <a:r>
              <a:rPr lang="en-US" sz="3200" dirty="0"/>
              <a:t>Instant remedy and result</a:t>
            </a:r>
          </a:p>
          <a:p>
            <a:pPr marL="457200" indent="-419100"/>
            <a:r>
              <a:rPr lang="en-US" sz="3200" dirty="0"/>
              <a:t>To have a knowledge owns health condition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728571" y="1737696"/>
            <a:ext cx="2949692" cy="124565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Biosensor?</a:t>
            </a:r>
            <a:r>
              <a:rPr lang="en-US" sz="3200" b="1" dirty="0">
                <a:solidFill>
                  <a:schemeClr val="accent3"/>
                </a:solidFill>
              </a:rPr>
              <a:t/>
            </a:r>
            <a:br>
              <a:rPr lang="en-US" sz="3200" b="1" dirty="0">
                <a:solidFill>
                  <a:schemeClr val="accent3"/>
                </a:solidFill>
              </a:rPr>
            </a:br>
            <a:endParaRPr lang="en" sz="3200" dirty="0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2399851" y="2821927"/>
            <a:ext cx="6347791" cy="26714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As many definitions as workers in the field!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I favor: 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“a device that utilizes biological components e.g. enzymes to indicate the amount of a biomaterial”</a:t>
            </a:r>
            <a:endParaRPr lang="en-US" sz="2400" b="1" dirty="0">
              <a:solidFill>
                <a:schemeClr val="accent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cxnSpLocks/>
          </p:cNvCxnSpPr>
          <p:nvPr/>
        </p:nvCxnSpPr>
        <p:spPr>
          <a:xfrm flipH="1">
            <a:off x="7816215" y="2515660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B4EA83D-1B15-4BCC-9234-99D8A7F6DAEB}"/>
              </a:ext>
            </a:extLst>
          </p:cNvPr>
          <p:cNvSpPr txBox="1">
            <a:spLocks/>
          </p:cNvSpPr>
          <p:nvPr/>
        </p:nvSpPr>
        <p:spPr>
          <a:xfrm>
            <a:off x="829274" y="888415"/>
            <a:ext cx="5623424" cy="6878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Background(CONT).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262348" y="1602872"/>
            <a:ext cx="2949692" cy="124565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Motivation</a:t>
            </a:r>
            <a:b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1572089" y="2610174"/>
            <a:ext cx="5279901" cy="26714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To minimize the response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 Provide </a:t>
            </a:r>
            <a:r>
              <a:rPr lang="en-US" sz="2400" dirty="0"/>
              <a:t>emergency medical assistance</a:t>
            </a:r>
          </a:p>
          <a:p>
            <a:pPr algn="just"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cxnSpLocks/>
          </p:cNvCxnSpPr>
          <p:nvPr/>
        </p:nvCxnSpPr>
        <p:spPr>
          <a:xfrm flipH="1">
            <a:off x="8847313" y="373504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B4EA83D-1B15-4BCC-9234-99D8A7F6DAEB}"/>
              </a:ext>
            </a:extLst>
          </p:cNvPr>
          <p:cNvSpPr txBox="1">
            <a:spLocks/>
          </p:cNvSpPr>
          <p:nvPr/>
        </p:nvSpPr>
        <p:spPr>
          <a:xfrm>
            <a:off x="829274" y="888415"/>
            <a:ext cx="5623424" cy="6878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Background(CONT).</a:t>
            </a:r>
          </a:p>
        </p:txBody>
      </p:sp>
    </p:spTree>
    <p:extLst>
      <p:ext uri="{BB962C8B-B14F-4D97-AF65-F5344CB8AC3E}">
        <p14:creationId xmlns:p14="http://schemas.microsoft.com/office/powerpoint/2010/main" val="12291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694</Words>
  <Application>Microsoft Office PowerPoint</Application>
  <PresentationFormat>On-screen Show (4:3)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Trebuchet MS</vt:lpstr>
      <vt:lpstr>Vrinda</vt:lpstr>
      <vt:lpstr>Calibri</vt:lpstr>
      <vt:lpstr>Roboto Slab</vt:lpstr>
      <vt:lpstr>Source Sans Pro</vt:lpstr>
      <vt:lpstr>Arial</vt:lpstr>
      <vt:lpstr>Wingdings</vt:lpstr>
      <vt:lpstr>Cordelia template</vt:lpstr>
      <vt:lpstr>Real Time  Heart Disease Monitoring System </vt:lpstr>
      <vt:lpstr>PowerPoint Presentation</vt:lpstr>
      <vt:lpstr>Presentation Outline</vt:lpstr>
      <vt:lpstr>PowerPoint Presentation</vt:lpstr>
      <vt:lpstr>PowerPoint Presentation</vt:lpstr>
      <vt:lpstr>PowerPoint Presentation</vt:lpstr>
      <vt:lpstr>Background(CONT).</vt:lpstr>
      <vt:lpstr>Biosensor? </vt:lpstr>
      <vt:lpstr>Motivation </vt:lpstr>
      <vt:lpstr>Literature review</vt:lpstr>
      <vt:lpstr>Problem Statements</vt:lpstr>
      <vt:lpstr>Objectives</vt:lpstr>
      <vt:lpstr>Design and  Methodology</vt:lpstr>
      <vt:lpstr>Design and Methodology(CONT).</vt:lpstr>
      <vt:lpstr>Design and Methodology(CONT).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  <vt:lpstr>Any Question??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Health Monitoring for Critically ill patient </dc:title>
  <cp:lastModifiedBy>Md. Solaiman Hosen</cp:lastModifiedBy>
  <cp:revision>47</cp:revision>
  <dcterms:modified xsi:type="dcterms:W3CDTF">2018-04-16T10:07:56Z</dcterms:modified>
</cp:coreProperties>
</file>