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40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53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212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33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6026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09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825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35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848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66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812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477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6672" y="2017857"/>
            <a:ext cx="7998655" cy="149015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Boundary value analysis</a:t>
            </a:r>
            <a:r>
              <a:rPr lang="en-US" sz="3200" b="1" dirty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/>
            </a:r>
            <a:br>
              <a:rPr lang="en-US" sz="3200" b="1" dirty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</a:br>
            <a:r>
              <a:rPr sz="3200" b="1" dirty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 Goals</a:t>
            </a:r>
            <a:r>
              <a:rPr sz="3200" b="1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,  Examples</a:t>
            </a:r>
            <a:r>
              <a:rPr lang="en-US" sz="3200" b="1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/>
            </a:r>
            <a:br>
              <a:rPr lang="en-US" sz="3200" b="1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</a:br>
            <a:r>
              <a:rPr lang="en-US" sz="3200" b="1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CSE435</a:t>
            </a:r>
            <a:endParaRPr sz="3200" b="1" dirty="0">
              <a:ln w="0"/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6055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975" y="454079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0" y="1446529"/>
            <a:ext cx="8007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2870" marR="5080" indent="-1360805"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Example: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test module </a:t>
            </a:r>
            <a:r>
              <a:rPr sz="2000" dirty="0">
                <a:latin typeface="Times New Roman"/>
                <a:cs typeface="Times New Roman"/>
              </a:rPr>
              <a:t>for HR, </a:t>
            </a:r>
            <a:r>
              <a:rPr sz="2000" spc="-5" dirty="0">
                <a:latin typeface="Times New Roman"/>
                <a:cs typeface="Times New Roman"/>
              </a:rPr>
              <a:t>which determines to </a:t>
            </a:r>
            <a:r>
              <a:rPr sz="2000" dirty="0">
                <a:latin typeface="Times New Roman"/>
                <a:cs typeface="Times New Roman"/>
              </a:rPr>
              <a:t>hire </a:t>
            </a:r>
            <a:r>
              <a:rPr sz="2000" spc="-5" dirty="0">
                <a:latin typeface="Times New Roman"/>
                <a:cs typeface="Times New Roman"/>
              </a:rPr>
              <a:t>the candidate </a:t>
            </a:r>
            <a:r>
              <a:rPr sz="2000" dirty="0">
                <a:latin typeface="Times New Roman"/>
                <a:cs typeface="Times New Roman"/>
              </a:rPr>
              <a:t>or  </a:t>
            </a:r>
            <a:r>
              <a:rPr sz="2000" spc="-5" dirty="0">
                <a:latin typeface="Times New Roman"/>
                <a:cs typeface="Times New Roman"/>
              </a:rPr>
              <a:t>not, based </a:t>
            </a:r>
            <a:r>
              <a:rPr sz="2000" dirty="0">
                <a:latin typeface="Times New Roman"/>
                <a:cs typeface="Times New Roman"/>
              </a:rPr>
              <a:t>on the age 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candidate: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1" y="2100579"/>
            <a:ext cx="114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6330" y="2117090"/>
            <a:ext cx="3044190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9880" indent="64769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0-16 (Do not </a:t>
            </a:r>
            <a:r>
              <a:rPr sz="2000" spc="-5" dirty="0">
                <a:latin typeface="Times New Roman"/>
                <a:cs typeface="Times New Roman"/>
              </a:rPr>
              <a:t>Hire</a:t>
            </a:r>
            <a:r>
              <a:rPr sz="2000" spc="-5">
                <a:latin typeface="Times New Roman"/>
                <a:cs typeface="Times New Roman"/>
              </a:rPr>
              <a:t>);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2700" marR="309880" indent="64769">
              <a:spcBef>
                <a:spcPts val="100"/>
              </a:spcBef>
            </a:pPr>
            <a:r>
              <a:rPr sz="2000" smtClean="0">
                <a:latin typeface="Times New Roman"/>
                <a:cs typeface="Times New Roman"/>
              </a:rPr>
              <a:t>16-18  </a:t>
            </a:r>
            <a:r>
              <a:rPr sz="2000" dirty="0">
                <a:latin typeface="Times New Roman"/>
                <a:cs typeface="Times New Roman"/>
              </a:rPr>
              <a:t>(Can </a:t>
            </a:r>
            <a:r>
              <a:rPr sz="2000" spc="-5" dirty="0">
                <a:latin typeface="Times New Roman"/>
                <a:cs typeface="Times New Roman"/>
              </a:rPr>
              <a:t>hire </a:t>
            </a:r>
            <a:r>
              <a:rPr sz="2000" spc="-5">
                <a:latin typeface="Times New Roman"/>
                <a:cs typeface="Times New Roman"/>
              </a:rPr>
              <a:t>only </a:t>
            </a:r>
            <a:r>
              <a:rPr sz="2000" smtClean="0">
                <a:latin typeface="Times New Roman"/>
                <a:cs typeface="Times New Roman"/>
              </a:rPr>
              <a:t>part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pc="-10" smtClean="0">
                <a:latin typeface="Times New Roman"/>
                <a:cs typeface="Times New Roman"/>
              </a:rPr>
              <a:t>time</a:t>
            </a:r>
            <a:r>
              <a:rPr sz="2000" spc="-45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);</a:t>
            </a:r>
          </a:p>
          <a:p>
            <a:pPr marL="12700" marR="5080"/>
            <a:r>
              <a:rPr sz="2000" dirty="0">
                <a:latin typeface="Times New Roman"/>
                <a:cs typeface="Times New Roman"/>
              </a:rPr>
              <a:t>18-55 (Can </a:t>
            </a:r>
            <a:r>
              <a:rPr sz="2000" spc="-5" dirty="0">
                <a:latin typeface="Times New Roman"/>
                <a:cs typeface="Times New Roman"/>
              </a:rPr>
              <a:t>hire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full </a:t>
            </a:r>
            <a:r>
              <a:rPr sz="2000" spc="-10" dirty="0">
                <a:latin typeface="Times New Roman"/>
                <a:cs typeface="Times New Roman"/>
              </a:rPr>
              <a:t>time);  </a:t>
            </a:r>
            <a:r>
              <a:rPr sz="2000" dirty="0">
                <a:latin typeface="Times New Roman"/>
                <a:cs typeface="Times New Roman"/>
              </a:rPr>
              <a:t>55-99(Do not</a:t>
            </a:r>
            <a:r>
              <a:rPr sz="2000" spc="-5" dirty="0">
                <a:latin typeface="Times New Roman"/>
                <a:cs typeface="Times New Roman"/>
              </a:rPr>
              <a:t> Hire)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700" y="3945890"/>
            <a:ext cx="2674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Equivalance</a:t>
            </a:r>
            <a:r>
              <a:rPr sz="2400" b="1" spc="-4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classes: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0-15: Do 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5430" y="3945890"/>
            <a:ext cx="2454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Boundary</a:t>
            </a:r>
            <a:r>
              <a:rPr sz="2400" b="1" spc="-8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006FBF"/>
                </a:solidFill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{-1, 0, </a:t>
            </a:r>
            <a:r>
              <a:rPr sz="2000" spc="-5" dirty="0">
                <a:latin typeface="Times New Roman"/>
                <a:cs typeface="Times New Roman"/>
              </a:rPr>
              <a:t>1}, </a:t>
            </a:r>
            <a:r>
              <a:rPr sz="2000" dirty="0">
                <a:latin typeface="Times New Roman"/>
                <a:cs typeface="Times New Roman"/>
              </a:rPr>
              <a:t>{14, 15,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16},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00" y="4616451"/>
            <a:ext cx="3111500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16-17: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hire </a:t>
            </a:r>
            <a:r>
              <a:rPr sz="2000" spc="-5" dirty="0">
                <a:latin typeface="Times New Roman"/>
                <a:cs typeface="Times New Roman"/>
              </a:rPr>
              <a:t>only </a:t>
            </a:r>
            <a:r>
              <a:rPr sz="2000" dirty="0">
                <a:latin typeface="Times New Roman"/>
                <a:cs typeface="Times New Roman"/>
              </a:rPr>
              <a:t>part </a:t>
            </a:r>
            <a:r>
              <a:rPr sz="2000" spc="-10" dirty="0">
                <a:latin typeface="Times New Roman"/>
                <a:cs typeface="Times New Roman"/>
              </a:rPr>
              <a:t>time  </a:t>
            </a:r>
            <a:r>
              <a:rPr sz="2000" dirty="0">
                <a:latin typeface="Times New Roman"/>
                <a:cs typeface="Times New Roman"/>
              </a:rPr>
              <a:t>18-54: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hire on </a:t>
            </a:r>
            <a:r>
              <a:rPr sz="2000" spc="-5" dirty="0">
                <a:latin typeface="Times New Roman"/>
                <a:cs typeface="Times New Roman"/>
              </a:rPr>
              <a:t>full </a:t>
            </a:r>
            <a:r>
              <a:rPr sz="2000" spc="-10" dirty="0">
                <a:latin typeface="Times New Roman"/>
                <a:cs typeface="Times New Roman"/>
              </a:rPr>
              <a:t>time  </a:t>
            </a:r>
            <a:r>
              <a:rPr sz="2000" dirty="0">
                <a:latin typeface="Times New Roman"/>
                <a:cs typeface="Times New Roman"/>
              </a:rPr>
              <a:t>55-99: Do 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5430" y="4616451"/>
            <a:ext cx="14192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{17, </a:t>
            </a:r>
            <a:r>
              <a:rPr sz="2000" dirty="0">
                <a:latin typeface="Times New Roman"/>
                <a:cs typeface="Times New Roman"/>
              </a:rPr>
              <a:t>18,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19},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0"/>
              </a:spcBef>
            </a:pPr>
            <a:r>
              <a:rPr sz="2000" spc="-5" dirty="0">
                <a:latin typeface="Times New Roman"/>
                <a:cs typeface="Times New Roman"/>
              </a:rPr>
              <a:t>{54, </a:t>
            </a:r>
            <a:r>
              <a:rPr sz="2000" dirty="0">
                <a:latin typeface="Times New Roman"/>
                <a:cs typeface="Times New Roman"/>
              </a:rPr>
              <a:t>55,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56},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latin typeface="Times New Roman"/>
                <a:cs typeface="Times New Roman"/>
              </a:rPr>
              <a:t>{98, </a:t>
            </a:r>
            <a:r>
              <a:rPr sz="2000" dirty="0">
                <a:latin typeface="Times New Roman"/>
                <a:cs typeface="Times New Roman"/>
              </a:rPr>
              <a:t>99,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3750" y="4366259"/>
            <a:ext cx="6985000" cy="0"/>
          </a:xfrm>
          <a:custGeom>
            <a:avLst/>
            <a:gdLst/>
            <a:ahLst/>
            <a:cxnLst/>
            <a:rect l="l" t="t" r="r" b="b"/>
            <a:pathLst>
              <a:path w="6985000">
                <a:moveTo>
                  <a:pt x="0" y="0"/>
                </a:moveTo>
                <a:lnTo>
                  <a:pt x="6985000" y="0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91809" y="4076700"/>
            <a:ext cx="0" cy="1657350"/>
          </a:xfrm>
          <a:custGeom>
            <a:avLst/>
            <a:gdLst/>
            <a:ahLst/>
            <a:cxnLst/>
            <a:rect l="l" t="t" r="r" b="b"/>
            <a:pathLst>
              <a:path h="1657350">
                <a:moveTo>
                  <a:pt x="0" y="0"/>
                </a:moveTo>
                <a:lnTo>
                  <a:pt x="0" y="1657350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95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6E75A-9C2B-4AA3-A770-6337ACBF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28090-36D0-4473-829F-E07484AA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table is basically an outstanding technique used in both testing and requirements management. It is </a:t>
            </a:r>
            <a:r>
              <a:rPr lang="en-US" b="1" dirty="0"/>
              <a:t>a structured exercise to prepare requirements when dealing with complex business rules.</a:t>
            </a:r>
            <a:r>
              <a:rPr lang="en-US" dirty="0"/>
              <a:t> </a:t>
            </a:r>
          </a:p>
          <a:p>
            <a:r>
              <a:rPr lang="en-US" dirty="0"/>
              <a:t>A decision table lists causes and effects in a matrix. Each column represents a unique combination.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F73E21C-10C4-4346-8675-85F8B701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877061"/>
              </p:ext>
            </p:extLst>
          </p:nvPr>
        </p:nvGraphicFramePr>
        <p:xfrm>
          <a:off x="2271151" y="4051105"/>
          <a:ext cx="812800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37464509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2313824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5485289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04618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1747739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567417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Cause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Inputs1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Inputs2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Inputs3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Inputs4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Inputs5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15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Cause1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589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Cause2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629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Cause3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770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Effect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58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39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307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87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5338E-360C-44A4-A70F-20E4C0CD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Withdrawing money from bank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9571E16-192C-414B-8C3E-BEA8B515D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852229" y="2293034"/>
            <a:ext cx="6663157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24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19C16A-AC50-4380-8CCC-7F5510E1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analyze the requirement to create the first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3A243A-CAC0-4208-93CD-11107AFC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009717" cy="4023360"/>
          </a:xfrm>
        </p:spPr>
        <p:txBody>
          <a:bodyPr/>
          <a:lstStyle/>
          <a:p>
            <a:r>
              <a:rPr lang="en-US" dirty="0"/>
              <a:t>Requirement: “Withdrawal is granted if requested amount is covered by the balance or if the customer is granted credit to cover the withdrawal amount”</a:t>
            </a:r>
          </a:p>
          <a:p>
            <a:pPr lvl="1"/>
            <a:endParaRPr lang="en-US" dirty="0"/>
          </a:p>
          <a:p>
            <a:pPr marL="393700" indent="-393700" algn="just">
              <a:buFont typeface="Arial" panose="020B0604020202020204" pitchFamily="34" charset="0"/>
              <a:buChar char="•"/>
            </a:pPr>
            <a:r>
              <a:rPr lang="en-US" sz="2400" dirty="0"/>
              <a:t>Express conditions and resulting actions in a list so that they are either TRUE or FALSE.</a:t>
            </a:r>
          </a:p>
          <a:p>
            <a:pPr marL="393700" indent="-393700">
              <a:buFont typeface="Arial" panose="020B0604020202020204" pitchFamily="34" charset="0"/>
              <a:buChar char="•"/>
            </a:pPr>
            <a:r>
              <a:rPr lang="en-US" sz="2400" dirty="0"/>
              <a:t>In this case there are two conditions, “withdrawal amount ≤ balance” and “credit granted”. There is one result, the withdrawal is granted.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4A6C935-3102-4C6E-9CC7-516888DF221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301133" y="3257929"/>
            <a:ext cx="4482905" cy="22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28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15C60-A600-4718-BE1E-CBE92A0E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add Colum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744F2-9400-40FF-8098-26A18AD4E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2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Calculate how many columns are needed in the table. The number of columns depends on the number of conditions and the number of alternatives for each</a:t>
                </a:r>
              </a:p>
              <a:p>
                <a:r>
                  <a:rPr lang="en-US" dirty="0"/>
                  <a:t>condition.</a:t>
                </a:r>
              </a:p>
              <a:p>
                <a:pPr marL="511175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If there are two conditions and each condition can be either true or false, you need 4 columns. If there are three conditions there will be 8 columns and so on.</a:t>
                </a:r>
              </a:p>
              <a:p>
                <a:pPr marL="511175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Mathematically, the number of columns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conditions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511175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  <a:r>
                  <a:rPr lang="en-US" dirty="0"/>
                  <a:t> columns.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11744F2-9400-40FF-8098-26A18AD4E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2" cy="4023360"/>
              </a:xfrm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299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83C67-6725-45A8-8880-06743EC3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FDDAA9-5CD4-4E73-B655-4BC71B28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694107" cy="4023360"/>
          </a:xfrm>
        </p:spPr>
        <p:txBody>
          <a:bodyPr/>
          <a:lstStyle/>
          <a:p>
            <a:r>
              <a:rPr lang="en-US" b="1" dirty="0"/>
              <a:t>Reduce the table</a:t>
            </a:r>
          </a:p>
          <a:p>
            <a:pPr marL="393700" indent="-338138">
              <a:buFont typeface="Arial" panose="020B0604020202020204" pitchFamily="34" charset="0"/>
              <a:buChar char="•"/>
            </a:pPr>
            <a:r>
              <a:rPr lang="en-US" dirty="0"/>
              <a:t>Mark insignificant values with “-”. Invalid combinations are those that cannot happen, for example, that someone is both an infant and senior. Mark them somehow, e.g. with “X”.</a:t>
            </a:r>
          </a:p>
          <a:p>
            <a:pPr marL="393700" indent="-338138">
              <a:buFont typeface="Arial" panose="020B0604020202020204" pitchFamily="34" charset="0"/>
              <a:buChar char="•"/>
            </a:pPr>
            <a:r>
              <a:rPr lang="en-US" dirty="0"/>
              <a:t>If the requested amount is less than or equal to the account balance it does not matter if credit is granted. You may delete the columns that have become identical.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C291B3-CC14-4C01-A9AF-299E02D2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12687" y="4633898"/>
            <a:ext cx="7047980" cy="16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88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848C4-C3B2-41F6-87DD-681B3AE5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determine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6740F3-F3E5-4D41-AC8D-870295DF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buFont typeface="Arial" panose="020B0604020202020204" pitchFamily="34" charset="0"/>
              <a:buChar char="•"/>
            </a:pPr>
            <a:r>
              <a:rPr lang="en-US" dirty="0"/>
              <a:t>Enter actions for each column in the table according the requirement.</a:t>
            </a:r>
          </a:p>
          <a:p>
            <a:pPr marL="338138" indent="-338138">
              <a:buFont typeface="Arial" panose="020B0604020202020204" pitchFamily="34" charset="0"/>
              <a:buChar char="•"/>
            </a:pPr>
            <a:r>
              <a:rPr lang="en-US" dirty="0"/>
              <a:t>They may be named R1/Rule 1, R2/Rule 2 and so on, but can also be given more descriptive names</a:t>
            </a:r>
          </a:p>
          <a:p>
            <a:pPr marL="338138" indent="-338138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EEF085-3A9E-41A8-8B7E-557EE389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115773" y="3554644"/>
            <a:ext cx="7088258" cy="239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53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052" y="2356367"/>
            <a:ext cx="6525895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Thank </a:t>
            </a:r>
            <a:r>
              <a:rPr b="1" dirty="0">
                <a:latin typeface="Times New Roman"/>
                <a:cs typeface="Times New Roman"/>
              </a:rPr>
              <a:t>you</a:t>
            </a:r>
            <a:r>
              <a:rPr b="1" spc="-5" dirty="0"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4281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275" y="369598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80820"/>
            <a:ext cx="4712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spcBef>
                <a:spcPts val="580"/>
              </a:spcBef>
            </a:pPr>
            <a:r>
              <a:rPr lang="en-US"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boundary</a:t>
            </a:r>
            <a:r>
              <a:rPr sz="2400" b="1" spc="-14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value: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2191933"/>
            <a:ext cx="8060055" cy="37335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an input value or output value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on the edge of an  equivalence partition or at the </a:t>
            </a:r>
            <a:r>
              <a:rPr sz="2400" spc="-5" dirty="0">
                <a:latin typeface="Times New Roman"/>
                <a:cs typeface="Times New Roman"/>
              </a:rPr>
              <a:t>smallest incremental </a:t>
            </a:r>
            <a:r>
              <a:rPr sz="2400" dirty="0">
                <a:latin typeface="Times New Roman"/>
                <a:cs typeface="Times New Roman"/>
              </a:rPr>
              <a:t>distance on  either side of an edge, </a:t>
            </a:r>
            <a:r>
              <a:rPr sz="2400" spc="-5" dirty="0">
                <a:latin typeface="Times New Roman"/>
                <a:cs typeface="Times New Roman"/>
              </a:rPr>
              <a:t>for example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maximum  </a:t>
            </a:r>
            <a:r>
              <a:rPr sz="2400" dirty="0">
                <a:latin typeface="Times New Roman"/>
                <a:cs typeface="Times New Roman"/>
              </a:rPr>
              <a:t>value of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range.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spcBef>
                <a:spcPts val="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Boundary value analyze</a:t>
            </a:r>
            <a:r>
              <a:rPr sz="2400" b="1" spc="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006FBF"/>
                </a:solidFill>
                <a:latin typeface="Times New Roman"/>
                <a:cs typeface="Times New Roman"/>
              </a:rPr>
              <a:t>(BVA)?</a:t>
            </a:r>
            <a:endParaRPr lang="en-US" sz="2400" b="1" spc="-60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355600">
              <a:spcBef>
                <a:spcPts val="58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marR="1247775">
              <a:lnSpc>
                <a:spcPct val="109700"/>
              </a:lnSpc>
              <a:spcBef>
                <a:spcPts val="10"/>
              </a:spcBef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technique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refine </a:t>
            </a:r>
            <a:r>
              <a:rPr sz="2400" dirty="0">
                <a:latin typeface="Times New Roman"/>
                <a:cs typeface="Times New Roman"/>
              </a:rPr>
              <a:t>equivalence partitioning  </a:t>
            </a:r>
            <a:r>
              <a:rPr sz="2400" spc="-5" dirty="0">
                <a:latin typeface="Times New Roman"/>
                <a:cs typeface="Times New Roman"/>
              </a:rPr>
              <a:t>based </a:t>
            </a:r>
            <a:r>
              <a:rPr sz="2400" dirty="0">
                <a:latin typeface="Times New Roman"/>
                <a:cs typeface="Times New Roman"/>
              </a:rPr>
              <a:t>on testing at the </a:t>
            </a:r>
            <a:r>
              <a:rPr sz="2400" spc="-5" dirty="0">
                <a:latin typeface="Times New Roman"/>
                <a:cs typeface="Times New Roman"/>
              </a:rPr>
              <a:t>boundaries between</a:t>
            </a:r>
            <a:r>
              <a:rPr sz="2400" dirty="0">
                <a:latin typeface="Times New Roman"/>
                <a:cs typeface="Times New Roman"/>
              </a:rPr>
              <a:t>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545441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689" y="591820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429" y="1445259"/>
            <a:ext cx="2556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Equivalence</a:t>
            </a:r>
            <a:r>
              <a:rPr sz="2400" b="1" spc="-4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classes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6950" y="2348230"/>
            <a:ext cx="3221990" cy="3351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1060" y="3395921"/>
            <a:ext cx="162678" cy="165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090" y="3326129"/>
            <a:ext cx="255270" cy="198120"/>
          </a:xfrm>
          <a:custGeom>
            <a:avLst/>
            <a:gdLst/>
            <a:ahLst/>
            <a:cxnLst/>
            <a:rect l="l" t="t" r="r" b="b"/>
            <a:pathLst>
              <a:path w="255270" h="198120">
                <a:moveTo>
                  <a:pt x="128270" y="0"/>
                </a:moveTo>
                <a:lnTo>
                  <a:pt x="77688" y="7620"/>
                </a:lnTo>
                <a:lnTo>
                  <a:pt x="36988" y="28575"/>
                </a:lnTo>
                <a:lnTo>
                  <a:pt x="9862" y="60007"/>
                </a:lnTo>
                <a:lnTo>
                  <a:pt x="0" y="99060"/>
                </a:lnTo>
                <a:lnTo>
                  <a:pt x="9862" y="138112"/>
                </a:lnTo>
                <a:lnTo>
                  <a:pt x="36988" y="169545"/>
                </a:lnTo>
                <a:lnTo>
                  <a:pt x="77688" y="190500"/>
                </a:lnTo>
                <a:lnTo>
                  <a:pt x="128270" y="198120"/>
                </a:lnTo>
                <a:lnTo>
                  <a:pt x="178117" y="190500"/>
                </a:lnTo>
                <a:lnTo>
                  <a:pt x="218440" y="169545"/>
                </a:lnTo>
                <a:lnTo>
                  <a:pt x="245427" y="138112"/>
                </a:lnTo>
                <a:lnTo>
                  <a:pt x="255270" y="99060"/>
                </a:lnTo>
                <a:lnTo>
                  <a:pt x="245427" y="60007"/>
                </a:lnTo>
                <a:lnTo>
                  <a:pt x="218440" y="28575"/>
                </a:lnTo>
                <a:lnTo>
                  <a:pt x="178117" y="7620"/>
                </a:lnTo>
                <a:lnTo>
                  <a:pt x="12827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3090" y="3326129"/>
            <a:ext cx="255270" cy="198120"/>
          </a:xfrm>
          <a:custGeom>
            <a:avLst/>
            <a:gdLst/>
            <a:ahLst/>
            <a:cxnLst/>
            <a:rect l="l" t="t" r="r" b="b"/>
            <a:pathLst>
              <a:path w="255270" h="198120">
                <a:moveTo>
                  <a:pt x="128270" y="0"/>
                </a:moveTo>
                <a:lnTo>
                  <a:pt x="178117" y="7620"/>
                </a:lnTo>
                <a:lnTo>
                  <a:pt x="218440" y="28575"/>
                </a:lnTo>
                <a:lnTo>
                  <a:pt x="245427" y="60007"/>
                </a:lnTo>
                <a:lnTo>
                  <a:pt x="255270" y="99060"/>
                </a:lnTo>
                <a:lnTo>
                  <a:pt x="245427" y="138112"/>
                </a:lnTo>
                <a:lnTo>
                  <a:pt x="218440" y="169545"/>
                </a:lnTo>
                <a:lnTo>
                  <a:pt x="178117" y="190500"/>
                </a:lnTo>
                <a:lnTo>
                  <a:pt x="128270" y="198120"/>
                </a:lnTo>
                <a:lnTo>
                  <a:pt x="77688" y="190500"/>
                </a:lnTo>
                <a:lnTo>
                  <a:pt x="36988" y="169545"/>
                </a:lnTo>
                <a:lnTo>
                  <a:pt x="9862" y="138112"/>
                </a:lnTo>
                <a:lnTo>
                  <a:pt x="0" y="99060"/>
                </a:lnTo>
                <a:lnTo>
                  <a:pt x="9862" y="60007"/>
                </a:lnTo>
                <a:lnTo>
                  <a:pt x="36988" y="28575"/>
                </a:lnTo>
                <a:lnTo>
                  <a:pt x="77688" y="7619"/>
                </a:lnTo>
                <a:lnTo>
                  <a:pt x="128270" y="0"/>
                </a:lnTo>
                <a:close/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3090" y="3326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8359" y="3524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5930" y="4029650"/>
            <a:ext cx="158868" cy="167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7679" y="4112259"/>
            <a:ext cx="1731010" cy="601980"/>
          </a:xfrm>
          <a:custGeom>
            <a:avLst/>
            <a:gdLst/>
            <a:ahLst/>
            <a:cxnLst/>
            <a:rect l="l" t="t" r="r" b="b"/>
            <a:pathLst>
              <a:path w="1731010" h="601979">
                <a:moveTo>
                  <a:pt x="1731009" y="0"/>
                </a:moveTo>
                <a:lnTo>
                  <a:pt x="0" y="6019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6080" y="4660900"/>
            <a:ext cx="121919" cy="107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439" y="3495040"/>
            <a:ext cx="1428750" cy="1040130"/>
          </a:xfrm>
          <a:custGeom>
            <a:avLst/>
            <a:gdLst/>
            <a:ahLst/>
            <a:cxnLst/>
            <a:rect l="l" t="t" r="r" b="b"/>
            <a:pathLst>
              <a:path w="1428750" h="1040129">
                <a:moveTo>
                  <a:pt x="1428750" y="0"/>
                </a:moveTo>
                <a:lnTo>
                  <a:pt x="0" y="104013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6080" y="4490720"/>
            <a:ext cx="118109" cy="107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14880" y="4933950"/>
            <a:ext cx="2217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Boundary</a:t>
            </a:r>
            <a:r>
              <a:rPr sz="2400" b="1" spc="-6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44920" y="3326129"/>
            <a:ext cx="254000" cy="198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4920" y="3326129"/>
            <a:ext cx="254000" cy="198120"/>
          </a:xfrm>
          <a:custGeom>
            <a:avLst/>
            <a:gdLst/>
            <a:ahLst/>
            <a:cxnLst/>
            <a:rect l="l" t="t" r="r" b="b"/>
            <a:pathLst>
              <a:path w="254000" h="198120">
                <a:moveTo>
                  <a:pt x="127000" y="0"/>
                </a:moveTo>
                <a:lnTo>
                  <a:pt x="177383" y="7620"/>
                </a:lnTo>
                <a:lnTo>
                  <a:pt x="217646" y="28575"/>
                </a:lnTo>
                <a:lnTo>
                  <a:pt x="244336" y="60007"/>
                </a:lnTo>
                <a:lnTo>
                  <a:pt x="254000" y="99060"/>
                </a:lnTo>
                <a:lnTo>
                  <a:pt x="244336" y="138112"/>
                </a:lnTo>
                <a:lnTo>
                  <a:pt x="217646" y="169545"/>
                </a:lnTo>
                <a:lnTo>
                  <a:pt x="177383" y="190500"/>
                </a:lnTo>
                <a:lnTo>
                  <a:pt x="127000" y="198120"/>
                </a:lnTo>
                <a:lnTo>
                  <a:pt x="76616" y="190500"/>
                </a:lnTo>
                <a:lnTo>
                  <a:pt x="36353" y="169545"/>
                </a:lnTo>
                <a:lnTo>
                  <a:pt x="9663" y="138112"/>
                </a:lnTo>
                <a:lnTo>
                  <a:pt x="0" y="99060"/>
                </a:lnTo>
                <a:lnTo>
                  <a:pt x="9663" y="60007"/>
                </a:lnTo>
                <a:lnTo>
                  <a:pt x="36353" y="28575"/>
                </a:lnTo>
                <a:lnTo>
                  <a:pt x="76616" y="7619"/>
                </a:lnTo>
                <a:lnTo>
                  <a:pt x="127000" y="0"/>
                </a:lnTo>
                <a:close/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4920" y="3326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98920" y="3524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2329" y="4024629"/>
            <a:ext cx="254000" cy="196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2329" y="4024629"/>
            <a:ext cx="254000" cy="196850"/>
          </a:xfrm>
          <a:custGeom>
            <a:avLst/>
            <a:gdLst/>
            <a:ahLst/>
            <a:cxnLst/>
            <a:rect l="l" t="t" r="r" b="b"/>
            <a:pathLst>
              <a:path w="254000" h="196850">
                <a:moveTo>
                  <a:pt x="127000" y="0"/>
                </a:moveTo>
                <a:lnTo>
                  <a:pt x="177383" y="7620"/>
                </a:lnTo>
                <a:lnTo>
                  <a:pt x="217646" y="28575"/>
                </a:lnTo>
                <a:lnTo>
                  <a:pt x="244336" y="60007"/>
                </a:lnTo>
                <a:lnTo>
                  <a:pt x="254000" y="99060"/>
                </a:lnTo>
                <a:lnTo>
                  <a:pt x="244336" y="137378"/>
                </a:lnTo>
                <a:lnTo>
                  <a:pt x="217646" y="168433"/>
                </a:lnTo>
                <a:lnTo>
                  <a:pt x="177383" y="189249"/>
                </a:lnTo>
                <a:lnTo>
                  <a:pt x="127000" y="196850"/>
                </a:lnTo>
                <a:lnTo>
                  <a:pt x="76616" y="189249"/>
                </a:lnTo>
                <a:lnTo>
                  <a:pt x="36353" y="168433"/>
                </a:lnTo>
                <a:lnTo>
                  <a:pt x="9663" y="137378"/>
                </a:lnTo>
                <a:lnTo>
                  <a:pt x="0" y="99060"/>
                </a:lnTo>
                <a:lnTo>
                  <a:pt x="9663" y="60007"/>
                </a:lnTo>
                <a:lnTo>
                  <a:pt x="36353" y="28575"/>
                </a:lnTo>
                <a:lnTo>
                  <a:pt x="76616" y="7620"/>
                </a:lnTo>
                <a:lnTo>
                  <a:pt x="127000" y="0"/>
                </a:lnTo>
                <a:close/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2329" y="4024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96329" y="422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5321" y="1983739"/>
            <a:ext cx="909319" cy="1084580"/>
          </a:xfrm>
          <a:custGeom>
            <a:avLst/>
            <a:gdLst/>
            <a:ahLst/>
            <a:cxnLst/>
            <a:rect l="l" t="t" r="r" b="b"/>
            <a:pathLst>
              <a:path w="909320" h="1084580">
                <a:moveTo>
                  <a:pt x="0" y="1084580"/>
                </a:moveTo>
                <a:lnTo>
                  <a:pt x="909319" y="0"/>
                </a:lnTo>
              </a:path>
            </a:pathLst>
          </a:custGeom>
          <a:ln w="889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12890" y="1930400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70" h="81280">
                <a:moveTo>
                  <a:pt x="77470" y="0"/>
                </a:moveTo>
                <a:lnTo>
                  <a:pt x="0" y="33020"/>
                </a:lnTo>
                <a:lnTo>
                  <a:pt x="57150" y="81279"/>
                </a:lnTo>
                <a:lnTo>
                  <a:pt x="7747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3670" y="2070100"/>
            <a:ext cx="530860" cy="1927860"/>
          </a:xfrm>
          <a:custGeom>
            <a:avLst/>
            <a:gdLst/>
            <a:ahLst/>
            <a:cxnLst/>
            <a:rect l="l" t="t" r="r" b="b"/>
            <a:pathLst>
              <a:path w="530860" h="1927860">
                <a:moveTo>
                  <a:pt x="0" y="1927860"/>
                </a:moveTo>
                <a:lnTo>
                  <a:pt x="530859" y="0"/>
                </a:lnTo>
              </a:path>
            </a:pathLst>
          </a:custGeom>
          <a:ln w="888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97700" y="2002789"/>
            <a:ext cx="72390" cy="82550"/>
          </a:xfrm>
          <a:custGeom>
            <a:avLst/>
            <a:gdLst/>
            <a:ahLst/>
            <a:cxnLst/>
            <a:rect l="l" t="t" r="r" b="b"/>
            <a:pathLst>
              <a:path w="72389" h="82550">
                <a:moveTo>
                  <a:pt x="55879" y="0"/>
                </a:moveTo>
                <a:lnTo>
                  <a:pt x="0" y="63500"/>
                </a:lnTo>
                <a:lnTo>
                  <a:pt x="72389" y="82550"/>
                </a:lnTo>
                <a:lnTo>
                  <a:pt x="558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2520" y="2072639"/>
            <a:ext cx="2540" cy="2358390"/>
          </a:xfrm>
          <a:custGeom>
            <a:avLst/>
            <a:gdLst/>
            <a:ahLst/>
            <a:cxnLst/>
            <a:rect l="l" t="t" r="r" b="b"/>
            <a:pathLst>
              <a:path w="2539" h="2358390">
                <a:moveTo>
                  <a:pt x="0" y="2358390"/>
                </a:moveTo>
                <a:lnTo>
                  <a:pt x="2539" y="0"/>
                </a:lnTo>
              </a:path>
            </a:pathLst>
          </a:custGeom>
          <a:ln w="888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6959" y="200278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0"/>
                </a:moveTo>
                <a:lnTo>
                  <a:pt x="0" y="74930"/>
                </a:lnTo>
                <a:lnTo>
                  <a:pt x="74929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0236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85" y="306732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0909" y="1366519"/>
            <a:ext cx="5184140" cy="13639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lang="en-US"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G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oals:</a:t>
            </a:r>
            <a:endParaRPr sz="2400" dirty="0">
              <a:latin typeface="Times New Roman"/>
              <a:cs typeface="Times New Roman"/>
            </a:endParaRPr>
          </a:p>
          <a:p>
            <a:pPr marL="279400" indent="-266700">
              <a:spcBef>
                <a:spcPts val="630"/>
              </a:spcBef>
              <a:buClr>
                <a:srgbClr val="314599"/>
              </a:buClr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ind errors associated with the boundary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640"/>
              </a:spcBef>
            </a:pPr>
            <a:r>
              <a:rPr sz="2400" b="1" spc="-60" dirty="0">
                <a:solidFill>
                  <a:srgbClr val="006FBF"/>
                </a:solidFill>
                <a:latin typeface="Times New Roman"/>
                <a:cs typeface="Times New Roman"/>
              </a:rPr>
              <a:t>Test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 levels: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0910" y="2691130"/>
            <a:ext cx="114935" cy="15671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000" dirty="0">
                <a:solidFill>
                  <a:srgbClr val="314599"/>
                </a:solidFill>
                <a:latin typeface="Arial"/>
                <a:cs typeface="Arial"/>
              </a:rPr>
              <a:t>•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630"/>
              </a:spcBef>
            </a:pPr>
            <a:r>
              <a:rPr sz="2000" dirty="0">
                <a:solidFill>
                  <a:srgbClr val="314599"/>
                </a:solidFill>
                <a:latin typeface="Arial"/>
                <a:cs typeface="Arial"/>
              </a:rPr>
              <a:t>•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640"/>
              </a:spcBef>
            </a:pPr>
            <a:r>
              <a:rPr sz="2000" dirty="0">
                <a:solidFill>
                  <a:srgbClr val="314599"/>
                </a:solidFill>
                <a:latin typeface="Arial"/>
                <a:cs typeface="Arial"/>
              </a:rPr>
              <a:t>•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64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5240" y="2736704"/>
            <a:ext cx="1956435" cy="11399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19785">
              <a:lnSpc>
                <a:spcPct val="126499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Unit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egra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dirty="0">
                <a:latin typeface="Times New Roman"/>
                <a:cs typeface="Times New Roman"/>
              </a:rPr>
              <a:t>on 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0910" y="4328159"/>
            <a:ext cx="4733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This technique 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based 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on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the</a:t>
            </a:r>
            <a:r>
              <a:rPr sz="2400" b="1" spc="-4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risks: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0910" y="4679950"/>
            <a:ext cx="114935" cy="7950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000" dirty="0">
                <a:solidFill>
                  <a:srgbClr val="3145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630"/>
              </a:spcBef>
            </a:pPr>
            <a:r>
              <a:rPr sz="2000" dirty="0">
                <a:solidFill>
                  <a:srgbClr val="3145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7611" y="4692650"/>
            <a:ext cx="7543165" cy="11023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spcBef>
                <a:spcPts val="740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problems occur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the boundaries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endParaRPr sz="2000" dirty="0">
              <a:latin typeface="Times New Roman"/>
              <a:cs typeface="Times New Roman"/>
            </a:endParaRPr>
          </a:p>
          <a:p>
            <a:pPr marL="12700" marR="669925">
              <a:spcBef>
                <a:spcPts val="640"/>
              </a:spcBef>
            </a:pPr>
            <a:r>
              <a:rPr sz="2000" dirty="0">
                <a:latin typeface="Times New Roman"/>
                <a:cs typeface="Times New Roman"/>
              </a:rPr>
              <a:t>Even if found </a:t>
            </a:r>
            <a:r>
              <a:rPr sz="2000" spc="-5" dirty="0">
                <a:latin typeface="Times New Roman"/>
                <a:cs typeface="Times New Roman"/>
              </a:rPr>
              <a:t>equivalent classes </a:t>
            </a:r>
            <a:r>
              <a:rPr sz="2000" spc="-20" dirty="0">
                <a:latin typeface="Times New Roman"/>
                <a:cs typeface="Times New Roman"/>
              </a:rPr>
              <a:t>correctly, </a:t>
            </a:r>
            <a:r>
              <a:rPr sz="2000" dirty="0">
                <a:latin typeface="Times New Roman"/>
                <a:cs typeface="Times New Roman"/>
              </a:rPr>
              <a:t>boundary </a:t>
            </a:r>
            <a:r>
              <a:rPr sz="2000" spc="-5" dirty="0">
                <a:latin typeface="Times New Roman"/>
                <a:cs typeface="Times New Roman"/>
              </a:rPr>
              <a:t>values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 </a:t>
            </a:r>
            <a:r>
              <a:rPr sz="2000" spc="-5" dirty="0">
                <a:latin typeface="Times New Roman"/>
                <a:cs typeface="Times New Roman"/>
              </a:rPr>
              <a:t>incorrectly assigned to another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58096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42" y="494083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1" y="1446529"/>
            <a:ext cx="599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60" dirty="0">
                <a:solidFill>
                  <a:srgbClr val="006FBF"/>
                </a:solidFill>
                <a:latin typeface="Times New Roman"/>
                <a:cs typeface="Times New Roman"/>
              </a:rPr>
              <a:t>Test 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case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design by </a:t>
            </a:r>
            <a:r>
              <a:rPr sz="2400" b="1" spc="-114" dirty="0">
                <a:solidFill>
                  <a:srgbClr val="006FBF"/>
                </a:solidFill>
                <a:latin typeface="Times New Roman"/>
                <a:cs typeface="Times New Roman"/>
              </a:rPr>
              <a:t>BVA </a:t>
            </a:r>
            <a:r>
              <a:rPr sz="24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proceeds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into 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3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steps: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1" y="2157729"/>
            <a:ext cx="13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/>
            <a:r>
              <a:rPr sz="2400" dirty="0">
                <a:solidFill>
                  <a:srgbClr val="006FB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6330" y="2178050"/>
            <a:ext cx="7614284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05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range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values (usually </a:t>
            </a:r>
            <a:r>
              <a:rPr sz="2400" dirty="0">
                <a:latin typeface="Times New Roman"/>
                <a:cs typeface="Times New Roman"/>
              </a:rPr>
              <a:t>it is </a:t>
            </a:r>
            <a:r>
              <a:rPr sz="2400" spc="-5" dirty="0">
                <a:latin typeface="Times New Roman"/>
                <a:cs typeface="Times New Roman"/>
              </a:rPr>
              <a:t>equivalence class)  Determine boundary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endParaRPr sz="2400" dirty="0">
              <a:latin typeface="Times New Roman"/>
              <a:cs typeface="Times New Roman"/>
            </a:endParaRPr>
          </a:p>
          <a:p>
            <a:pPr marL="12700" marR="5080"/>
            <a:r>
              <a:rPr sz="2400" spc="-5" dirty="0">
                <a:solidFill>
                  <a:srgbClr val="006FBF"/>
                </a:solidFill>
                <a:latin typeface="Times New Roman"/>
                <a:cs typeface="Times New Roman"/>
              </a:rPr>
              <a:t>Check </a:t>
            </a:r>
            <a:r>
              <a:rPr sz="2400" dirty="0">
                <a:solidFill>
                  <a:srgbClr val="006FBF"/>
                </a:solidFill>
                <a:latin typeface="Times New Roman"/>
                <a:cs typeface="Times New Roman"/>
              </a:rPr>
              <a:t>input </a:t>
            </a:r>
            <a:r>
              <a:rPr sz="2400" spc="-5" dirty="0">
                <a:solidFill>
                  <a:srgbClr val="006FBF"/>
                </a:solidFill>
                <a:latin typeface="Times New Roman"/>
                <a:cs typeface="Times New Roman"/>
              </a:rPr>
              <a:t>variable </a:t>
            </a:r>
            <a:r>
              <a:rPr sz="2400" dirty="0">
                <a:solidFill>
                  <a:srgbClr val="006FBF"/>
                </a:solidFill>
                <a:latin typeface="Times New Roman"/>
                <a:cs typeface="Times New Roman"/>
              </a:rPr>
              <a:t>value at the</a:t>
            </a:r>
            <a:endParaRPr lang="en-US" sz="2400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12700" marR="5080"/>
            <a:endParaRPr lang="en-US" sz="2400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1490663" marR="5080" indent="-342900">
              <a:buClr>
                <a:srgbClr val="FFC000"/>
              </a:buClr>
              <a:buFont typeface="Times New Roman" panose="02020603050405020304" pitchFamily="18" charset="0"/>
              <a:buChar char="⁍"/>
            </a:pPr>
            <a:r>
              <a:rPr sz="2400" spc="-10" dirty="0">
                <a:latin typeface="Times New Roman"/>
                <a:cs typeface="Times New Roman"/>
              </a:rPr>
              <a:t>minimum</a:t>
            </a:r>
            <a:r>
              <a:rPr sz="2400" spc="-10" dirty="0">
                <a:solidFill>
                  <a:srgbClr val="006FBF"/>
                </a:solidFill>
                <a:latin typeface="Times New Roman"/>
                <a:cs typeface="Times New Roman"/>
              </a:rPr>
              <a:t>, </a:t>
            </a:r>
            <a:endParaRPr lang="en-US" sz="2400" spc="-10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1490663" marR="5080" indent="-342900">
              <a:buClr>
                <a:srgbClr val="FFC000"/>
              </a:buClr>
              <a:buFont typeface="Times New Roman" panose="02020603050405020304" pitchFamily="18" charset="0"/>
              <a:buChar char="⁍"/>
            </a:pPr>
            <a:r>
              <a:rPr sz="2400" dirty="0">
                <a:solidFill>
                  <a:srgbClr val="006FBF"/>
                </a:solidFill>
                <a:latin typeface="Times New Roman"/>
                <a:cs typeface="Times New Roman"/>
              </a:rPr>
              <a:t>just </a:t>
            </a:r>
            <a:r>
              <a:rPr sz="2400" dirty="0">
                <a:latin typeface="Times New Roman"/>
                <a:cs typeface="Times New Roman"/>
              </a:rPr>
              <a:t>above  </a:t>
            </a:r>
            <a:r>
              <a:rPr sz="2400" spc="-10" dirty="0">
                <a:latin typeface="Times New Roman"/>
                <a:cs typeface="Times New Roman"/>
              </a:rPr>
              <a:t>minimum</a:t>
            </a:r>
            <a:r>
              <a:rPr sz="2400" spc="-10" dirty="0">
                <a:solidFill>
                  <a:srgbClr val="006FBF"/>
                </a:solidFill>
                <a:latin typeface="Times New Roman"/>
                <a:cs typeface="Times New Roman"/>
              </a:rPr>
              <a:t>, </a:t>
            </a:r>
            <a:endParaRPr lang="en-US" sz="2400" spc="-10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1490663" marR="5080" indent="-342900">
              <a:buClr>
                <a:srgbClr val="FFC000"/>
              </a:buClr>
              <a:buFont typeface="Times New Roman" panose="02020603050405020304" pitchFamily="18" charset="0"/>
              <a:buChar char="⁍"/>
            </a:pPr>
            <a:r>
              <a:rPr sz="2400" spc="-5" dirty="0">
                <a:solidFill>
                  <a:srgbClr val="006FBF"/>
                </a:solidFill>
                <a:latin typeface="Times New Roman"/>
                <a:cs typeface="Times New Roman"/>
              </a:rPr>
              <a:t>just </a:t>
            </a:r>
            <a:r>
              <a:rPr sz="2400" dirty="0">
                <a:latin typeface="Times New Roman"/>
                <a:cs typeface="Times New Roman"/>
              </a:rPr>
              <a:t>below </a:t>
            </a:r>
            <a:r>
              <a:rPr sz="2400" spc="-10" dirty="0">
                <a:latin typeface="Times New Roman"/>
                <a:cs typeface="Times New Roman"/>
              </a:rPr>
              <a:t>minimum</a:t>
            </a:r>
            <a:r>
              <a:rPr sz="2400" spc="-10" dirty="0">
                <a:solidFill>
                  <a:srgbClr val="006FBF"/>
                </a:solidFill>
                <a:latin typeface="Times New Roman"/>
                <a:cs typeface="Times New Roman"/>
              </a:rPr>
              <a:t>, </a:t>
            </a:r>
            <a:endParaRPr lang="en-US" sz="2400" spc="-10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1490663" marR="5080" indent="-342900">
              <a:buClr>
                <a:srgbClr val="FFC000"/>
              </a:buClr>
              <a:buFont typeface="Times New Roman" panose="02020603050405020304" pitchFamily="18" charset="0"/>
              <a:buChar char="⁍"/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5" dirty="0">
                <a:solidFill>
                  <a:srgbClr val="006FBF"/>
                </a:solidFill>
                <a:latin typeface="Times New Roman"/>
                <a:cs typeface="Times New Roman"/>
              </a:rPr>
              <a:t>, </a:t>
            </a:r>
            <a:endParaRPr lang="en-US" sz="2400" spc="-5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1490663" marR="5080" indent="-342900">
              <a:buClr>
                <a:srgbClr val="FFC000"/>
              </a:buClr>
              <a:buFont typeface="Times New Roman" panose="02020603050405020304" pitchFamily="18" charset="0"/>
              <a:buChar char="⁍"/>
            </a:pPr>
            <a:r>
              <a:rPr sz="2400" dirty="0">
                <a:solidFill>
                  <a:srgbClr val="006FBF"/>
                </a:solidFill>
                <a:latin typeface="Times New Roman"/>
                <a:cs typeface="Times New Roman"/>
              </a:rPr>
              <a:t>at the </a:t>
            </a:r>
            <a:r>
              <a:rPr sz="2400" spc="-10" dirty="0">
                <a:latin typeface="Times New Roman"/>
                <a:cs typeface="Times New Roman"/>
              </a:rPr>
              <a:t>maximum</a:t>
            </a:r>
            <a:r>
              <a:rPr sz="2400" spc="-10" dirty="0">
                <a:solidFill>
                  <a:srgbClr val="006FBF"/>
                </a:solidFill>
                <a:latin typeface="Times New Roman"/>
                <a:cs typeface="Times New Roman"/>
              </a:rPr>
              <a:t>,</a:t>
            </a:r>
            <a:endParaRPr lang="en-US" sz="2400" spc="-10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1490663" marR="5080" indent="-342900">
              <a:buClr>
                <a:srgbClr val="FFC000"/>
              </a:buClr>
              <a:buFont typeface="Times New Roman" panose="02020603050405020304" pitchFamily="18" charset="0"/>
              <a:buChar char="⁍"/>
            </a:pPr>
            <a:r>
              <a:rPr sz="2400" spc="-5" dirty="0">
                <a:solidFill>
                  <a:srgbClr val="006FBF"/>
                </a:solidFill>
                <a:latin typeface="Times New Roman"/>
                <a:cs typeface="Times New Roman"/>
              </a:rPr>
              <a:t>just  </a:t>
            </a:r>
            <a:r>
              <a:rPr sz="2400" dirty="0">
                <a:latin typeface="Times New Roman"/>
                <a:cs typeface="Times New Roman"/>
              </a:rPr>
              <a:t>below </a:t>
            </a:r>
            <a:r>
              <a:rPr sz="2400" spc="-10" dirty="0">
                <a:latin typeface="Times New Roman"/>
                <a:cs typeface="Times New Roman"/>
              </a:rPr>
              <a:t>maximum</a:t>
            </a:r>
            <a:r>
              <a:rPr sz="2400" spc="-10" dirty="0">
                <a:solidFill>
                  <a:srgbClr val="006FBF"/>
                </a:solidFill>
                <a:latin typeface="Times New Roman"/>
                <a:cs typeface="Times New Roman"/>
              </a:rPr>
              <a:t>,</a:t>
            </a:r>
            <a:endParaRPr lang="en-US" sz="2400" spc="-10" dirty="0">
              <a:solidFill>
                <a:srgbClr val="006FBF"/>
              </a:solidFill>
              <a:latin typeface="Times New Roman"/>
              <a:cs typeface="Times New Roman"/>
            </a:endParaRPr>
          </a:p>
          <a:p>
            <a:pPr marL="1490663" marR="5080" indent="-342900">
              <a:buClr>
                <a:srgbClr val="FFC000"/>
              </a:buClr>
              <a:buFont typeface="Times New Roman" panose="02020603050405020304" pitchFamily="18" charset="0"/>
              <a:buChar char="⁍"/>
            </a:pPr>
            <a:r>
              <a:rPr sz="2400" dirty="0">
                <a:solidFill>
                  <a:srgbClr val="006FBF"/>
                </a:solidFill>
                <a:latin typeface="Times New Roman"/>
                <a:cs typeface="Times New Roman"/>
              </a:rPr>
              <a:t>just </a:t>
            </a:r>
            <a:r>
              <a:rPr sz="2400" spc="-5" dirty="0">
                <a:latin typeface="Times New Roman"/>
                <a:cs typeface="Times New Roman"/>
              </a:rPr>
              <a:t>above</a:t>
            </a:r>
            <a:r>
              <a:rPr sz="2400" spc="-10" dirty="0">
                <a:latin typeface="Times New Roman"/>
                <a:cs typeface="Times New Roman"/>
              </a:rPr>
              <a:t> maximum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3156" y="3280409"/>
            <a:ext cx="5002530" cy="1200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28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4" y="624894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0" y="1446529"/>
            <a:ext cx="765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Example: </a:t>
            </a:r>
            <a:r>
              <a:rPr sz="2000" dirty="0">
                <a:latin typeface="Times New Roman"/>
                <a:cs typeface="Times New Roman"/>
              </a:rPr>
              <a:t>bank has </a:t>
            </a:r>
            <a:r>
              <a:rPr sz="2000" spc="-10" dirty="0">
                <a:latin typeface="Times New Roman"/>
                <a:cs typeface="Times New Roman"/>
              </a:rPr>
              <a:t>different charges </a:t>
            </a:r>
            <a:r>
              <a:rPr sz="2000" spc="-5" dirty="0">
                <a:latin typeface="Times New Roman"/>
                <a:cs typeface="Times New Roman"/>
              </a:rPr>
              <a:t>depending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transaction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1" y="1795779"/>
            <a:ext cx="114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701" y="27101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6331" y="1812290"/>
            <a:ext cx="75076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spcBef>
                <a:spcPts val="100"/>
              </a:spcBef>
              <a:tabLst>
                <a:tab pos="544195" algn="l"/>
              </a:tabLst>
            </a:pPr>
            <a:r>
              <a:rPr sz="2000" dirty="0">
                <a:latin typeface="Times New Roman"/>
                <a:cs typeface="Times New Roman"/>
              </a:rPr>
              <a:t>5%	of </a:t>
            </a:r>
            <a:r>
              <a:rPr sz="2000" spc="-5" dirty="0">
                <a:latin typeface="Times New Roman"/>
                <a:cs typeface="Times New Roman"/>
              </a:rPr>
              <a:t>the amount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transaction less than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equal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1000</a:t>
            </a:r>
          </a:p>
          <a:p>
            <a:pPr marL="12700" marR="5080" indent="64769">
              <a:tabLst>
                <a:tab pos="544195" algn="l"/>
                <a:tab pos="5287010" algn="l"/>
              </a:tabLst>
            </a:pPr>
            <a:r>
              <a:rPr sz="2000" dirty="0">
                <a:latin typeface="Times New Roman"/>
                <a:cs typeface="Times New Roman"/>
              </a:rPr>
              <a:t>6%	of </a:t>
            </a:r>
            <a:r>
              <a:rPr sz="2000" spc="-5" dirty="0">
                <a:latin typeface="Times New Roman"/>
                <a:cs typeface="Times New Roman"/>
              </a:rPr>
              <a:t>the amount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transaction </a:t>
            </a:r>
            <a:r>
              <a:rPr sz="2000" spc="-10" dirty="0">
                <a:latin typeface="Times New Roman"/>
                <a:cs typeface="Times New Roman"/>
              </a:rPr>
              <a:t>more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1000	</a:t>
            </a:r>
            <a:r>
              <a:rPr sz="2000" spc="-5" dirty="0">
                <a:latin typeface="Times New Roman"/>
                <a:cs typeface="Times New Roman"/>
              </a:rPr>
              <a:t>and less than </a:t>
            </a:r>
            <a:r>
              <a:rPr sz="2000" dirty="0">
                <a:latin typeface="Times New Roman"/>
                <a:cs typeface="Times New Roman"/>
              </a:rPr>
              <a:t>or equal  to 2000</a:t>
            </a:r>
          </a:p>
          <a:p>
            <a:pPr marL="12700">
              <a:tabLst>
                <a:tab pos="480059" algn="l"/>
              </a:tabLst>
            </a:pPr>
            <a:r>
              <a:rPr sz="2000" dirty="0">
                <a:latin typeface="Times New Roman"/>
                <a:cs typeface="Times New Roman"/>
              </a:rPr>
              <a:t>7%	of </a:t>
            </a:r>
            <a:r>
              <a:rPr sz="2000" spc="-5" dirty="0">
                <a:latin typeface="Times New Roman"/>
                <a:cs typeface="Times New Roman"/>
              </a:rPr>
              <a:t>the amount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transaction more than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2000</a:t>
            </a:r>
          </a:p>
        </p:txBody>
      </p:sp>
      <p:sp>
        <p:nvSpPr>
          <p:cNvPr id="7" name="object 7"/>
          <p:cNvSpPr/>
          <p:nvPr/>
        </p:nvSpPr>
        <p:spPr>
          <a:xfrm>
            <a:off x="2954020" y="3135629"/>
            <a:ext cx="6252209" cy="1080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4019" y="4743450"/>
            <a:ext cx="6494780" cy="12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600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695" y="577903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0" y="1446529"/>
            <a:ext cx="8059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spcBef>
                <a:spcPts val="100"/>
              </a:spcBef>
              <a:tabLst>
                <a:tab pos="1396365" algn="l"/>
              </a:tabLst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Example:	</a:t>
            </a:r>
            <a:r>
              <a:rPr sz="2000" spc="-5" dirty="0">
                <a:latin typeface="Times New Roman"/>
                <a:cs typeface="Times New Roman"/>
              </a:rPr>
              <a:t>Password field can </a:t>
            </a:r>
            <a:r>
              <a:rPr sz="2000" dirty="0">
                <a:latin typeface="Times New Roman"/>
                <a:cs typeface="Times New Roman"/>
              </a:rPr>
              <a:t>not be </a:t>
            </a:r>
            <a:r>
              <a:rPr sz="2000" spc="-5" dirty="0">
                <a:latin typeface="Times New Roman"/>
                <a:cs typeface="Times New Roman"/>
              </a:rPr>
              <a:t>shorter than </a:t>
            </a:r>
            <a:r>
              <a:rPr sz="2000" dirty="0">
                <a:latin typeface="Times New Roman"/>
                <a:cs typeface="Times New Roman"/>
              </a:rPr>
              <a:t>4 and </a:t>
            </a:r>
            <a:r>
              <a:rPr sz="2000" spc="-5" dirty="0">
                <a:latin typeface="Times New Roman"/>
                <a:cs typeface="Times New Roman"/>
              </a:rPr>
              <a:t>longer </a:t>
            </a:r>
            <a:r>
              <a:rPr sz="2000" dirty="0">
                <a:latin typeface="Times New Roman"/>
                <a:cs typeface="Times New Roman"/>
              </a:rPr>
              <a:t>than 28  </a:t>
            </a:r>
            <a:r>
              <a:rPr sz="2000" spc="-5" dirty="0">
                <a:latin typeface="Times New Roman"/>
                <a:cs typeface="Times New Roman"/>
              </a:rPr>
              <a:t>(including) characters (numeric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alphabetic)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6110" y="2730500"/>
            <a:ext cx="2151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Equivalance</a:t>
            </a:r>
            <a:r>
              <a:rPr sz="2000" b="1" spc="-3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6731" y="2730500"/>
            <a:ext cx="1917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Boundary</a:t>
            </a:r>
            <a:r>
              <a:rPr sz="2000" b="1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000" y="3340100"/>
            <a:ext cx="2070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{-1;0;1},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{2;3;4}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latin typeface="Times New Roman"/>
                <a:cs typeface="Times New Roman"/>
              </a:rPr>
              <a:t>{3;4;5},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{27;28;29}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2200" y="3340100"/>
            <a:ext cx="551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0-3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4-28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28+1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3250" y="3158489"/>
            <a:ext cx="4320540" cy="8890"/>
          </a:xfrm>
          <a:custGeom>
            <a:avLst/>
            <a:gdLst/>
            <a:ahLst/>
            <a:cxnLst/>
            <a:rect l="l" t="t" r="r" b="b"/>
            <a:pathLst>
              <a:path w="4320540" h="8889">
                <a:moveTo>
                  <a:pt x="0" y="0"/>
                </a:moveTo>
                <a:lnTo>
                  <a:pt x="4320540" y="8889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5909" y="2924810"/>
            <a:ext cx="0" cy="1670050"/>
          </a:xfrm>
          <a:custGeom>
            <a:avLst/>
            <a:gdLst/>
            <a:ahLst/>
            <a:cxnLst/>
            <a:rect l="l" t="t" r="r" b="b"/>
            <a:pathLst>
              <a:path h="1670050">
                <a:moveTo>
                  <a:pt x="0" y="0"/>
                </a:moveTo>
                <a:lnTo>
                  <a:pt x="0" y="1670050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68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773" y="410974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0" y="1446530"/>
            <a:ext cx="7857490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spcBef>
                <a:spcPts val="100"/>
              </a:spcBef>
            </a:pPr>
            <a:r>
              <a:rPr sz="2400" spc="-5" dirty="0">
                <a:solidFill>
                  <a:srgbClr val="006FBF"/>
                </a:solidFill>
                <a:latin typeface="Times New Roman"/>
                <a:cs typeface="Times New Roman"/>
              </a:rPr>
              <a:t>Example: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selects candidates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military </a:t>
            </a:r>
            <a:r>
              <a:rPr sz="2000" spc="-5" dirty="0">
                <a:latin typeface="Times New Roman"/>
                <a:cs typeface="Times New Roman"/>
              </a:rPr>
              <a:t>service focusing only  </a:t>
            </a:r>
            <a:r>
              <a:rPr sz="2000" dirty="0">
                <a:latin typeface="Times New Roman"/>
                <a:cs typeface="Times New Roman"/>
              </a:rPr>
              <a:t>on age (not </a:t>
            </a:r>
            <a:r>
              <a:rPr sz="2000" spc="-5" dirty="0">
                <a:latin typeface="Times New Roman"/>
                <a:cs typeface="Times New Roman"/>
              </a:rPr>
              <a:t>less </a:t>
            </a:r>
            <a:r>
              <a:rPr sz="2000" dirty="0">
                <a:latin typeface="Times New Roman"/>
                <a:cs typeface="Times New Roman"/>
              </a:rPr>
              <a:t>18 and no </a:t>
            </a:r>
            <a:r>
              <a:rPr sz="2000" spc="-10" dirty="0">
                <a:latin typeface="Times New Roman"/>
                <a:cs typeface="Times New Roman"/>
              </a:rPr>
              <a:t>more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25)</a:t>
            </a:r>
          </a:p>
          <a:p>
            <a:pPr marL="2661920"/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Conscription 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the</a:t>
            </a:r>
            <a:r>
              <a:rPr sz="2400" b="1" spc="-1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army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339850" algn="ctr">
              <a:tabLst>
                <a:tab pos="3517900" algn="l"/>
                <a:tab pos="5637530" algn="l"/>
              </a:tabLst>
            </a:pPr>
            <a:r>
              <a:rPr sz="2000" b="1" dirty="0">
                <a:solidFill>
                  <a:srgbClr val="006FBF"/>
                </a:solidFill>
                <a:latin typeface="Times New Roman"/>
                <a:cs typeface="Times New Roman"/>
              </a:rPr>
              <a:t>Not</a:t>
            </a:r>
            <a:r>
              <a:rPr sz="2000" b="1" spc="1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conscription	Conscription	</a:t>
            </a:r>
            <a:r>
              <a:rPr sz="2000" b="1" dirty="0">
                <a:solidFill>
                  <a:srgbClr val="006FBF"/>
                </a:solidFill>
                <a:latin typeface="Times New Roman"/>
                <a:cs typeface="Times New Roman"/>
              </a:rPr>
              <a:t>Not</a:t>
            </a:r>
            <a:r>
              <a:rPr sz="20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conscription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379220" algn="ctr">
              <a:tabLst>
                <a:tab pos="1890395" algn="l"/>
                <a:tab pos="3488054" algn="l"/>
                <a:tab pos="3935729" algn="l"/>
              </a:tabLst>
            </a:pPr>
            <a:r>
              <a:rPr sz="2000" dirty="0">
                <a:latin typeface="Times New Roman"/>
                <a:cs typeface="Times New Roman"/>
              </a:rPr>
              <a:t>17	18	25	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4701" y="4738370"/>
            <a:ext cx="506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6FBF"/>
                </a:solidFill>
                <a:latin typeface="Times New Roman"/>
                <a:cs typeface="Times New Roman"/>
              </a:rPr>
              <a:t>Boundary values: </a:t>
            </a:r>
            <a:r>
              <a:rPr sz="2400" spc="-5" dirty="0">
                <a:latin typeface="Times New Roman"/>
                <a:cs typeface="Times New Roman"/>
              </a:rPr>
              <a:t>{17;18,19}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{24;25;26}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1539" y="3213100"/>
            <a:ext cx="5761990" cy="0"/>
          </a:xfrm>
          <a:custGeom>
            <a:avLst/>
            <a:gdLst/>
            <a:ahLst/>
            <a:cxnLst/>
            <a:rect l="l" t="t" r="r" b="b"/>
            <a:pathLst>
              <a:path w="5761990">
                <a:moveTo>
                  <a:pt x="0" y="0"/>
                </a:moveTo>
                <a:lnTo>
                  <a:pt x="5761990" y="0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0959" y="2852420"/>
            <a:ext cx="0" cy="1153160"/>
          </a:xfrm>
          <a:custGeom>
            <a:avLst/>
            <a:gdLst/>
            <a:ahLst/>
            <a:cxnLst/>
            <a:rect l="l" t="t" r="r" b="b"/>
            <a:pathLst>
              <a:path h="1153160">
                <a:moveTo>
                  <a:pt x="0" y="0"/>
                </a:moveTo>
                <a:lnTo>
                  <a:pt x="0" y="1153159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1809" y="2852420"/>
            <a:ext cx="1270" cy="1153160"/>
          </a:xfrm>
          <a:custGeom>
            <a:avLst/>
            <a:gdLst/>
            <a:ahLst/>
            <a:cxnLst/>
            <a:rect l="l" t="t" r="r" b="b"/>
            <a:pathLst>
              <a:path w="1270" h="1153160">
                <a:moveTo>
                  <a:pt x="0" y="0"/>
                </a:moveTo>
                <a:lnTo>
                  <a:pt x="1269" y="1153159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70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164" y="613493"/>
            <a:ext cx="972007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03550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Boundaryvalueanalyze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84604" y="1598930"/>
            <a:ext cx="9720073" cy="243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6FBF"/>
                </a:solidFill>
                <a:latin typeface="Times New Roman"/>
                <a:cs typeface="Times New Roman"/>
              </a:rPr>
              <a:t>Example: </a:t>
            </a:r>
            <a:r>
              <a:rPr dirty="0"/>
              <a:t>In a </a:t>
            </a:r>
            <a:r>
              <a:rPr spc="-5" dirty="0"/>
              <a:t>system designed </a:t>
            </a:r>
            <a:r>
              <a:rPr dirty="0"/>
              <a:t>for </a:t>
            </a:r>
            <a:r>
              <a:rPr spc="-5" dirty="0"/>
              <a:t>postal services' payment: Letters </a:t>
            </a:r>
            <a:r>
              <a:rPr dirty="0"/>
              <a:t>up </a:t>
            </a:r>
            <a:r>
              <a:rPr spc="-5" dirty="0"/>
              <a:t>to  </a:t>
            </a:r>
            <a:r>
              <a:rPr dirty="0"/>
              <a:t>100g are </a:t>
            </a:r>
            <a:r>
              <a:rPr spc="-5" dirty="0"/>
              <a:t>called </a:t>
            </a:r>
            <a:r>
              <a:rPr dirty="0"/>
              <a:t>as </a:t>
            </a:r>
            <a:r>
              <a:rPr spc="-5" dirty="0"/>
              <a:t>‘light’.Postal rates </a:t>
            </a:r>
            <a:r>
              <a:rPr dirty="0"/>
              <a:t>for </a:t>
            </a:r>
            <a:r>
              <a:rPr spc="-5" dirty="0"/>
              <a:t>sending the light letters </a:t>
            </a:r>
            <a:r>
              <a:rPr dirty="0"/>
              <a:t>up </a:t>
            </a:r>
            <a:r>
              <a:rPr spc="-5" dirty="0"/>
              <a:t>to </a:t>
            </a:r>
            <a:r>
              <a:rPr dirty="0"/>
              <a:t>10g</a:t>
            </a:r>
            <a:r>
              <a:rPr spc="165" dirty="0"/>
              <a:t> </a:t>
            </a:r>
            <a:r>
              <a:rPr dirty="0"/>
              <a:t>are</a:t>
            </a:r>
          </a:p>
          <a:p>
            <a:pPr marL="12700" marR="78740">
              <a:lnSpc>
                <a:spcPct val="100000"/>
              </a:lnSpc>
            </a:pPr>
            <a:r>
              <a:rPr dirty="0"/>
              <a:t>$25. </a:t>
            </a:r>
            <a:r>
              <a:rPr spc="-5" dirty="0"/>
              <a:t>The </a:t>
            </a:r>
            <a:r>
              <a:rPr dirty="0"/>
              <a:t>next 40g </a:t>
            </a:r>
            <a:r>
              <a:rPr spc="-5" dirty="0"/>
              <a:t>should </a:t>
            </a:r>
            <a:r>
              <a:rPr dirty="0"/>
              <a:t>be </a:t>
            </a:r>
            <a:r>
              <a:rPr spc="-5" dirty="0"/>
              <a:t>played </a:t>
            </a:r>
            <a:r>
              <a:rPr dirty="0"/>
              <a:t>by $35. </a:t>
            </a:r>
            <a:r>
              <a:rPr spc="-5" dirty="0"/>
              <a:t>Each </a:t>
            </a:r>
            <a:r>
              <a:rPr dirty="0"/>
              <a:t>next 25g up </a:t>
            </a:r>
            <a:r>
              <a:rPr spc="-5" dirty="0"/>
              <a:t>to </a:t>
            </a:r>
            <a:r>
              <a:rPr dirty="0"/>
              <a:t>100g </a:t>
            </a:r>
            <a:r>
              <a:rPr spc="-5" dirty="0"/>
              <a:t>should  </a:t>
            </a:r>
            <a:r>
              <a:rPr dirty="0"/>
              <a:t>be </a:t>
            </a:r>
            <a:r>
              <a:rPr spc="-5" dirty="0"/>
              <a:t>played </a:t>
            </a:r>
            <a:r>
              <a:rPr dirty="0"/>
              <a:t>by an </a:t>
            </a:r>
            <a:r>
              <a:rPr spc="-5" dirty="0"/>
              <a:t>extra </a:t>
            </a:r>
            <a:r>
              <a:rPr dirty="0"/>
              <a:t>$10. </a:t>
            </a:r>
            <a:r>
              <a:rPr spc="-5" dirty="0"/>
              <a:t>Partitions should </a:t>
            </a:r>
            <a:r>
              <a:rPr dirty="0"/>
              <a:t>be </a:t>
            </a:r>
            <a:r>
              <a:rPr spc="-5" dirty="0"/>
              <a:t>designed </a:t>
            </a:r>
            <a:r>
              <a:rPr dirty="0"/>
              <a:t>for</a:t>
            </a:r>
            <a:r>
              <a:rPr spc="80" dirty="0"/>
              <a:t> </a:t>
            </a:r>
            <a:r>
              <a:rPr spc="-5" dirty="0"/>
              <a:t>“grams”.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/>
          </a:p>
          <a:p>
            <a:pPr marL="12700">
              <a:lnSpc>
                <a:spcPct val="100000"/>
              </a:lnSpc>
              <a:tabLst>
                <a:tab pos="4643755" algn="l"/>
              </a:tabLst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Equivalance</a:t>
            </a:r>
            <a:r>
              <a:rPr sz="2400" b="1" spc="1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classes:	Boundary</a:t>
            </a:r>
            <a:r>
              <a:rPr sz="2400" b="1" spc="-6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006FBF"/>
                </a:solidFill>
                <a:latin typeface="Times New Roman"/>
                <a:cs typeface="Times New Roman"/>
              </a:rPr>
              <a:t>Values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6605" y="4238666"/>
            <a:ext cx="262318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{-1, </a:t>
            </a:r>
            <a:r>
              <a:rPr sz="2000" dirty="0">
                <a:latin typeface="Times New Roman"/>
                <a:cs typeface="Times New Roman"/>
              </a:rPr>
              <a:t>0, </a:t>
            </a:r>
            <a:r>
              <a:rPr sz="2000" spc="-5" dirty="0">
                <a:latin typeface="Times New Roman"/>
                <a:cs typeface="Times New Roman"/>
              </a:rPr>
              <a:t>1}, </a:t>
            </a:r>
            <a:r>
              <a:rPr sz="2000" dirty="0">
                <a:latin typeface="Times New Roman"/>
                <a:cs typeface="Times New Roman"/>
              </a:rPr>
              <a:t>{8, 9,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10},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{9, 10, 11},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{48,49,50}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0"/>
              </a:spcBef>
              <a:tabLst>
                <a:tab pos="1471295" algn="l"/>
              </a:tabLst>
            </a:pPr>
            <a:r>
              <a:rPr sz="2000" dirty="0">
                <a:latin typeface="Times New Roman"/>
                <a:cs typeface="Times New Roman"/>
              </a:rPr>
              <a:t>{49,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51},	</a:t>
            </a:r>
            <a:r>
              <a:rPr sz="2000" spc="-5" dirty="0">
                <a:latin typeface="Times New Roman"/>
                <a:cs typeface="Times New Roman"/>
              </a:rPr>
              <a:t>{73,74,75}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latin typeface="Times New Roman"/>
                <a:cs typeface="Times New Roman"/>
              </a:rPr>
              <a:t>{74,75,99},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{98,99,100}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{99,100,101}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604" y="4238666"/>
            <a:ext cx="1974214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 – 9g: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25$</a:t>
            </a:r>
          </a:p>
          <a:p>
            <a:pPr marL="12700"/>
            <a:r>
              <a:rPr sz="2000" dirty="0">
                <a:latin typeface="Times New Roman"/>
                <a:cs typeface="Times New Roman"/>
              </a:rPr>
              <a:t>10-49g: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35$</a:t>
            </a:r>
          </a:p>
          <a:p>
            <a:pPr marL="12700">
              <a:spcBef>
                <a:spcPts val="10"/>
              </a:spcBef>
            </a:pPr>
            <a:r>
              <a:rPr sz="2000" spc="-5" dirty="0">
                <a:latin typeface="Times New Roman"/>
                <a:cs typeface="Times New Roman"/>
              </a:rPr>
              <a:t>50-74g:10$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75-99g: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10$</a:t>
            </a:r>
          </a:p>
          <a:p>
            <a:pPr marL="12700"/>
            <a:r>
              <a:rPr sz="2000" dirty="0">
                <a:latin typeface="Times New Roman"/>
                <a:cs typeface="Times New Roman"/>
              </a:rPr>
              <a:t>100+1g: not 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light</a:t>
            </a:r>
            <a:endParaRPr sz="2000" dirty="0">
              <a:latin typeface="Times New Roman"/>
              <a:cs typeface="Times New Roman"/>
            </a:endParaRPr>
          </a:p>
          <a:p>
            <a:pPr marL="927100"/>
            <a:r>
              <a:rPr sz="2000" spc="-5" dirty="0">
                <a:latin typeface="Times New Roman"/>
                <a:cs typeface="Times New Roman"/>
              </a:rPr>
              <a:t>letters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0644" y="4217077"/>
            <a:ext cx="6983730" cy="1270"/>
          </a:xfrm>
          <a:custGeom>
            <a:avLst/>
            <a:gdLst/>
            <a:ahLst/>
            <a:cxnLst/>
            <a:rect l="l" t="t" r="r" b="b"/>
            <a:pathLst>
              <a:path w="6983730" h="1270">
                <a:moveTo>
                  <a:pt x="0" y="1269"/>
                </a:moveTo>
                <a:lnTo>
                  <a:pt x="6983730" y="0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6164" y="3930057"/>
            <a:ext cx="1270" cy="2261870"/>
          </a:xfrm>
          <a:custGeom>
            <a:avLst/>
            <a:gdLst/>
            <a:ahLst/>
            <a:cxnLst/>
            <a:rect l="l" t="t" r="r" b="b"/>
            <a:pathLst>
              <a:path w="1270" h="2261870">
                <a:moveTo>
                  <a:pt x="1270" y="0"/>
                </a:moveTo>
                <a:lnTo>
                  <a:pt x="0" y="2261870"/>
                </a:lnTo>
              </a:path>
            </a:pathLst>
          </a:custGeom>
          <a:ln w="2551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44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774</Words>
  <Application>Microsoft Office PowerPoint</Application>
  <PresentationFormat>Custom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Boundary value analysis  Goals,  Examples CSE435</vt:lpstr>
      <vt:lpstr>Boundaryvalueanalyze</vt:lpstr>
      <vt:lpstr>Boundaryvalueanalyze</vt:lpstr>
      <vt:lpstr>Boundaryvalueanalyze</vt:lpstr>
      <vt:lpstr>Boundaryvalueanalyze</vt:lpstr>
      <vt:lpstr>Boundaryvalueanalyze</vt:lpstr>
      <vt:lpstr>Boundaryvalueanalyze</vt:lpstr>
      <vt:lpstr>Boundaryvalueanalyze</vt:lpstr>
      <vt:lpstr>Boundaryvalueanalyze</vt:lpstr>
      <vt:lpstr>Boundaryvalueanalyze</vt:lpstr>
      <vt:lpstr>Decision Table testing</vt:lpstr>
      <vt:lpstr>An Example: Withdrawing money from bank</vt:lpstr>
      <vt:lpstr>Step1: analyze the requirement to create the first column</vt:lpstr>
      <vt:lpstr>Step 2 : add Colum</vt:lpstr>
      <vt:lpstr>Slide 15</vt:lpstr>
      <vt:lpstr>Step 4: determine action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value analysis  Goals,  Examples CSE435</dc:title>
  <dc:creator>Admin</dc:creator>
  <cp:lastModifiedBy>Admin</cp:lastModifiedBy>
  <cp:revision>6</cp:revision>
  <dcterms:created xsi:type="dcterms:W3CDTF">2017-11-29T08:58:42Z</dcterms:created>
  <dcterms:modified xsi:type="dcterms:W3CDTF">2018-02-22T10:10:54Z</dcterms:modified>
</cp:coreProperties>
</file>