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71B4-EC7E-402E-BE94-C4CBEEDF9F24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E6F7-A71C-4644-A0A5-0D1DE1784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E6F7-A71C-4644-A0A5-0D1DE1784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39">
            <a:extLst>
              <a:ext uri="{FF2B5EF4-FFF2-40B4-BE49-F238E27FC236}">
                <a16:creationId xmlns:a16="http://schemas.microsoft.com/office/drawing/2014/main" id="{239C6F27-FA9A-4CE6-A446-A8EBC80D4C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5363" name="Shape 40">
            <a:extLst>
              <a:ext uri="{FF2B5EF4-FFF2-40B4-BE49-F238E27FC236}">
                <a16:creationId xmlns:a16="http://schemas.microsoft.com/office/drawing/2014/main" id="{4C1A839B-90CF-4317-B4DA-44FEFA0FC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81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6">
            <a:extLst>
              <a:ext uri="{FF2B5EF4-FFF2-40B4-BE49-F238E27FC236}">
                <a16:creationId xmlns:a16="http://schemas.microsoft.com/office/drawing/2014/main" id="{5D994756-4BEF-42C0-A177-5F007C9834A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6387" name="Shape 47">
            <a:extLst>
              <a:ext uri="{FF2B5EF4-FFF2-40B4-BE49-F238E27FC236}">
                <a16:creationId xmlns:a16="http://schemas.microsoft.com/office/drawing/2014/main" id="{FA5BBC4F-F747-4A9F-A1AB-38727EFF751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53">
            <a:extLst>
              <a:ext uri="{FF2B5EF4-FFF2-40B4-BE49-F238E27FC236}">
                <a16:creationId xmlns:a16="http://schemas.microsoft.com/office/drawing/2014/main" id="{FD18C628-570B-43A8-B97D-9B2C34AA00D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7411" name="Shape 54">
            <a:extLst>
              <a:ext uri="{FF2B5EF4-FFF2-40B4-BE49-F238E27FC236}">
                <a16:creationId xmlns:a16="http://schemas.microsoft.com/office/drawing/2014/main" id="{0C05FE3D-DD75-4D69-A51C-346075B36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7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60">
            <a:extLst>
              <a:ext uri="{FF2B5EF4-FFF2-40B4-BE49-F238E27FC236}">
                <a16:creationId xmlns:a16="http://schemas.microsoft.com/office/drawing/2014/main" id="{A18059EC-1F48-4A24-B0BF-BE80C896E3B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8435" name="Shape 61">
            <a:extLst>
              <a:ext uri="{FF2B5EF4-FFF2-40B4-BE49-F238E27FC236}">
                <a16:creationId xmlns:a16="http://schemas.microsoft.com/office/drawing/2014/main" id="{0FF76820-14E9-48F2-8E9A-95A971E28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67">
            <a:extLst>
              <a:ext uri="{FF2B5EF4-FFF2-40B4-BE49-F238E27FC236}">
                <a16:creationId xmlns:a16="http://schemas.microsoft.com/office/drawing/2014/main" id="{3CD98B8B-1F97-4F27-9972-B5586DB80BD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19459" name="Shape 68">
            <a:extLst>
              <a:ext uri="{FF2B5EF4-FFF2-40B4-BE49-F238E27FC236}">
                <a16:creationId xmlns:a16="http://schemas.microsoft.com/office/drawing/2014/main" id="{6658E9CA-9BB1-442B-83F1-64BFBB831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82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73">
            <a:extLst>
              <a:ext uri="{FF2B5EF4-FFF2-40B4-BE49-F238E27FC236}">
                <a16:creationId xmlns:a16="http://schemas.microsoft.com/office/drawing/2014/main" id="{3DAAD38C-CD9B-4F19-9930-33E2B2B16CD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0483" name="Shape 74">
            <a:extLst>
              <a:ext uri="{FF2B5EF4-FFF2-40B4-BE49-F238E27FC236}">
                <a16:creationId xmlns:a16="http://schemas.microsoft.com/office/drawing/2014/main" id="{D62E286D-A901-48C8-8843-1D706BDE5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0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79">
            <a:extLst>
              <a:ext uri="{FF2B5EF4-FFF2-40B4-BE49-F238E27FC236}">
                <a16:creationId xmlns:a16="http://schemas.microsoft.com/office/drawing/2014/main" id="{0E974C03-91C3-4964-A616-C09879C528A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21507" name="Shape 80">
            <a:extLst>
              <a:ext uri="{FF2B5EF4-FFF2-40B4-BE49-F238E27FC236}">
                <a16:creationId xmlns:a16="http://schemas.microsoft.com/office/drawing/2014/main" id="{2EB2C340-08F3-4E07-A64C-1CE500293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47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5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89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720119"/>
            <a:ext cx="51803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600" dirty="0">
                <a:latin typeface="Arial"/>
                <a:cs typeface="Arial"/>
              </a:rPr>
              <a:t>Pairwise </a:t>
            </a:r>
            <a:r>
              <a:rPr sz="5400" spc="-600" dirty="0">
                <a:latin typeface="Arial"/>
                <a:cs typeface="Arial"/>
              </a:rPr>
              <a:t>T</a:t>
            </a:r>
            <a:r>
              <a:rPr sz="5400" spc="-5" dirty="0">
                <a:latin typeface="Arial"/>
                <a:cs typeface="Arial"/>
              </a:rPr>
              <a:t>es</a:t>
            </a:r>
            <a:r>
              <a:rPr sz="5400" dirty="0">
                <a:latin typeface="Arial"/>
                <a:cs typeface="Arial"/>
              </a:rPr>
              <a:t>t</a:t>
            </a:r>
            <a:r>
              <a:rPr sz="5400" spc="-5" dirty="0">
                <a:latin typeface="Arial"/>
                <a:cs typeface="Arial"/>
              </a:rPr>
              <a:t>ing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1"/>
          </p:nvPr>
        </p:nvSpPr>
        <p:spPr>
          <a:xfrm>
            <a:off x="3624262" y="4038600"/>
            <a:ext cx="189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E435</a:t>
            </a:r>
            <a:endParaRPr sz="28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51509"/>
            <a:ext cx="63830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Combinatorics </a:t>
            </a:r>
            <a:r>
              <a:rPr dirty="0"/>
              <a:t>-</a:t>
            </a:r>
            <a:r>
              <a:rPr spc="-10" dirty="0"/>
              <a:t> </a:t>
            </a:r>
            <a:r>
              <a:rPr spc="-5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4370" y="1939290"/>
            <a:ext cx="611441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The number </a:t>
            </a:r>
            <a:r>
              <a:rPr sz="3000" dirty="0">
                <a:latin typeface="Arial"/>
                <a:cs typeface="Arial"/>
              </a:rPr>
              <a:t>of ways of </a:t>
            </a:r>
            <a:r>
              <a:rPr sz="3000" spc="-5" dirty="0">
                <a:latin typeface="Arial"/>
                <a:cs typeface="Arial"/>
              </a:rPr>
              <a:t>obtaining an  </a:t>
            </a:r>
            <a:r>
              <a:rPr sz="3000" i="1" spc="-5" dirty="0">
                <a:latin typeface="Arial"/>
                <a:cs typeface="Arial"/>
              </a:rPr>
              <a:t>ordered </a:t>
            </a:r>
            <a:r>
              <a:rPr sz="3000" spc="-5" dirty="0">
                <a:latin typeface="Arial"/>
                <a:cs typeface="Arial"/>
              </a:rPr>
              <a:t>subset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i="1" dirty="0">
                <a:latin typeface="Arial"/>
                <a:cs typeface="Arial"/>
              </a:rPr>
              <a:t>k </a:t>
            </a:r>
            <a:r>
              <a:rPr sz="3000" spc="-5" dirty="0">
                <a:latin typeface="Arial"/>
                <a:cs typeface="Arial"/>
              </a:rPr>
              <a:t>elements from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  set of </a:t>
            </a:r>
            <a:r>
              <a:rPr sz="3000" i="1" dirty="0">
                <a:latin typeface="Arial"/>
                <a:cs typeface="Arial"/>
              </a:rPr>
              <a:t>n </a:t>
            </a:r>
            <a:r>
              <a:rPr sz="3000" spc="-5" dirty="0">
                <a:latin typeface="Arial"/>
                <a:cs typeface="Arial"/>
              </a:rPr>
              <a:t>elements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given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3275329"/>
            <a:ext cx="2905759" cy="118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0210" y="4833620"/>
            <a:ext cx="669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336666"/>
                </a:solidFill>
                <a:latin typeface="Arial"/>
                <a:cs typeface="Arial"/>
              </a:rPr>
              <a:t>number of permutations on </a:t>
            </a:r>
            <a:r>
              <a:rPr sz="1800" dirty="0">
                <a:solidFill>
                  <a:srgbClr val="336666"/>
                </a:solidFill>
                <a:latin typeface="Arial"/>
                <a:cs typeface="Arial"/>
              </a:rPr>
              <a:t>a set </a:t>
            </a:r>
            <a:r>
              <a:rPr sz="1800" spc="-10" dirty="0">
                <a:solidFill>
                  <a:srgbClr val="336666"/>
                </a:solidFill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336666"/>
                </a:solidFill>
                <a:latin typeface="Arial"/>
                <a:cs typeface="Arial"/>
              </a:rPr>
              <a:t>n </a:t>
            </a:r>
            <a:r>
              <a:rPr sz="1800" spc="-10" dirty="0">
                <a:solidFill>
                  <a:srgbClr val="336666"/>
                </a:solidFill>
                <a:latin typeface="Arial"/>
                <a:cs typeface="Arial"/>
              </a:rPr>
              <a:t>elements </a:t>
            </a:r>
            <a:r>
              <a:rPr sz="1800" spc="-5" dirty="0">
                <a:solidFill>
                  <a:srgbClr val="336666"/>
                </a:solidFill>
                <a:latin typeface="Arial"/>
                <a:cs typeface="Arial"/>
              </a:rPr>
              <a:t>is given </a:t>
            </a:r>
            <a:r>
              <a:rPr sz="1800" spc="-10" dirty="0">
                <a:solidFill>
                  <a:srgbClr val="336666"/>
                </a:solidFill>
                <a:latin typeface="Arial"/>
                <a:cs typeface="Arial"/>
              </a:rPr>
              <a:t>by</a:t>
            </a:r>
            <a:r>
              <a:rPr sz="1800" spc="135" dirty="0">
                <a:solidFill>
                  <a:srgbClr val="336666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36666"/>
                </a:solidFill>
                <a:latin typeface="Arial"/>
                <a:cs typeface="Arial"/>
              </a:rPr>
              <a:t>n!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300990"/>
            <a:ext cx="45078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56304" algn="l"/>
              </a:tabLst>
            </a:pPr>
            <a:r>
              <a:rPr sz="4200" spc="0" dirty="0"/>
              <a:t>C</a:t>
            </a:r>
            <a:r>
              <a:rPr sz="4200" dirty="0"/>
              <a:t>o</a:t>
            </a:r>
            <a:r>
              <a:rPr sz="4200" spc="-5" dirty="0"/>
              <a:t>m</a:t>
            </a:r>
            <a:r>
              <a:rPr sz="4200" dirty="0"/>
              <a:t>b</a:t>
            </a:r>
            <a:r>
              <a:rPr sz="4200" spc="0" dirty="0"/>
              <a:t>i</a:t>
            </a:r>
            <a:r>
              <a:rPr sz="4200" dirty="0"/>
              <a:t>na</a:t>
            </a:r>
            <a:r>
              <a:rPr sz="4200" spc="-10" dirty="0"/>
              <a:t>t</a:t>
            </a:r>
            <a:r>
              <a:rPr sz="4200" dirty="0"/>
              <a:t>o</a:t>
            </a:r>
            <a:r>
              <a:rPr sz="4200" spc="5" dirty="0"/>
              <a:t>r</a:t>
            </a:r>
            <a:r>
              <a:rPr sz="4200" spc="-5" dirty="0"/>
              <a:t>i</a:t>
            </a:r>
            <a:r>
              <a:rPr sz="4200" dirty="0"/>
              <a:t>al	Test  </a:t>
            </a:r>
            <a:r>
              <a:rPr sz="4200" spc="-5" dirty="0"/>
              <a:t>Reduction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839469" y="2014220"/>
            <a:ext cx="75596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Testing all combinations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selected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test data 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values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is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usually</a:t>
            </a:r>
            <a:r>
              <a:rPr sz="2600" spc="-1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impossible!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469" y="3207384"/>
            <a:ext cx="8161655" cy="12039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40"/>
              </a:spcBef>
              <a:buSzPct val="125000"/>
              <a:tabLst>
                <a:tab pos="469265" algn="l"/>
                <a:tab pos="469900" algn="l"/>
              </a:tabLst>
            </a:pP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Not </a:t>
            </a: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to test </a:t>
            </a: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any combinations </a:t>
            </a: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of </a:t>
            </a: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input may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 increase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the risk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that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software fault escapes 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into 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fielded</a:t>
            </a:r>
            <a:r>
              <a:rPr sz="2600" spc="-2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system.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469" y="4786629"/>
            <a:ext cx="787400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Testers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look for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ways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to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select </a:t>
            </a:r>
            <a:r>
              <a:rPr sz="2600" spc="-10" dirty="0">
                <a:solidFill>
                  <a:srgbClr val="336666"/>
                </a:solidFill>
                <a:latin typeface="Verdana"/>
                <a:cs typeface="Verdana"/>
              </a:rPr>
              <a:t>an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effective and  economical subset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test</a:t>
            </a:r>
            <a:r>
              <a:rPr sz="2600" spc="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cases.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646" y="523240"/>
            <a:ext cx="3942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Pairwise</a:t>
            </a:r>
            <a:r>
              <a:rPr sz="4200" spc="-25" dirty="0"/>
              <a:t> </a:t>
            </a:r>
            <a:r>
              <a:rPr sz="4200" spc="-5" dirty="0"/>
              <a:t>Testing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58290"/>
            <a:ext cx="8340725" cy="444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0" dirty="0">
                <a:solidFill>
                  <a:srgbClr val="336666"/>
                </a:solidFill>
                <a:latin typeface="Verdana"/>
                <a:cs typeface="Verdana"/>
              </a:rPr>
              <a:t>Don’t </a:t>
            </a:r>
            <a:r>
              <a:rPr sz="2800" i="1" spc="-5" dirty="0">
                <a:solidFill>
                  <a:srgbClr val="336666"/>
                </a:solidFill>
                <a:latin typeface="Verdana"/>
                <a:cs typeface="Verdana"/>
              </a:rPr>
              <a:t>test </a:t>
            </a:r>
            <a:r>
              <a:rPr sz="2800" i="1" spc="-10" dirty="0">
                <a:solidFill>
                  <a:srgbClr val="336666"/>
                </a:solidFill>
                <a:latin typeface="Verdana"/>
                <a:cs typeface="Verdana"/>
              </a:rPr>
              <a:t>all combinations. </a:t>
            </a:r>
            <a:r>
              <a:rPr sz="2800" i="1" spc="-5" dirty="0">
                <a:solidFill>
                  <a:srgbClr val="336666"/>
                </a:solidFill>
                <a:latin typeface="Verdana"/>
                <a:cs typeface="Verdana"/>
              </a:rPr>
              <a:t>Test all</a:t>
            </a:r>
            <a:r>
              <a:rPr sz="2800" i="1" spc="4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336666"/>
                </a:solidFill>
                <a:latin typeface="Verdana"/>
                <a:cs typeface="Verdana"/>
              </a:rPr>
              <a:t>pairs.</a:t>
            </a:r>
            <a:endParaRPr sz="2800" dirty="0">
              <a:latin typeface="Verdana"/>
              <a:cs typeface="Verdana"/>
            </a:endParaRPr>
          </a:p>
          <a:p>
            <a:pPr marL="469265" marR="224154" indent="-457200">
              <a:lnSpc>
                <a:spcPct val="100000"/>
              </a:lnSpc>
            </a:pPr>
            <a:r>
              <a:rPr sz="1800" dirty="0">
                <a:solidFill>
                  <a:srgbClr val="336666"/>
                </a:solidFill>
                <a:latin typeface="Verdana"/>
                <a:cs typeface="Verdana"/>
              </a:rPr>
              <a:t>- </a:t>
            </a: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Bernie Berger, STAREast 2003 International Conference on Software  Testing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265" marR="427355" indent="-457200">
              <a:lnSpc>
                <a:spcPct val="100000"/>
              </a:lnSpc>
            </a:pP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Pairwise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testing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is 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popular, frequently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written 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about technique.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Covered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in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Books by Kaner, Bach,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&amp;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Pettichord;  Copeland;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McGregor &amp;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Sykes; Splaine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&amp;</a:t>
            </a:r>
            <a:r>
              <a:rPr sz="2600" spc="4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Jakiel.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265" marR="405130" indent="-457200">
              <a:lnSpc>
                <a:spcPct val="100000"/>
              </a:lnSpc>
            </a:pP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More than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50 conference and journal papers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on 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the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topic.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70231"/>
            <a:ext cx="4416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Pairwise</a:t>
            </a:r>
            <a:r>
              <a:rPr sz="4200" spc="-20" dirty="0"/>
              <a:t> </a:t>
            </a:r>
            <a:r>
              <a:rPr sz="4200" spc="-5" dirty="0"/>
              <a:t>Definition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565909"/>
            <a:ext cx="8156575" cy="43891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118110" indent="-342900">
              <a:lnSpc>
                <a:spcPct val="98700"/>
              </a:lnSpc>
              <a:spcBef>
                <a:spcPts val="140"/>
              </a:spcBef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3900" i="1" baseline="1068" dirty="0">
                <a:solidFill>
                  <a:srgbClr val="336666"/>
                </a:solidFill>
                <a:latin typeface="Verdana"/>
                <a:cs typeface="Verdana"/>
              </a:rPr>
              <a:t>Pairwise </a:t>
            </a:r>
            <a:r>
              <a:rPr sz="3900" i="1" spc="-7" baseline="1068" dirty="0">
                <a:solidFill>
                  <a:srgbClr val="336666"/>
                </a:solidFill>
                <a:latin typeface="Verdana"/>
                <a:cs typeface="Verdana"/>
              </a:rPr>
              <a:t>testing </a:t>
            </a:r>
            <a:r>
              <a:rPr sz="3900" baseline="1068" dirty="0">
                <a:solidFill>
                  <a:srgbClr val="336666"/>
                </a:solidFill>
                <a:latin typeface="Verdana"/>
                <a:cs typeface="Verdana"/>
              </a:rPr>
              <a:t>– </a:t>
            </a:r>
            <a:r>
              <a:rPr sz="3900" spc="-7" baseline="1068" dirty="0">
                <a:solidFill>
                  <a:srgbClr val="336666"/>
                </a:solidFill>
                <a:latin typeface="Verdana"/>
                <a:cs typeface="Verdana"/>
              </a:rPr>
              <a:t>an approach </a:t>
            </a:r>
            <a:r>
              <a:rPr sz="3900" baseline="1068" dirty="0">
                <a:solidFill>
                  <a:srgbClr val="336666"/>
                </a:solidFill>
                <a:latin typeface="Verdana"/>
                <a:cs typeface="Verdana"/>
              </a:rPr>
              <a:t>to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combinatorial testing that executes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pairwise  test data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 set.</a:t>
            </a:r>
            <a:endParaRPr sz="2600" dirty="0">
              <a:latin typeface="Verdana"/>
              <a:cs typeface="Verdana"/>
            </a:endParaRPr>
          </a:p>
          <a:p>
            <a:pPr marL="355600" marR="5080" indent="-342900">
              <a:lnSpc>
                <a:spcPct val="99100"/>
              </a:lnSpc>
              <a:spcBef>
                <a:spcPts val="1725"/>
              </a:spcBef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3900" baseline="1068" dirty="0">
                <a:solidFill>
                  <a:srgbClr val="336666"/>
                </a:solidFill>
                <a:latin typeface="Verdana"/>
                <a:cs typeface="Verdana"/>
              </a:rPr>
              <a:t>Pairwise </a:t>
            </a:r>
            <a:r>
              <a:rPr sz="3900" spc="-7" baseline="1068" dirty="0">
                <a:solidFill>
                  <a:srgbClr val="336666"/>
                </a:solidFill>
                <a:latin typeface="Verdana"/>
                <a:cs typeface="Verdana"/>
              </a:rPr>
              <a:t>test data set </a:t>
            </a:r>
            <a:r>
              <a:rPr sz="3900" baseline="1068" dirty="0">
                <a:solidFill>
                  <a:srgbClr val="336666"/>
                </a:solidFill>
                <a:latin typeface="Verdana"/>
                <a:cs typeface="Verdana"/>
              </a:rPr>
              <a:t>- A </a:t>
            </a:r>
            <a:r>
              <a:rPr sz="3900" spc="-7" baseline="1068" dirty="0">
                <a:solidFill>
                  <a:srgbClr val="336666"/>
                </a:solidFill>
                <a:latin typeface="Verdana"/>
                <a:cs typeface="Verdana"/>
              </a:rPr>
              <a:t>set </a:t>
            </a:r>
            <a:r>
              <a:rPr sz="3900" baseline="1068" dirty="0">
                <a:solidFill>
                  <a:srgbClr val="336666"/>
                </a:solidFill>
                <a:latin typeface="Verdana"/>
                <a:cs typeface="Verdana"/>
              </a:rPr>
              <a:t>of test </a:t>
            </a:r>
            <a:r>
              <a:rPr sz="3900" spc="-7" baseline="1068" dirty="0">
                <a:solidFill>
                  <a:srgbClr val="336666"/>
                </a:solidFill>
                <a:latin typeface="Verdana"/>
                <a:cs typeface="Verdana"/>
              </a:rPr>
              <a:t>cases that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 covers all combinations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the </a:t>
            </a:r>
            <a:r>
              <a:rPr sz="2600" i="1" u="heavy" spc="-5" dirty="0">
                <a:solidFill>
                  <a:srgbClr val="336666"/>
                </a:solidFill>
                <a:uFill>
                  <a:solidFill>
                    <a:srgbClr val="336666"/>
                  </a:solidFill>
                </a:uFill>
                <a:latin typeface="Verdana"/>
                <a:cs typeface="Verdana"/>
              </a:rPr>
              <a:t>selected </a:t>
            </a:r>
            <a:r>
              <a:rPr sz="2600" i="1" u="heavy" dirty="0">
                <a:solidFill>
                  <a:srgbClr val="336666"/>
                </a:solidFill>
                <a:uFill>
                  <a:solidFill>
                    <a:srgbClr val="336666"/>
                  </a:solidFill>
                </a:uFill>
                <a:latin typeface="Verdana"/>
                <a:cs typeface="Verdana"/>
              </a:rPr>
              <a:t>test  </a:t>
            </a:r>
            <a:r>
              <a:rPr sz="2600" i="1" u="heavy" spc="-5" dirty="0">
                <a:solidFill>
                  <a:srgbClr val="336666"/>
                </a:solidFill>
                <a:uFill>
                  <a:solidFill>
                    <a:srgbClr val="336666"/>
                  </a:solidFill>
                </a:uFill>
                <a:latin typeface="Verdana"/>
                <a:cs typeface="Verdana"/>
              </a:rPr>
              <a:t>data values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for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every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pair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system’s input  variables.</a:t>
            </a:r>
            <a:endParaRPr sz="2600" dirty="0">
              <a:latin typeface="Verdana"/>
              <a:cs typeface="Verdana"/>
            </a:endParaRPr>
          </a:p>
          <a:p>
            <a:pPr marL="355600" marR="941069" indent="-342900">
              <a:lnSpc>
                <a:spcPct val="98700"/>
              </a:lnSpc>
              <a:spcBef>
                <a:spcPts val="1745"/>
              </a:spcBef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Pairwise </a:t>
            </a: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testing </a:t>
            </a: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is </a:t>
            </a: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also </a:t>
            </a: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known </a:t>
            </a: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as 2-way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 testing;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other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approaches include 3-way,  4-way,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… ,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 n-way.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21029"/>
            <a:ext cx="4268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Pairwise</a:t>
            </a:r>
            <a:r>
              <a:rPr sz="4200" spc="-25" dirty="0"/>
              <a:t> </a:t>
            </a:r>
            <a:r>
              <a:rPr sz="4200" spc="-5" dirty="0"/>
              <a:t>Example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715770" y="2167890"/>
            <a:ext cx="1352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36666"/>
                </a:solidFill>
                <a:latin typeface="Verdana"/>
                <a:cs typeface="Verdana"/>
              </a:rPr>
              <a:t>A={1,</a:t>
            </a:r>
            <a:r>
              <a:rPr sz="2200" spc="-6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36666"/>
                </a:solidFill>
                <a:latin typeface="Verdana"/>
                <a:cs typeface="Verdana"/>
              </a:rPr>
              <a:t>2}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9469" y="2167890"/>
            <a:ext cx="18503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36666"/>
                </a:solidFill>
                <a:latin typeface="Verdana"/>
                <a:cs typeface="Verdana"/>
              </a:rPr>
              <a:t>B={NW,</a:t>
            </a:r>
            <a:r>
              <a:rPr sz="2200" spc="-7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36666"/>
                </a:solidFill>
                <a:latin typeface="Verdana"/>
                <a:cs typeface="Verdana"/>
              </a:rPr>
              <a:t>SE}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4789" y="2167890"/>
            <a:ext cx="22237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36666"/>
                </a:solidFill>
                <a:latin typeface="Verdana"/>
                <a:cs typeface="Verdana"/>
              </a:rPr>
              <a:t>C={TDK,</a:t>
            </a:r>
            <a:r>
              <a:rPr sz="2200" spc="-8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336666"/>
                </a:solidFill>
                <a:latin typeface="Verdana"/>
                <a:cs typeface="Verdana"/>
              </a:rPr>
              <a:t>BDM}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2700" y="297687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127000" y="0"/>
                </a:moveTo>
                <a:lnTo>
                  <a:pt x="0" y="0"/>
                </a:lnTo>
                <a:lnTo>
                  <a:pt x="63500" y="128270"/>
                </a:lnTo>
                <a:lnTo>
                  <a:pt x="127000" y="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247650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254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4850" y="299592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127000" y="0"/>
                </a:moveTo>
                <a:lnTo>
                  <a:pt x="0" y="0"/>
                </a:lnTo>
                <a:lnTo>
                  <a:pt x="63500" y="128270"/>
                </a:lnTo>
                <a:lnTo>
                  <a:pt x="127000" y="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8350" y="249555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254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76879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127000" y="0"/>
                </a:moveTo>
                <a:lnTo>
                  <a:pt x="0" y="0"/>
                </a:lnTo>
                <a:lnTo>
                  <a:pt x="63500" y="128270"/>
                </a:lnTo>
                <a:lnTo>
                  <a:pt x="127000" y="0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0" y="247650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254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24000" y="3124200"/>
            <a:ext cx="5181600" cy="914400"/>
          </a:xfrm>
          <a:prstGeom prst="rect">
            <a:avLst/>
          </a:prstGeom>
          <a:ln w="9344">
            <a:solidFill>
              <a:srgbClr val="336666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537970">
              <a:lnSpc>
                <a:spcPct val="100000"/>
              </a:lnSpc>
              <a:spcBef>
                <a:spcPts val="1570"/>
              </a:spcBef>
            </a:pP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System</a:t>
            </a:r>
            <a:r>
              <a:rPr sz="2800" spc="-1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336666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21029"/>
            <a:ext cx="4268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Pairwise</a:t>
            </a:r>
            <a:r>
              <a:rPr sz="4200" spc="-25" dirty="0"/>
              <a:t> </a:t>
            </a:r>
            <a:r>
              <a:rPr sz="4200" spc="-5" dirty="0"/>
              <a:t>Example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715770" y="2167890"/>
            <a:ext cx="116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66"/>
                </a:solidFill>
                <a:latin typeface="Times New Roman"/>
                <a:cs typeface="Times New Roman"/>
              </a:rPr>
              <a:t>A={1,</a:t>
            </a:r>
            <a:r>
              <a:rPr sz="2400" spc="-75" dirty="0">
                <a:solidFill>
                  <a:srgbClr val="3366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6666"/>
                </a:solidFill>
                <a:latin typeface="Times New Roman"/>
                <a:cs typeface="Times New Roman"/>
              </a:rPr>
              <a:t>2}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261" y="2167890"/>
            <a:ext cx="1707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66"/>
                </a:solidFill>
                <a:latin typeface="Times New Roman"/>
                <a:cs typeface="Times New Roman"/>
              </a:rPr>
              <a:t>B={NW,</a:t>
            </a:r>
            <a:r>
              <a:rPr sz="2400" spc="-60" dirty="0">
                <a:solidFill>
                  <a:srgbClr val="33666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6666"/>
                </a:solidFill>
                <a:latin typeface="Times New Roman"/>
                <a:cs typeface="Times New Roman"/>
              </a:rPr>
              <a:t>SE}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4395" y="2167890"/>
            <a:ext cx="216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666"/>
                </a:solidFill>
                <a:latin typeface="Times New Roman"/>
                <a:cs typeface="Times New Roman"/>
              </a:rPr>
              <a:t>C={TDK,</a:t>
            </a:r>
            <a:r>
              <a:rPr sz="2400" spc="-65" dirty="0">
                <a:solidFill>
                  <a:srgbClr val="3366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6666"/>
                </a:solidFill>
                <a:latin typeface="Times New Roman"/>
                <a:cs typeface="Times New Roman"/>
              </a:rPr>
              <a:t>BDM}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3950" y="3294184"/>
          <a:ext cx="6282690" cy="199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A, B,</a:t>
                      </a:r>
                      <a:r>
                        <a:rPr sz="2200" spc="-40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4840" algn="r">
                        <a:lnSpc>
                          <a:spcPts val="2270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A, B,</a:t>
                      </a:r>
                      <a:r>
                        <a:rPr sz="2200" spc="-9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270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A, B,</a:t>
                      </a:r>
                      <a:r>
                        <a:rPr sz="2200" spc="-6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-------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-------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-------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1,NW,-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1,-,TDK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-,NW,TDK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1,SE,-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1,-,BDM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-,NW,BDM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2,NW,-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2,-,TDK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-,SE,TDK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2,SE,-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5475" algn="r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2,-,BDM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345"/>
                        </a:lnSpc>
                      </a:pPr>
                      <a:r>
                        <a:rPr sz="2200" spc="-5" dirty="0">
                          <a:solidFill>
                            <a:srgbClr val="336666"/>
                          </a:solidFill>
                          <a:latin typeface="Courier New"/>
                          <a:cs typeface="Courier New"/>
                        </a:rPr>
                        <a:t>-,SE,BDM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20469" y="5443220"/>
            <a:ext cx="5761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6666"/>
                </a:solidFill>
                <a:latin typeface="Verdana"/>
                <a:cs typeface="Verdana"/>
              </a:rPr>
              <a:t>Don’t care condition indicated with by </a:t>
            </a:r>
            <a:r>
              <a:rPr sz="1800" i="1" dirty="0">
                <a:solidFill>
                  <a:srgbClr val="336666"/>
                </a:solidFill>
                <a:latin typeface="Verdana"/>
                <a:cs typeface="Verdana"/>
              </a:rPr>
              <a:t>a </a:t>
            </a:r>
            <a:r>
              <a:rPr sz="1800" i="1" spc="-5" dirty="0">
                <a:solidFill>
                  <a:srgbClr val="336666"/>
                </a:solidFill>
                <a:latin typeface="Verdana"/>
                <a:cs typeface="Verdana"/>
              </a:rPr>
              <a:t>dash </a:t>
            </a:r>
            <a:r>
              <a:rPr sz="1800" i="1" dirty="0">
                <a:solidFill>
                  <a:srgbClr val="336666"/>
                </a:solidFill>
                <a:latin typeface="Verdana"/>
                <a:cs typeface="Verdana"/>
              </a:rPr>
              <a:t>( -</a:t>
            </a:r>
            <a:r>
              <a:rPr sz="1800" i="1" spc="-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336666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8" y="331805"/>
            <a:ext cx="679704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70405" algn="l"/>
              </a:tabLst>
            </a:pPr>
            <a:r>
              <a:rPr spc="-5" dirty="0"/>
              <a:t>Motivation for Using  Pairwise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863090"/>
            <a:ext cx="8016240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737235" indent="-4572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1) Generates small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test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sets, relative </a:t>
            </a:r>
            <a:r>
              <a:rPr sz="2600" spc="0" dirty="0">
                <a:solidFill>
                  <a:srgbClr val="336666"/>
                </a:solidFill>
                <a:latin typeface="Verdana"/>
                <a:cs typeface="Verdana"/>
              </a:rPr>
              <a:t>to</a:t>
            </a:r>
            <a:r>
              <a:rPr sz="2600" spc="-8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the 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combinatorial test data</a:t>
            </a:r>
            <a:r>
              <a:rPr sz="2600" spc="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set.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69265" marR="5080">
              <a:lnSpc>
                <a:spcPct val="100000"/>
              </a:lnSpc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Size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the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pairwise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test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set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is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usually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1-20%  of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the combinatorial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test data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 set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4841240"/>
            <a:ext cx="83673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2) Many combinations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selected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test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data values  tested.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8" y="331805"/>
            <a:ext cx="655193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70405" algn="l"/>
              </a:tabLst>
            </a:pPr>
            <a:r>
              <a:rPr spc="-5" dirty="0"/>
              <a:t>Motivation for Using  Pairwise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863090"/>
            <a:ext cx="8358505" cy="431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">
              <a:lnSpc>
                <a:spcPct val="100000"/>
              </a:lnSpc>
              <a:spcBef>
                <a:spcPts val="100"/>
              </a:spcBef>
            </a:pP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This method finds all double-mode faults </a:t>
            </a: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that are  two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parameters conflicting </a:t>
            </a: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with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each</a:t>
            </a:r>
            <a:r>
              <a:rPr sz="2600" i="1" spc="2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other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G.T. Daich, “New Spreadsheet Tool Helps Determine Minimal Set of Test  </a:t>
            </a:r>
            <a:r>
              <a:rPr sz="1800" spc="-10" dirty="0">
                <a:solidFill>
                  <a:srgbClr val="336666"/>
                </a:solidFill>
                <a:latin typeface="Verdana"/>
                <a:cs typeface="Verdana"/>
              </a:rPr>
              <a:t>Parameter </a:t>
            </a: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Combinations,” </a:t>
            </a:r>
            <a:r>
              <a:rPr sz="1800" i="1" spc="-5" dirty="0">
                <a:solidFill>
                  <a:srgbClr val="336666"/>
                </a:solidFill>
                <a:latin typeface="Verdana"/>
                <a:cs typeface="Verdana"/>
              </a:rPr>
              <a:t>CrossTalk</a:t>
            </a: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, August </a:t>
            </a:r>
            <a:r>
              <a:rPr sz="1800" spc="-10" dirty="0">
                <a:solidFill>
                  <a:srgbClr val="336666"/>
                </a:solidFill>
                <a:latin typeface="Verdana"/>
                <a:cs typeface="Verdana"/>
              </a:rPr>
              <a:t>2003, pp.</a:t>
            </a:r>
            <a:r>
              <a:rPr sz="1800" spc="8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26-30.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 marR="81915">
              <a:lnSpc>
                <a:spcPct val="100000"/>
              </a:lnSpc>
            </a:pP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An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analysis </a:t>
            </a: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of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field data at </a:t>
            </a: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Bellcore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indicated that  most field faults </a:t>
            </a: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are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caused by interactions </a:t>
            </a:r>
            <a:r>
              <a:rPr sz="2600" i="1" dirty="0">
                <a:solidFill>
                  <a:srgbClr val="336666"/>
                </a:solidFill>
                <a:latin typeface="Verdana"/>
                <a:cs typeface="Verdana"/>
              </a:rPr>
              <a:t>of 1  or 2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fields.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710565">
              <a:lnSpc>
                <a:spcPct val="100000"/>
              </a:lnSpc>
            </a:pP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G.C. Patton, </a:t>
            </a:r>
            <a:r>
              <a:rPr sz="1800" dirty="0">
                <a:solidFill>
                  <a:srgbClr val="336666"/>
                </a:solidFill>
                <a:latin typeface="Verdana"/>
                <a:cs typeface="Verdana"/>
              </a:rPr>
              <a:t>“DAT </a:t>
            </a: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(Defect Analsysis Team) 1986-1990 Overview,”  Internal Bellcore Technical Memo,</a:t>
            </a:r>
            <a:r>
              <a:rPr sz="1800" spc="1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336666"/>
                </a:solidFill>
                <a:latin typeface="Verdana"/>
                <a:cs typeface="Verdana"/>
              </a:rPr>
              <a:t>1991.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8" y="331805"/>
            <a:ext cx="662813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70405" algn="l"/>
              </a:tabLst>
            </a:pPr>
            <a:r>
              <a:rPr spc="-5" dirty="0"/>
              <a:t>Motivation for Using  Pairwise	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2396490"/>
            <a:ext cx="834834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Wallace </a:t>
            </a:r>
            <a:r>
              <a:rPr sz="2800" spc="-10" dirty="0">
                <a:solidFill>
                  <a:srgbClr val="336666"/>
                </a:solidFill>
                <a:latin typeface="Verdana"/>
                <a:cs typeface="Verdana"/>
              </a:rPr>
              <a:t>and Kuhn </a:t>
            </a: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determined that 98% of </a:t>
            </a:r>
            <a:r>
              <a:rPr sz="2800" spc="-10" dirty="0">
                <a:solidFill>
                  <a:srgbClr val="336666"/>
                </a:solidFill>
                <a:latin typeface="Verdana"/>
                <a:cs typeface="Verdana"/>
              </a:rPr>
              <a:t>the  </a:t>
            </a: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reported </a:t>
            </a:r>
            <a:r>
              <a:rPr sz="2800" spc="-10" dirty="0">
                <a:solidFill>
                  <a:srgbClr val="336666"/>
                </a:solidFill>
                <a:latin typeface="Verdana"/>
                <a:cs typeface="Verdana"/>
              </a:rPr>
              <a:t>software </a:t>
            </a: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defects </a:t>
            </a:r>
            <a:r>
              <a:rPr sz="2800" dirty="0">
                <a:solidFill>
                  <a:srgbClr val="336666"/>
                </a:solidFill>
                <a:latin typeface="Verdana"/>
                <a:cs typeface="Verdana"/>
              </a:rPr>
              <a:t>in </a:t>
            </a: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recalled medical  devices </a:t>
            </a:r>
            <a:r>
              <a:rPr sz="2800" spc="-10" dirty="0">
                <a:solidFill>
                  <a:srgbClr val="336666"/>
                </a:solidFill>
                <a:latin typeface="Verdana"/>
                <a:cs typeface="Verdana"/>
              </a:rPr>
              <a:t>could </a:t>
            </a: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have been detected by testing  all pairs of parameter</a:t>
            </a:r>
            <a:r>
              <a:rPr sz="2800" spc="-2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36666"/>
                </a:solidFill>
                <a:latin typeface="Verdana"/>
                <a:cs typeface="Verdana"/>
              </a:rPr>
              <a:t>settings.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270" y="4528820"/>
            <a:ext cx="8295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36666"/>
                </a:solidFill>
                <a:latin typeface="Verdana"/>
                <a:cs typeface="Verdana"/>
              </a:rPr>
              <a:t>D.R.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Wallace, </a:t>
            </a:r>
            <a:r>
              <a:rPr sz="1600" spc="-10" dirty="0">
                <a:solidFill>
                  <a:srgbClr val="336666"/>
                </a:solidFill>
                <a:latin typeface="Verdana"/>
                <a:cs typeface="Verdana"/>
              </a:rPr>
              <a:t>D.R.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Kuhn, “Failure Modes </a:t>
            </a:r>
            <a:r>
              <a:rPr sz="1600" dirty="0">
                <a:solidFill>
                  <a:srgbClr val="336666"/>
                </a:solidFill>
                <a:latin typeface="Verdana"/>
                <a:cs typeface="Verdana"/>
              </a:rPr>
              <a:t>in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Medical Device Software: An Analysis  of </a:t>
            </a:r>
            <a:r>
              <a:rPr sz="1600" dirty="0">
                <a:solidFill>
                  <a:srgbClr val="336666"/>
                </a:solidFill>
                <a:latin typeface="Verdana"/>
                <a:cs typeface="Verdana"/>
              </a:rPr>
              <a:t>15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Years of Recall </a:t>
            </a:r>
            <a:r>
              <a:rPr sz="1600" spc="-10" dirty="0">
                <a:solidFill>
                  <a:srgbClr val="336666"/>
                </a:solidFill>
                <a:latin typeface="Verdana"/>
                <a:cs typeface="Verdana"/>
              </a:rPr>
              <a:t>Data,”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Intl. </a:t>
            </a:r>
            <a:r>
              <a:rPr sz="1600" spc="-10" dirty="0">
                <a:solidFill>
                  <a:srgbClr val="336666"/>
                </a:solidFill>
                <a:latin typeface="Verdana"/>
                <a:cs typeface="Verdana"/>
              </a:rPr>
              <a:t>Journal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of Reliability, Quality, and Safety  Engineering, vol. </a:t>
            </a:r>
            <a:r>
              <a:rPr sz="1600" dirty="0">
                <a:solidFill>
                  <a:srgbClr val="336666"/>
                </a:solidFill>
                <a:latin typeface="Verdana"/>
                <a:cs typeface="Verdana"/>
              </a:rPr>
              <a:t>8, </a:t>
            </a:r>
            <a:r>
              <a:rPr sz="1600" spc="-10" dirty="0">
                <a:solidFill>
                  <a:srgbClr val="336666"/>
                </a:solidFill>
                <a:latin typeface="Verdana"/>
                <a:cs typeface="Verdana"/>
              </a:rPr>
              <a:t>no.</a:t>
            </a:r>
            <a:r>
              <a:rPr sz="1600" spc="-2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6666"/>
                </a:solidFill>
                <a:latin typeface="Verdana"/>
                <a:cs typeface="Verdana"/>
              </a:rPr>
              <a:t>4.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51509"/>
            <a:ext cx="59804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0405" algn="l"/>
                <a:tab pos="3928110" algn="l"/>
              </a:tabLst>
            </a:pPr>
            <a:r>
              <a:rPr spc="-5" dirty="0"/>
              <a:t>Creating	Pairwise	</a:t>
            </a:r>
            <a:r>
              <a:rPr dirty="0"/>
              <a:t>Test</a:t>
            </a:r>
            <a:r>
              <a:rPr spc="-8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69" y="1920240"/>
            <a:ext cx="1765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66"/>
                </a:solidFill>
                <a:latin typeface="Wingdings"/>
                <a:cs typeface="Wingdings"/>
              </a:rPr>
              <a:t>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339" y="1939290"/>
            <a:ext cx="6014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Generation using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Orthogonal Arrays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069" y="3125470"/>
            <a:ext cx="1765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66"/>
                </a:solidFill>
                <a:latin typeface="Wingdings"/>
                <a:cs typeface="Wingdings"/>
              </a:rPr>
              <a:t>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39" y="3143250"/>
            <a:ext cx="3804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Algorithmic</a:t>
            </a:r>
            <a:r>
              <a:rPr sz="2600" spc="-2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generation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21029"/>
            <a:ext cx="39420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Pairwise</a:t>
            </a:r>
            <a:r>
              <a:rPr sz="4200" spc="-25" dirty="0"/>
              <a:t> </a:t>
            </a:r>
            <a:r>
              <a:rPr sz="4200" spc="-5" dirty="0"/>
              <a:t>Testing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19100" y="1600200"/>
            <a:ext cx="8305800" cy="478143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Web Site must operate with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various</a:t>
            </a:r>
            <a:endParaRPr lang="en-US" sz="30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endParaRPr sz="30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lr>
                <a:srgbClr val="98CCCC"/>
              </a:buClr>
              <a:buSzPct val="75000"/>
              <a:buFont typeface="Wingdings"/>
              <a:buChar char="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Browsers: </a:t>
            </a:r>
            <a:r>
              <a:rPr sz="2800" dirty="0">
                <a:latin typeface="Arial"/>
                <a:cs typeface="Arial"/>
              </a:rPr>
              <a:t>Netscape, </a:t>
            </a:r>
            <a:r>
              <a:rPr sz="2800" spc="-5" dirty="0">
                <a:latin typeface="Arial"/>
                <a:cs typeface="Arial"/>
              </a:rPr>
              <a:t>IE,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Opera,</a:t>
            </a:r>
            <a:endParaRPr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3020"/>
              </a:lnSpc>
              <a:spcBef>
                <a:spcPts val="745"/>
              </a:spcBef>
              <a:buClr>
                <a:srgbClr val="98CCCC"/>
              </a:buClr>
              <a:buSzPct val="75000"/>
              <a:buFont typeface="Wingdings"/>
              <a:buChar char="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Plug-ins: RealPlayer, Media Player, </a:t>
            </a:r>
            <a:r>
              <a:rPr sz="2800" dirty="0">
                <a:latin typeface="Arial"/>
                <a:cs typeface="Arial"/>
              </a:rPr>
              <a:t>or  none</a:t>
            </a:r>
          </a:p>
          <a:p>
            <a:pPr marL="755650" marR="304165" lvl="1" indent="-285750">
              <a:lnSpc>
                <a:spcPts val="3020"/>
              </a:lnSpc>
              <a:spcBef>
                <a:spcPts val="700"/>
              </a:spcBef>
              <a:buClr>
                <a:srgbClr val="98CCCC"/>
              </a:buClr>
              <a:buSzPct val="75000"/>
              <a:buFont typeface="Wingdings"/>
              <a:buChar char="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Operating Systems: </a:t>
            </a:r>
            <a:r>
              <a:rPr sz="2800" dirty="0">
                <a:latin typeface="Arial"/>
                <a:cs typeface="Arial"/>
              </a:rPr>
              <a:t>95, 98, </a:t>
            </a:r>
            <a:r>
              <a:rPr sz="2800" spc="-5" dirty="0">
                <a:latin typeface="Arial"/>
                <a:cs typeface="Arial"/>
              </a:rPr>
              <a:t>ME, </a:t>
            </a:r>
            <a:r>
              <a:rPr sz="2800" spc="-10" dirty="0">
                <a:latin typeface="Arial"/>
                <a:cs typeface="Arial"/>
              </a:rPr>
              <a:t>NT,  </a:t>
            </a:r>
            <a:r>
              <a:rPr sz="2800" dirty="0">
                <a:latin typeface="Arial"/>
                <a:cs typeface="Arial"/>
              </a:rPr>
              <a:t>2000, </a:t>
            </a:r>
            <a:r>
              <a:rPr sz="2800" spc="-5" dirty="0">
                <a:latin typeface="Arial"/>
                <a:cs typeface="Arial"/>
              </a:rPr>
              <a:t>XP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98CCCC"/>
              </a:buClr>
              <a:buSzPct val="75000"/>
              <a:buFont typeface="Wingdings"/>
              <a:buChar char="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Web Servers: Apache, Weblogic,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IIS</a:t>
            </a: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lr>
                <a:srgbClr val="98CCCC"/>
              </a:buClr>
              <a:buSzPct val="75000"/>
              <a:buFont typeface="Wingdings"/>
              <a:buChar char="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OS Sever: Linux, NT,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2000</a:t>
            </a:r>
            <a:endParaRPr lang="en-US"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lr>
                <a:srgbClr val="98CCCC"/>
              </a:buClr>
              <a:buSzPct val="75000"/>
              <a:buFont typeface="Wingdings"/>
              <a:buChar char=""/>
              <a:tabLst>
                <a:tab pos="755650" algn="l"/>
              </a:tabLst>
            </a:pP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-Large Number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combinations:</a:t>
            </a:r>
            <a:r>
              <a:rPr sz="2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~1200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551179"/>
            <a:ext cx="63163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336666"/>
                </a:solidFill>
                <a:latin typeface="Times New Roman"/>
                <a:cs typeface="Times New Roman"/>
              </a:rPr>
              <a:t>ORTHOGONAL</a:t>
            </a:r>
            <a:r>
              <a:rPr sz="4400" b="1" spc="-60" dirty="0">
                <a:solidFill>
                  <a:srgbClr val="336666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6666"/>
                </a:solidFill>
                <a:latin typeface="Times New Roman"/>
                <a:cs typeface="Times New Roman"/>
              </a:rPr>
              <a:t>ARRAY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310" y="1701860"/>
          <a:ext cx="8610597" cy="4476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0419">
                <a:tc>
                  <a:txBody>
                    <a:bodyPr/>
                    <a:lstStyle/>
                    <a:p>
                      <a:pPr marL="338455" marR="202565" indent="-116839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2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200" b="1" u="heavy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2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pt</a:t>
                      </a: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No.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2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Col.7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4257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336666"/>
                      </a:solidFill>
                      <a:prstDash val="solid"/>
                    </a:lnL>
                    <a:lnR w="12700">
                      <a:solidFill>
                        <a:srgbClr val="336666"/>
                      </a:solidFill>
                      <a:prstDash val="solid"/>
                    </a:lnR>
                    <a:lnT w="12700">
                      <a:solidFill>
                        <a:srgbClr val="336666"/>
                      </a:solidFill>
                      <a:prstDash val="solid"/>
                    </a:lnT>
                    <a:lnB w="12700">
                      <a:solidFill>
                        <a:srgbClr val="33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35">
            <a:extLst>
              <a:ext uri="{FF2B5EF4-FFF2-40B4-BE49-F238E27FC236}">
                <a16:creationId xmlns:a16="http://schemas.microsoft.com/office/drawing/2014/main" id="{A160A660-2A79-4C13-BF7A-B12EEB8FEF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>
            <a:normAutofit fontScale="90000"/>
          </a:bodyPr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Pairwise testing: give us an example</a:t>
            </a:r>
          </a:p>
        </p:txBody>
      </p:sp>
      <p:sp>
        <p:nvSpPr>
          <p:cNvPr id="4099" name="Shape 36">
            <a:extLst>
              <a:ext uri="{FF2B5EF4-FFF2-40B4-BE49-F238E27FC236}">
                <a16:creationId xmlns:a16="http://schemas.microsoft.com/office/drawing/2014/main" id="{1EBBCCB0-0748-4484-94D0-7E223FCA0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/>
          <a:lstStyle/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3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 eaLnBrk="1" hangingPunct="1">
              <a:spcBef>
                <a:spcPts val="600"/>
              </a:spcBef>
              <a:buClr>
                <a:srgbClr val="000000"/>
              </a:buClr>
              <a:buSzPct val="37000"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Combinations: 2x2 = 4 </a:t>
            </a:r>
          </a:p>
        </p:txBody>
      </p:sp>
      <p:pic>
        <p:nvPicPr>
          <p:cNvPr id="4100" name="Shape 37">
            <a:extLst>
              <a:ext uri="{FF2B5EF4-FFF2-40B4-BE49-F238E27FC236}">
                <a16:creationId xmlns:a16="http://schemas.microsoft.com/office/drawing/2014/main" id="{51C828D9-1A7D-411E-80D8-259E6B599BF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201863"/>
            <a:ext cx="58737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0130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42">
            <a:extLst>
              <a:ext uri="{FF2B5EF4-FFF2-40B4-BE49-F238E27FC236}">
                <a16:creationId xmlns:a16="http://schemas.microsoft.com/office/drawing/2014/main" id="{EFA232FC-9185-4957-A748-11D943371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6887"/>
          </a:xfrm>
        </p:spPr>
        <p:txBody>
          <a:bodyPr>
            <a:normAutofit fontScale="90000"/>
          </a:bodyPr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Pairwise testing: give us an example</a:t>
            </a:r>
          </a:p>
        </p:txBody>
      </p:sp>
      <p:sp>
        <p:nvSpPr>
          <p:cNvPr id="5123" name="Shape 43">
            <a:extLst>
              <a:ext uri="{FF2B5EF4-FFF2-40B4-BE49-F238E27FC236}">
                <a16:creationId xmlns:a16="http://schemas.microsoft.com/office/drawing/2014/main" id="{E58577F0-10A6-4B36-B42B-73C0FC7815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28675"/>
            <a:ext cx="8229600" cy="5738813"/>
          </a:xfrm>
        </p:spPr>
        <p:txBody>
          <a:bodyPr/>
          <a:lstStyle/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3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Shape 44">
            <a:extLst>
              <a:ext uri="{FF2B5EF4-FFF2-40B4-BE49-F238E27FC236}">
                <a16:creationId xmlns:a16="http://schemas.microsoft.com/office/drawing/2014/main" id="{A9376FC4-68EE-4AA8-9B46-F74841C38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52141"/>
              </p:ext>
            </p:extLst>
          </p:nvPr>
        </p:nvGraphicFramePr>
        <p:xfrm>
          <a:off x="869950" y="1739900"/>
          <a:ext cx="7054851" cy="4660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1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218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Combination number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Bed linen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Tea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1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 dirty="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 dirty="0"/>
                        <a:t>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 dirty="0"/>
                        <a:t>		</a:t>
                      </a:r>
                    </a:p>
                  </a:txBody>
                  <a:tcPr marL="91425" marR="91425" marT="91428" marB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2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unchecked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3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unchecked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218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4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unchecked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/>
                        <a:t>		</a:t>
                      </a:r>
                    </a:p>
                  </a:txBody>
                  <a:tcPr marL="91425" marR="91425" marT="91428" marB="91428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 dirty="0"/>
                        <a:t>			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 dirty="0"/>
                        <a:t>unchecked</a:t>
                      </a:r>
                    </a:p>
                    <a:p>
                      <a:pPr lvl="0" rtl="0">
                        <a:buNone/>
                      </a:pPr>
                      <a:r>
                        <a:rPr lang="ru" sz="1400" dirty="0"/>
                        <a:t>		</a:t>
                      </a:r>
                    </a:p>
                  </a:txBody>
                  <a:tcPr marL="91425" marR="91425" marT="91428" marB="914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12879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49">
            <a:extLst>
              <a:ext uri="{FF2B5EF4-FFF2-40B4-BE49-F238E27FC236}">
                <a16:creationId xmlns:a16="http://schemas.microsoft.com/office/drawing/2014/main" id="{57BFB4CD-38BF-4044-B0E4-10DEDBBB5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Pairwise testing: give us an example</a:t>
            </a:r>
          </a:p>
        </p:txBody>
      </p:sp>
      <p:sp>
        <p:nvSpPr>
          <p:cNvPr id="6147" name="Shape 50">
            <a:extLst>
              <a:ext uri="{FF2B5EF4-FFF2-40B4-BE49-F238E27FC236}">
                <a16:creationId xmlns:a16="http://schemas.microsoft.com/office/drawing/2014/main" id="{C9D8871B-C048-44A3-8894-D3187FC20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8229600" cy="5667375"/>
          </a:xfrm>
        </p:spPr>
        <p:txBody>
          <a:bodyPr/>
          <a:lstStyle/>
          <a:p>
            <a:pPr marL="342900" indent="-342900" algn="r" eaLnBrk="1" hangingPunct="1">
              <a:spcBef>
                <a:spcPts val="600"/>
              </a:spcBef>
              <a:buClr>
                <a:srgbClr val="000000"/>
              </a:buClr>
              <a:buSzPct val="37000"/>
            </a:pPr>
            <a:r>
              <a:rPr lang="en-US" altLang="en-US" sz="300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</p:txBody>
      </p:sp>
      <p:pic>
        <p:nvPicPr>
          <p:cNvPr id="6148" name="Shape 51">
            <a:extLst>
              <a:ext uri="{FF2B5EF4-FFF2-40B4-BE49-F238E27FC236}">
                <a16:creationId xmlns:a16="http://schemas.microsoft.com/office/drawing/2014/main" id="{B4DED2B3-6785-431F-9BE0-44CABD276E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079500"/>
            <a:ext cx="5256212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023560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56">
            <a:extLst>
              <a:ext uri="{FF2B5EF4-FFF2-40B4-BE49-F238E27FC236}">
                <a16:creationId xmlns:a16="http://schemas.microsoft.com/office/drawing/2014/main" id="{BBA4E729-84D3-4162-814B-0F7F8BA784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Pairwise testing: give us an example</a:t>
            </a:r>
          </a:p>
        </p:txBody>
      </p:sp>
      <p:graphicFrame>
        <p:nvGraphicFramePr>
          <p:cNvPr id="57" name="Shape 57">
            <a:extLst>
              <a:ext uri="{FF2B5EF4-FFF2-40B4-BE49-F238E27FC236}">
                <a16:creationId xmlns:a16="http://schemas.microsoft.com/office/drawing/2014/main" id="{14D77B7A-BEC4-464B-B866-5AD249E67DEA}"/>
              </a:ext>
            </a:extLst>
          </p:cNvPr>
          <p:cNvGraphicFramePr/>
          <p:nvPr/>
        </p:nvGraphicFramePr>
        <p:xfrm>
          <a:off x="952500" y="1182688"/>
          <a:ext cx="7239000" cy="4176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7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Combination number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Seat type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Bed linen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Tea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Gypsies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Demobees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1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Berth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2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Coupe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3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Lux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4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Berth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5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Coupe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6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Lux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7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Berth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8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Coupe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...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...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...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...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...</a:t>
                      </a:r>
                    </a:p>
                  </a:txBody>
                  <a:tcPr marL="91425" marR="91425" marT="91452" marB="9145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" sz="1400"/>
                        <a:t>...</a:t>
                      </a:r>
                    </a:p>
                  </a:txBody>
                  <a:tcPr marL="91425" marR="91425" marT="91452" marB="9145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50" name="Shape 58">
            <a:extLst>
              <a:ext uri="{FF2B5EF4-FFF2-40B4-BE49-F238E27FC236}">
                <a16:creationId xmlns:a16="http://schemas.microsoft.com/office/drawing/2014/main" id="{487C7CEB-5584-4DE0-826B-D7DBEF726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525" y="938213"/>
            <a:ext cx="8229600" cy="5467350"/>
          </a:xfrm>
        </p:spPr>
        <p:txBody>
          <a:bodyPr/>
          <a:lstStyle/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
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Combinations (all): 3x2x2x2x2 = 48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2651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63">
            <a:extLst>
              <a:ext uri="{FF2B5EF4-FFF2-40B4-BE49-F238E27FC236}">
                <a16:creationId xmlns:a16="http://schemas.microsoft.com/office/drawing/2014/main" id="{1E5D5BD6-F2B8-4DF9-88C7-204778641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8325"/>
          </a:xfrm>
        </p:spPr>
        <p:txBody>
          <a:bodyPr/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Demo</a:t>
            </a:r>
          </a:p>
        </p:txBody>
      </p:sp>
      <p:sp>
        <p:nvSpPr>
          <p:cNvPr id="8195" name="Shape 64">
            <a:extLst>
              <a:ext uri="{FF2B5EF4-FFF2-40B4-BE49-F238E27FC236}">
                <a16:creationId xmlns:a16="http://schemas.microsoft.com/office/drawing/2014/main" id="{1A8A84C0-4301-4C75-8E38-33FEF5483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238" y="1252538"/>
            <a:ext cx="8229600" cy="5467350"/>
          </a:xfrm>
        </p:spPr>
        <p:txBody>
          <a:bodyPr/>
          <a:lstStyle/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Combinations (pairwise technique applied) = 6 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5" name="Shape 65">
            <a:extLst>
              <a:ext uri="{FF2B5EF4-FFF2-40B4-BE49-F238E27FC236}">
                <a16:creationId xmlns:a16="http://schemas.microsoft.com/office/drawing/2014/main" id="{0366A1F6-8D61-4109-9692-BC5F67B13D6B}"/>
              </a:ext>
            </a:extLst>
          </p:cNvPr>
          <p:cNvGraphicFramePr/>
          <p:nvPr/>
        </p:nvGraphicFramePr>
        <p:xfrm>
          <a:off x="952500" y="1331913"/>
          <a:ext cx="7239000" cy="27734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/>
                        <a:t>Combination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Seattype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Bedlinen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 dirty="0"/>
                        <a:t>Tea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Gypsies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Demobees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/>
                        <a:t>1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Berth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 dirty="0"/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checked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Berth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/>
                        <a:t>3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Coupe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Coupe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/>
                        <a:t>5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/>
                        <a:t>Lux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6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Lux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unchecked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ru" sz="1400" dirty="0">
                          <a:solidFill>
                            <a:schemeClr val="dk1"/>
                          </a:solidFill>
                        </a:rPr>
                        <a:t>checked</a:t>
                      </a:r>
                    </a:p>
                  </a:txBody>
                  <a:tcPr marL="91425" marR="91425" marT="91421" marB="914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39468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70">
            <a:extLst>
              <a:ext uri="{FF2B5EF4-FFF2-40B4-BE49-F238E27FC236}">
                <a16:creationId xmlns:a16="http://schemas.microsoft.com/office/drawing/2014/main" id="{5218A362-4A3D-44A2-B5EB-21241E501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96900"/>
          </a:xfrm>
        </p:spPr>
        <p:txBody>
          <a:bodyPr/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 we need to do it manually?</a:t>
            </a:r>
          </a:p>
        </p:txBody>
      </p:sp>
      <p:sp>
        <p:nvSpPr>
          <p:cNvPr id="9219" name="Shape 71">
            <a:extLst>
              <a:ext uri="{FF2B5EF4-FFF2-40B4-BE49-F238E27FC236}">
                <a16:creationId xmlns:a16="http://schemas.microsoft.com/office/drawing/2014/main" id="{70421E91-5995-4DC6-A3FF-DB3F2BDCF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All-pairs - free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PICT -  free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Jenny - free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Hexawise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free/commercial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others;</a:t>
            </a:r>
          </a:p>
        </p:txBody>
      </p:sp>
    </p:spTree>
    <p:extLst>
      <p:ext uri="{BB962C8B-B14F-4D97-AF65-F5344CB8AC3E}">
        <p14:creationId xmlns:p14="http://schemas.microsoft.com/office/powerpoint/2010/main" val="2097118227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76">
            <a:extLst>
              <a:ext uri="{FF2B5EF4-FFF2-40B4-BE49-F238E27FC236}">
                <a16:creationId xmlns:a16="http://schemas.microsoft.com/office/drawing/2014/main" id="{951A4800-E0F3-4579-9DEB-33A66530D1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25475"/>
          </a:xfrm>
        </p:spPr>
        <p:txBody>
          <a:bodyPr/>
          <a:lstStyle/>
          <a:p>
            <a:pPr indent="228600"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</a:pPr>
            <a:r>
              <a:rPr lang="en-US" altLang="en-US"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Should we use pairwise everywhere?!</a:t>
            </a:r>
          </a:p>
        </p:txBody>
      </p:sp>
      <p:sp>
        <p:nvSpPr>
          <p:cNvPr id="10243" name="Shape 77">
            <a:extLst>
              <a:ext uri="{FF2B5EF4-FFF2-40B4-BE49-F238E27FC236}">
                <a16:creationId xmlns:a16="http://schemas.microsoft.com/office/drawing/2014/main" id="{86F71F64-B37F-4E12-8369-FF9DBD845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Always remember:  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Use pairwise testing technique when it’s necessary;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Explore your system under test;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Select the right values to test with;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- Pay attention to high probable fail combination;</a:t>
            </a:r>
          </a:p>
          <a:p>
            <a:pPr marL="0" indent="0" eaLnBrk="1" hangingPunct="1">
              <a:spcBef>
                <a:spcPts val="600"/>
              </a:spcBef>
              <a:buClr>
                <a:srgbClr val="000000"/>
              </a:buClr>
              <a:buSzPct val="167000"/>
              <a:buNone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3506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21029"/>
            <a:ext cx="2813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Worst</a:t>
            </a:r>
            <a:r>
              <a:rPr sz="4200" spc="-100" dirty="0"/>
              <a:t> </a:t>
            </a:r>
            <a:r>
              <a:rPr sz="4200" dirty="0"/>
              <a:t>Case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601469" y="1856740"/>
            <a:ext cx="6772909" cy="381001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Don’t test at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all</a:t>
            </a: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Test </a:t>
            </a:r>
            <a:r>
              <a:rPr sz="2600" spc="-5" dirty="0">
                <a:latin typeface="Arial"/>
                <a:cs typeface="Arial"/>
              </a:rPr>
              <a:t>all </a:t>
            </a:r>
            <a:r>
              <a:rPr sz="2600" dirty="0">
                <a:latin typeface="Arial"/>
                <a:cs typeface="Arial"/>
              </a:rPr>
              <a:t>combinations as miss release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date</a:t>
            </a: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Choose one or </a:t>
            </a:r>
            <a:r>
              <a:rPr sz="2600" spc="-5" dirty="0">
                <a:latin typeface="Arial"/>
                <a:cs typeface="Arial"/>
              </a:rPr>
              <a:t>two </a:t>
            </a:r>
            <a:r>
              <a:rPr sz="2600" dirty="0">
                <a:latin typeface="Arial"/>
                <a:cs typeface="Arial"/>
              </a:rPr>
              <a:t>and hope </a:t>
            </a:r>
            <a:r>
              <a:rPr sz="2600" spc="-5" dirty="0">
                <a:latin typeface="Arial"/>
                <a:cs typeface="Arial"/>
              </a:rPr>
              <a:t>for</a:t>
            </a:r>
            <a:r>
              <a:rPr sz="2600" dirty="0">
                <a:latin typeface="Arial"/>
                <a:cs typeface="Arial"/>
              </a:rPr>
              <a:t> best</a:t>
            </a: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Choose test you have </a:t>
            </a:r>
            <a:r>
              <a:rPr sz="2600" spc="-5" dirty="0">
                <a:latin typeface="Arial"/>
                <a:cs typeface="Arial"/>
              </a:rPr>
              <a:t>already</a:t>
            </a:r>
            <a:r>
              <a:rPr sz="2600" dirty="0">
                <a:latin typeface="Arial"/>
                <a:cs typeface="Arial"/>
              </a:rPr>
              <a:t> run</a:t>
            </a: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Choose test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dirty="0">
                <a:latin typeface="Arial"/>
                <a:cs typeface="Arial"/>
              </a:rPr>
              <a:t>are easy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create</a:t>
            </a:r>
            <a:endParaRPr sz="26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Make a list </a:t>
            </a:r>
            <a:r>
              <a:rPr sz="2600" spc="0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combos and choose </a:t>
            </a:r>
            <a:r>
              <a:rPr sz="2600" spc="-5" dirty="0">
                <a:latin typeface="Arial"/>
                <a:cs typeface="Arial"/>
              </a:rPr>
              <a:t>first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few</a:t>
            </a:r>
            <a:endParaRPr sz="2600" dirty="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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Make a list </a:t>
            </a:r>
            <a:r>
              <a:rPr sz="2600" spc="0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combinations choose a  random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21029"/>
            <a:ext cx="24866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Best</a:t>
            </a:r>
            <a:r>
              <a:rPr sz="4200" spc="-105" dirty="0"/>
              <a:t> </a:t>
            </a:r>
            <a:r>
              <a:rPr sz="4200" dirty="0"/>
              <a:t>Case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601469" y="1939290"/>
            <a:ext cx="6463665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99900"/>
              </a:lnSpc>
              <a:spcBef>
                <a:spcPts val="100"/>
              </a:spcBef>
              <a:buClr>
                <a:srgbClr val="FF0000"/>
              </a:buClr>
              <a:buSzPct val="120000"/>
              <a:buFont typeface="Arial" panose="020B0604020202020204" pitchFamily="34" charset="0"/>
              <a:buChar char="☻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Choose a </a:t>
            </a:r>
            <a:r>
              <a:rPr sz="3000" spc="-5" dirty="0">
                <a:latin typeface="Arial"/>
                <a:cs typeface="Arial"/>
              </a:rPr>
              <a:t>specially selected, fairly  small subset that find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great many  defects, more that </a:t>
            </a:r>
            <a:r>
              <a:rPr sz="3000" dirty="0">
                <a:latin typeface="Arial"/>
                <a:cs typeface="Arial"/>
              </a:rPr>
              <a:t>you </a:t>
            </a:r>
            <a:r>
              <a:rPr sz="3000" spc="-5" dirty="0">
                <a:latin typeface="Arial"/>
                <a:cs typeface="Arial"/>
              </a:rPr>
              <a:t>would expect  from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small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subset.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6666"/>
              </a:buClr>
              <a:buFont typeface="Wingdings"/>
              <a:buChar char=""/>
            </a:pP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6666"/>
              </a:buClr>
              <a:buSzPct val="70000"/>
              <a:buFont typeface="Wingdings"/>
              <a:buChar char="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But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how?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300990"/>
            <a:ext cx="52203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56304" algn="l"/>
              </a:tabLst>
            </a:pPr>
            <a:r>
              <a:rPr sz="4200" spc="0" dirty="0"/>
              <a:t>C</a:t>
            </a:r>
            <a:r>
              <a:rPr sz="4200" dirty="0"/>
              <a:t>o</a:t>
            </a:r>
            <a:r>
              <a:rPr sz="4200" spc="-5" dirty="0"/>
              <a:t>m</a:t>
            </a:r>
            <a:r>
              <a:rPr sz="4200" dirty="0"/>
              <a:t>b</a:t>
            </a:r>
            <a:r>
              <a:rPr sz="4200" spc="0" dirty="0"/>
              <a:t>i</a:t>
            </a:r>
            <a:r>
              <a:rPr sz="4200" dirty="0"/>
              <a:t>na</a:t>
            </a:r>
            <a:r>
              <a:rPr sz="4200" spc="-10" dirty="0"/>
              <a:t>t</a:t>
            </a:r>
            <a:r>
              <a:rPr sz="4200" dirty="0"/>
              <a:t>o</a:t>
            </a:r>
            <a:r>
              <a:rPr sz="4200" spc="5" dirty="0"/>
              <a:t>r</a:t>
            </a:r>
            <a:r>
              <a:rPr sz="4200" spc="-5" dirty="0"/>
              <a:t>i</a:t>
            </a:r>
            <a:r>
              <a:rPr sz="4200" dirty="0"/>
              <a:t>al	Tes</a:t>
            </a:r>
            <a:r>
              <a:rPr sz="4200" spc="-5" dirty="0"/>
              <a:t>t</a:t>
            </a:r>
            <a:r>
              <a:rPr sz="4200" spc="0" dirty="0"/>
              <a:t>i</a:t>
            </a:r>
            <a:r>
              <a:rPr sz="4200" dirty="0"/>
              <a:t>ng  </a:t>
            </a:r>
            <a:r>
              <a:rPr sz="4200" spc="-5" dirty="0"/>
              <a:t>Problems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10869" y="2018029"/>
            <a:ext cx="21462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dirty="0">
                <a:solidFill>
                  <a:srgbClr val="336666"/>
                </a:solidFill>
                <a:latin typeface="Wingdings"/>
                <a:cs typeface="Wingdings"/>
              </a:rPr>
              <a:t></a:t>
            </a:r>
            <a:endParaRPr sz="32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869" y="2091690"/>
            <a:ext cx="7653020" cy="3957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318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Developers/Testers frequently face  situations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where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testing </a:t>
            </a:r>
            <a:r>
              <a:rPr sz="2600" i="1" spc="-5" dirty="0">
                <a:solidFill>
                  <a:srgbClr val="336666"/>
                </a:solidFill>
                <a:latin typeface="Verdana"/>
                <a:cs typeface="Verdana"/>
              </a:rPr>
              <a:t>combinations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inputs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to 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system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is</a:t>
            </a:r>
            <a:r>
              <a:rPr sz="2600" spc="5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important.</a:t>
            </a:r>
            <a:endParaRPr lang="en-US" sz="2600" spc="-5" dirty="0">
              <a:solidFill>
                <a:srgbClr val="336666"/>
              </a:solidFill>
              <a:latin typeface="Verdana"/>
              <a:cs typeface="Verdana"/>
            </a:endParaRPr>
          </a:p>
          <a:p>
            <a:pPr marL="469265" marR="431800">
              <a:lnSpc>
                <a:spcPct val="100000"/>
              </a:lnSpc>
              <a:spcBef>
                <a:spcPts val="100"/>
              </a:spcBef>
            </a:pPr>
            <a:endParaRPr lang="en-US" sz="2600" spc="-5" baseline="2136" dirty="0">
              <a:solidFill>
                <a:srgbClr val="336666"/>
              </a:solidFill>
              <a:latin typeface="Verdana"/>
              <a:cs typeface="Verdana"/>
            </a:endParaRPr>
          </a:p>
          <a:p>
            <a:pPr marL="469265" marR="431800">
              <a:lnSpc>
                <a:spcPct val="100000"/>
              </a:lnSpc>
              <a:spcBef>
                <a:spcPts val="100"/>
              </a:spcBef>
            </a:pP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Examples </a:t>
            </a: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of </a:t>
            </a:r>
            <a:r>
              <a:rPr sz="3900" spc="-7" baseline="2136" dirty="0">
                <a:solidFill>
                  <a:srgbClr val="336666"/>
                </a:solidFill>
                <a:latin typeface="Verdana"/>
                <a:cs typeface="Verdana"/>
              </a:rPr>
              <a:t>systems </a:t>
            </a:r>
            <a:r>
              <a:rPr sz="3900" baseline="2136" dirty="0">
                <a:solidFill>
                  <a:srgbClr val="336666"/>
                </a:solidFill>
                <a:latin typeface="Verdana"/>
                <a:cs typeface="Verdana"/>
              </a:rPr>
              <a:t>that require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combinatorial testing include: </a:t>
            </a:r>
            <a:endParaRPr lang="en-US" sz="2600" spc="-5" dirty="0">
              <a:solidFill>
                <a:srgbClr val="336666"/>
              </a:solidFill>
              <a:latin typeface="Verdana"/>
              <a:cs typeface="Verdana"/>
            </a:endParaRPr>
          </a:p>
          <a:p>
            <a:pPr marL="469265" marR="431800">
              <a:lnSpc>
                <a:spcPct val="100000"/>
              </a:lnSpc>
              <a:spcBef>
                <a:spcPts val="100"/>
              </a:spcBef>
            </a:pPr>
            <a:endParaRPr lang="en-US" sz="2600" spc="-5" dirty="0">
              <a:solidFill>
                <a:srgbClr val="336666"/>
              </a:solidFill>
              <a:latin typeface="Verdana"/>
              <a:cs typeface="Verdana"/>
            </a:endParaRPr>
          </a:p>
          <a:p>
            <a:pPr marL="1383665" marR="431800" lvl="1" indent="-457200"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transaction-  based systems, </a:t>
            </a:r>
            <a:endParaRPr lang="en-US" sz="2600" spc="-5" dirty="0">
              <a:solidFill>
                <a:srgbClr val="336666"/>
              </a:solidFill>
              <a:latin typeface="Verdana"/>
              <a:cs typeface="Verdana"/>
            </a:endParaRPr>
          </a:p>
          <a:p>
            <a:pPr marL="1383665" marR="431800" lvl="1" indent="-457200"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form-based systems, </a:t>
            </a:r>
            <a:endParaRPr lang="en-US" sz="2600" spc="-5" dirty="0">
              <a:solidFill>
                <a:srgbClr val="336666"/>
              </a:solidFill>
              <a:latin typeface="Verdana"/>
              <a:cs typeface="Verdana"/>
            </a:endParaRPr>
          </a:p>
          <a:p>
            <a:pPr marL="1383665" marR="431800" lvl="1" indent="-457200"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APIs, 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others.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300990"/>
            <a:ext cx="5220335" cy="172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456304" algn="l"/>
              </a:tabLst>
            </a:pPr>
            <a:r>
              <a:rPr sz="4200" spc="0" dirty="0"/>
              <a:t>C</a:t>
            </a:r>
            <a:r>
              <a:rPr sz="4200" dirty="0"/>
              <a:t>o</a:t>
            </a:r>
            <a:r>
              <a:rPr sz="4200" spc="-5" dirty="0"/>
              <a:t>m</a:t>
            </a:r>
            <a:r>
              <a:rPr sz="4200" dirty="0"/>
              <a:t>b</a:t>
            </a:r>
            <a:r>
              <a:rPr sz="4200" spc="0" dirty="0"/>
              <a:t>i</a:t>
            </a:r>
            <a:r>
              <a:rPr sz="4200" dirty="0"/>
              <a:t>na</a:t>
            </a:r>
            <a:r>
              <a:rPr sz="4200" spc="-10" dirty="0"/>
              <a:t>t</a:t>
            </a:r>
            <a:r>
              <a:rPr sz="4200" dirty="0"/>
              <a:t>o</a:t>
            </a:r>
            <a:r>
              <a:rPr sz="4200" spc="5" dirty="0"/>
              <a:t>r</a:t>
            </a:r>
            <a:r>
              <a:rPr sz="4200" spc="-5" dirty="0"/>
              <a:t>i</a:t>
            </a:r>
            <a:r>
              <a:rPr sz="4200" dirty="0"/>
              <a:t>al	Tes</a:t>
            </a:r>
            <a:r>
              <a:rPr sz="4200" spc="-5" dirty="0"/>
              <a:t>t</a:t>
            </a:r>
            <a:r>
              <a:rPr sz="4200" spc="0" dirty="0"/>
              <a:t>i</a:t>
            </a:r>
            <a:r>
              <a:rPr sz="4200" dirty="0"/>
              <a:t>ng  </a:t>
            </a:r>
            <a:r>
              <a:rPr sz="4200" spc="-5" dirty="0"/>
              <a:t>Problem</a:t>
            </a:r>
            <a:endParaRPr sz="4200"/>
          </a:p>
          <a:p>
            <a:pPr marL="508000">
              <a:lnSpc>
                <a:spcPct val="100000"/>
              </a:lnSpc>
              <a:spcBef>
                <a:spcPts val="420"/>
              </a:spcBef>
              <a:tabLst>
                <a:tab pos="1362075" algn="l"/>
                <a:tab pos="2165985" algn="l"/>
                <a:tab pos="2976245" algn="l"/>
                <a:tab pos="3302000" algn="l"/>
                <a:tab pos="3625215" algn="l"/>
                <a:tab pos="4164329" algn="l"/>
              </a:tabLst>
            </a:pPr>
            <a:r>
              <a:rPr sz="2400" spc="-5" dirty="0">
                <a:solidFill>
                  <a:srgbClr val="336666"/>
                </a:solidFill>
                <a:latin typeface="Verdana"/>
                <a:cs typeface="Verdana"/>
              </a:rPr>
              <a:t>X</a:t>
            </a:r>
            <a:r>
              <a:rPr sz="2100" spc="-7" baseline="-23809" dirty="0">
                <a:solidFill>
                  <a:srgbClr val="336666"/>
                </a:solidFill>
                <a:latin typeface="Verdana"/>
                <a:cs typeface="Verdana"/>
              </a:rPr>
              <a:t>1	</a:t>
            </a:r>
            <a:r>
              <a:rPr sz="2400" spc="-5" dirty="0">
                <a:solidFill>
                  <a:srgbClr val="336666"/>
                </a:solidFill>
                <a:latin typeface="Verdana"/>
                <a:cs typeface="Verdana"/>
              </a:rPr>
              <a:t>X</a:t>
            </a:r>
            <a:r>
              <a:rPr sz="2100" spc="-7" baseline="-23809" dirty="0">
                <a:solidFill>
                  <a:srgbClr val="336666"/>
                </a:solidFill>
                <a:latin typeface="Verdana"/>
                <a:cs typeface="Verdana"/>
              </a:rPr>
              <a:t>2	</a:t>
            </a:r>
            <a:r>
              <a:rPr sz="2400" spc="-10" dirty="0">
                <a:solidFill>
                  <a:srgbClr val="336666"/>
                </a:solidFill>
                <a:latin typeface="Verdana"/>
                <a:cs typeface="Verdana"/>
              </a:rPr>
              <a:t>X</a:t>
            </a:r>
            <a:r>
              <a:rPr sz="2100" spc="-15" baseline="-23809" dirty="0">
                <a:solidFill>
                  <a:srgbClr val="336666"/>
                </a:solidFill>
                <a:latin typeface="Verdana"/>
                <a:cs typeface="Verdana"/>
              </a:rPr>
              <a:t>3	</a:t>
            </a:r>
            <a:r>
              <a:rPr sz="2400" dirty="0">
                <a:solidFill>
                  <a:srgbClr val="336666"/>
                </a:solidFill>
                <a:latin typeface="Verdana"/>
                <a:cs typeface="Verdana"/>
              </a:rPr>
              <a:t>.	.	.	</a:t>
            </a:r>
            <a:r>
              <a:rPr sz="2400" spc="-10" dirty="0">
                <a:solidFill>
                  <a:srgbClr val="336666"/>
                </a:solidFill>
                <a:latin typeface="Verdana"/>
                <a:cs typeface="Verdana"/>
              </a:rPr>
              <a:t>X</a:t>
            </a:r>
            <a:r>
              <a:rPr sz="2100" spc="-15" baseline="-23809" dirty="0">
                <a:solidFill>
                  <a:srgbClr val="336666"/>
                </a:solidFill>
                <a:latin typeface="Verdana"/>
                <a:cs typeface="Verdana"/>
              </a:rPr>
              <a:t>n</a:t>
            </a:r>
            <a:endParaRPr sz="2100" baseline="-23809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2743200"/>
            <a:ext cx="4876800" cy="1371600"/>
          </a:xfrm>
          <a:prstGeom prst="rect">
            <a:avLst/>
          </a:prstGeom>
          <a:ln w="9344">
            <a:solidFill>
              <a:srgbClr val="33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50">
              <a:latin typeface="Times New Roman"/>
              <a:cs typeface="Times New Roman"/>
            </a:endParaRPr>
          </a:p>
          <a:p>
            <a:pPr marL="1385570">
              <a:lnSpc>
                <a:spcPct val="100000"/>
              </a:lnSpc>
            </a:pPr>
            <a:r>
              <a:rPr sz="3200" spc="-5" dirty="0">
                <a:solidFill>
                  <a:srgbClr val="336666"/>
                </a:solidFill>
                <a:latin typeface="Verdana"/>
                <a:cs typeface="Verdana"/>
              </a:rPr>
              <a:t>System </a:t>
            </a:r>
            <a:r>
              <a:rPr sz="3200" i="1" dirty="0">
                <a:solidFill>
                  <a:srgbClr val="336666"/>
                </a:solidFill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1700" y="2592070"/>
            <a:ext cx="15113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7900" y="205740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50"/>
                </a:lnTo>
              </a:path>
            </a:pathLst>
          </a:custGeom>
          <a:ln w="1016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2592070"/>
            <a:ext cx="151130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205740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50"/>
                </a:lnTo>
              </a:path>
            </a:pathLst>
          </a:custGeom>
          <a:ln w="1016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4300" y="2592070"/>
            <a:ext cx="151129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0500" y="205740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50"/>
                </a:lnTo>
              </a:path>
            </a:pathLst>
          </a:custGeom>
          <a:ln w="10159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81700" y="2592070"/>
            <a:ext cx="151129" cy="15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900" y="205740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50"/>
                </a:lnTo>
              </a:path>
            </a:pathLst>
          </a:custGeom>
          <a:ln w="10159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1869" y="4300220"/>
            <a:ext cx="7402195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Combinatorial testing problems generally 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follow a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simple input-process-output model;  the “state”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the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system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is not the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focus 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of 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combinatorial</a:t>
            </a:r>
            <a:r>
              <a:rPr sz="2600" dirty="0">
                <a:solidFill>
                  <a:srgbClr val="336666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336666"/>
                </a:solidFill>
                <a:latin typeface="Verdana"/>
                <a:cs typeface="Verdana"/>
              </a:rPr>
              <a:t>testing.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21029"/>
            <a:ext cx="52203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6304" algn="l"/>
              </a:tabLst>
            </a:pPr>
            <a:r>
              <a:rPr sz="4200" spc="-5" dirty="0"/>
              <a:t>Combinatorial	Testing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57251" y="2057400"/>
            <a:ext cx="7404653" cy="2931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57200">
              <a:lnSpc>
                <a:spcPct val="100000"/>
              </a:lnSpc>
              <a:spcBef>
                <a:spcPts val="100"/>
              </a:spcBef>
              <a:buSzPct val="100000"/>
            </a:pPr>
            <a:r>
              <a:rPr sz="2800" spc="-5" dirty="0">
                <a:solidFill>
                  <a:schemeClr val="tx1"/>
                </a:solidFill>
              </a:rPr>
              <a:t>Testers begin </a:t>
            </a:r>
            <a:r>
              <a:rPr sz="2800" dirty="0">
                <a:solidFill>
                  <a:schemeClr val="tx1"/>
                </a:solidFill>
              </a:rPr>
              <a:t>the </a:t>
            </a:r>
            <a:r>
              <a:rPr sz="2800" spc="-5" dirty="0">
                <a:solidFill>
                  <a:schemeClr val="tx1"/>
                </a:solidFill>
              </a:rPr>
              <a:t>process </a:t>
            </a:r>
            <a:r>
              <a:rPr sz="2800" dirty="0">
                <a:solidFill>
                  <a:schemeClr val="tx1"/>
                </a:solidFill>
              </a:rPr>
              <a:t>of </a:t>
            </a:r>
            <a:r>
              <a:rPr sz="2800" spc="-5" dirty="0">
                <a:solidFill>
                  <a:schemeClr val="tx1"/>
                </a:solidFill>
              </a:rPr>
              <a:t>combinatorial  testing by selecting test data values for each  system</a:t>
            </a:r>
            <a:r>
              <a:rPr sz="2800" spc="-10" dirty="0">
                <a:solidFill>
                  <a:schemeClr val="tx1"/>
                </a:solidFill>
              </a:rPr>
              <a:t> </a:t>
            </a:r>
            <a:r>
              <a:rPr sz="2800" spc="-5" dirty="0">
                <a:solidFill>
                  <a:schemeClr val="tx1"/>
                </a:solidFill>
              </a:rPr>
              <a:t>input.</a:t>
            </a:r>
          </a:p>
          <a:p>
            <a:pPr marL="469900" marR="81915" indent="-457200" algn="just">
              <a:lnSpc>
                <a:spcPct val="98700"/>
              </a:lnSpc>
              <a:spcBef>
                <a:spcPts val="2710"/>
              </a:spcBef>
              <a:buSzPct val="100000"/>
              <a:tabLst>
                <a:tab pos="469900" algn="l"/>
              </a:tabLst>
            </a:pPr>
            <a:r>
              <a:rPr lang="en-US" sz="2800" dirty="0">
                <a:solidFill>
                  <a:schemeClr val="tx1"/>
                </a:solidFill>
                <a:uFill>
                  <a:solidFill>
                    <a:srgbClr val="336666"/>
                  </a:solidFill>
                </a:uFill>
              </a:rPr>
              <a:t>The number of combinations of the selected test </a:t>
            </a:r>
            <a:r>
              <a:rPr sz="2800" spc="-5" dirty="0">
                <a:solidFill>
                  <a:schemeClr val="tx1"/>
                </a:solidFill>
                <a:uFill>
                  <a:solidFill>
                    <a:srgbClr val="336666"/>
                  </a:solidFill>
                </a:uFill>
              </a:rPr>
              <a:t>data values</a:t>
            </a:r>
            <a:r>
              <a:rPr sz="2800" spc="-5" dirty="0">
                <a:solidFill>
                  <a:schemeClr val="tx1"/>
                </a:solidFill>
              </a:rPr>
              <a:t> </a:t>
            </a:r>
            <a:r>
              <a:rPr sz="2800" dirty="0">
                <a:solidFill>
                  <a:schemeClr val="tx1"/>
                </a:solidFill>
              </a:rPr>
              <a:t>is </a:t>
            </a:r>
            <a:r>
              <a:rPr sz="2800" spc="-5" dirty="0">
                <a:solidFill>
                  <a:schemeClr val="tx1"/>
                </a:solidFill>
              </a:rPr>
              <a:t>very large; phenomenon  referred </a:t>
            </a:r>
            <a:r>
              <a:rPr sz="2800" spc="0" dirty="0">
                <a:solidFill>
                  <a:schemeClr val="tx1"/>
                </a:solidFill>
              </a:rPr>
              <a:t>to </a:t>
            </a:r>
            <a:r>
              <a:rPr sz="2800" spc="-5" dirty="0">
                <a:solidFill>
                  <a:schemeClr val="tx1"/>
                </a:solidFill>
              </a:rPr>
              <a:t>as </a:t>
            </a:r>
            <a:r>
              <a:rPr sz="2800" dirty="0">
                <a:solidFill>
                  <a:schemeClr val="tx1"/>
                </a:solidFill>
              </a:rPr>
              <a:t>the </a:t>
            </a:r>
            <a:r>
              <a:rPr sz="2800" spc="-5" dirty="0">
                <a:solidFill>
                  <a:schemeClr val="tx1"/>
                </a:solidFill>
              </a:rPr>
              <a:t>“combinatorial</a:t>
            </a:r>
            <a:r>
              <a:rPr sz="2800" spc="90" dirty="0">
                <a:solidFill>
                  <a:schemeClr val="tx1"/>
                </a:solidFill>
              </a:rPr>
              <a:t> </a:t>
            </a:r>
            <a:r>
              <a:rPr sz="2800" spc="-5" dirty="0">
                <a:solidFill>
                  <a:schemeClr val="tx1"/>
                </a:solidFill>
              </a:rPr>
              <a:t>explosion”.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82031"/>
              </p:ext>
            </p:extLst>
          </p:nvPr>
        </p:nvGraphicFramePr>
        <p:xfrm>
          <a:off x="782955" y="378459"/>
          <a:ext cx="7543800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66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33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16735" marR="2340610" indent="-127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OPEN TICKET  MAINTENANCE TICKET</a:t>
                      </a:r>
                      <a:r>
                        <a:rPr sz="1800" spc="-6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R="461645" algn="ctr">
                        <a:lnSpc>
                          <a:spcPts val="1930"/>
                        </a:lnSpc>
                        <a:spcBef>
                          <a:spcPts val="1689"/>
                        </a:spcBef>
                        <a:tabLst>
                          <a:tab pos="1285875" algn="l"/>
                          <a:tab pos="1506855" algn="l"/>
                          <a:tab pos="3103245" algn="l"/>
                          <a:tab pos="6287770" algn="l"/>
                        </a:tabLst>
                      </a:pP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Tkt</a:t>
                      </a:r>
                      <a:r>
                        <a:rPr sz="1800" spc="-1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Id: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Entity 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spc="-1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Tkt:	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336666"/>
                      </a:solidFill>
                      <a:prstDash val="solid"/>
                    </a:lnR>
                    <a:lnT w="9525">
                      <a:solidFill>
                        <a:srgbClr val="336666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0">
                <a:tc gridSpan="2">
                  <a:txBody>
                    <a:bodyPr/>
                    <a:lstStyle/>
                    <a:p>
                      <a:pPr marL="71818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3980179" algn="l"/>
                          <a:tab pos="4268470" algn="l"/>
                          <a:tab pos="688911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Referred</a:t>
                      </a:r>
                      <a:r>
                        <a:rPr sz="1800" spc="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800" spc="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Entity: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Work</a:t>
                      </a:r>
                      <a:r>
                        <a:rPr sz="1800" spc="-7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Type: 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86435">
                        <a:lnSpc>
                          <a:spcPct val="100000"/>
                        </a:lnSpc>
                        <a:tabLst>
                          <a:tab pos="2506345" algn="l"/>
                          <a:tab pos="2794635" algn="l"/>
                          <a:tab pos="486473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Loc/Fic: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Loc/Unit:</a:t>
                      </a:r>
                      <a:r>
                        <a:rPr sz="1800" spc="-1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682625">
                        <a:lnSpc>
                          <a:spcPct val="100000"/>
                        </a:lnSpc>
                        <a:tabLst>
                          <a:tab pos="479996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r>
                        <a:rPr sz="1800" spc="-9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Loc: 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08025" marR="1183005" indent="2540">
                        <a:lnSpc>
                          <a:spcPct val="100000"/>
                        </a:lnSpc>
                        <a:tabLst>
                          <a:tab pos="2333625" algn="l"/>
                          <a:tab pos="2562860" algn="l"/>
                          <a:tab pos="2907030" algn="l"/>
                          <a:tab pos="4043679" algn="l"/>
                          <a:tab pos="4264660" algn="l"/>
                          <a:tab pos="4554855" algn="l"/>
                          <a:tab pos="4707890" algn="l"/>
                          <a:tab pos="5576570" algn="l"/>
                          <a:tab pos="5668010" algn="l"/>
                          <a:tab pos="5937250" algn="l"/>
                          <a:tab pos="634936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Related</a:t>
                      </a:r>
                      <a:r>
                        <a:rPr sz="1800" spc="-6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Entities: 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							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imes New Roman"/>
                          <a:cs typeface="Times New Roman"/>
                        </a:rPr>
                        <a:t>                                                </a:t>
                      </a:r>
                      <a:r>
                        <a:rPr sz="1800" spc="235" dirty="0">
                          <a:solidFill>
                            <a:srgbClr val="3366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Ticket</a:t>
                      </a:r>
                      <a:r>
                        <a:rPr sz="1800" spc="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800" spc="1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Time:	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Date: 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	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History</a:t>
                      </a:r>
                      <a:r>
                        <a:rPr sz="1800" spc="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Id:	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				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Date: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16915">
                        <a:lnSpc>
                          <a:spcPct val="100000"/>
                        </a:lnSpc>
                        <a:tabLst>
                          <a:tab pos="1998345" algn="l"/>
                          <a:tab pos="2894965" algn="l"/>
                          <a:tab pos="3114675" algn="l"/>
                          <a:tab pos="4911725" algn="l"/>
                          <a:tab pos="689165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Rptd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Code:	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Rpt</a:t>
                      </a:r>
                      <a:r>
                        <a:rPr sz="1800" spc="-6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Description:	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28345">
                        <a:lnSpc>
                          <a:spcPct val="100000"/>
                        </a:lnSpc>
                        <a:tabLst>
                          <a:tab pos="2669540" algn="l"/>
                          <a:tab pos="2889250" algn="l"/>
                          <a:tab pos="4753610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Report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Type: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rebuchet MS"/>
                          <a:cs typeface="Trebuchet MS"/>
                        </a:rPr>
                        <a:t> 	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	Direction: </a:t>
                      </a:r>
                      <a:r>
                        <a:rPr sz="1800" u="heavy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02945">
                        <a:lnSpc>
                          <a:spcPct val="100000"/>
                        </a:lnSpc>
                        <a:tabLst>
                          <a:tab pos="1360805" algn="l"/>
                          <a:tab pos="285940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CLFI:	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710565">
                        <a:lnSpc>
                          <a:spcPct val="100000"/>
                        </a:lnSpc>
                        <a:tabLst>
                          <a:tab pos="4303395" algn="l"/>
                          <a:tab pos="4839335" algn="l"/>
                        </a:tabLst>
                      </a:pP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Do </a:t>
                      </a:r>
                      <a:r>
                        <a:rPr sz="1800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want to enter</a:t>
                      </a:r>
                      <a:r>
                        <a:rPr sz="1800" spc="-1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336666"/>
                          </a:solidFill>
                          <a:latin typeface="Trebuchet MS"/>
                          <a:cs typeface="Trebuchet MS"/>
                        </a:rPr>
                        <a:t>comments?:	</a:t>
                      </a:r>
                      <a:r>
                        <a:rPr sz="1800" u="heavy" spc="-5" dirty="0">
                          <a:solidFill>
                            <a:srgbClr val="336666"/>
                          </a:solidFill>
                          <a:uFill>
                            <a:solidFill>
                              <a:srgbClr val="326565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336666"/>
                      </a:solidFill>
                      <a:prstDash val="solid"/>
                    </a:lnL>
                    <a:lnR w="9525">
                      <a:solidFill>
                        <a:srgbClr val="33666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15595" y="4953000"/>
            <a:ext cx="8512810" cy="137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With 3 </a:t>
            </a:r>
            <a:r>
              <a:rPr sz="2000" spc="-5" dirty="0">
                <a:latin typeface="Verdana"/>
                <a:cs typeface="Verdana"/>
              </a:rPr>
              <a:t>values per variable, there are </a:t>
            </a:r>
            <a:r>
              <a:rPr sz="2000" spc="0" dirty="0">
                <a:latin typeface="Verdana"/>
                <a:cs typeface="Verdana"/>
              </a:rPr>
              <a:t>3</a:t>
            </a:r>
            <a:r>
              <a:rPr sz="1725" spc="0" baseline="48309" dirty="0">
                <a:latin typeface="Verdana"/>
                <a:cs typeface="Verdana"/>
              </a:rPr>
              <a:t>20 </a:t>
            </a:r>
            <a:r>
              <a:rPr sz="2000" dirty="0">
                <a:latin typeface="Symbol"/>
                <a:cs typeface="Symbol"/>
              </a:rPr>
              <a:t>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3.5 × 10</a:t>
            </a:r>
            <a:r>
              <a:rPr sz="1725" baseline="48309" dirty="0">
                <a:latin typeface="Verdana"/>
                <a:cs typeface="Verdana"/>
              </a:rPr>
              <a:t>9 </a:t>
            </a:r>
            <a:r>
              <a:rPr sz="2000" dirty="0">
                <a:latin typeface="Verdana"/>
                <a:cs typeface="Verdana"/>
              </a:rPr>
              <a:t>inputs to</a:t>
            </a:r>
            <a:r>
              <a:rPr sz="2000" spc="-4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test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25120" marR="488950" algn="just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I.S. Dunietz, W.K. Ehrlich, B.D. Szablak, C.L. Mallows,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A. Iannino, “Applying Design </a:t>
            </a:r>
            <a:r>
              <a:rPr sz="1600" dirty="0">
                <a:latin typeface="Times New Roman"/>
                <a:cs typeface="Times New Roman"/>
              </a:rPr>
              <a:t>of  </a:t>
            </a:r>
            <a:r>
              <a:rPr sz="1600" spc="-5" dirty="0">
                <a:latin typeface="Times New Roman"/>
                <a:cs typeface="Times New Roman"/>
              </a:rPr>
              <a:t>Experiments to Software Testing,” </a:t>
            </a:r>
            <a:r>
              <a:rPr sz="1600" i="1" spc="-5" dirty="0">
                <a:latin typeface="Times New Roman"/>
                <a:cs typeface="Times New Roman"/>
              </a:rPr>
              <a:t>Proceedings </a:t>
            </a:r>
            <a:r>
              <a:rPr sz="1600" i="1" dirty="0">
                <a:latin typeface="Times New Roman"/>
                <a:cs typeface="Times New Roman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the Nineteenth International Conference </a:t>
            </a:r>
            <a:r>
              <a:rPr sz="1600" i="1" dirty="0">
                <a:latin typeface="Times New Roman"/>
                <a:cs typeface="Times New Roman"/>
              </a:rPr>
              <a:t>on  </a:t>
            </a:r>
            <a:r>
              <a:rPr sz="1600" i="1" spc="-5" dirty="0">
                <a:latin typeface="Times New Roman"/>
                <a:cs typeface="Times New Roman"/>
              </a:rPr>
              <a:t>Software Engineering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pp. </a:t>
            </a:r>
            <a:r>
              <a:rPr sz="1600" spc="-5" dirty="0">
                <a:latin typeface="Times New Roman"/>
                <a:cs typeface="Times New Roman"/>
              </a:rPr>
              <a:t>205-215, ACM Press, May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1997.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469" y="651509"/>
            <a:ext cx="64903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Combinatorics </a:t>
            </a:r>
            <a:r>
              <a:rPr dirty="0"/>
              <a:t>- </a:t>
            </a:r>
            <a:r>
              <a:rPr spc="-5" dirty="0"/>
              <a:t>Combinations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982" y="1939297"/>
            <a:ext cx="63760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The number </a:t>
            </a:r>
            <a:r>
              <a:rPr sz="2600" spc="0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ways of picking </a:t>
            </a:r>
            <a:r>
              <a:rPr sz="2600" i="1" dirty="0">
                <a:latin typeface="Arial"/>
                <a:cs typeface="Arial"/>
              </a:rPr>
              <a:t>k</a:t>
            </a:r>
            <a:r>
              <a:rPr sz="2600" i="1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unordered</a:t>
            </a:r>
            <a:endParaRPr sz="2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outcomes </a:t>
            </a:r>
            <a:r>
              <a:rPr sz="2600" spc="-5" dirty="0">
                <a:latin typeface="Arial"/>
                <a:cs typeface="Arial"/>
              </a:rPr>
              <a:t>from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possibilities.</a:t>
            </a:r>
          </a:p>
        </p:txBody>
      </p:sp>
      <p:sp>
        <p:nvSpPr>
          <p:cNvPr id="4" name="object 4"/>
          <p:cNvSpPr/>
          <p:nvPr/>
        </p:nvSpPr>
        <p:spPr>
          <a:xfrm>
            <a:off x="2386188" y="3287673"/>
            <a:ext cx="3276600" cy="71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8755" y="4567766"/>
            <a:ext cx="1151466" cy="503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7819" y="4762581"/>
            <a:ext cx="352971" cy="152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419" y="4762581"/>
            <a:ext cx="352971" cy="152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77019" y="4762581"/>
            <a:ext cx="352971" cy="152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10419" y="4762581"/>
            <a:ext cx="352971" cy="1527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3819" y="4762581"/>
            <a:ext cx="352971" cy="1527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77219" y="4762581"/>
            <a:ext cx="352971" cy="1527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6270" y="4682490"/>
            <a:ext cx="1087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6666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</TotalTime>
  <Words>1249</Words>
  <Application>Microsoft Office PowerPoint</Application>
  <PresentationFormat>On-screen Show (4:3)</PresentationFormat>
  <Paragraphs>406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Corbel</vt:lpstr>
      <vt:lpstr>Courier New</vt:lpstr>
      <vt:lpstr>Symbol</vt:lpstr>
      <vt:lpstr>Times New Roman</vt:lpstr>
      <vt:lpstr>Trebuchet MS</vt:lpstr>
      <vt:lpstr>Verdana</vt:lpstr>
      <vt:lpstr>Wingdings</vt:lpstr>
      <vt:lpstr>Basis</vt:lpstr>
      <vt:lpstr>PowerPoint Presentation</vt:lpstr>
      <vt:lpstr>Pairwise Testing</vt:lpstr>
      <vt:lpstr>Worst Case</vt:lpstr>
      <vt:lpstr>Best Case</vt:lpstr>
      <vt:lpstr>Combinatorial Testing  Problems</vt:lpstr>
      <vt:lpstr>Combinatorial Testing  Problem X1 X2 X3 . . . Xn</vt:lpstr>
      <vt:lpstr>Combinatorial Testing</vt:lpstr>
      <vt:lpstr>PowerPoint Presentation</vt:lpstr>
      <vt:lpstr>Combinatorics - Combinations</vt:lpstr>
      <vt:lpstr>Combinatorics - Permutations</vt:lpstr>
      <vt:lpstr>Combinatorial Test  Reduction</vt:lpstr>
      <vt:lpstr>Pairwise Testing</vt:lpstr>
      <vt:lpstr>Pairwise Definition</vt:lpstr>
      <vt:lpstr>Pairwise Example</vt:lpstr>
      <vt:lpstr>Pairwise Example</vt:lpstr>
      <vt:lpstr>Motivation for Using  Pairwise Testing</vt:lpstr>
      <vt:lpstr>Motivation for Using  Pairwise Testing</vt:lpstr>
      <vt:lpstr>Motivation for Using  Pairwise Testing</vt:lpstr>
      <vt:lpstr>Creating Pairwise Test Sets</vt:lpstr>
      <vt:lpstr>ORTHOGONAL ARRAY</vt:lpstr>
      <vt:lpstr>Pairwise testing: give us an example</vt:lpstr>
      <vt:lpstr>Pairwise testing: give us an example</vt:lpstr>
      <vt:lpstr>Pairwise testing: give us an example</vt:lpstr>
      <vt:lpstr>Pairwise testing: give us an example</vt:lpstr>
      <vt:lpstr>Demo</vt:lpstr>
      <vt:lpstr>Do we need to do it manually?</vt:lpstr>
      <vt:lpstr>Should we use pairwise everywhere?!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</cp:revision>
  <dcterms:created xsi:type="dcterms:W3CDTF">2017-11-22T05:31:53Z</dcterms:created>
  <dcterms:modified xsi:type="dcterms:W3CDTF">2017-11-22T05:52:32Z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2010-04-16T00:00:00Z</vt:filetime>
  </property>
  <property fmtid="{D5CDD505-2E9C-101B-9397-08002B2CF9AE}" pid="3" name="Creator">
    <vt:lpwstr>Impress</vt:lpwstr>
  </property>
  <property fmtid="{D5CDD505-2E9C-101B-9397-08002B2CF9AE}" pid="4" name="LastSaved">
    <vt:filetime>2017-11-22T00:00:00Z</vt:filetime>
  </property>
</Properties>
</file>