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7" r:id="rId2"/>
    <p:sldId id="259" r:id="rId3"/>
    <p:sldId id="260" r:id="rId4"/>
    <p:sldId id="261" r:id="rId5"/>
    <p:sldId id="275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1A46-7C49-4197-AF97-0EE0EAFE9627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B37A1-4677-4BE9-8B5E-EFAA07D22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5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1A46-7C49-4197-AF97-0EE0EAFE9627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B37A1-4677-4BE9-8B5E-EFAA07D22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8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1A46-7C49-4197-AF97-0EE0EAFE9627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B37A1-4677-4BE9-8B5E-EFAA07D22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96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1A46-7C49-4197-AF97-0EE0EAFE9627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B37A1-4677-4BE9-8B5E-EFAA07D2224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6367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1A46-7C49-4197-AF97-0EE0EAFE9627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B37A1-4677-4BE9-8B5E-EFAA07D22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90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1A46-7C49-4197-AF97-0EE0EAFE9627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B37A1-4677-4BE9-8B5E-EFAA07D22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78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1A46-7C49-4197-AF97-0EE0EAFE9627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B37A1-4677-4BE9-8B5E-EFAA07D22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23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1A46-7C49-4197-AF97-0EE0EAFE9627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B37A1-4677-4BE9-8B5E-EFAA07D22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95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1A46-7C49-4197-AF97-0EE0EAFE9627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B37A1-4677-4BE9-8B5E-EFAA07D22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4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1A46-7C49-4197-AF97-0EE0EAFE9627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B37A1-4677-4BE9-8B5E-EFAA07D22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05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1A46-7C49-4197-AF97-0EE0EAFE9627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B37A1-4677-4BE9-8B5E-EFAA07D22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55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1A46-7C49-4197-AF97-0EE0EAFE9627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B37A1-4677-4BE9-8B5E-EFAA07D22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57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1A46-7C49-4197-AF97-0EE0EAFE9627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B37A1-4677-4BE9-8B5E-EFAA07D22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81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1A46-7C49-4197-AF97-0EE0EAFE9627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B37A1-4677-4BE9-8B5E-EFAA07D22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94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1A46-7C49-4197-AF97-0EE0EAFE9627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B37A1-4677-4BE9-8B5E-EFAA07D22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31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1A46-7C49-4197-AF97-0EE0EAFE9627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B37A1-4677-4BE9-8B5E-EFAA07D22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7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1A46-7C49-4197-AF97-0EE0EAFE9627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B37A1-4677-4BE9-8B5E-EFAA07D22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35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B121A46-7C49-4197-AF97-0EE0EAFE9627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4FB37A1-4677-4BE9-8B5E-EFAA07D22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697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048000" y="2573809"/>
            <a:ext cx="9144000" cy="936154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BASIC</a:t>
            </a:r>
            <a:r>
              <a:rPr spc="-100" dirty="0"/>
              <a:t> </a:t>
            </a:r>
            <a:r>
              <a:rPr dirty="0"/>
              <a:t>PATH  TESTING</a:t>
            </a:r>
          </a:p>
        </p:txBody>
      </p:sp>
    </p:spTree>
    <p:extLst>
      <p:ext uri="{BB962C8B-B14F-4D97-AF65-F5344CB8AC3E}">
        <p14:creationId xmlns:p14="http://schemas.microsoft.com/office/powerpoint/2010/main" val="2880182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7993" y="43019"/>
            <a:ext cx="8924925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Determine </a:t>
            </a:r>
            <a:r>
              <a:rPr dirty="0"/>
              <a:t>Cyclomatic</a:t>
            </a:r>
            <a:r>
              <a:rPr spc="-65" dirty="0"/>
              <a:t> </a:t>
            </a:r>
            <a:r>
              <a:rPr spc="-5" dirty="0"/>
              <a:t>complexity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3312" y="1235482"/>
            <a:ext cx="7820025" cy="155892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spcBef>
                <a:spcPts val="1095"/>
              </a:spcBef>
            </a:pPr>
            <a:r>
              <a:rPr sz="28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Cyclomatic </a:t>
            </a:r>
            <a:r>
              <a:rPr sz="2800" b="1" spc="-10" dirty="0">
                <a:solidFill>
                  <a:srgbClr val="FFFFFF"/>
                </a:solidFill>
                <a:latin typeface="Century Gothic"/>
                <a:cs typeface="Century Gothic"/>
              </a:rPr>
              <a:t>complexity </a:t>
            </a:r>
            <a:r>
              <a:rPr sz="28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= </a:t>
            </a:r>
            <a:r>
              <a:rPr sz="2800" b="1" spc="-10" dirty="0">
                <a:solidFill>
                  <a:srgbClr val="FFFFFF"/>
                </a:solidFill>
                <a:latin typeface="Century Gothic"/>
                <a:cs typeface="Century Gothic"/>
              </a:rPr>
              <a:t>edges </a:t>
            </a:r>
            <a:r>
              <a:rPr sz="28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- </a:t>
            </a:r>
            <a:r>
              <a:rPr sz="2800" b="1" spc="-10" dirty="0">
                <a:solidFill>
                  <a:srgbClr val="FFFFFF"/>
                </a:solidFill>
                <a:latin typeface="Century Gothic"/>
                <a:cs typeface="Century Gothic"/>
              </a:rPr>
              <a:t>nodes </a:t>
            </a:r>
            <a:r>
              <a:rPr sz="28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+</a:t>
            </a:r>
            <a:r>
              <a:rPr sz="2800" b="1" spc="1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entury Gothic"/>
                <a:cs typeface="Century Gothic"/>
              </a:rPr>
              <a:t>2p</a:t>
            </a:r>
            <a:endParaRPr sz="2800">
              <a:latin typeface="Century Gothic"/>
              <a:cs typeface="Century Gothic"/>
            </a:endParaRPr>
          </a:p>
          <a:p>
            <a:pPr marL="354965" marR="465455" indent="-342900">
              <a:spcBef>
                <a:spcPts val="994"/>
              </a:spcBef>
            </a:pPr>
            <a:r>
              <a:rPr sz="2250" spc="-10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2250" spc="-10" dirty="0">
                <a:solidFill>
                  <a:srgbClr val="89D0D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entury Gothic"/>
                <a:cs typeface="Century Gothic"/>
              </a:rPr>
              <a:t>p = number of unconnected </a:t>
            </a:r>
            <a:r>
              <a:rPr sz="2800" spc="-10" dirty="0">
                <a:solidFill>
                  <a:srgbClr val="FFFFFF"/>
                </a:solidFill>
                <a:latin typeface="Century Gothic"/>
                <a:cs typeface="Century Gothic"/>
              </a:rPr>
              <a:t>parts </a:t>
            </a:r>
            <a:r>
              <a:rPr sz="2800" spc="-5" dirty="0">
                <a:solidFill>
                  <a:srgbClr val="FFFFFF"/>
                </a:solidFill>
                <a:latin typeface="Century Gothic"/>
                <a:cs typeface="Century Gothic"/>
              </a:rPr>
              <a:t>of the  graph.</a:t>
            </a:r>
            <a:endParaRPr sz="2800">
              <a:latin typeface="Century Gothic"/>
              <a:cs typeface="Century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42004" y="2683764"/>
            <a:ext cx="3817620" cy="38633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42123" y="2794407"/>
            <a:ext cx="2550795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spcBef>
                <a:spcPts val="105"/>
              </a:spcBef>
            </a:pPr>
            <a:r>
              <a:rPr sz="3200" spc="-5" dirty="0">
                <a:solidFill>
                  <a:srgbClr val="FFFFFF"/>
                </a:solidFill>
                <a:latin typeface="Century Gothic"/>
                <a:cs typeface="Century Gothic"/>
              </a:rPr>
              <a:t>Cyclomatic  </a:t>
            </a:r>
            <a:r>
              <a:rPr sz="3200" dirty="0">
                <a:solidFill>
                  <a:srgbClr val="FFFFFF"/>
                </a:solidFill>
                <a:latin typeface="Century Gothic"/>
                <a:cs typeface="Century Gothic"/>
              </a:rPr>
              <a:t>complexity</a:t>
            </a:r>
            <a:r>
              <a:rPr sz="3200" spc="-9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200" dirty="0">
                <a:solidFill>
                  <a:srgbClr val="FFFFFF"/>
                </a:solidFill>
                <a:latin typeface="Century Gothic"/>
                <a:cs typeface="Century Gothic"/>
              </a:rPr>
              <a:t>=  8-7+ </a:t>
            </a:r>
            <a:r>
              <a:rPr sz="3200" spc="-5" dirty="0">
                <a:solidFill>
                  <a:srgbClr val="FFFFFF"/>
                </a:solidFill>
                <a:latin typeface="Century Gothic"/>
                <a:cs typeface="Century Gothic"/>
              </a:rPr>
              <a:t>2*1=</a:t>
            </a:r>
            <a:r>
              <a:rPr sz="32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entury Gothic"/>
                <a:cs typeface="Century Gothic"/>
              </a:rPr>
              <a:t>3.</a:t>
            </a:r>
            <a:endParaRPr sz="32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46604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2739" y="35158"/>
            <a:ext cx="892429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Determine </a:t>
            </a:r>
            <a:r>
              <a:rPr dirty="0"/>
              <a:t>Cyclomatic</a:t>
            </a:r>
            <a:r>
              <a:rPr spc="-50" dirty="0"/>
              <a:t> </a:t>
            </a:r>
            <a:r>
              <a:rPr spc="-5" dirty="0"/>
              <a:t>complexity</a:t>
            </a:r>
          </a:p>
        </p:txBody>
      </p:sp>
      <p:sp>
        <p:nvSpPr>
          <p:cNvPr id="3" name="object 3"/>
          <p:cNvSpPr/>
          <p:nvPr/>
        </p:nvSpPr>
        <p:spPr>
          <a:xfrm>
            <a:off x="2133600" y="2286000"/>
            <a:ext cx="3285744" cy="381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31340" y="1017779"/>
            <a:ext cx="8300720" cy="28488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Cyclomatic complexity = edges -</a:t>
            </a:r>
            <a:r>
              <a:rPr sz="2800" b="1" spc="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entury Gothic"/>
                <a:cs typeface="Century Gothic"/>
              </a:rPr>
              <a:t>nodes</a:t>
            </a:r>
            <a:endParaRPr sz="2800">
              <a:latin typeface="Century Gothic"/>
              <a:cs typeface="Century Gothic"/>
            </a:endParaRPr>
          </a:p>
          <a:p>
            <a:pPr marL="355600"/>
            <a:r>
              <a:rPr sz="28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+</a:t>
            </a:r>
            <a:r>
              <a:rPr sz="2800" b="1" spc="-10" dirty="0">
                <a:solidFill>
                  <a:srgbClr val="FFFFFF"/>
                </a:solidFill>
                <a:latin typeface="Century Gothic"/>
                <a:cs typeface="Century Gothic"/>
              </a:rPr>
              <a:t> 2p</a:t>
            </a:r>
            <a:endParaRPr sz="28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>
              <a:spcBef>
                <a:spcPts val="50"/>
              </a:spcBef>
            </a:pPr>
            <a:endParaRPr sz="3750">
              <a:latin typeface="Times New Roman"/>
              <a:cs typeface="Times New Roman"/>
            </a:endParaRPr>
          </a:p>
          <a:p>
            <a:pPr marL="4280535"/>
            <a:r>
              <a:rPr sz="2800" spc="-5" dirty="0">
                <a:solidFill>
                  <a:srgbClr val="FFFFFF"/>
                </a:solidFill>
                <a:latin typeface="Century Gothic"/>
                <a:cs typeface="Century Gothic"/>
              </a:rPr>
              <a:t>Cyclomatic complexity</a:t>
            </a:r>
            <a:endParaRPr sz="2800">
              <a:latin typeface="Century Gothic"/>
              <a:cs typeface="Century Gothic"/>
            </a:endParaRPr>
          </a:p>
          <a:p>
            <a:pPr marL="4280535"/>
            <a:r>
              <a:rPr sz="2800" spc="-5" dirty="0">
                <a:solidFill>
                  <a:srgbClr val="FFFFFF"/>
                </a:solidFill>
                <a:latin typeface="Century Gothic"/>
                <a:cs typeface="Century Gothic"/>
              </a:rPr>
              <a:t>= 7-8+ </a:t>
            </a:r>
            <a:r>
              <a:rPr sz="2800" spc="-10" dirty="0">
                <a:solidFill>
                  <a:srgbClr val="FFFFFF"/>
                </a:solidFill>
                <a:latin typeface="Century Gothic"/>
                <a:cs typeface="Century Gothic"/>
              </a:rPr>
              <a:t>2*2= 3.</a:t>
            </a:r>
            <a:endParaRPr sz="280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99350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4756" y="10139"/>
            <a:ext cx="892429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Determine </a:t>
            </a:r>
            <a:r>
              <a:rPr dirty="0"/>
              <a:t>Cyclomatic</a:t>
            </a:r>
            <a:r>
              <a:rPr spc="-55" dirty="0"/>
              <a:t> </a:t>
            </a:r>
            <a:r>
              <a:rPr spc="-5" dirty="0"/>
              <a:t>complexity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1730" y="1457072"/>
            <a:ext cx="7157720" cy="27719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964565" indent="-342900"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Cyclomatic </a:t>
            </a:r>
            <a:r>
              <a:rPr sz="2800" b="1" spc="-10" dirty="0">
                <a:solidFill>
                  <a:srgbClr val="FFFFFF"/>
                </a:solidFill>
                <a:latin typeface="Century Gothic"/>
                <a:cs typeface="Century Gothic"/>
              </a:rPr>
              <a:t>complexity= </a:t>
            </a:r>
            <a:r>
              <a:rPr sz="28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Number </a:t>
            </a:r>
            <a:r>
              <a:rPr sz="2800" b="1" spc="-10" dirty="0">
                <a:solidFill>
                  <a:srgbClr val="FFFFFF"/>
                </a:solidFill>
                <a:latin typeface="Century Gothic"/>
                <a:cs typeface="Century Gothic"/>
              </a:rPr>
              <a:t>of  Predicate </a:t>
            </a:r>
            <a:r>
              <a:rPr sz="28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Nodes +</a:t>
            </a:r>
            <a:r>
              <a:rPr sz="2800" b="1" spc="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1</a:t>
            </a:r>
            <a:endParaRPr sz="28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>
              <a:spcBef>
                <a:spcPts val="50"/>
              </a:spcBef>
            </a:pPr>
            <a:endParaRPr sz="3250">
              <a:latin typeface="Times New Roman"/>
              <a:cs typeface="Times New Roman"/>
            </a:endParaRPr>
          </a:p>
          <a:p>
            <a:pPr marL="3823970"/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Cyclomatic</a:t>
            </a:r>
            <a:r>
              <a:rPr sz="28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complexity</a:t>
            </a:r>
            <a:endParaRPr sz="2800">
              <a:latin typeface="Times New Roman"/>
              <a:cs typeface="Times New Roman"/>
            </a:endParaRPr>
          </a:p>
          <a:p>
            <a:pPr marL="3823970">
              <a:spcBef>
                <a:spcPts val="15"/>
              </a:spcBef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= 2+1=</a:t>
            </a: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3.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43200" y="2590801"/>
            <a:ext cx="3200400" cy="39547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6481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9023" y="55224"/>
            <a:ext cx="892429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Determine </a:t>
            </a:r>
            <a:r>
              <a:rPr dirty="0"/>
              <a:t>Cyclomatic</a:t>
            </a:r>
            <a:r>
              <a:rPr spc="-55" dirty="0"/>
              <a:t> </a:t>
            </a:r>
            <a:r>
              <a:rPr spc="-5" dirty="0"/>
              <a:t>complexity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31341" y="1246378"/>
            <a:ext cx="7909559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Cyclomatic complexity </a:t>
            </a:r>
            <a:r>
              <a:rPr sz="2800" b="1" spc="-10" dirty="0">
                <a:solidFill>
                  <a:srgbClr val="FFFFFF"/>
                </a:solidFill>
                <a:latin typeface="Century Gothic"/>
                <a:cs typeface="Century Gothic"/>
              </a:rPr>
              <a:t>=number </a:t>
            </a:r>
            <a:r>
              <a:rPr sz="28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of regions in  the </a:t>
            </a:r>
            <a:r>
              <a:rPr sz="2800" b="1" spc="-10" dirty="0">
                <a:solidFill>
                  <a:srgbClr val="FFFFFF"/>
                </a:solidFill>
                <a:latin typeface="Century Gothic"/>
                <a:cs typeface="Century Gothic"/>
              </a:rPr>
              <a:t>control </a:t>
            </a:r>
            <a:r>
              <a:rPr sz="28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flow</a:t>
            </a:r>
            <a:r>
              <a:rPr sz="2800" b="1" spc="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graph</a:t>
            </a:r>
            <a:endParaRPr sz="2800">
              <a:latin typeface="Century Gothic"/>
              <a:cs typeface="Century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38884" y="2244851"/>
            <a:ext cx="4038600" cy="434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843143" y="4217289"/>
            <a:ext cx="403161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Century Gothic"/>
                <a:cs typeface="Century Gothic"/>
              </a:rPr>
              <a:t>Cyclomatic</a:t>
            </a:r>
            <a:r>
              <a:rPr sz="28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entury Gothic"/>
                <a:cs typeface="Century Gothic"/>
              </a:rPr>
              <a:t>complexity</a:t>
            </a:r>
            <a:endParaRPr sz="2800">
              <a:latin typeface="Century Gothic"/>
              <a:cs typeface="Century Gothic"/>
            </a:endParaRPr>
          </a:p>
          <a:p>
            <a:pPr marL="12700"/>
            <a:r>
              <a:rPr sz="2800" spc="-5" dirty="0">
                <a:solidFill>
                  <a:srgbClr val="FFFFFF"/>
                </a:solidFill>
                <a:latin typeface="Century Gothic"/>
                <a:cs typeface="Century Gothic"/>
              </a:rPr>
              <a:t>= 3</a:t>
            </a:r>
            <a:endParaRPr sz="280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927411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2740" y="-11908"/>
            <a:ext cx="6130925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Find </a:t>
            </a:r>
            <a:r>
              <a:rPr dirty="0"/>
              <a:t>a </a:t>
            </a:r>
            <a:r>
              <a:rPr spc="-5" dirty="0"/>
              <a:t>basis </a:t>
            </a:r>
            <a:r>
              <a:rPr dirty="0"/>
              <a:t>set </a:t>
            </a:r>
            <a:r>
              <a:rPr spc="-5" dirty="0"/>
              <a:t>of</a:t>
            </a:r>
            <a:r>
              <a:rPr spc="-40" dirty="0"/>
              <a:t> </a:t>
            </a:r>
            <a:r>
              <a:rPr spc="-5" dirty="0"/>
              <a:t>paths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7541" y="2078862"/>
            <a:ext cx="38779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250" spc="-10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2250" spc="-10" dirty="0">
                <a:solidFill>
                  <a:srgbClr val="89D0D5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entury Gothic"/>
                <a:cs typeface="Century Gothic"/>
              </a:rPr>
              <a:t>Path 1</a:t>
            </a:r>
            <a:r>
              <a:rPr sz="2800" spc="-10" dirty="0">
                <a:solidFill>
                  <a:srgbClr val="FFFFFF"/>
                </a:solidFill>
                <a:latin typeface="Century Gothic"/>
                <a:cs typeface="Century Gothic"/>
              </a:rPr>
              <a:t>: </a:t>
            </a:r>
            <a:r>
              <a:rPr sz="2800" spc="-5" dirty="0">
                <a:solidFill>
                  <a:srgbClr val="FFFFFF"/>
                </a:solidFill>
                <a:latin typeface="Century Gothic"/>
                <a:cs typeface="Century Gothic"/>
              </a:rPr>
              <a:t>1, 2, 3, 5, 6,</a:t>
            </a:r>
            <a:r>
              <a:rPr sz="2800" spc="1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entury Gothic"/>
                <a:cs typeface="Century Gothic"/>
              </a:rPr>
              <a:t>7.</a:t>
            </a:r>
            <a:endParaRPr sz="28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7541" y="3740277"/>
            <a:ext cx="38779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250" spc="-10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2250" spc="-10" dirty="0">
                <a:solidFill>
                  <a:srgbClr val="89D0D5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entury Gothic"/>
                <a:cs typeface="Century Gothic"/>
              </a:rPr>
              <a:t>Path 2</a:t>
            </a:r>
            <a:r>
              <a:rPr sz="2800" spc="-10" dirty="0">
                <a:solidFill>
                  <a:srgbClr val="FFFFFF"/>
                </a:solidFill>
                <a:latin typeface="Century Gothic"/>
                <a:cs typeface="Century Gothic"/>
              </a:rPr>
              <a:t>: </a:t>
            </a:r>
            <a:r>
              <a:rPr sz="2800" spc="-5" dirty="0">
                <a:solidFill>
                  <a:srgbClr val="FFFFFF"/>
                </a:solidFill>
                <a:latin typeface="Century Gothic"/>
                <a:cs typeface="Century Gothic"/>
              </a:rPr>
              <a:t>1, 2, 4, 5, 6,</a:t>
            </a:r>
            <a:r>
              <a:rPr sz="2800" spc="1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entury Gothic"/>
                <a:cs typeface="Century Gothic"/>
              </a:rPr>
              <a:t>7.</a:t>
            </a:r>
            <a:endParaRPr sz="280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7540" y="5401462"/>
            <a:ext cx="2697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250" spc="-5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2250" spc="-5" dirty="0">
                <a:solidFill>
                  <a:srgbClr val="89D0D5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Path </a:t>
            </a:r>
            <a:r>
              <a:rPr sz="2800" b="1" spc="-10" dirty="0">
                <a:solidFill>
                  <a:srgbClr val="FFFFFF"/>
                </a:solidFill>
                <a:latin typeface="Century Gothic"/>
                <a:cs typeface="Century Gothic"/>
              </a:rPr>
              <a:t>3</a:t>
            </a:r>
            <a:r>
              <a:rPr sz="2800" spc="-10" dirty="0">
                <a:solidFill>
                  <a:srgbClr val="FFFFFF"/>
                </a:solidFill>
                <a:latin typeface="Century Gothic"/>
                <a:cs typeface="Century Gothic"/>
              </a:rPr>
              <a:t>: </a:t>
            </a:r>
            <a:r>
              <a:rPr sz="2800" spc="-5" dirty="0">
                <a:solidFill>
                  <a:srgbClr val="FFFFFF"/>
                </a:solidFill>
                <a:latin typeface="Century Gothic"/>
                <a:cs typeface="Century Gothic"/>
              </a:rPr>
              <a:t>1, 6,</a:t>
            </a:r>
            <a:r>
              <a:rPr sz="2800" spc="9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entury Gothic"/>
                <a:cs typeface="Century Gothic"/>
              </a:rPr>
              <a:t>7.</a:t>
            </a:r>
            <a:endParaRPr sz="2800">
              <a:latin typeface="Century Gothic"/>
              <a:cs typeface="Century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24600" y="1752600"/>
            <a:ext cx="3208020" cy="44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8401" y="1752600"/>
            <a:ext cx="3267455" cy="4753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48400" y="1752600"/>
            <a:ext cx="3204972" cy="46619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72201" y="1676400"/>
            <a:ext cx="3337559" cy="48569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9403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4744" y="55881"/>
            <a:ext cx="8014334" cy="60515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dirty="0"/>
              <a:t>Generate test </a:t>
            </a:r>
            <a:r>
              <a:rPr sz="3800" spc="-5" dirty="0"/>
              <a:t>cases </a:t>
            </a:r>
            <a:r>
              <a:rPr sz="3800" dirty="0"/>
              <a:t>for </a:t>
            </a:r>
            <a:r>
              <a:rPr sz="3800" spc="-5" dirty="0"/>
              <a:t>each</a:t>
            </a:r>
            <a:r>
              <a:rPr sz="3800" spc="-55" dirty="0"/>
              <a:t> </a:t>
            </a:r>
            <a:r>
              <a:rPr sz="3800" spc="-5" dirty="0"/>
              <a:t>path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1907541" y="2159636"/>
            <a:ext cx="8265159" cy="1433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spcBef>
                <a:spcPts val="95"/>
              </a:spcBef>
            </a:pPr>
            <a:r>
              <a:rPr sz="2250" spc="-10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2250" spc="-10" dirty="0">
                <a:solidFill>
                  <a:srgbClr val="89D0D5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Century Gothic"/>
                <a:cs typeface="Century Gothic"/>
              </a:rPr>
              <a:t>We </a:t>
            </a:r>
            <a:r>
              <a:rPr sz="2800" spc="-5" dirty="0">
                <a:solidFill>
                  <a:srgbClr val="FFFFFF"/>
                </a:solidFill>
                <a:latin typeface="Century Gothic"/>
                <a:cs typeface="Century Gothic"/>
              </a:rPr>
              <a:t>have 3 </a:t>
            </a:r>
            <a:r>
              <a:rPr sz="2800" spc="-10" dirty="0">
                <a:solidFill>
                  <a:srgbClr val="FFFFFF"/>
                </a:solidFill>
                <a:latin typeface="Century Gothic"/>
                <a:cs typeface="Century Gothic"/>
              </a:rPr>
              <a:t>paths </a:t>
            </a:r>
            <a:r>
              <a:rPr sz="2800" spc="-5" dirty="0">
                <a:solidFill>
                  <a:srgbClr val="FFFFFF"/>
                </a:solidFill>
                <a:latin typeface="Century Gothic"/>
                <a:cs typeface="Century Gothic"/>
              </a:rPr>
              <a:t>so </a:t>
            </a:r>
            <a:r>
              <a:rPr sz="2800" spc="-10" dirty="0">
                <a:solidFill>
                  <a:srgbClr val="FFFFFF"/>
                </a:solidFill>
                <a:latin typeface="Century Gothic"/>
                <a:cs typeface="Century Gothic"/>
              </a:rPr>
              <a:t>we </a:t>
            </a:r>
            <a:r>
              <a:rPr sz="2800" spc="-5" dirty="0">
                <a:solidFill>
                  <a:srgbClr val="FFFFFF"/>
                </a:solidFill>
                <a:latin typeface="Century Gothic"/>
                <a:cs typeface="Century Gothic"/>
              </a:rPr>
              <a:t>need at </a:t>
            </a:r>
            <a:r>
              <a:rPr sz="2800" spc="-10" dirty="0">
                <a:solidFill>
                  <a:srgbClr val="FFFFFF"/>
                </a:solidFill>
                <a:latin typeface="Century Gothic"/>
                <a:cs typeface="Century Gothic"/>
              </a:rPr>
              <a:t>least </a:t>
            </a:r>
            <a:r>
              <a:rPr sz="2800" spc="-5" dirty="0">
                <a:solidFill>
                  <a:srgbClr val="FFFFFF"/>
                </a:solidFill>
                <a:latin typeface="Century Gothic"/>
                <a:cs typeface="Century Gothic"/>
              </a:rPr>
              <a:t>one test  case to cover each</a:t>
            </a:r>
            <a:r>
              <a:rPr sz="2800" spc="6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entury Gothic"/>
                <a:cs typeface="Century Gothic"/>
              </a:rPr>
              <a:t>path.</a:t>
            </a:r>
            <a:endParaRPr sz="2800">
              <a:latin typeface="Century Gothic"/>
              <a:cs typeface="Century Gothic"/>
            </a:endParaRPr>
          </a:p>
          <a:p>
            <a:pPr marL="12700">
              <a:spcBef>
                <a:spcPts val="1005"/>
              </a:spcBef>
            </a:pPr>
            <a:r>
              <a:rPr sz="2250" spc="-5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2250" spc="-5" dirty="0">
                <a:solidFill>
                  <a:srgbClr val="89D0D5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entury Gothic"/>
                <a:cs typeface="Century Gothic"/>
              </a:rPr>
              <a:t>Write </a:t>
            </a:r>
            <a:r>
              <a:rPr sz="2800" spc="-5" dirty="0">
                <a:solidFill>
                  <a:srgbClr val="FFFFFF"/>
                </a:solidFill>
                <a:latin typeface="Century Gothic"/>
                <a:cs typeface="Century Gothic"/>
              </a:rPr>
              <a:t>test case for these paths</a:t>
            </a:r>
            <a:r>
              <a:rPr sz="2800" spc="3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280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26429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2453" y="1013148"/>
            <a:ext cx="291973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Conclusion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quarter" idx="13"/>
          </p:nvPr>
        </p:nvSpPr>
        <p:spPr>
          <a:xfrm>
            <a:off x="1055914" y="1970768"/>
            <a:ext cx="10515600" cy="11406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593215" indent="0">
              <a:lnSpc>
                <a:spcPct val="100000"/>
              </a:lnSpc>
              <a:spcBef>
                <a:spcPts val="95"/>
              </a:spcBef>
              <a:buNone/>
            </a:pPr>
            <a:r>
              <a:rPr sz="2250" spc="-10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2250" spc="-10" dirty="0">
                <a:solidFill>
                  <a:srgbClr val="89D0D5"/>
                </a:solidFill>
                <a:latin typeface="Times New Roman"/>
                <a:cs typeface="Times New Roman"/>
              </a:rPr>
              <a:t> </a:t>
            </a:r>
            <a:r>
              <a:rPr spc="-5" dirty="0"/>
              <a:t>Basic </a:t>
            </a:r>
            <a:r>
              <a:rPr spc="-10" dirty="0"/>
              <a:t>path </a:t>
            </a:r>
            <a:r>
              <a:rPr spc="-5" dirty="0"/>
              <a:t>testing helps us to reduce  redundant</a:t>
            </a:r>
            <a:r>
              <a:rPr dirty="0"/>
              <a:t> </a:t>
            </a:r>
            <a:r>
              <a:rPr spc="-5" dirty="0"/>
              <a:t>tests.</a:t>
            </a:r>
            <a:endParaRPr sz="2250" dirty="0">
              <a:latin typeface="Times New Roman"/>
              <a:cs typeface="Times New Roman"/>
            </a:endParaRPr>
          </a:p>
          <a:p>
            <a:pPr marL="12700" marR="5080" indent="0">
              <a:lnSpc>
                <a:spcPct val="100000"/>
              </a:lnSpc>
              <a:spcBef>
                <a:spcPts val="1005"/>
              </a:spcBef>
              <a:buNone/>
            </a:pPr>
            <a:r>
              <a:rPr sz="2250" spc="-5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2250" spc="-5" dirty="0">
                <a:solidFill>
                  <a:srgbClr val="89D0D5"/>
                </a:solidFill>
                <a:latin typeface="Times New Roman"/>
                <a:cs typeface="Times New Roman"/>
              </a:rPr>
              <a:t> </a:t>
            </a:r>
            <a:r>
              <a:rPr spc="-5" dirty="0"/>
              <a:t>It </a:t>
            </a:r>
            <a:r>
              <a:rPr spc="-10" dirty="0"/>
              <a:t>suggests </a:t>
            </a:r>
            <a:r>
              <a:rPr spc="-5" dirty="0"/>
              <a:t>independent paths from which </a:t>
            </a:r>
            <a:r>
              <a:rPr spc="-10" dirty="0"/>
              <a:t>we  </a:t>
            </a:r>
            <a:r>
              <a:rPr spc="-5" dirty="0"/>
              <a:t>write </a:t>
            </a:r>
            <a:r>
              <a:rPr spc="-10" dirty="0"/>
              <a:t>test </a:t>
            </a:r>
            <a:r>
              <a:rPr spc="-5" dirty="0"/>
              <a:t>cases </a:t>
            </a:r>
            <a:r>
              <a:rPr spc="-10" dirty="0"/>
              <a:t>needed </a:t>
            </a:r>
            <a:r>
              <a:rPr spc="-5" dirty="0"/>
              <a:t>to </a:t>
            </a:r>
            <a:r>
              <a:rPr spc="-10" dirty="0"/>
              <a:t>ensure </a:t>
            </a:r>
            <a:r>
              <a:rPr spc="-5" dirty="0"/>
              <a:t>that </a:t>
            </a:r>
            <a:r>
              <a:rPr spc="-10" dirty="0"/>
              <a:t>every  statement and </a:t>
            </a:r>
            <a:r>
              <a:rPr dirty="0"/>
              <a:t>condition </a:t>
            </a:r>
            <a:r>
              <a:rPr spc="-5" dirty="0"/>
              <a:t>can </a:t>
            </a:r>
            <a:r>
              <a:rPr spc="-10" dirty="0"/>
              <a:t>be </a:t>
            </a:r>
            <a:r>
              <a:rPr spc="-5" dirty="0"/>
              <a:t>executed </a:t>
            </a:r>
            <a:r>
              <a:rPr spc="-10" dirty="0"/>
              <a:t>at  least </a:t>
            </a:r>
            <a:r>
              <a:rPr spc="-5" dirty="0"/>
              <a:t>one</a:t>
            </a:r>
            <a:r>
              <a:rPr spc="30" dirty="0"/>
              <a:t> </a:t>
            </a:r>
            <a:r>
              <a:rPr dirty="0"/>
              <a:t>time.</a:t>
            </a:r>
            <a:endParaRPr sz="225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35318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5140" y="36682"/>
            <a:ext cx="313182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8541" y="1496494"/>
            <a:ext cx="8627988" cy="3974806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spcBef>
                <a:spcPts val="1115"/>
              </a:spcBef>
            </a:pPr>
            <a:r>
              <a:rPr sz="2250" spc="-5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2250" spc="-5" dirty="0">
                <a:solidFill>
                  <a:srgbClr val="89D0D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entury Gothic"/>
                <a:cs typeface="Century Gothic"/>
              </a:rPr>
              <a:t>A white box</a:t>
            </a:r>
            <a:r>
              <a:rPr sz="2800" spc="16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entury Gothic"/>
                <a:cs typeface="Century Gothic"/>
              </a:rPr>
              <a:t>method</a:t>
            </a:r>
            <a:endParaRPr sz="2800" dirty="0">
              <a:latin typeface="Century Gothic"/>
              <a:cs typeface="Century Gothic"/>
            </a:endParaRPr>
          </a:p>
          <a:p>
            <a:pPr marL="12700">
              <a:spcBef>
                <a:spcPts val="1010"/>
              </a:spcBef>
            </a:pPr>
            <a:r>
              <a:rPr sz="2250" spc="-10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2250" spc="-10" dirty="0">
                <a:solidFill>
                  <a:srgbClr val="89D0D5"/>
                </a:solidFill>
                <a:latin typeface="Times New Roman"/>
                <a:cs typeface="Times New Roman"/>
              </a:rPr>
              <a:t> </a:t>
            </a:r>
            <a:r>
              <a:rPr lang="en-US" sz="2800" spc="-10" dirty="0">
                <a:solidFill>
                  <a:srgbClr val="FFFFFF"/>
                </a:solidFill>
                <a:latin typeface="Century Gothic"/>
                <a:cs typeface="Century Gothic"/>
              </a:rPr>
              <a:t>Developed </a:t>
            </a:r>
            <a:r>
              <a:rPr lang="en-US" sz="2800" spc="-5" dirty="0">
                <a:solidFill>
                  <a:srgbClr val="FFFFFF"/>
                </a:solidFill>
                <a:latin typeface="Century Gothic"/>
                <a:cs typeface="Century Gothic"/>
              </a:rPr>
              <a:t>by McCabe </a:t>
            </a:r>
            <a:r>
              <a:rPr lang="en-US" sz="2800" dirty="0">
                <a:solidFill>
                  <a:srgbClr val="FFFFFF"/>
                </a:solidFill>
                <a:latin typeface="Century Gothic"/>
                <a:cs typeface="Century Gothic"/>
              </a:rPr>
              <a:t>in</a:t>
            </a:r>
            <a:r>
              <a:rPr lang="en-US" sz="2800" spc="2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lang="en-US" sz="2800" spc="-10" dirty="0">
                <a:solidFill>
                  <a:srgbClr val="FFFFFF"/>
                </a:solidFill>
                <a:latin typeface="Century Gothic"/>
                <a:cs typeface="Century Gothic"/>
              </a:rPr>
              <a:t>1976</a:t>
            </a:r>
            <a:endParaRPr sz="2800" dirty="0">
              <a:latin typeface="Century Gothic"/>
              <a:cs typeface="Century Gothic"/>
            </a:endParaRPr>
          </a:p>
          <a:p>
            <a:pPr marL="355600" marR="332740" indent="-343535">
              <a:spcBef>
                <a:spcPts val="994"/>
              </a:spcBef>
            </a:pPr>
            <a:r>
              <a:rPr sz="2250" spc="-10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2250" spc="-10" dirty="0">
                <a:solidFill>
                  <a:srgbClr val="89D0D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entury Gothic"/>
                <a:cs typeface="Century Gothic"/>
              </a:rPr>
              <a:t>A hybrid of </a:t>
            </a:r>
            <a:r>
              <a:rPr sz="2800" spc="-10" dirty="0">
                <a:solidFill>
                  <a:srgbClr val="FFFFFF"/>
                </a:solidFill>
                <a:latin typeface="Century Gothic"/>
                <a:cs typeface="Century Gothic"/>
              </a:rPr>
              <a:t>path </a:t>
            </a:r>
            <a:r>
              <a:rPr sz="2800" spc="-5" dirty="0">
                <a:solidFill>
                  <a:srgbClr val="FFFFFF"/>
                </a:solidFill>
                <a:latin typeface="Century Gothic"/>
                <a:cs typeface="Century Gothic"/>
              </a:rPr>
              <a:t>testing </a:t>
            </a:r>
            <a:r>
              <a:rPr sz="2800" spc="-10" dirty="0">
                <a:solidFill>
                  <a:srgbClr val="FFFFFF"/>
                </a:solidFill>
                <a:latin typeface="Century Gothic"/>
                <a:cs typeface="Century Gothic"/>
              </a:rPr>
              <a:t>and branch  </a:t>
            </a:r>
            <a:r>
              <a:rPr sz="2800" spc="-5" dirty="0">
                <a:solidFill>
                  <a:srgbClr val="FFFFFF"/>
                </a:solidFill>
                <a:latin typeface="Century Gothic"/>
                <a:cs typeface="Century Gothic"/>
              </a:rPr>
              <a:t>testing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entury Gothic"/>
                <a:cs typeface="Century Gothic"/>
              </a:rPr>
              <a:t>methods.</a:t>
            </a:r>
            <a:endParaRPr sz="2800" dirty="0">
              <a:latin typeface="Century Gothic"/>
              <a:cs typeface="Century Gothic"/>
            </a:endParaRPr>
          </a:p>
          <a:p>
            <a:pPr marL="355600" marR="5080" indent="-343535" algn="just">
              <a:spcBef>
                <a:spcPts val="1000"/>
              </a:spcBef>
            </a:pPr>
            <a:r>
              <a:rPr sz="2250" spc="-10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2250" spc="-10" dirty="0">
                <a:solidFill>
                  <a:srgbClr val="89D0D5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entury Gothic"/>
                <a:cs typeface="Century Gothic"/>
              </a:rPr>
              <a:t>Based </a:t>
            </a:r>
            <a:r>
              <a:rPr sz="2800" spc="-5" dirty="0">
                <a:solidFill>
                  <a:srgbClr val="FFFFFF"/>
                </a:solidFill>
                <a:latin typeface="Century Gothic"/>
                <a:cs typeface="Century Gothic"/>
              </a:rPr>
              <a:t>on Cyclomatic complexity </a:t>
            </a:r>
            <a:r>
              <a:rPr sz="2800" spc="-10" dirty="0">
                <a:solidFill>
                  <a:srgbClr val="FFFFFF"/>
                </a:solidFill>
                <a:latin typeface="Century Gothic"/>
                <a:cs typeface="Century Gothic"/>
              </a:rPr>
              <a:t>and  </a:t>
            </a:r>
            <a:r>
              <a:rPr sz="2800" spc="-5" dirty="0">
                <a:solidFill>
                  <a:srgbClr val="FFFFFF"/>
                </a:solidFill>
                <a:latin typeface="Century Gothic"/>
                <a:cs typeface="Century Gothic"/>
              </a:rPr>
              <a:t>uses control flow to establish the </a:t>
            </a:r>
            <a:r>
              <a:rPr sz="2800" spc="-10" dirty="0">
                <a:solidFill>
                  <a:srgbClr val="FFFFFF"/>
                </a:solidFill>
                <a:latin typeface="Century Gothic"/>
                <a:cs typeface="Century Gothic"/>
              </a:rPr>
              <a:t>path  </a:t>
            </a:r>
            <a:r>
              <a:rPr sz="2800" spc="-5" dirty="0">
                <a:solidFill>
                  <a:srgbClr val="FFFFFF"/>
                </a:solidFill>
                <a:latin typeface="Century Gothic"/>
                <a:cs typeface="Century Gothic"/>
              </a:rPr>
              <a:t>coverage</a:t>
            </a:r>
            <a:r>
              <a:rPr sz="2800" spc="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entury Gothic"/>
                <a:cs typeface="Century Gothic"/>
              </a:rPr>
              <a:t>criteria</a:t>
            </a:r>
            <a:r>
              <a:rPr lang="en-US" sz="2800" spc="-5" dirty="0">
                <a:solidFill>
                  <a:srgbClr val="FFFFFF"/>
                </a:solidFill>
                <a:latin typeface="Century Gothic"/>
                <a:cs typeface="Century Gothic"/>
              </a:rPr>
              <a:t> referencing the book </a:t>
            </a:r>
            <a:r>
              <a:rPr lang="en-US" sz="2800" spc="-5" dirty="0" err="1">
                <a:solidFill>
                  <a:srgbClr val="FFFFFF"/>
                </a:solidFill>
                <a:latin typeface="Century Gothic"/>
                <a:cs typeface="Century Gothic"/>
              </a:rPr>
              <a:t>C.Berge</a:t>
            </a:r>
            <a:r>
              <a:rPr lang="en-US" sz="2800" spc="-5" dirty="0">
                <a:solidFill>
                  <a:srgbClr val="FFFFFF"/>
                </a:solidFill>
                <a:latin typeface="Century Gothic"/>
                <a:cs typeface="Century Gothic"/>
              </a:rPr>
              <a:t>, Graphs and Hypergraphs (G&amp;HG). </a:t>
            </a:r>
            <a:endParaRPr sz="28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58254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7980" y="240503"/>
            <a:ext cx="617347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Cyclomatic</a:t>
            </a:r>
            <a:r>
              <a:rPr spc="-85" dirty="0"/>
              <a:t> </a:t>
            </a:r>
            <a:r>
              <a:rPr dirty="0"/>
              <a:t>Complexity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82787" y="1554479"/>
            <a:ext cx="8226425" cy="5329023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spcBef>
                <a:spcPts val="1115"/>
              </a:spcBef>
            </a:pPr>
            <a:r>
              <a:rPr sz="2400" spc="-10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2400" spc="-10" dirty="0">
                <a:solidFill>
                  <a:srgbClr val="89D0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Measures the number of linearly independent  </a:t>
            </a:r>
            <a:r>
              <a:rPr sz="2400" spc="-10" dirty="0">
                <a:solidFill>
                  <a:srgbClr val="FFFFFF"/>
                </a:solidFill>
                <a:latin typeface="Century Gothic"/>
                <a:cs typeface="Century Gothic"/>
              </a:rPr>
              <a:t>paths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through a</a:t>
            </a:r>
            <a:r>
              <a:rPr sz="2400" spc="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entury Gothic"/>
                <a:cs typeface="Century Gothic"/>
              </a:rPr>
              <a:t>program.</a:t>
            </a:r>
            <a:endParaRPr sz="2400" dirty="0">
              <a:latin typeface="Century Gothic"/>
              <a:cs typeface="Century Gothic"/>
            </a:endParaRPr>
          </a:p>
          <a:p>
            <a:pPr marL="355600" marR="10160" indent="-342900">
              <a:spcBef>
                <a:spcPts val="994"/>
              </a:spcBef>
            </a:pPr>
            <a:r>
              <a:rPr sz="2400" spc="-5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2400" spc="-5" dirty="0">
                <a:solidFill>
                  <a:srgbClr val="89D0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higher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the number the more complex the  </a:t>
            </a:r>
            <a:r>
              <a:rPr sz="2400" spc="-10" dirty="0">
                <a:solidFill>
                  <a:srgbClr val="FFFFFF"/>
                </a:solidFill>
                <a:latin typeface="Century Gothic"/>
                <a:cs typeface="Century Gothic"/>
              </a:rPr>
              <a:t>code.</a:t>
            </a:r>
            <a:endParaRPr lang="en-US" sz="2400" spc="-1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355600" marR="10160" indent="-342900">
              <a:spcBef>
                <a:spcPts val="994"/>
              </a:spcBef>
            </a:pPr>
            <a:endParaRPr lang="en-US" sz="2400" spc="-1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0" lvl="1" fontAlgn="base"/>
            <a:r>
              <a:rPr lang="en-US" sz="2400" spc="-5" dirty="0">
                <a:solidFill>
                  <a:srgbClr val="89D0D5"/>
                </a:solidFill>
                <a:latin typeface="Wingdings 3"/>
                <a:cs typeface="Wingdings 3"/>
              </a:rPr>
              <a:t> </a:t>
            </a:r>
            <a:r>
              <a:rPr lang="en-US" sz="2400" dirty="0">
                <a:latin typeface="Century Gothic" panose="020B0502020202020204" pitchFamily="34" charset="0"/>
              </a:rPr>
              <a:t>The </a:t>
            </a:r>
            <a:r>
              <a:rPr lang="en-US" sz="2400" dirty="0" err="1">
                <a:latin typeface="Century Gothic" panose="020B0502020202020204" pitchFamily="34" charset="0"/>
              </a:rPr>
              <a:t>cyclomatic</a:t>
            </a:r>
            <a:r>
              <a:rPr lang="en-US" sz="2400" dirty="0">
                <a:latin typeface="Century Gothic" panose="020B0502020202020204" pitchFamily="34" charset="0"/>
              </a:rPr>
              <a:t> number v(G) of an (undirected) graph G (which may have several disconnected components) is defined as:</a:t>
            </a:r>
          </a:p>
          <a:p>
            <a:pPr marL="0" lvl="1" fontAlgn="base"/>
            <a:endParaRPr lang="en-US" sz="2400" dirty="0">
              <a:latin typeface="Century Gothic" panose="020B0502020202020204" pitchFamily="34" charset="0"/>
            </a:endParaRPr>
          </a:p>
          <a:p>
            <a:pPr lvl="4" fontAlgn="base"/>
            <a:r>
              <a:rPr lang="en-US" sz="2400" dirty="0">
                <a:latin typeface="Century Gothic" panose="020B0502020202020204" pitchFamily="34" charset="0"/>
              </a:rPr>
              <a:t>       v(G) = e - v + p</a:t>
            </a:r>
          </a:p>
          <a:p>
            <a:pPr lvl="4" fontAlgn="base"/>
            <a:endParaRPr lang="en-US" sz="2400" dirty="0">
              <a:latin typeface="Century Gothic" panose="020B0502020202020204" pitchFamily="34" charset="0"/>
            </a:endParaRPr>
          </a:p>
          <a:p>
            <a:pPr lvl="1" fontAlgn="base"/>
            <a:r>
              <a:rPr lang="en-US" sz="2400" dirty="0">
                <a:latin typeface="Century Gothic" panose="020B0502020202020204" pitchFamily="34" charset="0"/>
              </a:rPr>
              <a:t>where e = number of edges, v = number of vertices, p = number of connected components</a:t>
            </a:r>
          </a:p>
          <a:p>
            <a:pPr marL="355600" marR="10160" indent="-342900">
              <a:spcBef>
                <a:spcPts val="994"/>
              </a:spcBef>
            </a:pPr>
            <a:endParaRPr sz="24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93865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2941" y="11663"/>
            <a:ext cx="7306945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Basic path </a:t>
            </a:r>
            <a:r>
              <a:rPr dirty="0"/>
              <a:t>testing</a:t>
            </a:r>
            <a:r>
              <a:rPr spc="-35" dirty="0"/>
              <a:t> </a:t>
            </a:r>
            <a:r>
              <a:rPr spc="-5" dirty="0"/>
              <a:t>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36140" y="1496493"/>
            <a:ext cx="7703184" cy="224282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spcBef>
                <a:spcPts val="1115"/>
              </a:spcBef>
            </a:pPr>
            <a:r>
              <a:rPr sz="2250" spc="-5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2250" spc="-5" dirty="0">
                <a:solidFill>
                  <a:srgbClr val="89D0D5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entury Gothic"/>
                <a:cs typeface="Century Gothic"/>
              </a:rPr>
              <a:t>Step </a:t>
            </a:r>
            <a:r>
              <a:rPr sz="2800" spc="-5" dirty="0">
                <a:solidFill>
                  <a:srgbClr val="FFFFFF"/>
                </a:solidFill>
                <a:latin typeface="Century Gothic"/>
                <a:cs typeface="Century Gothic"/>
              </a:rPr>
              <a:t>1: </a:t>
            </a:r>
            <a:r>
              <a:rPr sz="2800" spc="-10" dirty="0">
                <a:solidFill>
                  <a:srgbClr val="FFFFFF"/>
                </a:solidFill>
                <a:latin typeface="Century Gothic"/>
                <a:cs typeface="Century Gothic"/>
              </a:rPr>
              <a:t>Draw </a:t>
            </a:r>
            <a:r>
              <a:rPr sz="2800" spc="-5" dirty="0">
                <a:solidFill>
                  <a:srgbClr val="FFFFFF"/>
                </a:solidFill>
                <a:latin typeface="Century Gothic"/>
                <a:cs typeface="Century Gothic"/>
              </a:rPr>
              <a:t>a control flow</a:t>
            </a:r>
            <a:r>
              <a:rPr sz="2800" spc="229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entury Gothic"/>
                <a:cs typeface="Century Gothic"/>
              </a:rPr>
              <a:t>graph.</a:t>
            </a:r>
            <a:endParaRPr sz="2800">
              <a:latin typeface="Century Gothic"/>
              <a:cs typeface="Century Gothic"/>
            </a:endParaRPr>
          </a:p>
          <a:p>
            <a:pPr marL="12700">
              <a:spcBef>
                <a:spcPts val="1010"/>
              </a:spcBef>
            </a:pPr>
            <a:r>
              <a:rPr sz="2250" spc="-10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2250" spc="-10" dirty="0">
                <a:solidFill>
                  <a:srgbClr val="89D0D5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entury Gothic"/>
                <a:cs typeface="Century Gothic"/>
              </a:rPr>
              <a:t>Step </a:t>
            </a:r>
            <a:r>
              <a:rPr sz="2800" spc="-5" dirty="0">
                <a:solidFill>
                  <a:srgbClr val="FFFFFF"/>
                </a:solidFill>
                <a:latin typeface="Century Gothic"/>
                <a:cs typeface="Century Gothic"/>
              </a:rPr>
              <a:t>2: Determine Cyclomatic</a:t>
            </a:r>
            <a:r>
              <a:rPr sz="2800" spc="-28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entury Gothic"/>
                <a:cs typeface="Century Gothic"/>
              </a:rPr>
              <a:t>complexity.</a:t>
            </a:r>
            <a:endParaRPr sz="2800">
              <a:latin typeface="Century Gothic"/>
              <a:cs typeface="Century Gothic"/>
            </a:endParaRPr>
          </a:p>
          <a:p>
            <a:pPr marL="12700">
              <a:spcBef>
                <a:spcPts val="994"/>
              </a:spcBef>
            </a:pPr>
            <a:r>
              <a:rPr sz="2250" spc="-10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2250" spc="-10" dirty="0">
                <a:solidFill>
                  <a:srgbClr val="89D0D5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entury Gothic"/>
                <a:cs typeface="Century Gothic"/>
              </a:rPr>
              <a:t>Step </a:t>
            </a:r>
            <a:r>
              <a:rPr sz="2800" spc="-5" dirty="0">
                <a:solidFill>
                  <a:srgbClr val="FFFFFF"/>
                </a:solidFill>
                <a:latin typeface="Century Gothic"/>
                <a:cs typeface="Century Gothic"/>
              </a:rPr>
              <a:t>3: Find a basis </a:t>
            </a:r>
            <a:r>
              <a:rPr sz="2800" spc="-10" dirty="0">
                <a:solidFill>
                  <a:srgbClr val="FFFFFF"/>
                </a:solidFill>
                <a:latin typeface="Century Gothic"/>
                <a:cs typeface="Century Gothic"/>
              </a:rPr>
              <a:t>set </a:t>
            </a:r>
            <a:r>
              <a:rPr sz="2800" spc="-5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2800" spc="-3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entury Gothic"/>
                <a:cs typeface="Century Gothic"/>
              </a:rPr>
              <a:t>paths.</a:t>
            </a:r>
            <a:endParaRPr sz="2800">
              <a:latin typeface="Century Gothic"/>
              <a:cs typeface="Century Gothic"/>
            </a:endParaRPr>
          </a:p>
          <a:p>
            <a:pPr marL="12700">
              <a:spcBef>
                <a:spcPts val="1000"/>
              </a:spcBef>
            </a:pPr>
            <a:r>
              <a:rPr sz="2250" spc="-10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2250" spc="-10" dirty="0">
                <a:solidFill>
                  <a:srgbClr val="89D0D5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entury Gothic"/>
                <a:cs typeface="Century Gothic"/>
              </a:rPr>
              <a:t>Step </a:t>
            </a:r>
            <a:r>
              <a:rPr sz="2800" spc="-5" dirty="0">
                <a:solidFill>
                  <a:srgbClr val="FFFFFF"/>
                </a:solidFill>
                <a:latin typeface="Century Gothic"/>
                <a:cs typeface="Century Gothic"/>
              </a:rPr>
              <a:t>4: </a:t>
            </a:r>
            <a:r>
              <a:rPr sz="2800" spc="-10" dirty="0">
                <a:solidFill>
                  <a:srgbClr val="FFFFFF"/>
                </a:solidFill>
                <a:latin typeface="Century Gothic"/>
                <a:cs typeface="Century Gothic"/>
              </a:rPr>
              <a:t>Generate test </a:t>
            </a:r>
            <a:r>
              <a:rPr sz="2800" spc="-5" dirty="0">
                <a:solidFill>
                  <a:srgbClr val="FFFFFF"/>
                </a:solidFill>
                <a:latin typeface="Century Gothic"/>
                <a:cs typeface="Century Gothic"/>
              </a:rPr>
              <a:t>cases for each</a:t>
            </a:r>
            <a:r>
              <a:rPr sz="2800" spc="-204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entury Gothic"/>
                <a:cs typeface="Century Gothic"/>
              </a:rPr>
              <a:t>path.</a:t>
            </a:r>
            <a:endParaRPr sz="280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18829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7E65AD9-E012-4A03-816B-D50570C805C2}"/>
              </a:ext>
            </a:extLst>
          </p:cNvPr>
          <p:cNvSpPr txBox="1">
            <a:spLocks noChangeArrowheads="1"/>
          </p:cNvSpPr>
          <p:nvPr/>
        </p:nvSpPr>
        <p:spPr>
          <a:xfrm>
            <a:off x="2234934" y="180756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Converting Code to Graph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C97F14-0295-44F1-AD9D-3369DB8DD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44067" y="711887"/>
            <a:ext cx="795746" cy="503578"/>
          </a:xfrm>
        </p:spPr>
        <p:txBody>
          <a:bodyPr/>
          <a:lstStyle/>
          <a:p>
            <a:fld id="{6C6D7ADC-8AB8-4AD9-A6F0-20CA79F38D60}" type="slidenum">
              <a:rPr lang="en-US" sz="1400"/>
              <a:pPr/>
              <a:t>5</a:t>
            </a:fld>
            <a:endParaRPr lang="en-US" sz="1400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8728F3CA-3A6C-49A0-B17A-7E8E4AFAB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900" y="1616886"/>
            <a:ext cx="2059090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" tIns="0" rIns="9144" bIns="0">
            <a:spAutoFit/>
          </a:bodyPr>
          <a:lstStyle/>
          <a:p>
            <a:r>
              <a:rPr lang="en-US" sz="1400" b="1" dirty="0">
                <a:latin typeface="Courier New" pitchFamily="49" charset="0"/>
              </a:rPr>
              <a:t>if</a:t>
            </a:r>
            <a:r>
              <a:rPr lang="en-US" sz="1400" dirty="0">
                <a:latin typeface="Courier New" pitchFamily="49" charset="0"/>
              </a:rPr>
              <a:t> expression1 </a:t>
            </a:r>
            <a:r>
              <a:rPr lang="en-US" sz="1400" b="1" dirty="0">
                <a:latin typeface="Courier New" pitchFamily="49" charset="0"/>
              </a:rPr>
              <a:t>then</a:t>
            </a:r>
          </a:p>
          <a:p>
            <a:r>
              <a:rPr lang="en-US" sz="1400" dirty="0">
                <a:latin typeface="Courier New" pitchFamily="49" charset="0"/>
              </a:rPr>
              <a:t>    statement2</a:t>
            </a:r>
          </a:p>
          <a:p>
            <a:r>
              <a:rPr lang="en-US" sz="1400" b="1" dirty="0">
                <a:latin typeface="Courier New" pitchFamily="49" charset="0"/>
              </a:rPr>
              <a:t>else</a:t>
            </a:r>
          </a:p>
          <a:p>
            <a:r>
              <a:rPr lang="en-US" sz="1400" dirty="0">
                <a:latin typeface="Courier New" pitchFamily="49" charset="0"/>
              </a:rPr>
              <a:t>    statement3</a:t>
            </a:r>
          </a:p>
          <a:p>
            <a:r>
              <a:rPr lang="en-US" sz="1400" dirty="0">
                <a:latin typeface="Courier New" pitchFamily="49" charset="0"/>
              </a:rPr>
              <a:t>end if</a:t>
            </a:r>
          </a:p>
          <a:p>
            <a:r>
              <a:rPr lang="en-US" sz="1400" dirty="0">
                <a:latin typeface="Courier New" pitchFamily="49" charset="0"/>
              </a:rPr>
              <a:t>statement4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FFBAEB88-C2AF-4303-BB49-D0A43B8E2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5903" y="3068536"/>
            <a:ext cx="195168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" tIns="0" rIns="9144" bIns="0">
            <a:spAutoFit/>
          </a:bodyPr>
          <a:lstStyle/>
          <a:p>
            <a:r>
              <a:rPr lang="en-US" sz="1400" b="1" dirty="0">
                <a:latin typeface="Courier New" pitchFamily="49" charset="0"/>
              </a:rPr>
              <a:t>switch</a:t>
            </a:r>
            <a:r>
              <a:rPr lang="en-US" sz="1400" dirty="0">
                <a:latin typeface="Courier New" pitchFamily="49" charset="0"/>
              </a:rPr>
              <a:t> expr1</a:t>
            </a:r>
          </a:p>
          <a:p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b="1" dirty="0">
                <a:latin typeface="Courier New" pitchFamily="49" charset="0"/>
              </a:rPr>
              <a:t>case</a:t>
            </a:r>
            <a:r>
              <a:rPr lang="en-US" sz="1400" dirty="0">
                <a:latin typeface="Courier New" pitchFamily="49" charset="0"/>
              </a:rPr>
              <a:t> 1:</a:t>
            </a:r>
          </a:p>
          <a:p>
            <a:r>
              <a:rPr lang="en-US" sz="1400" dirty="0">
                <a:latin typeface="Courier New" pitchFamily="49" charset="0"/>
              </a:rPr>
              <a:t>        statement2</a:t>
            </a:r>
          </a:p>
          <a:p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b="1" dirty="0">
                <a:latin typeface="Courier New" pitchFamily="49" charset="0"/>
              </a:rPr>
              <a:t>case</a:t>
            </a:r>
            <a:r>
              <a:rPr lang="en-US" sz="1400" dirty="0">
                <a:latin typeface="Courier New" pitchFamily="49" charset="0"/>
              </a:rPr>
              <a:t> 2:</a:t>
            </a:r>
          </a:p>
          <a:p>
            <a:r>
              <a:rPr lang="en-US" sz="1400" dirty="0">
                <a:latin typeface="Courier New" pitchFamily="49" charset="0"/>
              </a:rPr>
              <a:t>        statm3</a:t>
            </a:r>
          </a:p>
          <a:p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b="1" dirty="0">
                <a:latin typeface="Courier New" pitchFamily="49" charset="0"/>
              </a:rPr>
              <a:t>case</a:t>
            </a:r>
            <a:r>
              <a:rPr lang="en-US" sz="1400" dirty="0">
                <a:latin typeface="Courier New" pitchFamily="49" charset="0"/>
              </a:rPr>
              <a:t> 3:</a:t>
            </a:r>
          </a:p>
          <a:p>
            <a:r>
              <a:rPr lang="en-US" sz="1400" dirty="0">
                <a:latin typeface="Courier New" pitchFamily="49" charset="0"/>
              </a:rPr>
              <a:t>        statm4</a:t>
            </a:r>
          </a:p>
          <a:p>
            <a:r>
              <a:rPr lang="en-US" sz="1400" dirty="0">
                <a:latin typeface="Courier New" pitchFamily="49" charset="0"/>
              </a:rPr>
              <a:t>end switch</a:t>
            </a:r>
          </a:p>
          <a:p>
            <a:r>
              <a:rPr lang="en-US" sz="1400" dirty="0">
                <a:latin typeface="Courier New" pitchFamily="49" charset="0"/>
              </a:rPr>
              <a:t>statm5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C989F6DB-8F80-4D67-BE09-C9BEC0132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1353" y="5205184"/>
            <a:ext cx="1522083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" tIns="0" rIns="9144" bIns="0">
            <a:spAutoFit/>
          </a:bodyPr>
          <a:lstStyle/>
          <a:p>
            <a:r>
              <a:rPr lang="en-US" sz="1400" b="1" dirty="0">
                <a:latin typeface="Courier New" pitchFamily="49" charset="0"/>
              </a:rPr>
              <a:t>do</a:t>
            </a:r>
          </a:p>
          <a:p>
            <a:r>
              <a:rPr lang="en-US" sz="1400" dirty="0">
                <a:latin typeface="Courier New" pitchFamily="49" charset="0"/>
              </a:rPr>
              <a:t>    statement1</a:t>
            </a:r>
          </a:p>
          <a:p>
            <a:r>
              <a:rPr lang="en-US" sz="1400" dirty="0">
                <a:latin typeface="Courier New" pitchFamily="49" charset="0"/>
              </a:rPr>
              <a:t>  </a:t>
            </a:r>
            <a:r>
              <a:rPr lang="en-US" sz="1400" b="1" dirty="0">
                <a:latin typeface="Courier New" pitchFamily="49" charset="0"/>
              </a:rPr>
              <a:t>while</a:t>
            </a:r>
            <a:r>
              <a:rPr lang="en-US" sz="1400" dirty="0">
                <a:latin typeface="Courier New" pitchFamily="49" charset="0"/>
              </a:rPr>
              <a:t> expr2</a:t>
            </a:r>
          </a:p>
          <a:p>
            <a:r>
              <a:rPr lang="en-US" sz="1400" dirty="0">
                <a:latin typeface="Courier New" pitchFamily="49" charset="0"/>
              </a:rPr>
              <a:t>end do</a:t>
            </a:r>
          </a:p>
          <a:p>
            <a:r>
              <a:rPr lang="en-US" sz="1400" dirty="0">
                <a:latin typeface="Courier New" pitchFamily="49" charset="0"/>
              </a:rPr>
              <a:t>statement3</a:t>
            </a:r>
          </a:p>
        </p:txBody>
      </p:sp>
      <p:sp>
        <p:nvSpPr>
          <p:cNvPr id="12" name="Line 9">
            <a:extLst>
              <a:ext uri="{FF2B5EF4-FFF2-40B4-BE49-F238E27FC236}">
                <a16:creationId xmlns:a16="http://schemas.microsoft.com/office/drawing/2014/main" id="{2327241A-B1C2-4379-B269-00BC1DAEB9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32742" y="5121842"/>
            <a:ext cx="55118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13" name="Line 10">
            <a:extLst>
              <a:ext uri="{FF2B5EF4-FFF2-40B4-BE49-F238E27FC236}">
                <a16:creationId xmlns:a16="http://schemas.microsoft.com/office/drawing/2014/main" id="{D1A3786B-86D8-4A51-BD85-A6648242ED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66080" y="2938689"/>
            <a:ext cx="55118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14" name="Line 11">
            <a:extLst>
              <a:ext uri="{FF2B5EF4-FFF2-40B4-BE49-F238E27FC236}">
                <a16:creationId xmlns:a16="http://schemas.microsoft.com/office/drawing/2014/main" id="{9107C856-7556-4D00-AE89-074B2A61B3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66080" y="1541689"/>
            <a:ext cx="55118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15" name="Line 12">
            <a:extLst>
              <a:ext uri="{FF2B5EF4-FFF2-40B4-BE49-F238E27FC236}">
                <a16:creationId xmlns:a16="http://schemas.microsoft.com/office/drawing/2014/main" id="{9B200CD4-2434-422D-8645-18A13A410E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66080" y="6614431"/>
            <a:ext cx="55118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16" name="Text Box 13">
            <a:extLst>
              <a:ext uri="{FF2B5EF4-FFF2-40B4-BE49-F238E27FC236}">
                <a16:creationId xmlns:a16="http://schemas.microsoft.com/office/drawing/2014/main" id="{31D022FB-9239-4703-A77E-53535A808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1747" y="1311501"/>
            <a:ext cx="53784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" tIns="0" rIns="9144" bIns="0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CODE</a:t>
            </a:r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90957389-8563-42E9-8028-29B9317CA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3461" y="1311501"/>
            <a:ext cx="11517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" tIns="0" rIns="9144" bIns="0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FLOWCHART</a:t>
            </a: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C4BC737C-066C-4FA9-981E-93DB46851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3866" y="1311501"/>
            <a:ext cx="6580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" tIns="0" rIns="9144" bIns="0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GRAPH</a:t>
            </a:r>
          </a:p>
        </p:txBody>
      </p:sp>
      <p:sp>
        <p:nvSpPr>
          <p:cNvPr id="19" name="AutoShape 16">
            <a:extLst>
              <a:ext uri="{FF2B5EF4-FFF2-40B4-BE49-F238E27FC236}">
                <a16:creationId xmlns:a16="http://schemas.microsoft.com/office/drawing/2014/main" id="{BD0AB50A-709E-497A-9DAE-503470A250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47267" y="2133826"/>
            <a:ext cx="192088" cy="198438"/>
          </a:xfrm>
          <a:prstGeom prst="rightArrow">
            <a:avLst>
              <a:gd name="adj1" fmla="val 50324"/>
              <a:gd name="adj2" fmla="val 51514"/>
            </a:avLst>
          </a:prstGeom>
          <a:solidFill>
            <a:srgbClr val="B2B2B2"/>
          </a:solidFill>
          <a:ln w="1270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0" name="AutoShape 17">
            <a:extLst>
              <a:ext uri="{FF2B5EF4-FFF2-40B4-BE49-F238E27FC236}">
                <a16:creationId xmlns:a16="http://schemas.microsoft.com/office/drawing/2014/main" id="{FC044605-8891-4E0E-AEF6-E730D42A22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47267" y="3605439"/>
            <a:ext cx="192088" cy="198437"/>
          </a:xfrm>
          <a:prstGeom prst="rightArrow">
            <a:avLst>
              <a:gd name="adj1" fmla="val 50324"/>
              <a:gd name="adj2" fmla="val 51514"/>
            </a:avLst>
          </a:prstGeom>
          <a:solidFill>
            <a:srgbClr val="B2B2B2"/>
          </a:solidFill>
          <a:ln w="1270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1" name="AutoShape 18">
            <a:extLst>
              <a:ext uri="{FF2B5EF4-FFF2-40B4-BE49-F238E27FC236}">
                <a16:creationId xmlns:a16="http://schemas.microsoft.com/office/drawing/2014/main" id="{8FCF95F6-85C5-49DA-B67E-F7D90E7454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79292" y="3605439"/>
            <a:ext cx="192088" cy="198437"/>
          </a:xfrm>
          <a:prstGeom prst="rightArrow">
            <a:avLst>
              <a:gd name="adj1" fmla="val 50324"/>
              <a:gd name="adj2" fmla="val 51514"/>
            </a:avLst>
          </a:prstGeom>
          <a:solidFill>
            <a:srgbClr val="B2B2B2"/>
          </a:solidFill>
          <a:ln w="1270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2" name="AutoShape 19">
            <a:extLst>
              <a:ext uri="{FF2B5EF4-FFF2-40B4-BE49-F238E27FC236}">
                <a16:creationId xmlns:a16="http://schemas.microsoft.com/office/drawing/2014/main" id="{FC7F812E-78F1-4287-9C52-ED23F1EB4D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77705" y="2132239"/>
            <a:ext cx="192087" cy="198437"/>
          </a:xfrm>
          <a:prstGeom prst="rightArrow">
            <a:avLst>
              <a:gd name="adj1" fmla="val 50324"/>
              <a:gd name="adj2" fmla="val 51514"/>
            </a:avLst>
          </a:prstGeom>
          <a:solidFill>
            <a:srgbClr val="B2B2B2"/>
          </a:solidFill>
          <a:ln w="1270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3" name="AutoShape 20">
            <a:extLst>
              <a:ext uri="{FF2B5EF4-FFF2-40B4-BE49-F238E27FC236}">
                <a16:creationId xmlns:a16="http://schemas.microsoft.com/office/drawing/2014/main" id="{A03C3486-67C5-44F3-92F4-37BB609883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4642" y="5748905"/>
            <a:ext cx="192526" cy="198890"/>
          </a:xfrm>
          <a:prstGeom prst="rightArrow">
            <a:avLst>
              <a:gd name="adj1" fmla="val 50324"/>
              <a:gd name="adj2" fmla="val 51514"/>
            </a:avLst>
          </a:prstGeom>
          <a:solidFill>
            <a:srgbClr val="B2B2B2"/>
          </a:solidFill>
          <a:ln w="1270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4" name="AutoShape 21">
            <a:extLst>
              <a:ext uri="{FF2B5EF4-FFF2-40B4-BE49-F238E27FC236}">
                <a16:creationId xmlns:a16="http://schemas.microsoft.com/office/drawing/2014/main" id="{5B202A6F-A939-4B2C-B7B1-98459C2262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44639" y="5756330"/>
            <a:ext cx="192088" cy="198438"/>
          </a:xfrm>
          <a:prstGeom prst="rightArrow">
            <a:avLst>
              <a:gd name="adj1" fmla="val 50324"/>
              <a:gd name="adj2" fmla="val 51514"/>
            </a:avLst>
          </a:prstGeom>
          <a:solidFill>
            <a:srgbClr val="B2B2B2"/>
          </a:solidFill>
          <a:ln w="1270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cxnSp>
        <p:nvCxnSpPr>
          <p:cNvPr id="25" name="AutoShape 22">
            <a:extLst>
              <a:ext uri="{FF2B5EF4-FFF2-40B4-BE49-F238E27FC236}">
                <a16:creationId xmlns:a16="http://schemas.microsoft.com/office/drawing/2014/main" id="{F92A38BA-92F8-4C08-97FC-662570349DFA}"/>
              </a:ext>
            </a:extLst>
          </p:cNvPr>
          <p:cNvCxnSpPr>
            <a:cxnSpLocks noChangeAspect="1" noChangeShapeType="1"/>
            <a:endCxn id="32" idx="0"/>
          </p:cNvCxnSpPr>
          <p:nvPr/>
        </p:nvCxnSpPr>
        <p:spPr bwMode="auto">
          <a:xfrm>
            <a:off x="5660117" y="1595664"/>
            <a:ext cx="0" cy="125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6" name="AutoShape 23">
            <a:extLst>
              <a:ext uri="{FF2B5EF4-FFF2-40B4-BE49-F238E27FC236}">
                <a16:creationId xmlns:a16="http://schemas.microsoft.com/office/drawing/2014/main" id="{018F193F-5590-4CC9-9C77-0B2DC0F9A012}"/>
              </a:ext>
            </a:extLst>
          </p:cNvPr>
          <p:cNvCxnSpPr>
            <a:cxnSpLocks noChangeAspect="1" noChangeShapeType="1"/>
            <a:stCxn id="32" idx="3"/>
            <a:endCxn id="35" idx="0"/>
          </p:cNvCxnSpPr>
          <p:nvPr/>
        </p:nvCxnSpPr>
        <p:spPr bwMode="auto">
          <a:xfrm>
            <a:off x="5961742" y="1921101"/>
            <a:ext cx="130175" cy="1905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7" name="AutoShape 24">
            <a:extLst>
              <a:ext uri="{FF2B5EF4-FFF2-40B4-BE49-F238E27FC236}">
                <a16:creationId xmlns:a16="http://schemas.microsoft.com/office/drawing/2014/main" id="{5263E8B5-6ABD-4766-B5DC-CE0185E7BEEC}"/>
              </a:ext>
            </a:extLst>
          </p:cNvPr>
          <p:cNvCxnSpPr>
            <a:cxnSpLocks noChangeAspect="1" noChangeShapeType="1"/>
            <a:stCxn id="32" idx="1"/>
            <a:endCxn id="34" idx="0"/>
          </p:cNvCxnSpPr>
          <p:nvPr/>
        </p:nvCxnSpPr>
        <p:spPr bwMode="auto">
          <a:xfrm rot="10800000" flipV="1">
            <a:off x="5228317" y="1921101"/>
            <a:ext cx="130175" cy="1905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8" name="AutoShape 25">
            <a:extLst>
              <a:ext uri="{FF2B5EF4-FFF2-40B4-BE49-F238E27FC236}">
                <a16:creationId xmlns:a16="http://schemas.microsoft.com/office/drawing/2014/main" id="{0A96C29E-93DC-4E35-B6EB-389F63612746}"/>
              </a:ext>
            </a:extLst>
          </p:cNvPr>
          <p:cNvCxnSpPr>
            <a:cxnSpLocks noChangeAspect="1" noChangeShapeType="1"/>
            <a:stCxn id="35" idx="2"/>
            <a:endCxn id="33" idx="0"/>
          </p:cNvCxnSpPr>
          <p:nvPr/>
        </p:nvCxnSpPr>
        <p:spPr bwMode="auto">
          <a:xfrm rot="5400000">
            <a:off x="5749811" y="2274320"/>
            <a:ext cx="252412" cy="431800"/>
          </a:xfrm>
          <a:prstGeom prst="bentConnector3">
            <a:avLst>
              <a:gd name="adj1" fmla="val 4968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9" name="AutoShape 26">
            <a:extLst>
              <a:ext uri="{FF2B5EF4-FFF2-40B4-BE49-F238E27FC236}">
                <a16:creationId xmlns:a16="http://schemas.microsoft.com/office/drawing/2014/main" id="{E6FCB089-089A-47DB-86C3-1E6083A714AD}"/>
              </a:ext>
            </a:extLst>
          </p:cNvPr>
          <p:cNvCxnSpPr>
            <a:cxnSpLocks noChangeAspect="1" noChangeShapeType="1"/>
            <a:stCxn id="34" idx="2"/>
            <a:endCxn id="33" idx="0"/>
          </p:cNvCxnSpPr>
          <p:nvPr/>
        </p:nvCxnSpPr>
        <p:spPr bwMode="auto">
          <a:xfrm rot="16200000" flipH="1">
            <a:off x="5318011" y="2274320"/>
            <a:ext cx="252412" cy="431800"/>
          </a:xfrm>
          <a:prstGeom prst="bentConnector3">
            <a:avLst>
              <a:gd name="adj1" fmla="val 4968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0" name="Text Box 27">
            <a:extLst>
              <a:ext uri="{FF2B5EF4-FFF2-40B4-BE49-F238E27FC236}">
                <a16:creationId xmlns:a16="http://schemas.microsoft.com/office/drawing/2014/main" id="{83C1D22D-3AD8-4048-B700-C5EE65872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7367" y="1722664"/>
            <a:ext cx="12747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" tIns="0" rIns="9144" bIns="0">
            <a:spAutoFit/>
          </a:bodyPr>
          <a:lstStyle/>
          <a:p>
            <a:r>
              <a:rPr lang="en-US" sz="1400">
                <a:latin typeface="Arial" pitchFamily="34" charset="0"/>
              </a:rPr>
              <a:t>T</a:t>
            </a:r>
          </a:p>
        </p:txBody>
      </p:sp>
      <p:sp>
        <p:nvSpPr>
          <p:cNvPr id="31" name="Text Box 28">
            <a:extLst>
              <a:ext uri="{FF2B5EF4-FFF2-40B4-BE49-F238E27FC236}">
                <a16:creationId xmlns:a16="http://schemas.microsoft.com/office/drawing/2014/main" id="{6B41B667-8688-4D1D-B8BD-7386EC747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8092" y="1722664"/>
            <a:ext cx="12747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" tIns="0" rIns="9144" bIns="0">
            <a:spAutoFit/>
          </a:bodyPr>
          <a:lstStyle/>
          <a:p>
            <a:r>
              <a:rPr lang="en-US" sz="1400">
                <a:latin typeface="Arial" pitchFamily="34" charset="0"/>
              </a:rPr>
              <a:t>F</a:t>
            </a:r>
          </a:p>
        </p:txBody>
      </p:sp>
      <p:sp>
        <p:nvSpPr>
          <p:cNvPr id="32" name="AutoShape 29">
            <a:extLst>
              <a:ext uri="{FF2B5EF4-FFF2-40B4-BE49-F238E27FC236}">
                <a16:creationId xmlns:a16="http://schemas.microsoft.com/office/drawing/2014/main" id="{AD95A0A7-D338-4DAE-99B3-6EE2B53A9C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58492" y="1721076"/>
            <a:ext cx="603250" cy="400050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54864" bIns="0" anchor="ctr"/>
          <a:lstStyle/>
          <a:p>
            <a:pPr algn="ctr"/>
            <a:r>
              <a:rPr lang="en-US" sz="1400">
                <a:latin typeface="Arial" pitchFamily="34" charset="0"/>
              </a:rPr>
              <a:t>expr1</a:t>
            </a:r>
          </a:p>
          <a:p>
            <a:pPr algn="ctr"/>
            <a:r>
              <a:rPr lang="en-US" sz="1400">
                <a:latin typeface="Arial" pitchFamily="34" charset="0"/>
              </a:rPr>
              <a:t>?</a:t>
            </a:r>
          </a:p>
        </p:txBody>
      </p:sp>
      <p:sp>
        <p:nvSpPr>
          <p:cNvPr id="33" name="AutoShape 30">
            <a:extLst>
              <a:ext uri="{FF2B5EF4-FFF2-40B4-BE49-F238E27FC236}">
                <a16:creationId xmlns:a16="http://schemas.microsoft.com/office/drawing/2014/main" id="{9BEBB081-FEE8-4FA0-A033-AD781AA5B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6755" y="2616426"/>
            <a:ext cx="466725" cy="252413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Arial" pitchFamily="34" charset="0"/>
              </a:rPr>
              <a:t>statm4</a:t>
            </a:r>
          </a:p>
        </p:txBody>
      </p:sp>
      <p:sp>
        <p:nvSpPr>
          <p:cNvPr id="34" name="AutoShape 31">
            <a:extLst>
              <a:ext uri="{FF2B5EF4-FFF2-40B4-BE49-F238E27FC236}">
                <a16:creationId xmlns:a16="http://schemas.microsoft.com/office/drawing/2014/main" id="{3FF0AFA6-0041-42F5-B7EA-C96471E14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4955" y="2111601"/>
            <a:ext cx="466725" cy="252413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Arial" pitchFamily="34" charset="0"/>
              </a:rPr>
              <a:t>statm2</a:t>
            </a:r>
          </a:p>
        </p:txBody>
      </p:sp>
      <p:sp>
        <p:nvSpPr>
          <p:cNvPr id="35" name="AutoShape 32">
            <a:extLst>
              <a:ext uri="{FF2B5EF4-FFF2-40B4-BE49-F238E27FC236}">
                <a16:creationId xmlns:a16="http://schemas.microsoft.com/office/drawing/2014/main" id="{98708C45-6107-4E53-A41C-8207A5116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8555" y="2111601"/>
            <a:ext cx="466725" cy="252413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Arial" pitchFamily="34" charset="0"/>
              </a:rPr>
              <a:t>statm3</a:t>
            </a:r>
          </a:p>
        </p:txBody>
      </p:sp>
      <p:cxnSp>
        <p:nvCxnSpPr>
          <p:cNvPr id="36" name="AutoShape 33">
            <a:extLst>
              <a:ext uri="{FF2B5EF4-FFF2-40B4-BE49-F238E27FC236}">
                <a16:creationId xmlns:a16="http://schemas.microsoft.com/office/drawing/2014/main" id="{3C406BF4-1524-4A19-8D4B-1B49DE13FA4D}"/>
              </a:ext>
            </a:extLst>
          </p:cNvPr>
          <p:cNvCxnSpPr>
            <a:cxnSpLocks noChangeAspect="1" noChangeShapeType="1"/>
            <a:endCxn id="46" idx="0"/>
          </p:cNvCxnSpPr>
          <p:nvPr/>
        </p:nvCxnSpPr>
        <p:spPr bwMode="auto">
          <a:xfrm>
            <a:off x="5660117" y="2976789"/>
            <a:ext cx="0" cy="125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" name="AutoShape 34">
            <a:extLst>
              <a:ext uri="{FF2B5EF4-FFF2-40B4-BE49-F238E27FC236}">
                <a16:creationId xmlns:a16="http://schemas.microsoft.com/office/drawing/2014/main" id="{F671BBD8-7A7F-4478-80B8-ADC9F93ED204}"/>
              </a:ext>
            </a:extLst>
          </p:cNvPr>
          <p:cNvCxnSpPr>
            <a:cxnSpLocks noChangeAspect="1" noChangeShapeType="1"/>
            <a:stCxn id="46" idx="3"/>
            <a:endCxn id="50" idx="0"/>
          </p:cNvCxnSpPr>
          <p:nvPr/>
        </p:nvCxnSpPr>
        <p:spPr bwMode="auto">
          <a:xfrm>
            <a:off x="5961742" y="3302226"/>
            <a:ext cx="303213" cy="34448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8" name="AutoShape 35">
            <a:extLst>
              <a:ext uri="{FF2B5EF4-FFF2-40B4-BE49-F238E27FC236}">
                <a16:creationId xmlns:a16="http://schemas.microsoft.com/office/drawing/2014/main" id="{ED242502-FC49-488B-87B2-055F28E85750}"/>
              </a:ext>
            </a:extLst>
          </p:cNvPr>
          <p:cNvCxnSpPr>
            <a:cxnSpLocks noChangeAspect="1" noChangeShapeType="1"/>
            <a:stCxn id="46" idx="1"/>
            <a:endCxn id="49" idx="0"/>
          </p:cNvCxnSpPr>
          <p:nvPr/>
        </p:nvCxnSpPr>
        <p:spPr bwMode="auto">
          <a:xfrm rot="10800000" flipV="1">
            <a:off x="5055280" y="3302226"/>
            <a:ext cx="303212" cy="34448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9" name="AutoShape 36">
            <a:extLst>
              <a:ext uri="{FF2B5EF4-FFF2-40B4-BE49-F238E27FC236}">
                <a16:creationId xmlns:a16="http://schemas.microsoft.com/office/drawing/2014/main" id="{B508CCBA-B819-4D82-A7C6-FF986CC42328}"/>
              </a:ext>
            </a:extLst>
          </p:cNvPr>
          <p:cNvCxnSpPr>
            <a:cxnSpLocks noChangeAspect="1" noChangeShapeType="1"/>
            <a:stCxn id="50" idx="2"/>
            <a:endCxn id="47" idx="0"/>
          </p:cNvCxnSpPr>
          <p:nvPr/>
        </p:nvCxnSpPr>
        <p:spPr bwMode="auto">
          <a:xfrm rot="5400000">
            <a:off x="5822836" y="3736407"/>
            <a:ext cx="279400" cy="604838"/>
          </a:xfrm>
          <a:prstGeom prst="bentConnector3">
            <a:avLst>
              <a:gd name="adj1" fmla="val 4943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40" name="AutoShape 37">
            <a:extLst>
              <a:ext uri="{FF2B5EF4-FFF2-40B4-BE49-F238E27FC236}">
                <a16:creationId xmlns:a16="http://schemas.microsoft.com/office/drawing/2014/main" id="{DEFDC018-E817-4142-8CFF-BAAF889B96BE}"/>
              </a:ext>
            </a:extLst>
          </p:cNvPr>
          <p:cNvCxnSpPr>
            <a:cxnSpLocks noChangeAspect="1" noChangeShapeType="1"/>
            <a:stCxn id="49" idx="2"/>
            <a:endCxn id="47" idx="0"/>
          </p:cNvCxnSpPr>
          <p:nvPr/>
        </p:nvCxnSpPr>
        <p:spPr bwMode="auto">
          <a:xfrm rot="16200000" flipH="1">
            <a:off x="5217999" y="3736407"/>
            <a:ext cx="279400" cy="604837"/>
          </a:xfrm>
          <a:prstGeom prst="bentConnector3">
            <a:avLst>
              <a:gd name="adj1" fmla="val 4943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41" name="AutoShape 38">
            <a:extLst>
              <a:ext uri="{FF2B5EF4-FFF2-40B4-BE49-F238E27FC236}">
                <a16:creationId xmlns:a16="http://schemas.microsoft.com/office/drawing/2014/main" id="{65D79885-F358-4CC3-A514-B8D2D5014B7D}"/>
              </a:ext>
            </a:extLst>
          </p:cNvPr>
          <p:cNvCxnSpPr>
            <a:cxnSpLocks noChangeAspect="1" noChangeShapeType="1"/>
            <a:stCxn id="46" idx="2"/>
            <a:endCxn id="48" idx="0"/>
          </p:cNvCxnSpPr>
          <p:nvPr/>
        </p:nvCxnSpPr>
        <p:spPr bwMode="auto">
          <a:xfrm>
            <a:off x="5660117" y="3502251"/>
            <a:ext cx="0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2" name="AutoShape 39">
            <a:extLst>
              <a:ext uri="{FF2B5EF4-FFF2-40B4-BE49-F238E27FC236}">
                <a16:creationId xmlns:a16="http://schemas.microsoft.com/office/drawing/2014/main" id="{6E2FF088-42A7-4996-817D-7F12B6B3605A}"/>
              </a:ext>
            </a:extLst>
          </p:cNvPr>
          <p:cNvCxnSpPr>
            <a:cxnSpLocks noChangeAspect="1" noChangeShapeType="1"/>
            <a:stCxn id="48" idx="2"/>
            <a:endCxn id="47" idx="0"/>
          </p:cNvCxnSpPr>
          <p:nvPr/>
        </p:nvCxnSpPr>
        <p:spPr bwMode="auto">
          <a:xfrm>
            <a:off x="5660117" y="3897539"/>
            <a:ext cx="0" cy="2809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3" name="Text Box 40">
            <a:extLst>
              <a:ext uri="{FF2B5EF4-FFF2-40B4-BE49-F238E27FC236}">
                <a16:creationId xmlns:a16="http://schemas.microsoft.com/office/drawing/2014/main" id="{FDAA10AA-FB2A-43BB-A439-27897A208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680" y="3432401"/>
            <a:ext cx="11785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" tIns="0" rIns="9144" bIns="0">
            <a:spAutoFit/>
          </a:bodyPr>
          <a:lstStyle/>
          <a:p>
            <a:r>
              <a:rPr lang="en-US" sz="1400">
                <a:latin typeface="Arial" pitchFamily="34" charset="0"/>
              </a:rPr>
              <a:t>2</a:t>
            </a:r>
          </a:p>
        </p:txBody>
      </p:sp>
      <p:sp>
        <p:nvSpPr>
          <p:cNvPr id="44" name="Text Box 41">
            <a:extLst>
              <a:ext uri="{FF2B5EF4-FFF2-40B4-BE49-F238E27FC236}">
                <a16:creationId xmlns:a16="http://schemas.microsoft.com/office/drawing/2014/main" id="{FD727EBC-D004-485C-982F-8D68164AB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4667" y="3102201"/>
            <a:ext cx="11785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" tIns="0" rIns="9144" bIns="0">
            <a:spAutoFit/>
          </a:bodyPr>
          <a:lstStyle/>
          <a:p>
            <a:r>
              <a:rPr lang="en-US" sz="1400">
                <a:latin typeface="Arial" pitchFamily="34" charset="0"/>
              </a:rPr>
              <a:t>1</a:t>
            </a:r>
          </a:p>
        </p:txBody>
      </p:sp>
      <p:sp>
        <p:nvSpPr>
          <p:cNvPr id="45" name="Text Box 42">
            <a:extLst>
              <a:ext uri="{FF2B5EF4-FFF2-40B4-BE49-F238E27FC236}">
                <a16:creationId xmlns:a16="http://schemas.microsoft.com/office/drawing/2014/main" id="{5529798F-659D-4175-956C-D3AC92B62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3492" y="3102201"/>
            <a:ext cx="11785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" tIns="0" rIns="9144" bIns="0">
            <a:spAutoFit/>
          </a:bodyPr>
          <a:lstStyle/>
          <a:p>
            <a:r>
              <a:rPr lang="en-US" sz="1400">
                <a:latin typeface="Arial" pitchFamily="34" charset="0"/>
              </a:rPr>
              <a:t>3</a:t>
            </a:r>
          </a:p>
        </p:txBody>
      </p:sp>
      <p:sp>
        <p:nvSpPr>
          <p:cNvPr id="46" name="AutoShape 43">
            <a:extLst>
              <a:ext uri="{FF2B5EF4-FFF2-40B4-BE49-F238E27FC236}">
                <a16:creationId xmlns:a16="http://schemas.microsoft.com/office/drawing/2014/main" id="{09149CDE-5153-496B-AA2D-0EEAE417F7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58492" y="3102201"/>
            <a:ext cx="603250" cy="400050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54864" bIns="0" anchor="ctr"/>
          <a:lstStyle/>
          <a:p>
            <a:pPr algn="ctr"/>
            <a:r>
              <a:rPr lang="en-US" sz="1400" dirty="0">
                <a:latin typeface="Arial" pitchFamily="34" charset="0"/>
              </a:rPr>
              <a:t>expr1</a:t>
            </a:r>
          </a:p>
          <a:p>
            <a:pPr algn="ctr"/>
            <a:r>
              <a:rPr lang="en-US" sz="1400" dirty="0">
                <a:latin typeface="Arial" pitchFamily="34" charset="0"/>
              </a:rPr>
              <a:t>?</a:t>
            </a:r>
          </a:p>
        </p:txBody>
      </p:sp>
      <p:sp>
        <p:nvSpPr>
          <p:cNvPr id="47" name="AutoShape 44">
            <a:extLst>
              <a:ext uri="{FF2B5EF4-FFF2-40B4-BE49-F238E27FC236}">
                <a16:creationId xmlns:a16="http://schemas.microsoft.com/office/drawing/2014/main" id="{EED73A09-858D-48F1-BA89-AE319EEB9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6755" y="4178526"/>
            <a:ext cx="466725" cy="252413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Arial" pitchFamily="34" charset="0"/>
              </a:rPr>
              <a:t>statm5</a:t>
            </a:r>
          </a:p>
        </p:txBody>
      </p:sp>
      <p:sp>
        <p:nvSpPr>
          <p:cNvPr id="48" name="AutoShape 45">
            <a:extLst>
              <a:ext uri="{FF2B5EF4-FFF2-40B4-BE49-F238E27FC236}">
                <a16:creationId xmlns:a16="http://schemas.microsoft.com/office/drawing/2014/main" id="{A3233F22-717A-46B5-8217-BAEF5FEA4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6755" y="3645126"/>
            <a:ext cx="466725" cy="252413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Arial" pitchFamily="34" charset="0"/>
              </a:rPr>
              <a:t>statm3</a:t>
            </a:r>
          </a:p>
        </p:txBody>
      </p:sp>
      <p:sp>
        <p:nvSpPr>
          <p:cNvPr id="49" name="AutoShape 46">
            <a:extLst>
              <a:ext uri="{FF2B5EF4-FFF2-40B4-BE49-F238E27FC236}">
                <a16:creationId xmlns:a16="http://schemas.microsoft.com/office/drawing/2014/main" id="{6DABAB15-5029-4F27-B3A2-F115A7BF9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1917" y="3646714"/>
            <a:ext cx="466725" cy="252412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Arial" pitchFamily="34" charset="0"/>
              </a:rPr>
              <a:t>statm2</a:t>
            </a:r>
          </a:p>
        </p:txBody>
      </p:sp>
      <p:sp>
        <p:nvSpPr>
          <p:cNvPr id="50" name="AutoShape 47">
            <a:extLst>
              <a:ext uri="{FF2B5EF4-FFF2-40B4-BE49-F238E27FC236}">
                <a16:creationId xmlns:a16="http://schemas.microsoft.com/office/drawing/2014/main" id="{9CF7935E-B143-4E37-B7D2-23EC1A49C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1592" y="3646714"/>
            <a:ext cx="466725" cy="252412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Arial" pitchFamily="34" charset="0"/>
              </a:rPr>
              <a:t>statm4</a:t>
            </a:r>
          </a:p>
        </p:txBody>
      </p:sp>
      <p:cxnSp>
        <p:nvCxnSpPr>
          <p:cNvPr id="51" name="AutoShape 49">
            <a:extLst>
              <a:ext uri="{FF2B5EF4-FFF2-40B4-BE49-F238E27FC236}">
                <a16:creationId xmlns:a16="http://schemas.microsoft.com/office/drawing/2014/main" id="{4703772C-DC50-416E-BE74-4CD78A774BA3}"/>
              </a:ext>
            </a:extLst>
          </p:cNvPr>
          <p:cNvCxnSpPr>
            <a:cxnSpLocks noChangeShapeType="1"/>
            <a:stCxn id="55" idx="2"/>
            <a:endCxn id="56" idx="0"/>
          </p:cNvCxnSpPr>
          <p:nvPr/>
        </p:nvCxnSpPr>
        <p:spPr bwMode="auto">
          <a:xfrm rot="10800000" flipV="1">
            <a:off x="7244442" y="1873476"/>
            <a:ext cx="231775" cy="252413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2" name="AutoShape 51">
            <a:extLst>
              <a:ext uri="{FF2B5EF4-FFF2-40B4-BE49-F238E27FC236}">
                <a16:creationId xmlns:a16="http://schemas.microsoft.com/office/drawing/2014/main" id="{7576B90B-651F-4A57-BEF1-AE4C281C1727}"/>
              </a:ext>
            </a:extLst>
          </p:cNvPr>
          <p:cNvCxnSpPr>
            <a:cxnSpLocks noChangeShapeType="1"/>
            <a:stCxn id="55" idx="6"/>
            <a:endCxn id="57" idx="0"/>
          </p:cNvCxnSpPr>
          <p:nvPr/>
        </p:nvCxnSpPr>
        <p:spPr bwMode="auto">
          <a:xfrm>
            <a:off x="7704817" y="1873476"/>
            <a:ext cx="233363" cy="252413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" name="AutoShape 52">
            <a:extLst>
              <a:ext uri="{FF2B5EF4-FFF2-40B4-BE49-F238E27FC236}">
                <a16:creationId xmlns:a16="http://schemas.microsoft.com/office/drawing/2014/main" id="{8FC69D8E-2F19-4E85-BFFE-3371E4AE2673}"/>
              </a:ext>
            </a:extLst>
          </p:cNvPr>
          <p:cNvCxnSpPr>
            <a:cxnSpLocks noChangeShapeType="1"/>
            <a:stCxn id="56" idx="4"/>
            <a:endCxn id="58" idx="1"/>
          </p:cNvCxnSpPr>
          <p:nvPr/>
        </p:nvCxnSpPr>
        <p:spPr bwMode="auto">
          <a:xfrm rot="16200000" flipH="1">
            <a:off x="7220630" y="2378301"/>
            <a:ext cx="312737" cy="265113"/>
          </a:xfrm>
          <a:prstGeom prst="curvedConnector3">
            <a:avLst>
              <a:gd name="adj1" fmla="val 4467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" name="AutoShape 53">
            <a:extLst>
              <a:ext uri="{FF2B5EF4-FFF2-40B4-BE49-F238E27FC236}">
                <a16:creationId xmlns:a16="http://schemas.microsoft.com/office/drawing/2014/main" id="{3CDB6786-6132-429B-A433-C7FCD23D1783}"/>
              </a:ext>
            </a:extLst>
          </p:cNvPr>
          <p:cNvCxnSpPr>
            <a:cxnSpLocks noChangeShapeType="1"/>
            <a:stCxn id="57" idx="4"/>
            <a:endCxn id="58" idx="7"/>
          </p:cNvCxnSpPr>
          <p:nvPr/>
        </p:nvCxnSpPr>
        <p:spPr bwMode="auto">
          <a:xfrm rot="5400000">
            <a:off x="7648461" y="2377508"/>
            <a:ext cx="312737" cy="266700"/>
          </a:xfrm>
          <a:prstGeom prst="curvedConnector3">
            <a:avLst>
              <a:gd name="adj1" fmla="val 4467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8712DED1-07D9-4914-A298-88C57AC6F2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76217" y="1759176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sz="1400">
                <a:latin typeface="Arial" pitchFamily="34" charset="0"/>
              </a:rPr>
              <a:t>n1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3B3BD16-1BA6-45C2-A4D7-2E5A37B929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30142" y="2125889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sz="1400">
                <a:latin typeface="Arial" pitchFamily="34" charset="0"/>
              </a:rPr>
              <a:t>n2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25F8E20-B515-46A6-A93E-DE3E15AF0F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23880" y="2125889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sz="1400">
                <a:latin typeface="Arial" pitchFamily="34" charset="0"/>
              </a:rPr>
              <a:t>n3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961D5AD-50C2-4A86-8045-6E523AC523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76217" y="2633889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sz="1400">
                <a:latin typeface="Arial" pitchFamily="34" charset="0"/>
              </a:rPr>
              <a:t>n4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914EFE9-C9A2-4B44-9F3A-2DC8B9D901F7}"/>
              </a:ext>
            </a:extLst>
          </p:cNvPr>
          <p:cNvGrpSpPr>
            <a:grpSpLocks/>
          </p:cNvGrpSpPr>
          <p:nvPr/>
        </p:nvGrpSpPr>
        <p:grpSpPr bwMode="auto">
          <a:xfrm>
            <a:off x="7103155" y="3073626"/>
            <a:ext cx="979487" cy="1260475"/>
            <a:chOff x="3382" y="2224"/>
            <a:chExt cx="617" cy="794"/>
          </a:xfrm>
        </p:grpSpPr>
        <p:cxnSp>
          <p:nvCxnSpPr>
            <p:cNvPr id="60" name="AutoShape 59">
              <a:extLst>
                <a:ext uri="{FF2B5EF4-FFF2-40B4-BE49-F238E27FC236}">
                  <a16:creationId xmlns:a16="http://schemas.microsoft.com/office/drawing/2014/main" id="{1BDAAC46-8E69-4A3C-9118-4381DB1478EA}"/>
                </a:ext>
              </a:extLst>
            </p:cNvPr>
            <p:cNvCxnSpPr>
              <a:cxnSpLocks noChangeShapeType="1"/>
              <a:stCxn id="67" idx="2"/>
              <a:endCxn id="68" idx="0"/>
            </p:cNvCxnSpPr>
            <p:nvPr/>
          </p:nvCxnSpPr>
          <p:spPr bwMode="auto">
            <a:xfrm rot="10800000" flipV="1">
              <a:off x="3454" y="2395"/>
              <a:ext cx="164" cy="1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1" name="AutoShape 60">
              <a:extLst>
                <a:ext uri="{FF2B5EF4-FFF2-40B4-BE49-F238E27FC236}">
                  <a16:creationId xmlns:a16="http://schemas.microsoft.com/office/drawing/2014/main" id="{1CE1AFB8-FA8F-43D4-9676-3B851D661416}"/>
                </a:ext>
              </a:extLst>
            </p:cNvPr>
            <p:cNvCxnSpPr>
              <a:cxnSpLocks noChangeShapeType="1"/>
              <a:endCxn id="67" idx="0"/>
            </p:cNvCxnSpPr>
            <p:nvPr/>
          </p:nvCxnSpPr>
          <p:spPr bwMode="auto">
            <a:xfrm>
              <a:off x="3690" y="2224"/>
              <a:ext cx="0" cy="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2" name="AutoShape 61">
              <a:extLst>
                <a:ext uri="{FF2B5EF4-FFF2-40B4-BE49-F238E27FC236}">
                  <a16:creationId xmlns:a16="http://schemas.microsoft.com/office/drawing/2014/main" id="{348A97EF-147E-4629-BD69-6BF4C6045F1E}"/>
                </a:ext>
              </a:extLst>
            </p:cNvPr>
            <p:cNvCxnSpPr>
              <a:cxnSpLocks noChangeShapeType="1"/>
              <a:stCxn id="67" idx="6"/>
              <a:endCxn id="69" idx="0"/>
            </p:cNvCxnSpPr>
            <p:nvPr/>
          </p:nvCxnSpPr>
          <p:spPr bwMode="auto">
            <a:xfrm>
              <a:off x="3762" y="2395"/>
              <a:ext cx="165" cy="1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" name="AutoShape 62">
              <a:extLst>
                <a:ext uri="{FF2B5EF4-FFF2-40B4-BE49-F238E27FC236}">
                  <a16:creationId xmlns:a16="http://schemas.microsoft.com/office/drawing/2014/main" id="{D3D7EFA1-5664-4DAA-95CF-180C9F82F4A5}"/>
                </a:ext>
              </a:extLst>
            </p:cNvPr>
            <p:cNvCxnSpPr>
              <a:cxnSpLocks noChangeShapeType="1"/>
              <a:stCxn id="68" idx="4"/>
              <a:endCxn id="70" idx="1"/>
            </p:cNvCxnSpPr>
            <p:nvPr/>
          </p:nvCxnSpPr>
          <p:spPr bwMode="auto">
            <a:xfrm rot="16200000" flipH="1">
              <a:off x="3448" y="2704"/>
              <a:ext cx="197" cy="185"/>
            </a:xfrm>
            <a:prstGeom prst="curvedConnector3">
              <a:avLst>
                <a:gd name="adj1" fmla="val 4467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4" name="AutoShape 63">
              <a:extLst>
                <a:ext uri="{FF2B5EF4-FFF2-40B4-BE49-F238E27FC236}">
                  <a16:creationId xmlns:a16="http://schemas.microsoft.com/office/drawing/2014/main" id="{06AA8E51-50EF-4DA6-AFAC-C0049C8EA6E7}"/>
                </a:ext>
              </a:extLst>
            </p:cNvPr>
            <p:cNvCxnSpPr>
              <a:cxnSpLocks noChangeShapeType="1"/>
              <a:stCxn id="69" idx="4"/>
              <a:endCxn id="70" idx="7"/>
            </p:cNvCxnSpPr>
            <p:nvPr/>
          </p:nvCxnSpPr>
          <p:spPr bwMode="auto">
            <a:xfrm rot="5400000">
              <a:off x="3735" y="2704"/>
              <a:ext cx="197" cy="186"/>
            </a:xfrm>
            <a:prstGeom prst="curvedConnector3">
              <a:avLst>
                <a:gd name="adj1" fmla="val 4467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5" name="AutoShape 64">
              <a:extLst>
                <a:ext uri="{FF2B5EF4-FFF2-40B4-BE49-F238E27FC236}">
                  <a16:creationId xmlns:a16="http://schemas.microsoft.com/office/drawing/2014/main" id="{3B77F54B-9BA5-4E05-B88D-78736715872F}"/>
                </a:ext>
              </a:extLst>
            </p:cNvPr>
            <p:cNvCxnSpPr>
              <a:cxnSpLocks noChangeShapeType="1"/>
              <a:stCxn id="67" idx="4"/>
              <a:endCxn id="71" idx="0"/>
            </p:cNvCxnSpPr>
            <p:nvPr/>
          </p:nvCxnSpPr>
          <p:spPr bwMode="auto">
            <a:xfrm>
              <a:off x="3690" y="2467"/>
              <a:ext cx="0" cy="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6" name="AutoShape 65">
              <a:extLst>
                <a:ext uri="{FF2B5EF4-FFF2-40B4-BE49-F238E27FC236}">
                  <a16:creationId xmlns:a16="http://schemas.microsoft.com/office/drawing/2014/main" id="{6A65A6E5-C09F-4D78-8F97-06F8AB8B53DA}"/>
                </a:ext>
              </a:extLst>
            </p:cNvPr>
            <p:cNvCxnSpPr>
              <a:cxnSpLocks noChangeShapeType="1"/>
              <a:stCxn id="71" idx="4"/>
              <a:endCxn id="70" idx="0"/>
            </p:cNvCxnSpPr>
            <p:nvPr/>
          </p:nvCxnSpPr>
          <p:spPr bwMode="auto">
            <a:xfrm>
              <a:off x="3690" y="2698"/>
              <a:ext cx="0" cy="1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C78F70F-0393-4CF8-B7E5-249CB74B837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18" y="2323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n1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6778389-D01F-4093-B868-A6B93928CD4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82" y="2554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n2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157454BF-7B7F-44B3-8FCF-DE8764FCF51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55" y="2554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n4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A4CB29C-E68D-46D2-83B1-3B4BFD6B027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18" y="2874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n5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DE47B26-69E3-463F-8A27-02E4C942ED5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18" y="2554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n3</a:t>
              </a:r>
            </a:p>
          </p:txBody>
        </p:sp>
      </p:grpSp>
      <p:cxnSp>
        <p:nvCxnSpPr>
          <p:cNvPr id="72" name="AutoShape 71">
            <a:extLst>
              <a:ext uri="{FF2B5EF4-FFF2-40B4-BE49-F238E27FC236}">
                <a16:creationId xmlns:a16="http://schemas.microsoft.com/office/drawing/2014/main" id="{24BBB0A4-C380-4747-B9B4-06AC0D533B9A}"/>
              </a:ext>
            </a:extLst>
          </p:cNvPr>
          <p:cNvCxnSpPr>
            <a:cxnSpLocks noChangeAspect="1" noChangeShapeType="1"/>
            <a:stCxn id="80" idx="2"/>
            <a:endCxn id="78" idx="0"/>
          </p:cNvCxnSpPr>
          <p:nvPr/>
        </p:nvCxnSpPr>
        <p:spPr bwMode="auto">
          <a:xfrm>
            <a:off x="5861261" y="5530448"/>
            <a:ext cx="10913" cy="1830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3" name="AutoShape 72">
            <a:extLst>
              <a:ext uri="{FF2B5EF4-FFF2-40B4-BE49-F238E27FC236}">
                <a16:creationId xmlns:a16="http://schemas.microsoft.com/office/drawing/2014/main" id="{3CD7541E-7E3F-4EF5-A322-63740A1EA727}"/>
              </a:ext>
            </a:extLst>
          </p:cNvPr>
          <p:cNvCxnSpPr>
            <a:cxnSpLocks noChangeAspect="1" noChangeShapeType="1"/>
            <a:stCxn id="78" idx="1"/>
            <a:endCxn id="80" idx="1"/>
          </p:cNvCxnSpPr>
          <p:nvPr/>
        </p:nvCxnSpPr>
        <p:spPr bwMode="auto">
          <a:xfrm rot="10800000" flipH="1">
            <a:off x="5423838" y="5417171"/>
            <a:ext cx="68264" cy="496322"/>
          </a:xfrm>
          <a:prstGeom prst="bentConnector3">
            <a:avLst>
              <a:gd name="adj1" fmla="val -33487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74" name="Text Box 73">
            <a:extLst>
              <a:ext uri="{FF2B5EF4-FFF2-40B4-BE49-F238E27FC236}">
                <a16:creationId xmlns:a16="http://schemas.microsoft.com/office/drawing/2014/main" id="{EF38D9C3-EA2D-4822-96C8-2D2BC9BD4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3039" y="5715055"/>
            <a:ext cx="12747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" tIns="0" rIns="9144" bIns="0">
            <a:spAutoFit/>
          </a:bodyPr>
          <a:lstStyle/>
          <a:p>
            <a:r>
              <a:rPr lang="en-US" sz="1400" dirty="0">
                <a:latin typeface="Arial" pitchFamily="34" charset="0"/>
              </a:rPr>
              <a:t>T</a:t>
            </a:r>
          </a:p>
        </p:txBody>
      </p:sp>
      <p:sp>
        <p:nvSpPr>
          <p:cNvPr id="75" name="Text Box 74">
            <a:extLst>
              <a:ext uri="{FF2B5EF4-FFF2-40B4-BE49-F238E27FC236}">
                <a16:creationId xmlns:a16="http://schemas.microsoft.com/office/drawing/2014/main" id="{163889A3-349C-4CD8-9930-66C3E38D6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2114" y="6084943"/>
            <a:ext cx="12747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" tIns="0" rIns="9144" bIns="0">
            <a:spAutoFit/>
          </a:bodyPr>
          <a:lstStyle/>
          <a:p>
            <a:r>
              <a:rPr lang="en-US" sz="1400">
                <a:latin typeface="Arial" pitchFamily="34" charset="0"/>
              </a:rPr>
              <a:t>F</a:t>
            </a:r>
          </a:p>
        </p:txBody>
      </p:sp>
      <p:cxnSp>
        <p:nvCxnSpPr>
          <p:cNvPr id="76" name="AutoShape 75">
            <a:extLst>
              <a:ext uri="{FF2B5EF4-FFF2-40B4-BE49-F238E27FC236}">
                <a16:creationId xmlns:a16="http://schemas.microsoft.com/office/drawing/2014/main" id="{135AD444-1DC3-4733-89A9-EF17119DD251}"/>
              </a:ext>
            </a:extLst>
          </p:cNvPr>
          <p:cNvCxnSpPr>
            <a:cxnSpLocks noChangeAspect="1" noChangeShapeType="1"/>
            <a:stCxn id="78" idx="2"/>
            <a:endCxn id="79" idx="0"/>
          </p:cNvCxnSpPr>
          <p:nvPr/>
        </p:nvCxnSpPr>
        <p:spPr bwMode="auto">
          <a:xfrm>
            <a:off x="5872174" y="6113518"/>
            <a:ext cx="6355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7" name="AutoShape 76">
            <a:extLst>
              <a:ext uri="{FF2B5EF4-FFF2-40B4-BE49-F238E27FC236}">
                <a16:creationId xmlns:a16="http://schemas.microsoft.com/office/drawing/2014/main" id="{9C45A018-3506-482F-AD44-D96F095DA71C}"/>
              </a:ext>
            </a:extLst>
          </p:cNvPr>
          <p:cNvCxnSpPr>
            <a:cxnSpLocks noChangeAspect="1" noChangeShapeType="1"/>
            <a:endCxn id="80" idx="0"/>
          </p:cNvCxnSpPr>
          <p:nvPr/>
        </p:nvCxnSpPr>
        <p:spPr bwMode="auto">
          <a:xfrm>
            <a:off x="5725464" y="5124505"/>
            <a:ext cx="135797" cy="179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8" name="AutoShape 77">
            <a:extLst>
              <a:ext uri="{FF2B5EF4-FFF2-40B4-BE49-F238E27FC236}">
                <a16:creationId xmlns:a16="http://schemas.microsoft.com/office/drawing/2014/main" id="{1418B3CF-A4B5-455C-AE17-978ACF479B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23838" y="5713468"/>
            <a:ext cx="896671" cy="400050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54864" bIns="0" anchor="ctr"/>
          <a:lstStyle/>
          <a:p>
            <a:pPr algn="ctr"/>
            <a:r>
              <a:rPr lang="en-US" sz="1400" dirty="0">
                <a:latin typeface="Arial" pitchFamily="34" charset="0"/>
              </a:rPr>
              <a:t>expr2</a:t>
            </a:r>
          </a:p>
          <a:p>
            <a:pPr algn="ctr"/>
            <a:r>
              <a:rPr lang="en-US" sz="1400" dirty="0">
                <a:latin typeface="Arial" pitchFamily="34" charset="0"/>
              </a:rPr>
              <a:t>?</a:t>
            </a:r>
          </a:p>
        </p:txBody>
      </p:sp>
      <p:sp>
        <p:nvSpPr>
          <p:cNvPr id="79" name="AutoShape 78">
            <a:extLst>
              <a:ext uri="{FF2B5EF4-FFF2-40B4-BE49-F238E27FC236}">
                <a16:creationId xmlns:a16="http://schemas.microsoft.com/office/drawing/2014/main" id="{489C35FE-F17A-4995-80BF-3E72BD068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102" y="6332593"/>
            <a:ext cx="772853" cy="227848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Arial" pitchFamily="34" charset="0"/>
              </a:rPr>
              <a:t>statm3</a:t>
            </a:r>
          </a:p>
        </p:txBody>
      </p:sp>
      <p:sp>
        <p:nvSpPr>
          <p:cNvPr id="80" name="AutoShape 79">
            <a:extLst>
              <a:ext uri="{FF2B5EF4-FFF2-40B4-BE49-F238E27FC236}">
                <a16:creationId xmlns:a16="http://schemas.microsoft.com/office/drawing/2014/main" id="{2BC6B26C-A2DD-41FC-B0A3-04B3640BB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102" y="5303893"/>
            <a:ext cx="738318" cy="226555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Arial" pitchFamily="34" charset="0"/>
              </a:rPr>
              <a:t>statm1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E6A1106-8B43-4813-BF0E-553241D3F339}"/>
              </a:ext>
            </a:extLst>
          </p:cNvPr>
          <p:cNvGrpSpPr>
            <a:grpSpLocks/>
          </p:cNvGrpSpPr>
          <p:nvPr/>
        </p:nvGrpSpPr>
        <p:grpSpPr bwMode="auto">
          <a:xfrm>
            <a:off x="7544739" y="5224518"/>
            <a:ext cx="228600" cy="1260475"/>
            <a:chOff x="3619" y="3209"/>
            <a:chExt cx="144" cy="794"/>
          </a:xfrm>
        </p:grpSpPr>
        <p:cxnSp>
          <p:nvCxnSpPr>
            <p:cNvPr id="82" name="AutoShape 81">
              <a:extLst>
                <a:ext uri="{FF2B5EF4-FFF2-40B4-BE49-F238E27FC236}">
                  <a16:creationId xmlns:a16="http://schemas.microsoft.com/office/drawing/2014/main" id="{C9D58BFE-3CF4-4F4A-B09C-8F33A18FC4A8}"/>
                </a:ext>
              </a:extLst>
            </p:cNvPr>
            <p:cNvCxnSpPr>
              <a:cxnSpLocks noChangeShapeType="1"/>
              <a:stCxn id="87" idx="2"/>
              <a:endCxn id="86" idx="2"/>
            </p:cNvCxnSpPr>
            <p:nvPr/>
          </p:nvCxnSpPr>
          <p:spPr bwMode="auto">
            <a:xfrm rot="10800000" flipH="1">
              <a:off x="3619" y="3380"/>
              <a:ext cx="1" cy="297"/>
            </a:xfrm>
            <a:prstGeom prst="curvedConnector3">
              <a:avLst>
                <a:gd name="adj1" fmla="val -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3" name="AutoShape 82">
              <a:extLst>
                <a:ext uri="{FF2B5EF4-FFF2-40B4-BE49-F238E27FC236}">
                  <a16:creationId xmlns:a16="http://schemas.microsoft.com/office/drawing/2014/main" id="{F63C2C76-1A9C-4CCC-9ABC-7FF5D2028508}"/>
                </a:ext>
              </a:extLst>
            </p:cNvPr>
            <p:cNvCxnSpPr>
              <a:cxnSpLocks noChangeShapeType="1"/>
              <a:endCxn id="86" idx="0"/>
            </p:cNvCxnSpPr>
            <p:nvPr/>
          </p:nvCxnSpPr>
          <p:spPr bwMode="auto">
            <a:xfrm>
              <a:off x="3691" y="3209"/>
              <a:ext cx="0" cy="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4" name="AutoShape 83">
              <a:extLst>
                <a:ext uri="{FF2B5EF4-FFF2-40B4-BE49-F238E27FC236}">
                  <a16:creationId xmlns:a16="http://schemas.microsoft.com/office/drawing/2014/main" id="{0FA420D1-1EC4-4941-8EC4-631787DDE1F7}"/>
                </a:ext>
              </a:extLst>
            </p:cNvPr>
            <p:cNvCxnSpPr>
              <a:cxnSpLocks noChangeShapeType="1"/>
              <a:stCxn id="86" idx="4"/>
              <a:endCxn id="87" idx="0"/>
            </p:cNvCxnSpPr>
            <p:nvPr/>
          </p:nvCxnSpPr>
          <p:spPr bwMode="auto">
            <a:xfrm>
              <a:off x="3691" y="3452"/>
              <a:ext cx="0" cy="1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5" name="AutoShape 84">
              <a:extLst>
                <a:ext uri="{FF2B5EF4-FFF2-40B4-BE49-F238E27FC236}">
                  <a16:creationId xmlns:a16="http://schemas.microsoft.com/office/drawing/2014/main" id="{9BA4AD2F-75F1-4072-A317-E438382C3CDF}"/>
                </a:ext>
              </a:extLst>
            </p:cNvPr>
            <p:cNvCxnSpPr>
              <a:cxnSpLocks noChangeShapeType="1"/>
              <a:stCxn id="87" idx="4"/>
              <a:endCxn id="88" idx="0"/>
            </p:cNvCxnSpPr>
            <p:nvPr/>
          </p:nvCxnSpPr>
          <p:spPr bwMode="auto">
            <a:xfrm>
              <a:off x="3691" y="3749"/>
              <a:ext cx="0" cy="1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97375000-8177-4A22-8D83-2A1A15E8EAD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19" y="3308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n1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57DBCB76-4F30-4C6F-B588-645D62877D2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19" y="3605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n2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207A9F7D-E6BC-4A65-800B-2816FC51FF0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19" y="3859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n3</a:t>
              </a:r>
            </a:p>
          </p:txBody>
        </p:sp>
      </p:grpSp>
      <p:cxnSp>
        <p:nvCxnSpPr>
          <p:cNvPr id="89" name="AutoShape 88">
            <a:extLst>
              <a:ext uri="{FF2B5EF4-FFF2-40B4-BE49-F238E27FC236}">
                <a16:creationId xmlns:a16="http://schemas.microsoft.com/office/drawing/2014/main" id="{67D8EC61-A2A4-43D0-B6E3-E7129FBC3F78}"/>
              </a:ext>
            </a:extLst>
          </p:cNvPr>
          <p:cNvCxnSpPr>
            <a:cxnSpLocks noChangeShapeType="1"/>
            <a:stCxn id="58" idx="5"/>
            <a:endCxn id="90" idx="0"/>
          </p:cNvCxnSpPr>
          <p:nvPr/>
        </p:nvCxnSpPr>
        <p:spPr bwMode="auto">
          <a:xfrm rot="16200000" flipV="1">
            <a:off x="7023780" y="2181451"/>
            <a:ext cx="1214437" cy="80963"/>
          </a:xfrm>
          <a:prstGeom prst="curvedConnector5">
            <a:avLst>
              <a:gd name="adj1" fmla="val -21569"/>
              <a:gd name="adj2" fmla="val -1076472"/>
              <a:gd name="adj3" fmla="val 118824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</p:cxnSp>
      <p:sp>
        <p:nvSpPr>
          <p:cNvPr id="90" name="Line 89">
            <a:extLst>
              <a:ext uri="{FF2B5EF4-FFF2-40B4-BE49-F238E27FC236}">
                <a16:creationId xmlns:a16="http://schemas.microsoft.com/office/drawing/2014/main" id="{D4DC4CE8-9A82-45B5-A37D-288789D1C16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0517" y="1614714"/>
            <a:ext cx="0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91" name="AutoShape 90">
            <a:extLst>
              <a:ext uri="{FF2B5EF4-FFF2-40B4-BE49-F238E27FC236}">
                <a16:creationId xmlns:a16="http://schemas.microsoft.com/office/drawing/2014/main" id="{0FD6C20F-D19A-4FE0-A107-F00116406B5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544480" y="1679801"/>
            <a:ext cx="92075" cy="74613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4D2B344-62DF-4569-AD84-12C2EE95E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7660" y="1528656"/>
            <a:ext cx="2920340" cy="20005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144" tIns="0" rIns="9144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For a strongly connected graph: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Create a </a:t>
            </a:r>
            <a:r>
              <a:rPr lang="en-US" sz="2000" b="1" i="1" dirty="0">
                <a:latin typeface="Arial" pitchFamily="34" charset="0"/>
                <a:cs typeface="Arial" pitchFamily="34" charset="0"/>
              </a:rPr>
              <a:t>virtual edge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to connect the END node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to the BEGIN node</a:t>
            </a:r>
          </a:p>
        </p:txBody>
      </p:sp>
      <p:sp>
        <p:nvSpPr>
          <p:cNvPr id="109" name="Text Box 5">
            <a:extLst>
              <a:ext uri="{FF2B5EF4-FFF2-40B4-BE49-F238E27FC236}">
                <a16:creationId xmlns:a16="http://schemas.microsoft.com/office/drawing/2014/main" id="{FBBCD27A-BC9D-4490-A934-2FFA3287C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6277" y="3645126"/>
            <a:ext cx="2920335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In that case,</a:t>
            </a:r>
          </a:p>
          <a:p>
            <a:pPr lvl="2"/>
            <a:r>
              <a:rPr lang="en-US" sz="2000" dirty="0">
                <a:latin typeface="Arial" pitchFamily="34" charset="0"/>
                <a:cs typeface="Arial" pitchFamily="34" charset="0"/>
              </a:rPr>
              <a:t>V= e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 – n + 1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548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3071" y="23572"/>
            <a:ext cx="669417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484630" algn="l"/>
              </a:tabLst>
            </a:pPr>
            <a:r>
              <a:rPr sz="4200" b="1" spc="-5" dirty="0">
                <a:solidFill>
                  <a:srgbClr val="EBEBEB"/>
                </a:solidFill>
                <a:latin typeface="Century Gothic"/>
                <a:cs typeface="Century Gothic"/>
              </a:rPr>
              <a:t>Draw	</a:t>
            </a:r>
            <a:r>
              <a:rPr sz="4200" b="1" dirty="0">
                <a:solidFill>
                  <a:srgbClr val="EBEBEB"/>
                </a:solidFill>
                <a:latin typeface="Century Gothic"/>
                <a:cs typeface="Century Gothic"/>
              </a:rPr>
              <a:t>a </a:t>
            </a:r>
            <a:r>
              <a:rPr sz="4200" b="1" spc="-5" dirty="0">
                <a:solidFill>
                  <a:srgbClr val="EBEBEB"/>
                </a:solidFill>
                <a:latin typeface="Century Gothic"/>
                <a:cs typeface="Century Gothic"/>
              </a:rPr>
              <a:t>control </a:t>
            </a:r>
            <a:r>
              <a:rPr sz="4200" b="1" dirty="0">
                <a:solidFill>
                  <a:srgbClr val="EBEBEB"/>
                </a:solidFill>
                <a:latin typeface="Century Gothic"/>
                <a:cs typeface="Century Gothic"/>
              </a:rPr>
              <a:t>flow</a:t>
            </a:r>
            <a:r>
              <a:rPr sz="4200" b="1" spc="-50" dirty="0">
                <a:solidFill>
                  <a:srgbClr val="EBEBEB"/>
                </a:solidFill>
                <a:latin typeface="Century Gothic"/>
                <a:cs typeface="Century Gothic"/>
              </a:rPr>
              <a:t> </a:t>
            </a:r>
            <a:r>
              <a:rPr sz="4200" b="1" spc="-10" dirty="0">
                <a:solidFill>
                  <a:srgbClr val="EBEBEB"/>
                </a:solidFill>
                <a:latin typeface="Century Gothic"/>
                <a:cs typeface="Century Gothic"/>
              </a:rPr>
              <a:t>graph</a:t>
            </a:r>
            <a:endParaRPr sz="4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87676" y="1383537"/>
            <a:ext cx="63411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250" spc="-10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2250" spc="-10" dirty="0">
                <a:solidFill>
                  <a:srgbClr val="89D0D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entury Gothic"/>
                <a:cs typeface="Century Gothic"/>
              </a:rPr>
              <a:t>Basic control flow graph</a:t>
            </a:r>
            <a:r>
              <a:rPr sz="2800" spc="-3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entury Gothic"/>
                <a:cs typeface="Century Gothic"/>
              </a:rPr>
              <a:t>structures:</a:t>
            </a:r>
            <a:endParaRPr sz="2800">
              <a:latin typeface="Century Gothic"/>
              <a:cs typeface="Century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5600" y="2286001"/>
            <a:ext cx="1219200" cy="1862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53000" y="2362200"/>
            <a:ext cx="1295400" cy="18013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58001" y="2362200"/>
            <a:ext cx="1734311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10000" y="4495800"/>
            <a:ext cx="1266444" cy="2057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15000" y="4381500"/>
            <a:ext cx="2746248" cy="228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0990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6148" y="181343"/>
            <a:ext cx="6800850" cy="136704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entury Gothic"/>
                <a:cs typeface="Century Gothic"/>
              </a:rPr>
              <a:t>Draw </a:t>
            </a:r>
            <a:r>
              <a:rPr b="0" dirty="0">
                <a:latin typeface="Century Gothic"/>
                <a:cs typeface="Century Gothic"/>
              </a:rPr>
              <a:t>a control flow</a:t>
            </a:r>
            <a:r>
              <a:rPr spc="-95" dirty="0">
                <a:latin typeface="Century Gothic"/>
                <a:cs typeface="Century Gothic"/>
              </a:rPr>
              <a:t> </a:t>
            </a:r>
            <a:r>
              <a:rPr spc="-5" dirty="0">
                <a:latin typeface="Century Gothic"/>
                <a:cs typeface="Century Gothic"/>
              </a:rPr>
              <a:t>graph</a:t>
            </a:r>
          </a:p>
        </p:txBody>
      </p:sp>
      <p:sp>
        <p:nvSpPr>
          <p:cNvPr id="3" name="object 3"/>
          <p:cNvSpPr/>
          <p:nvPr/>
        </p:nvSpPr>
        <p:spPr>
          <a:xfrm>
            <a:off x="2057400" y="2514600"/>
            <a:ext cx="1761744" cy="1863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57401" y="2514600"/>
            <a:ext cx="1700783" cy="182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46148" y="1600200"/>
            <a:ext cx="1947672" cy="3352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57400" y="2590800"/>
            <a:ext cx="1723644" cy="1752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61972" y="1703832"/>
            <a:ext cx="1752600" cy="2971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117976" y="1625550"/>
            <a:ext cx="6003925" cy="3470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  <a:tabLst>
                <a:tab pos="1353185" algn="l"/>
              </a:tabLst>
            </a:pPr>
            <a:r>
              <a:rPr sz="2800" spc="-5" dirty="0">
                <a:solidFill>
                  <a:srgbClr val="FFFFFF"/>
                </a:solidFill>
                <a:latin typeface="Century Gothic"/>
                <a:cs typeface="Century Gothic"/>
              </a:rPr>
              <a:t>Arrows	or </a:t>
            </a:r>
            <a:r>
              <a:rPr sz="2800" spc="-10" dirty="0">
                <a:solidFill>
                  <a:srgbClr val="FFFFFF"/>
                </a:solidFill>
                <a:latin typeface="Century Gothic"/>
                <a:cs typeface="Century Gothic"/>
              </a:rPr>
              <a:t>edges represent </a:t>
            </a:r>
            <a:r>
              <a:rPr sz="2800" spc="-5" dirty="0">
                <a:solidFill>
                  <a:srgbClr val="FFFFFF"/>
                </a:solidFill>
                <a:latin typeface="Century Gothic"/>
                <a:cs typeface="Century Gothic"/>
              </a:rPr>
              <a:t>flows of  control.</a:t>
            </a:r>
            <a:endParaRPr sz="2800">
              <a:latin typeface="Century Gothic"/>
              <a:cs typeface="Century Gothic"/>
            </a:endParaRPr>
          </a:p>
          <a:p>
            <a:pPr marL="12700">
              <a:spcBef>
                <a:spcPts val="1685"/>
              </a:spcBef>
            </a:pPr>
            <a:r>
              <a:rPr sz="2800" spc="-5" dirty="0">
                <a:solidFill>
                  <a:srgbClr val="FFFFFF"/>
                </a:solidFill>
                <a:latin typeface="Century Gothic"/>
                <a:cs typeface="Century Gothic"/>
              </a:rPr>
              <a:t>Circles or nodes </a:t>
            </a:r>
            <a:r>
              <a:rPr sz="2800" spc="-10" dirty="0">
                <a:solidFill>
                  <a:srgbClr val="FFFFFF"/>
                </a:solidFill>
                <a:latin typeface="Century Gothic"/>
                <a:cs typeface="Century Gothic"/>
              </a:rPr>
              <a:t>represent</a:t>
            </a:r>
            <a:r>
              <a:rPr sz="2800" spc="9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entury Gothic"/>
                <a:cs typeface="Century Gothic"/>
              </a:rPr>
              <a:t>actions.</a:t>
            </a:r>
            <a:endParaRPr sz="2800">
              <a:latin typeface="Century Gothic"/>
              <a:cs typeface="Century Gothic"/>
            </a:endParaRPr>
          </a:p>
          <a:p>
            <a:pPr marL="12700" marR="761365">
              <a:spcBef>
                <a:spcPts val="840"/>
              </a:spcBef>
            </a:pPr>
            <a:r>
              <a:rPr sz="2800" spc="-10" dirty="0">
                <a:solidFill>
                  <a:srgbClr val="FFFFFF"/>
                </a:solidFill>
                <a:latin typeface="Century Gothic"/>
                <a:cs typeface="Century Gothic"/>
              </a:rPr>
              <a:t>Areas </a:t>
            </a:r>
            <a:r>
              <a:rPr sz="2800" spc="-5" dirty="0">
                <a:solidFill>
                  <a:srgbClr val="FFFFFF"/>
                </a:solidFill>
                <a:latin typeface="Century Gothic"/>
                <a:cs typeface="Century Gothic"/>
              </a:rPr>
              <a:t>bounded by edges </a:t>
            </a:r>
            <a:r>
              <a:rPr sz="2800" spc="-10" dirty="0">
                <a:solidFill>
                  <a:srgbClr val="FFFFFF"/>
                </a:solidFill>
                <a:latin typeface="Century Gothic"/>
                <a:cs typeface="Century Gothic"/>
              </a:rPr>
              <a:t>and  </a:t>
            </a:r>
            <a:r>
              <a:rPr sz="2800" spc="-5" dirty="0">
                <a:solidFill>
                  <a:srgbClr val="FFFFFF"/>
                </a:solidFill>
                <a:latin typeface="Century Gothic"/>
                <a:cs typeface="Century Gothic"/>
              </a:rPr>
              <a:t>nodes </a:t>
            </a:r>
            <a:r>
              <a:rPr sz="2800" spc="-10" dirty="0">
                <a:solidFill>
                  <a:srgbClr val="FFFFFF"/>
                </a:solidFill>
                <a:latin typeface="Century Gothic"/>
                <a:cs typeface="Century Gothic"/>
              </a:rPr>
              <a:t>are </a:t>
            </a:r>
            <a:r>
              <a:rPr sz="2800" spc="-5" dirty="0">
                <a:solidFill>
                  <a:srgbClr val="FFFFFF"/>
                </a:solidFill>
                <a:latin typeface="Century Gothic"/>
                <a:cs typeface="Century Gothic"/>
              </a:rPr>
              <a:t>called</a:t>
            </a:r>
            <a:r>
              <a:rPr sz="2800" spc="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entury Gothic"/>
                <a:cs typeface="Century Gothic"/>
              </a:rPr>
              <a:t>regions.</a:t>
            </a:r>
            <a:endParaRPr sz="2800">
              <a:latin typeface="Century Gothic"/>
              <a:cs typeface="Century Gothic"/>
            </a:endParaRPr>
          </a:p>
          <a:p>
            <a:pPr marL="12700" marR="1206500">
              <a:spcBef>
                <a:spcPts val="1080"/>
              </a:spcBef>
            </a:pPr>
            <a:r>
              <a:rPr sz="2800" spc="-5" dirty="0">
                <a:solidFill>
                  <a:srgbClr val="FFFFFF"/>
                </a:solidFill>
                <a:latin typeface="Century Gothic"/>
                <a:cs typeface="Century Gothic"/>
              </a:rPr>
              <a:t>A predicate node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is </a:t>
            </a:r>
            <a:r>
              <a:rPr sz="2800" spc="-5" dirty="0">
                <a:solidFill>
                  <a:srgbClr val="FFFFFF"/>
                </a:solidFill>
                <a:latin typeface="Century Gothic"/>
                <a:cs typeface="Century Gothic"/>
              </a:rPr>
              <a:t>a node 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containing </a:t>
            </a:r>
            <a:r>
              <a:rPr sz="2800" spc="-5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28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condition.</a:t>
            </a:r>
            <a:endParaRPr sz="280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02652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7007" y="-304921"/>
            <a:ext cx="6801484" cy="136704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entury Gothic"/>
                <a:cs typeface="Century Gothic"/>
              </a:rPr>
              <a:t>Draw </a:t>
            </a:r>
            <a:r>
              <a:rPr b="0" dirty="0">
                <a:latin typeface="Century Gothic"/>
                <a:cs typeface="Century Gothic"/>
              </a:rPr>
              <a:t>a </a:t>
            </a:r>
            <a:r>
              <a:rPr spc="-5" dirty="0">
                <a:latin typeface="Century Gothic"/>
                <a:cs typeface="Century Gothic"/>
              </a:rPr>
              <a:t>control </a:t>
            </a:r>
            <a:r>
              <a:rPr b="0" dirty="0">
                <a:latin typeface="Century Gothic"/>
                <a:cs typeface="Century Gothic"/>
              </a:rPr>
              <a:t>flow</a:t>
            </a:r>
            <a:r>
              <a:rPr spc="-50" dirty="0">
                <a:latin typeface="Century Gothic"/>
                <a:cs typeface="Century Gothic"/>
              </a:rPr>
              <a:t> </a:t>
            </a:r>
            <a:r>
              <a:rPr spc="-5" dirty="0">
                <a:latin typeface="Century Gothic"/>
                <a:cs typeface="Century Gothic"/>
              </a:rPr>
              <a:t>graph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500719"/>
            <a:ext cx="2222500" cy="304927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spcBef>
                <a:spcPts val="1100"/>
              </a:spcBef>
              <a:tabLst>
                <a:tab pos="355600" algn="l"/>
              </a:tabLst>
            </a:pPr>
            <a:r>
              <a:rPr sz="1600" spc="-5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89D0D5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1: IF A =</a:t>
            </a:r>
            <a:r>
              <a:rPr sz="2000" spc="-8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100</a:t>
            </a:r>
            <a:endParaRPr sz="2000">
              <a:latin typeface="Century Gothic"/>
              <a:cs typeface="Century Gothic"/>
            </a:endParaRPr>
          </a:p>
          <a:p>
            <a:pPr marL="12700">
              <a:spcBef>
                <a:spcPts val="1000"/>
              </a:spcBef>
              <a:tabLst>
                <a:tab pos="355600" algn="l"/>
              </a:tabLst>
            </a:pPr>
            <a:r>
              <a:rPr sz="1600" spc="-5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89D0D5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2: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THEN IF B &gt;</a:t>
            </a:r>
            <a:r>
              <a:rPr sz="2000" spc="-114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</a:t>
            </a:r>
            <a:endParaRPr sz="2000">
              <a:latin typeface="Century Gothic"/>
              <a:cs typeface="Century Gothic"/>
            </a:endParaRPr>
          </a:p>
          <a:p>
            <a:pPr marL="12700">
              <a:spcBef>
                <a:spcPts val="1005"/>
              </a:spcBef>
              <a:tabLst>
                <a:tab pos="355600" algn="l"/>
              </a:tabLst>
            </a:pPr>
            <a:r>
              <a:rPr sz="1600" spc="-5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89D0D5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3: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THEN A =</a:t>
            </a:r>
            <a:r>
              <a:rPr sz="2000" spc="-8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B</a:t>
            </a:r>
            <a:endParaRPr sz="2000">
              <a:latin typeface="Century Gothic"/>
              <a:cs typeface="Century Gothic"/>
            </a:endParaRPr>
          </a:p>
          <a:p>
            <a:pPr marL="12700">
              <a:spcBef>
                <a:spcPts val="1000"/>
              </a:spcBef>
              <a:tabLst>
                <a:tab pos="355600" algn="l"/>
              </a:tabLst>
            </a:pPr>
            <a:r>
              <a:rPr sz="1600" spc="-5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89D0D5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4: ELSEA=</a:t>
            </a:r>
            <a:r>
              <a:rPr sz="20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</a:t>
            </a:r>
            <a:endParaRPr sz="2000">
              <a:latin typeface="Century Gothic"/>
              <a:cs typeface="Century Gothic"/>
            </a:endParaRPr>
          </a:p>
          <a:p>
            <a:pPr marL="12700">
              <a:spcBef>
                <a:spcPts val="994"/>
              </a:spcBef>
              <a:tabLst>
                <a:tab pos="355600" algn="l"/>
              </a:tabLst>
            </a:pPr>
            <a:r>
              <a:rPr sz="1600" spc="-5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89D0D5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5:</a:t>
            </a:r>
            <a:r>
              <a:rPr sz="2000" spc="-9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ENDIF</a:t>
            </a:r>
            <a:endParaRPr sz="2000">
              <a:latin typeface="Century Gothic"/>
              <a:cs typeface="Century Gothic"/>
            </a:endParaRPr>
          </a:p>
          <a:p>
            <a:pPr marL="12700">
              <a:spcBef>
                <a:spcPts val="1010"/>
              </a:spcBef>
              <a:tabLst>
                <a:tab pos="355600" algn="l"/>
              </a:tabLst>
            </a:pPr>
            <a:r>
              <a:rPr sz="1600" spc="-5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89D0D5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6:</a:t>
            </a:r>
            <a:r>
              <a:rPr sz="2000" spc="-9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ENDIF</a:t>
            </a:r>
            <a:endParaRPr sz="2000">
              <a:latin typeface="Century Gothic"/>
              <a:cs typeface="Century Gothic"/>
            </a:endParaRPr>
          </a:p>
          <a:p>
            <a:pPr marL="12700">
              <a:spcBef>
                <a:spcPts val="994"/>
              </a:spcBef>
              <a:tabLst>
                <a:tab pos="355600" algn="l"/>
              </a:tabLst>
            </a:pPr>
            <a:r>
              <a:rPr sz="1600" spc="-5" dirty="0">
                <a:solidFill>
                  <a:srgbClr val="89D0D5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89D0D5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7: Print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81600" y="1524000"/>
            <a:ext cx="4800600" cy="495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1341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3855" y="489110"/>
            <a:ext cx="892429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Determine </a:t>
            </a:r>
            <a:r>
              <a:rPr dirty="0"/>
              <a:t>Cyclomatic</a:t>
            </a:r>
            <a:r>
              <a:rPr spc="-50" dirty="0"/>
              <a:t> </a:t>
            </a:r>
            <a:r>
              <a:rPr spc="-5" dirty="0"/>
              <a:t>complexity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1244" y="1428700"/>
            <a:ext cx="6579234" cy="5175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Century Gothic"/>
                <a:cs typeface="Century Gothic"/>
              </a:rPr>
              <a:t>There are </a:t>
            </a:r>
            <a:r>
              <a:rPr sz="2800" spc="-10" dirty="0">
                <a:solidFill>
                  <a:srgbClr val="FFFFFF"/>
                </a:solidFill>
                <a:latin typeface="Century Gothic"/>
                <a:cs typeface="Century Gothic"/>
              </a:rPr>
              <a:t>several</a:t>
            </a:r>
            <a:r>
              <a:rPr sz="2800" spc="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entury Gothic"/>
                <a:cs typeface="Century Gothic"/>
              </a:rPr>
              <a:t>methods:</a:t>
            </a:r>
            <a:endParaRPr sz="2800" dirty="0">
              <a:latin typeface="Century Gothic"/>
              <a:cs typeface="Century Gothic"/>
            </a:endParaRPr>
          </a:p>
          <a:p>
            <a:pPr>
              <a:spcBef>
                <a:spcPts val="20"/>
              </a:spcBef>
            </a:pPr>
            <a:endParaRPr sz="4650" dirty="0">
              <a:latin typeface="Times New Roman"/>
              <a:cs typeface="Times New Roman"/>
            </a:endParaRPr>
          </a:p>
          <a:p>
            <a:pPr marL="527685" marR="320040" indent="-514984">
              <a:buClr>
                <a:srgbClr val="89D0D5"/>
              </a:buClr>
              <a:buSzPct val="80357"/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solidFill>
                  <a:srgbClr val="FFFFFF"/>
                </a:solidFill>
                <a:latin typeface="Century Gothic"/>
                <a:cs typeface="Century Gothic"/>
              </a:rPr>
              <a:t>Cyclomatic complexity = edges -  nodes +</a:t>
            </a:r>
            <a:r>
              <a:rPr sz="28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entury Gothic"/>
                <a:cs typeface="Century Gothic"/>
              </a:rPr>
              <a:t>2p</a:t>
            </a:r>
            <a:endParaRPr sz="2800" dirty="0">
              <a:latin typeface="Century Gothic"/>
              <a:cs typeface="Century Gothic"/>
            </a:endParaRPr>
          </a:p>
          <a:p>
            <a:pPr>
              <a:spcBef>
                <a:spcPts val="20"/>
              </a:spcBef>
              <a:buAutoNum type="arabicPeriod"/>
            </a:pPr>
            <a:endParaRPr sz="4650" dirty="0">
              <a:latin typeface="Times New Roman"/>
              <a:cs typeface="Times New Roman"/>
            </a:endParaRPr>
          </a:p>
          <a:p>
            <a:pPr marL="354965" marR="5080" indent="-342265">
              <a:buAutoNum type="arabicPeriod"/>
              <a:tabLst>
                <a:tab pos="406400" algn="l"/>
              </a:tabLst>
            </a:pPr>
            <a:r>
              <a:rPr sz="2800" spc="-5" dirty="0">
                <a:solidFill>
                  <a:srgbClr val="FFFFFF"/>
                </a:solidFill>
                <a:latin typeface="Century Gothic"/>
                <a:cs typeface="Century Gothic"/>
              </a:rPr>
              <a:t>Cyclomatic complexity= Number of  Predicate Nodes +</a:t>
            </a:r>
            <a:r>
              <a:rPr sz="2800" spc="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entury Gothic"/>
                <a:cs typeface="Century Gothic"/>
              </a:rPr>
              <a:t>1</a:t>
            </a:r>
            <a:endParaRPr sz="2800" dirty="0">
              <a:latin typeface="Century Gothic"/>
              <a:cs typeface="Century Gothic"/>
            </a:endParaRPr>
          </a:p>
          <a:p>
            <a:pPr>
              <a:spcBef>
                <a:spcPts val="5"/>
              </a:spcBef>
              <a:buAutoNum type="arabicPeriod"/>
            </a:pPr>
            <a:endParaRPr sz="4650" dirty="0">
              <a:latin typeface="Times New Roman"/>
              <a:cs typeface="Times New Roman"/>
            </a:endParaRPr>
          </a:p>
          <a:p>
            <a:pPr marL="354965" marR="52069" indent="-342265">
              <a:spcBef>
                <a:spcPts val="5"/>
              </a:spcBef>
              <a:buAutoNum type="arabicPeriod"/>
              <a:tabLst>
                <a:tab pos="406400" algn="l"/>
              </a:tabLst>
            </a:pPr>
            <a:r>
              <a:rPr sz="2800" spc="-5" dirty="0">
                <a:solidFill>
                  <a:srgbClr val="FFFFFF"/>
                </a:solidFill>
                <a:latin typeface="Century Gothic"/>
                <a:cs typeface="Century Gothic"/>
              </a:rPr>
              <a:t>Cyclomatic complexity =number of  regions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in </a:t>
            </a:r>
            <a:r>
              <a:rPr sz="2800" spc="-5" dirty="0">
                <a:solidFill>
                  <a:srgbClr val="FFFFFF"/>
                </a:solidFill>
                <a:latin typeface="Century Gothic"/>
                <a:cs typeface="Century Gothic"/>
              </a:rPr>
              <a:t>the control flow</a:t>
            </a:r>
            <a:r>
              <a:rPr sz="2800" spc="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entury Gothic"/>
                <a:cs typeface="Century Gothic"/>
              </a:rPr>
              <a:t>graph</a:t>
            </a:r>
            <a:endParaRPr sz="28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6555617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12</TotalTime>
  <Words>548</Words>
  <Application>Microsoft Office PowerPoint</Application>
  <PresentationFormat>Widescreen</PresentationFormat>
  <Paragraphs>139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Century Gothic</vt:lpstr>
      <vt:lpstr>Courier New</vt:lpstr>
      <vt:lpstr>Times New Roman</vt:lpstr>
      <vt:lpstr>Tw Cen MT</vt:lpstr>
      <vt:lpstr>Wingdings 3</vt:lpstr>
      <vt:lpstr>Droplet</vt:lpstr>
      <vt:lpstr>BASIC PATH  TESTING</vt:lpstr>
      <vt:lpstr>Introduction</vt:lpstr>
      <vt:lpstr>Cyclomatic Complexity</vt:lpstr>
      <vt:lpstr>Basic path testing approach</vt:lpstr>
      <vt:lpstr>PowerPoint Presentation</vt:lpstr>
      <vt:lpstr>PowerPoint Presentation</vt:lpstr>
      <vt:lpstr>Draw a control flow graph</vt:lpstr>
      <vt:lpstr>Draw a control flow graph</vt:lpstr>
      <vt:lpstr>Determine Cyclomatic complexity</vt:lpstr>
      <vt:lpstr>Determine Cyclomatic complexity</vt:lpstr>
      <vt:lpstr>Determine Cyclomatic complexity</vt:lpstr>
      <vt:lpstr>Determine Cyclomatic complexity</vt:lpstr>
      <vt:lpstr>Determine Cyclomatic complexity</vt:lpstr>
      <vt:lpstr>Find a basis set of paths</vt:lpstr>
      <vt:lpstr>Generate test cases for each path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PATH  TESTING</dc:title>
  <dc:creator>Admin</dc:creator>
  <cp:lastModifiedBy>Admin</cp:lastModifiedBy>
  <cp:revision>3</cp:revision>
  <dcterms:created xsi:type="dcterms:W3CDTF">2017-11-27T08:53:05Z</dcterms:created>
  <dcterms:modified xsi:type="dcterms:W3CDTF">2017-11-27T09:05:09Z</dcterms:modified>
</cp:coreProperties>
</file>