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311" r:id="rId12"/>
    <p:sldId id="275" r:id="rId13"/>
    <p:sldId id="276" r:id="rId14"/>
    <p:sldId id="277" r:id="rId15"/>
    <p:sldId id="278" r:id="rId16"/>
    <p:sldId id="279" r:id="rId17"/>
    <p:sldId id="280" r:id="rId18"/>
    <p:sldId id="312" r:id="rId19"/>
    <p:sldId id="313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314" r:id="rId30"/>
    <p:sldId id="297" r:id="rId31"/>
    <p:sldId id="298" r:id="rId32"/>
    <p:sldId id="315" r:id="rId33"/>
    <p:sldId id="304" r:id="rId34"/>
    <p:sldId id="316" r:id="rId35"/>
    <p:sldId id="317" r:id="rId36"/>
    <p:sldId id="318" r:id="rId37"/>
    <p:sldId id="319" r:id="rId38"/>
    <p:sldId id="320" r:id="rId39"/>
    <p:sldId id="321" r:id="rId40"/>
    <p:sldId id="322" r:id="rId4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8"/>
    <a:srgbClr val="FF0808"/>
    <a:srgbClr val="0080FF"/>
    <a:srgbClr val="8000B0"/>
    <a:srgbClr val="800040"/>
    <a:srgbClr val="1771A9"/>
    <a:srgbClr val="FF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25" autoAdjust="0"/>
  </p:normalViewPr>
  <p:slideViewPr>
    <p:cSldViewPr>
      <p:cViewPr>
        <p:scale>
          <a:sx n="66" d="100"/>
          <a:sy n="66" d="100"/>
        </p:scale>
        <p:origin x="-708" y="-7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B6858-583E-F04D-87BA-33BF7D87A4B2}" type="datetimeFigureOut">
              <a:rPr lang="en-US" smtClean="0">
                <a:latin typeface="Book Antiqua"/>
              </a:rPr>
              <a:pPr/>
              <a:t>3/13/2018</a:t>
            </a:fld>
            <a:endParaRPr lang="en-US" dirty="0">
              <a:latin typeface="Book Antiqu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FCAA-BA79-9C45-8B8A-AE9928029AD7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765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17AC82C3-C055-944A-848B-EB3234501512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4AB95105-031E-5A46-BC87-E7D3689E92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6998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Animated slide</a:t>
            </a:r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0713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63644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7008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C12595A0-9662-7443-BA62-0D3B6483FF39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79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F0ED71BB-118A-9E4C-B08B-8FE12AFF2AE2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5538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0596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9655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3371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5646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4691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 userDrawn="1"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Ch.1/</a:t>
            </a:r>
            <a:fld id="{5E48BB5D-946E-5F48-82DF-AC330131550D}" type="slidenum">
              <a:rPr lang="en-US" sz="1200" smtClean="0">
                <a:latin typeface="Book Antiqua"/>
                <a:cs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84512"/>
            <a:ext cx="12293600" cy="7068120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  <a:p>
            <a:r>
              <a:rPr lang="en-US" dirty="0" smtClean="0">
                <a:cs typeface="Book Antiqua"/>
              </a:rPr>
              <a:t>Background</a:t>
            </a:r>
            <a:endParaRPr lang="en-US" dirty="0">
              <a:cs typeface="Book Antiqua"/>
            </a:endParaRPr>
          </a:p>
          <a:p>
            <a:r>
              <a:rPr lang="en-US" dirty="0" smtClean="0">
                <a:cs typeface="Book Antiqua"/>
              </a:rPr>
              <a:t>Distributed Database Design</a:t>
            </a:r>
          </a:p>
          <a:p>
            <a:r>
              <a:rPr lang="en-US" dirty="0" smtClean="0">
                <a:cs typeface="Book Antiqua"/>
              </a:rPr>
              <a:t>Database Integration</a:t>
            </a:r>
          </a:p>
          <a:p>
            <a:r>
              <a:rPr lang="en-US" dirty="0" smtClean="0">
                <a:cs typeface="Book Antiqua"/>
              </a:rPr>
              <a:t>Semantic Data Control</a:t>
            </a:r>
          </a:p>
          <a:p>
            <a:r>
              <a:rPr lang="en-US" dirty="0" smtClean="0">
                <a:cs typeface="Book Antiqua"/>
              </a:rPr>
              <a:t>Distributed Query Processing</a:t>
            </a:r>
          </a:p>
          <a:p>
            <a:r>
              <a:rPr lang="en-US" dirty="0">
                <a:cs typeface="Book Antiqua"/>
              </a:rPr>
              <a:t>Multidatabase query processing</a:t>
            </a:r>
          </a:p>
          <a:p>
            <a:r>
              <a:rPr lang="en-US" dirty="0" smtClean="0">
                <a:cs typeface="Book Antiqua"/>
              </a:rPr>
              <a:t>Distributed Transaction Management</a:t>
            </a:r>
          </a:p>
          <a:p>
            <a:r>
              <a:rPr lang="en-US" dirty="0" smtClean="0">
                <a:cs typeface="Book Antiqua"/>
              </a:rPr>
              <a:t>Data Replication</a:t>
            </a:r>
          </a:p>
          <a:p>
            <a:r>
              <a:rPr lang="en-US" dirty="0" smtClean="0">
                <a:cs typeface="Book Antiqua"/>
              </a:rPr>
              <a:t>Parallel Database Systems</a:t>
            </a:r>
          </a:p>
          <a:p>
            <a:r>
              <a:rPr lang="en-US" dirty="0" smtClean="0">
                <a:cs typeface="Book Antiqua"/>
              </a:rPr>
              <a:t>Distributed Object DBMS</a:t>
            </a:r>
          </a:p>
          <a:p>
            <a:r>
              <a:rPr lang="en-US" dirty="0" smtClean="0">
                <a:cs typeface="Book Antiqua"/>
              </a:rPr>
              <a:t>Peer-to-Peer Data Management</a:t>
            </a:r>
          </a:p>
          <a:p>
            <a:r>
              <a:rPr lang="en-US" dirty="0" smtClean="0">
                <a:cs typeface="Book Antiqua"/>
              </a:rPr>
              <a:t>Web Data Management </a:t>
            </a:r>
          </a:p>
          <a:p>
            <a:r>
              <a:rPr lang="en-US" dirty="0" smtClean="0">
                <a:cs typeface="Book Antiqua"/>
              </a:rPr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Implicit Assumptions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stored at a number of sites</a:t>
            </a:r>
            <a:r>
              <a:rPr lang="en-US" dirty="0"/>
              <a:t>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each site </a:t>
            </a:r>
            <a:r>
              <a:rPr lang="en-US" i="1" dirty="0"/>
              <a:t>logically</a:t>
            </a:r>
            <a:r>
              <a:rPr lang="en-US" dirty="0"/>
              <a:t> consists of a single processor.</a:t>
            </a:r>
          </a:p>
          <a:p>
            <a:r>
              <a:rPr lang="en-US" dirty="0"/>
              <a:t>Processors at different </a:t>
            </a:r>
            <a:r>
              <a:rPr lang="en-US" dirty="0">
                <a:solidFill>
                  <a:schemeClr val="tx2"/>
                </a:solidFill>
              </a:rPr>
              <a:t>sites are interconnected by a computer network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not a multiprocessor system</a:t>
            </a:r>
            <a:endParaRPr lang="en-US" dirty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database systems</a:t>
            </a:r>
          </a:p>
          <a:p>
            <a:r>
              <a:rPr lang="en-US" dirty="0"/>
              <a:t>Distributed database is a </a:t>
            </a:r>
            <a:r>
              <a:rPr lang="en-US" dirty="0">
                <a:solidFill>
                  <a:schemeClr val="tx2"/>
                </a:solidFill>
              </a:rPr>
              <a:t>database, not a collection of files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data </a:t>
            </a:r>
            <a:r>
              <a:rPr lang="en-US" dirty="0"/>
              <a:t>logically related as exhibited in the users’ access patterns</a:t>
            </a:r>
          </a:p>
          <a:p>
            <a:pPr lvl="1"/>
            <a:r>
              <a:rPr lang="en-US" dirty="0" smtClean="0"/>
              <a:t>Relational </a:t>
            </a:r>
            <a:r>
              <a:rPr lang="en-US" dirty="0"/>
              <a:t>data model </a:t>
            </a:r>
          </a:p>
          <a:p>
            <a:r>
              <a:rPr lang="en-US" dirty="0"/>
              <a:t>D-DBMS is a </a:t>
            </a:r>
            <a:r>
              <a:rPr lang="en-US" dirty="0">
                <a:solidFill>
                  <a:schemeClr val="tx2"/>
                </a:solidFill>
              </a:rPr>
              <a:t>full-fledged DBMS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remote file system, not a TP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Delivery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modes</a:t>
            </a:r>
          </a:p>
          <a:p>
            <a:pPr lvl="1"/>
            <a:r>
              <a:rPr lang="en-US" dirty="0" smtClean="0"/>
              <a:t>Pull-only</a:t>
            </a:r>
          </a:p>
          <a:p>
            <a:pPr lvl="1"/>
            <a:r>
              <a:rPr lang="en-US" dirty="0" smtClean="0"/>
              <a:t>Push-only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Periodic</a:t>
            </a:r>
          </a:p>
          <a:p>
            <a:pPr lvl="1"/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Ad-hoc or irregular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Unicast</a:t>
            </a:r>
          </a:p>
          <a:p>
            <a:pPr lvl="1"/>
            <a:r>
              <a:rPr lang="en-US" dirty="0" smtClean="0"/>
              <a:t>One-to-many</a:t>
            </a:r>
          </a:p>
          <a:p>
            <a:r>
              <a:rPr lang="en-US" dirty="0" smtClean="0"/>
              <a:t>Note: not all combinations make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950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Transparent management of distributed, fragmented, and replicated data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reliability/availability through distributed transactions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performance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Easier and more economical system 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12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Transparency is the separation of the higher level semantics of a system from the lower level implementation issues.</a:t>
            </a:r>
          </a:p>
          <a:p>
            <a:pPr>
              <a:lnSpc>
                <a:spcPct val="80000"/>
              </a:lnSpc>
            </a:pPr>
            <a:r>
              <a:rPr lang="en-US" dirty="0"/>
              <a:t>Fundamental issue is to provide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chemeClr val="hlink"/>
                </a:solidFill>
              </a:rPr>
              <a:t>data independence</a:t>
            </a:r>
            <a:endParaRPr lang="en-US" sz="1700" dirty="0"/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 	in the distributed environment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Network (distribution)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Replication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Fragmentation transparency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horizontal fragmentation: selection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vertical fragmentation: projection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hybrid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13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246293" y="2366151"/>
            <a:ext cx="10458027" cy="37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5976" y="2428527"/>
            <a:ext cx="7720267" cy="67708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252" y="2724968"/>
            <a:ext cx="5880100" cy="2655888"/>
          </a:xfrm>
          <a:noFill/>
          <a:ln/>
        </p:spPr>
        <p:txBody>
          <a:bodyPr/>
          <a:lstStyle/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SELECT</a:t>
            </a:r>
            <a:r>
              <a:rPr lang="en-US" sz="2600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FROM</a:t>
            </a:r>
            <a:r>
              <a:rPr lang="en-US" sz="2600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WHERE</a:t>
            </a:r>
            <a:r>
              <a:rPr lang="en-US" sz="2600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AND</a:t>
            </a:r>
            <a:r>
              <a:rPr lang="en-US" sz="2600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AND</a:t>
            </a:r>
            <a:r>
              <a:rPr lang="en-US" sz="2600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0610263" y="4540392"/>
            <a:ext cx="210007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employees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assignments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0002395" y="7445518"/>
            <a:ext cx="2649763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projects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projects </a:t>
            </a:r>
            <a:endParaRPr lang="en-US" sz="1800" b="1" dirty="0">
              <a:solidFill>
                <a:schemeClr val="accent1"/>
              </a:solidFill>
              <a:latin typeface="Book Antiqua"/>
            </a:endParaRP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Book Antiqua"/>
              </a:rPr>
              <a:t>with budget &gt; 200000</a:t>
            </a:r>
            <a:endParaRPr lang="en-US" sz="1800" b="1" dirty="0">
              <a:solidFill>
                <a:srgbClr val="FF5008"/>
              </a:solidFill>
              <a:latin typeface="Book Antiqua"/>
            </a:endParaRPr>
          </a:p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employees</a:t>
            </a:r>
          </a:p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7568076" y="4018845"/>
            <a:ext cx="2781583" cy="278158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7188769" y="7306170"/>
            <a:ext cx="939236" cy="738982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6493373" y="3937565"/>
            <a:ext cx="848925" cy="577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6520466" y="3964658"/>
            <a:ext cx="830862" cy="55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6430155" y="3964658"/>
            <a:ext cx="991165" cy="559929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7559044" y="6637867"/>
            <a:ext cx="632178" cy="65024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7396484" y="4470400"/>
            <a:ext cx="379307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7396484" y="4470400"/>
            <a:ext cx="379307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6391773" y="3998525"/>
            <a:ext cx="1119858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7848040" y="5028072"/>
            <a:ext cx="2393245" cy="82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 Antiqua"/>
              </a:rPr>
              <a:t>Communication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Book Antiqu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6773338" y="7577103"/>
            <a:ext cx="39736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10030792" y="6728179"/>
            <a:ext cx="1312289" cy="559929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10241285" y="6023752"/>
            <a:ext cx="596053" cy="6863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9967292" y="6749008"/>
            <a:ext cx="1429174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11361143" y="7053299"/>
            <a:ext cx="55992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10205161" y="5969565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8209285" y="6574650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8940805" y="3458916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8940805" y="3458916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8895649" y="3991751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8904680" y="4000783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8904680" y="4000783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10051632" y="3847254"/>
            <a:ext cx="776676" cy="577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10060663" y="3856285"/>
            <a:ext cx="758614" cy="55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10060663" y="3856285"/>
            <a:ext cx="758614" cy="559929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10132912" y="4425245"/>
            <a:ext cx="252871" cy="1986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10132912" y="4425245"/>
            <a:ext cx="252871" cy="1986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10837339" y="3720818"/>
            <a:ext cx="379307" cy="3251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10008734" y="3908214"/>
            <a:ext cx="864729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10087756" y="4605867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10096787" y="461489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10096787" y="4614898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7757729" y="4569743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7784822" y="4596836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7766760" y="4614898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8446351" y="2908018"/>
            <a:ext cx="1016000" cy="559929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7247471" y="7213601"/>
            <a:ext cx="842151" cy="82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New</a:t>
            </a:r>
          </a:p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5682352" y="5886027"/>
            <a:ext cx="2279056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projects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6585492" y="7976095"/>
            <a:ext cx="260186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projects</a:t>
            </a:r>
            <a:endParaRPr lang="en-US" sz="1800" b="1" dirty="0">
              <a:solidFill>
                <a:srgbClr val="000000"/>
              </a:solidFill>
              <a:latin typeface="Book Antiqua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employees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projects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6953960" y="4542649"/>
            <a:ext cx="0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8426031" y="2926080"/>
            <a:ext cx="10205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915700" y="6677000"/>
            <a:ext cx="689490" cy="760114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70352" y="7253064"/>
            <a:ext cx="689490" cy="760114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229528" y="3364632"/>
            <a:ext cx="689490" cy="760114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612508" y="5020816"/>
            <a:ext cx="689490" cy="760114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Database - User View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3029938" y="3775874"/>
            <a:ext cx="1038578" cy="1070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6683022" y="3249811"/>
            <a:ext cx="0" cy="9460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9523307" y="3611055"/>
            <a:ext cx="713458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9674579" y="7200923"/>
            <a:ext cx="833119" cy="9821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6996854" y="7882771"/>
            <a:ext cx="0" cy="3702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3280552" y="4231945"/>
            <a:ext cx="7238436" cy="3632764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4542649" y="4967981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8952090" y="6058486"/>
            <a:ext cx="304799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8091876" y="4967981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4005298" y="5839483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6371450" y="4640602"/>
            <a:ext cx="302542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7983503" y="7257367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4005298" y="6385865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4973885" y="7038362"/>
            <a:ext cx="304799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7017174" y="5076354"/>
            <a:ext cx="302542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8843716" y="5076354"/>
            <a:ext cx="304799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5296747" y="5295357"/>
            <a:ext cx="302542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7125547" y="6058486"/>
            <a:ext cx="302542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7231663" y="7257367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4973885" y="4857349"/>
            <a:ext cx="304799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8414739" y="7257367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8414739" y="5403731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5402863" y="7038362"/>
            <a:ext cx="304799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7125547" y="4532228"/>
            <a:ext cx="302542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9274952" y="6602612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5617351" y="6166860"/>
            <a:ext cx="307058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4759396" y="5403731"/>
            <a:ext cx="302542" cy="30705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7446152" y="5620478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4651023" y="6819359"/>
            <a:ext cx="304801" cy="311573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7875129" y="6602612"/>
            <a:ext cx="307058" cy="30931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9381068" y="6166860"/>
            <a:ext cx="304799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8520854" y="4857349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6479823" y="5184728"/>
            <a:ext cx="302542" cy="311573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5188374" y="6710985"/>
            <a:ext cx="304801" cy="30931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1" name="Oval 37"/>
          <p:cNvSpPr>
            <a:spLocks noChangeArrowheads="1"/>
          </p:cNvSpPr>
          <p:nvPr/>
        </p:nvSpPr>
        <p:spPr bwMode="auto">
          <a:xfrm>
            <a:off x="3576321" y="6166860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2" name="Oval 38"/>
          <p:cNvSpPr>
            <a:spLocks noChangeArrowheads="1"/>
          </p:cNvSpPr>
          <p:nvPr/>
        </p:nvSpPr>
        <p:spPr bwMode="auto">
          <a:xfrm>
            <a:off x="5942472" y="4748975"/>
            <a:ext cx="302542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3" name="Oval 39"/>
          <p:cNvSpPr>
            <a:spLocks noChangeArrowheads="1"/>
          </p:cNvSpPr>
          <p:nvPr/>
        </p:nvSpPr>
        <p:spPr bwMode="auto">
          <a:xfrm>
            <a:off x="4973885" y="6166860"/>
            <a:ext cx="304799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4" name="Oval 40"/>
          <p:cNvSpPr>
            <a:spLocks noChangeArrowheads="1"/>
          </p:cNvSpPr>
          <p:nvPr/>
        </p:nvSpPr>
        <p:spPr bwMode="auto">
          <a:xfrm>
            <a:off x="6263076" y="6819359"/>
            <a:ext cx="304801" cy="311573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5" name="Oval 41"/>
          <p:cNvSpPr>
            <a:spLocks noChangeArrowheads="1"/>
          </p:cNvSpPr>
          <p:nvPr/>
        </p:nvSpPr>
        <p:spPr bwMode="auto">
          <a:xfrm>
            <a:off x="6585939" y="6058486"/>
            <a:ext cx="304799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6" name="Oval 42"/>
          <p:cNvSpPr>
            <a:spLocks noChangeArrowheads="1"/>
          </p:cNvSpPr>
          <p:nvPr/>
        </p:nvSpPr>
        <p:spPr bwMode="auto">
          <a:xfrm>
            <a:off x="7554525" y="6929989"/>
            <a:ext cx="302542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7" name="Oval 43"/>
          <p:cNvSpPr>
            <a:spLocks noChangeArrowheads="1"/>
          </p:cNvSpPr>
          <p:nvPr/>
        </p:nvSpPr>
        <p:spPr bwMode="auto">
          <a:xfrm>
            <a:off x="7662899" y="4967981"/>
            <a:ext cx="302542" cy="309315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9381068" y="5514362"/>
            <a:ext cx="304799" cy="30705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9812303" y="6385865"/>
            <a:ext cx="304801" cy="30705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5511236" y="4532228"/>
            <a:ext cx="304799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4436534" y="6166860"/>
            <a:ext cx="304799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4005298" y="5295357"/>
            <a:ext cx="304801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8629227" y="6602612"/>
            <a:ext cx="304801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7983503" y="6166860"/>
            <a:ext cx="304801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5834099" y="5728852"/>
            <a:ext cx="302542" cy="311573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6479823" y="7365741"/>
            <a:ext cx="302542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6048588" y="6275233"/>
            <a:ext cx="304799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9918419" y="5839483"/>
            <a:ext cx="304799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7017174" y="6710985"/>
            <a:ext cx="302542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0" name="Oval 56"/>
          <p:cNvSpPr>
            <a:spLocks noChangeArrowheads="1"/>
          </p:cNvSpPr>
          <p:nvPr/>
        </p:nvSpPr>
        <p:spPr bwMode="auto">
          <a:xfrm>
            <a:off x="5834099" y="7257367"/>
            <a:ext cx="302542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1" name="Oval 57"/>
          <p:cNvSpPr>
            <a:spLocks noChangeArrowheads="1"/>
          </p:cNvSpPr>
          <p:nvPr/>
        </p:nvSpPr>
        <p:spPr bwMode="auto">
          <a:xfrm>
            <a:off x="3576321" y="5620478"/>
            <a:ext cx="304801" cy="309316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2" name="Oval 58"/>
          <p:cNvSpPr>
            <a:spLocks noChangeArrowheads="1"/>
          </p:cNvSpPr>
          <p:nvPr/>
        </p:nvSpPr>
        <p:spPr bwMode="auto">
          <a:xfrm>
            <a:off x="5296747" y="5728852"/>
            <a:ext cx="302542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3" name="Oval 59"/>
          <p:cNvSpPr>
            <a:spLocks noChangeArrowheads="1"/>
          </p:cNvSpPr>
          <p:nvPr/>
        </p:nvSpPr>
        <p:spPr bwMode="auto">
          <a:xfrm>
            <a:off x="5834099" y="5184728"/>
            <a:ext cx="302542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4" name="Oval 60"/>
          <p:cNvSpPr>
            <a:spLocks noChangeArrowheads="1"/>
          </p:cNvSpPr>
          <p:nvPr/>
        </p:nvSpPr>
        <p:spPr bwMode="auto">
          <a:xfrm>
            <a:off x="8306365" y="6819359"/>
            <a:ext cx="304799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5" name="Oval 61" descr="90%"/>
          <p:cNvSpPr>
            <a:spLocks noChangeArrowheads="1"/>
          </p:cNvSpPr>
          <p:nvPr/>
        </p:nvSpPr>
        <p:spPr bwMode="auto">
          <a:xfrm>
            <a:off x="6692053" y="4313225"/>
            <a:ext cx="307058" cy="309315"/>
          </a:xfrm>
          <a:prstGeom prst="ellipse">
            <a:avLst/>
          </a:prstGeom>
          <a:pattFill prst="pct90">
            <a:fgClr>
              <a:srgbClr val="FAFD00"/>
            </a:fgClr>
            <a:bgClr>
              <a:schemeClr val="bg1"/>
            </a:bgClr>
          </a:patt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6" name="Oval 62"/>
          <p:cNvSpPr>
            <a:spLocks noChangeArrowheads="1"/>
          </p:cNvSpPr>
          <p:nvPr/>
        </p:nvSpPr>
        <p:spPr bwMode="auto">
          <a:xfrm>
            <a:off x="9381068" y="5076354"/>
            <a:ext cx="304799" cy="30931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7" name="Oval 63"/>
          <p:cNvSpPr>
            <a:spLocks noChangeArrowheads="1"/>
          </p:cNvSpPr>
          <p:nvPr/>
        </p:nvSpPr>
        <p:spPr bwMode="auto">
          <a:xfrm>
            <a:off x="7017174" y="5514362"/>
            <a:ext cx="302542" cy="30705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8" name="Oval 64"/>
          <p:cNvSpPr>
            <a:spLocks noChangeArrowheads="1"/>
          </p:cNvSpPr>
          <p:nvPr/>
        </p:nvSpPr>
        <p:spPr bwMode="auto">
          <a:xfrm>
            <a:off x="8414739" y="5947857"/>
            <a:ext cx="304799" cy="30931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9" name="Oval 65"/>
          <p:cNvSpPr>
            <a:spLocks noChangeArrowheads="1"/>
          </p:cNvSpPr>
          <p:nvPr/>
        </p:nvSpPr>
        <p:spPr bwMode="auto">
          <a:xfrm>
            <a:off x="7983503" y="4640602"/>
            <a:ext cx="304801" cy="309316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0" name="Oval 66"/>
          <p:cNvSpPr>
            <a:spLocks noChangeArrowheads="1"/>
          </p:cNvSpPr>
          <p:nvPr/>
        </p:nvSpPr>
        <p:spPr bwMode="auto">
          <a:xfrm>
            <a:off x="7875129" y="5620478"/>
            <a:ext cx="307058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1" name="Oval 67"/>
          <p:cNvSpPr>
            <a:spLocks noChangeArrowheads="1"/>
          </p:cNvSpPr>
          <p:nvPr/>
        </p:nvSpPr>
        <p:spPr bwMode="auto">
          <a:xfrm>
            <a:off x="4219788" y="6819359"/>
            <a:ext cx="304799" cy="311573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2" name="Oval 68"/>
          <p:cNvSpPr>
            <a:spLocks noChangeArrowheads="1"/>
          </p:cNvSpPr>
          <p:nvPr/>
        </p:nvSpPr>
        <p:spPr bwMode="auto">
          <a:xfrm>
            <a:off x="6692053" y="7038362"/>
            <a:ext cx="307058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3" name="Oval 69"/>
          <p:cNvSpPr>
            <a:spLocks noChangeArrowheads="1"/>
          </p:cNvSpPr>
          <p:nvPr/>
        </p:nvSpPr>
        <p:spPr bwMode="auto">
          <a:xfrm>
            <a:off x="6263076" y="5620478"/>
            <a:ext cx="304801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4" name="Oval 70"/>
          <p:cNvSpPr>
            <a:spLocks noChangeArrowheads="1"/>
          </p:cNvSpPr>
          <p:nvPr/>
        </p:nvSpPr>
        <p:spPr bwMode="auto">
          <a:xfrm>
            <a:off x="8843716" y="5620478"/>
            <a:ext cx="304799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5" name="Oval 71"/>
          <p:cNvSpPr>
            <a:spLocks noChangeArrowheads="1"/>
          </p:cNvSpPr>
          <p:nvPr/>
        </p:nvSpPr>
        <p:spPr bwMode="auto">
          <a:xfrm>
            <a:off x="7446152" y="6385865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6" name="Oval 72"/>
          <p:cNvSpPr>
            <a:spLocks noChangeArrowheads="1"/>
          </p:cNvSpPr>
          <p:nvPr/>
        </p:nvSpPr>
        <p:spPr bwMode="auto">
          <a:xfrm>
            <a:off x="6585939" y="6494238"/>
            <a:ext cx="304799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7" name="Line 73"/>
          <p:cNvSpPr>
            <a:spLocks noChangeShapeType="1"/>
          </p:cNvSpPr>
          <p:nvPr/>
        </p:nvSpPr>
        <p:spPr bwMode="auto">
          <a:xfrm flipV="1">
            <a:off x="3262490" y="7139964"/>
            <a:ext cx="715715" cy="7608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5012680" y="5830452"/>
            <a:ext cx="3719990" cy="45909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99341" tIns="40639" rIns="99341" bIns="40639">
            <a:spAutoFit/>
          </a:bodyPr>
          <a:lstStyle/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Distributed Database</a:t>
            </a:r>
          </a:p>
        </p:txBody>
      </p:sp>
      <p:pic>
        <p:nvPicPr>
          <p:cNvPr id="93259" name="Picture 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7814" y="2662789"/>
            <a:ext cx="1551094" cy="123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0" name="Picture 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9530" y="8108549"/>
            <a:ext cx="1551094" cy="123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1" name="Picture 7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583" y="2227038"/>
            <a:ext cx="1803965" cy="130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2" name="Picture 7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2303" y="7898576"/>
            <a:ext cx="1803965" cy="130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9679094" y="2572477"/>
            <a:ext cx="1345636" cy="1065671"/>
            <a:chOff x="4287" y="1078"/>
            <a:chExt cx="596" cy="472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66" name="Freeform 82"/>
              <p:cNvSpPr>
                <a:spLocks/>
              </p:cNvSpPr>
              <p:nvPr/>
            </p:nvSpPr>
            <p:spPr bwMode="auto">
              <a:xfrm>
                <a:off x="4287" y="1472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67" name="Freeform 83"/>
              <p:cNvSpPr>
                <a:spLocks/>
              </p:cNvSpPr>
              <p:nvPr/>
            </p:nvSpPr>
            <p:spPr bwMode="auto">
              <a:xfrm>
                <a:off x="4305" y="1479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268" name="Group 84"/>
            <p:cNvGrpSpPr>
              <a:grpSpLocks/>
            </p:cNvGrpSpPr>
            <p:nvPr/>
          </p:nvGrpSpPr>
          <p:grpSpPr bwMode="auto"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93269" name="Freeform 85"/>
              <p:cNvSpPr>
                <a:spLocks/>
              </p:cNvSpPr>
              <p:nvPr/>
            </p:nvSpPr>
            <p:spPr bwMode="auto">
              <a:xfrm>
                <a:off x="4353" y="1479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0" name="Freeform 86"/>
              <p:cNvSpPr>
                <a:spLocks/>
              </p:cNvSpPr>
              <p:nvPr/>
            </p:nvSpPr>
            <p:spPr bwMode="auto">
              <a:xfrm>
                <a:off x="4398" y="1479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1" name="Freeform 87"/>
              <p:cNvSpPr>
                <a:spLocks/>
              </p:cNvSpPr>
              <p:nvPr/>
            </p:nvSpPr>
            <p:spPr bwMode="auto">
              <a:xfrm>
                <a:off x="4493" y="1479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2" name="Freeform 88"/>
              <p:cNvSpPr>
                <a:spLocks/>
              </p:cNvSpPr>
              <p:nvPr/>
            </p:nvSpPr>
            <p:spPr bwMode="auto">
              <a:xfrm>
                <a:off x="4578" y="1479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3" name="Freeform 89"/>
              <p:cNvSpPr>
                <a:spLocks/>
              </p:cNvSpPr>
              <p:nvPr/>
            </p:nvSpPr>
            <p:spPr bwMode="auto">
              <a:xfrm>
                <a:off x="4665" y="1479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4" name="Freeform 90"/>
              <p:cNvSpPr>
                <a:spLocks/>
              </p:cNvSpPr>
              <p:nvPr/>
            </p:nvSpPr>
            <p:spPr bwMode="auto">
              <a:xfrm>
                <a:off x="4743" y="1484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275" name="Group 91"/>
            <p:cNvGrpSpPr>
              <a:grpSpLocks/>
            </p:cNvGrpSpPr>
            <p:nvPr/>
          </p:nvGrpSpPr>
          <p:grpSpPr bwMode="auto"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93276" name="Group 92"/>
              <p:cNvGrpSpPr>
                <a:grpSpLocks/>
              </p:cNvGrpSpPr>
              <p:nvPr/>
            </p:nvGrpSpPr>
            <p:grpSpPr bwMode="auto"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93277" name="Freeform 93"/>
                <p:cNvSpPr>
                  <a:spLocks/>
                </p:cNvSpPr>
                <p:nvPr/>
              </p:nvSpPr>
              <p:spPr bwMode="auto">
                <a:xfrm>
                  <a:off x="4377" y="1497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78" name="Freeform 94"/>
                <p:cNvSpPr>
                  <a:spLocks/>
                </p:cNvSpPr>
                <p:nvPr/>
              </p:nvSpPr>
              <p:spPr bwMode="auto">
                <a:xfrm>
                  <a:off x="4386" y="1505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79" name="Freeform 95"/>
                <p:cNvSpPr>
                  <a:spLocks/>
                </p:cNvSpPr>
                <p:nvPr/>
              </p:nvSpPr>
              <p:spPr bwMode="auto">
                <a:xfrm>
                  <a:off x="4390" y="1512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0" name="Freeform 96"/>
                <p:cNvSpPr>
                  <a:spLocks/>
                </p:cNvSpPr>
                <p:nvPr/>
              </p:nvSpPr>
              <p:spPr bwMode="auto">
                <a:xfrm>
                  <a:off x="4394" y="1521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81" name="Group 97"/>
              <p:cNvGrpSpPr>
                <a:grpSpLocks/>
              </p:cNvGrpSpPr>
              <p:nvPr/>
            </p:nvGrpSpPr>
            <p:grpSpPr bwMode="auto"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93282" name="Freeform 98"/>
                <p:cNvSpPr>
                  <a:spLocks/>
                </p:cNvSpPr>
                <p:nvPr/>
              </p:nvSpPr>
              <p:spPr bwMode="auto">
                <a:xfrm>
                  <a:off x="4345" y="150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3" name="Freeform 99"/>
                <p:cNvSpPr>
                  <a:spLocks/>
                </p:cNvSpPr>
                <p:nvPr/>
              </p:nvSpPr>
              <p:spPr bwMode="auto">
                <a:xfrm>
                  <a:off x="4341" y="1508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4" name="Freeform 100"/>
                <p:cNvSpPr>
                  <a:spLocks/>
                </p:cNvSpPr>
                <p:nvPr/>
              </p:nvSpPr>
              <p:spPr bwMode="auto">
                <a:xfrm>
                  <a:off x="4335" y="1516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85" name="Group 101"/>
              <p:cNvGrpSpPr>
                <a:grpSpLocks/>
              </p:cNvGrpSpPr>
              <p:nvPr/>
            </p:nvGrpSpPr>
            <p:grpSpPr bwMode="auto"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93286" name="Freeform 102"/>
                <p:cNvSpPr>
                  <a:spLocks/>
                </p:cNvSpPr>
                <p:nvPr/>
              </p:nvSpPr>
              <p:spPr bwMode="auto">
                <a:xfrm>
                  <a:off x="4430" y="1521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7" name="Freeform 103"/>
                <p:cNvSpPr>
                  <a:spLocks/>
                </p:cNvSpPr>
                <p:nvPr/>
              </p:nvSpPr>
              <p:spPr bwMode="auto">
                <a:xfrm>
                  <a:off x="4619" y="1496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8" name="Freeform 104"/>
                <p:cNvSpPr>
                  <a:spLocks/>
                </p:cNvSpPr>
                <p:nvPr/>
              </p:nvSpPr>
              <p:spPr bwMode="auto">
                <a:xfrm>
                  <a:off x="4628" y="1505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9" name="Freeform 105"/>
                <p:cNvSpPr>
                  <a:spLocks/>
                </p:cNvSpPr>
                <p:nvPr/>
              </p:nvSpPr>
              <p:spPr bwMode="auto">
                <a:xfrm>
                  <a:off x="4610" y="1513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0" name="Freeform 106"/>
                <p:cNvSpPr>
                  <a:spLocks/>
                </p:cNvSpPr>
                <p:nvPr/>
              </p:nvSpPr>
              <p:spPr bwMode="auto">
                <a:xfrm>
                  <a:off x="4574" y="152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1" name="Freeform 107"/>
                <p:cNvSpPr>
                  <a:spLocks/>
                </p:cNvSpPr>
                <p:nvPr/>
              </p:nvSpPr>
              <p:spPr bwMode="auto">
                <a:xfrm>
                  <a:off x="4603" y="1521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92" name="Group 108"/>
              <p:cNvGrpSpPr>
                <a:grpSpLocks/>
              </p:cNvGrpSpPr>
              <p:nvPr/>
            </p:nvGrpSpPr>
            <p:grpSpPr bwMode="auto"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93293" name="Freeform 109"/>
                <p:cNvSpPr>
                  <a:spLocks/>
                </p:cNvSpPr>
                <p:nvPr/>
              </p:nvSpPr>
              <p:spPr bwMode="auto">
                <a:xfrm>
                  <a:off x="4663" y="1501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4" name="Freeform 110"/>
                <p:cNvSpPr>
                  <a:spLocks/>
                </p:cNvSpPr>
                <p:nvPr/>
              </p:nvSpPr>
              <p:spPr bwMode="auto">
                <a:xfrm>
                  <a:off x="4673" y="1509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5" name="Freeform 111"/>
                <p:cNvSpPr>
                  <a:spLocks/>
                </p:cNvSpPr>
                <p:nvPr/>
              </p:nvSpPr>
              <p:spPr bwMode="auto">
                <a:xfrm>
                  <a:off x="4673" y="1521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96" name="Group 112"/>
              <p:cNvGrpSpPr>
                <a:grpSpLocks/>
              </p:cNvGrpSpPr>
              <p:nvPr/>
            </p:nvGrpSpPr>
            <p:grpSpPr bwMode="auto"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93297" name="Freeform 113"/>
                <p:cNvSpPr>
                  <a:spLocks/>
                </p:cNvSpPr>
                <p:nvPr/>
              </p:nvSpPr>
              <p:spPr bwMode="auto">
                <a:xfrm>
                  <a:off x="4751" y="1501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8" name="Freeform 114"/>
                <p:cNvSpPr>
                  <a:spLocks/>
                </p:cNvSpPr>
                <p:nvPr/>
              </p:nvSpPr>
              <p:spPr bwMode="auto">
                <a:xfrm>
                  <a:off x="4745" y="1509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9" name="Freeform 115"/>
                <p:cNvSpPr>
                  <a:spLocks/>
                </p:cNvSpPr>
                <p:nvPr/>
              </p:nvSpPr>
              <p:spPr bwMode="auto">
                <a:xfrm>
                  <a:off x="4751" y="1516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0" name="Freeform 116"/>
                <p:cNvSpPr>
                  <a:spLocks/>
                </p:cNvSpPr>
                <p:nvPr/>
              </p:nvSpPr>
              <p:spPr bwMode="auto">
                <a:xfrm>
                  <a:off x="4749" y="1523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1" name="Freeform 117"/>
                <p:cNvSpPr>
                  <a:spLocks/>
                </p:cNvSpPr>
                <p:nvPr/>
              </p:nvSpPr>
              <p:spPr bwMode="auto">
                <a:xfrm>
                  <a:off x="4806" y="150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2" name="Freeform 118"/>
                <p:cNvSpPr>
                  <a:spLocks/>
                </p:cNvSpPr>
                <p:nvPr/>
              </p:nvSpPr>
              <p:spPr bwMode="auto">
                <a:xfrm>
                  <a:off x="4812" y="15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sp>
          <p:nvSpPr>
            <p:cNvPr id="93303" name="Freeform 119"/>
            <p:cNvSpPr>
              <a:spLocks/>
            </p:cNvSpPr>
            <p:nvPr/>
          </p:nvSpPr>
          <p:spPr bwMode="auto">
            <a:xfrm>
              <a:off x="4329" y="1078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93304" name="Group 120"/>
            <p:cNvGrpSpPr>
              <a:grpSpLocks/>
            </p:cNvGrpSpPr>
            <p:nvPr/>
          </p:nvGrpSpPr>
          <p:grpSpPr bwMode="auto"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93305" name="Freeform 121"/>
              <p:cNvSpPr>
                <a:spLocks/>
              </p:cNvSpPr>
              <p:nvPr/>
            </p:nvSpPr>
            <p:spPr bwMode="auto">
              <a:xfrm>
                <a:off x="4379" y="1119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6" name="Freeform 122"/>
              <p:cNvSpPr>
                <a:spLocks/>
              </p:cNvSpPr>
              <p:nvPr/>
            </p:nvSpPr>
            <p:spPr bwMode="auto">
              <a:xfrm>
                <a:off x="4380" y="1271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7" name="Freeform 123"/>
              <p:cNvSpPr>
                <a:spLocks/>
              </p:cNvSpPr>
              <p:nvPr/>
            </p:nvSpPr>
            <p:spPr bwMode="auto">
              <a:xfrm>
                <a:off x="4381" y="1119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8" name="Freeform 124"/>
              <p:cNvSpPr>
                <a:spLocks/>
              </p:cNvSpPr>
              <p:nvPr/>
            </p:nvSpPr>
            <p:spPr bwMode="auto">
              <a:xfrm>
                <a:off x="4392" y="1129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309" name="Freeform 125"/>
            <p:cNvSpPr>
              <a:spLocks/>
            </p:cNvSpPr>
            <p:nvPr/>
          </p:nvSpPr>
          <p:spPr bwMode="auto">
            <a:xfrm>
              <a:off x="4753" y="1437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310" name="Group 126"/>
          <p:cNvGrpSpPr>
            <a:grpSpLocks/>
          </p:cNvGrpSpPr>
          <p:nvPr/>
        </p:nvGrpSpPr>
        <p:grpSpPr bwMode="auto">
          <a:xfrm>
            <a:off x="2092960" y="7873740"/>
            <a:ext cx="1345636" cy="1065671"/>
            <a:chOff x="927" y="3426"/>
            <a:chExt cx="596" cy="472"/>
          </a:xfrm>
        </p:grpSpPr>
        <p:grpSp>
          <p:nvGrpSpPr>
            <p:cNvPr id="93311" name="Group 127"/>
            <p:cNvGrpSpPr>
              <a:grpSpLocks/>
            </p:cNvGrpSpPr>
            <p:nvPr/>
          </p:nvGrpSpPr>
          <p:grpSpPr bwMode="auto"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93312" name="Rectangle 128"/>
              <p:cNvSpPr>
                <a:spLocks noChangeArrowheads="1"/>
              </p:cNvSpPr>
              <p:nvPr/>
            </p:nvSpPr>
            <p:spPr bwMode="auto"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3" name="Freeform 129"/>
              <p:cNvSpPr>
                <a:spLocks/>
              </p:cNvSpPr>
              <p:nvPr/>
            </p:nvSpPr>
            <p:spPr bwMode="auto">
              <a:xfrm>
                <a:off x="927" y="3820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4" name="Freeform 130"/>
              <p:cNvSpPr>
                <a:spLocks/>
              </p:cNvSpPr>
              <p:nvPr/>
            </p:nvSpPr>
            <p:spPr bwMode="auto">
              <a:xfrm>
                <a:off x="945" y="3827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315" name="Group 131"/>
            <p:cNvGrpSpPr>
              <a:grpSpLocks/>
            </p:cNvGrpSpPr>
            <p:nvPr/>
          </p:nvGrpSpPr>
          <p:grpSpPr bwMode="auto"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93316" name="Freeform 132"/>
              <p:cNvSpPr>
                <a:spLocks/>
              </p:cNvSpPr>
              <p:nvPr/>
            </p:nvSpPr>
            <p:spPr bwMode="auto">
              <a:xfrm>
                <a:off x="993" y="3827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7" name="Freeform 133"/>
              <p:cNvSpPr>
                <a:spLocks/>
              </p:cNvSpPr>
              <p:nvPr/>
            </p:nvSpPr>
            <p:spPr bwMode="auto">
              <a:xfrm>
                <a:off x="1038" y="3827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8" name="Freeform 134"/>
              <p:cNvSpPr>
                <a:spLocks/>
              </p:cNvSpPr>
              <p:nvPr/>
            </p:nvSpPr>
            <p:spPr bwMode="auto">
              <a:xfrm>
                <a:off x="1133" y="3827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9" name="Freeform 135"/>
              <p:cNvSpPr>
                <a:spLocks/>
              </p:cNvSpPr>
              <p:nvPr/>
            </p:nvSpPr>
            <p:spPr bwMode="auto">
              <a:xfrm>
                <a:off x="1218" y="3827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20" name="Freeform 136"/>
              <p:cNvSpPr>
                <a:spLocks/>
              </p:cNvSpPr>
              <p:nvPr/>
            </p:nvSpPr>
            <p:spPr bwMode="auto">
              <a:xfrm>
                <a:off x="1305" y="3827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21" name="Freeform 137"/>
              <p:cNvSpPr>
                <a:spLocks/>
              </p:cNvSpPr>
              <p:nvPr/>
            </p:nvSpPr>
            <p:spPr bwMode="auto">
              <a:xfrm>
                <a:off x="1383" y="3832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322" name="Group 138"/>
            <p:cNvGrpSpPr>
              <a:grpSpLocks/>
            </p:cNvGrpSpPr>
            <p:nvPr/>
          </p:nvGrpSpPr>
          <p:grpSpPr bwMode="auto"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93323" name="Group 139"/>
              <p:cNvGrpSpPr>
                <a:grpSpLocks/>
              </p:cNvGrpSpPr>
              <p:nvPr/>
            </p:nvGrpSpPr>
            <p:grpSpPr bwMode="auto"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93324" name="Freeform 140"/>
                <p:cNvSpPr>
                  <a:spLocks/>
                </p:cNvSpPr>
                <p:nvPr/>
              </p:nvSpPr>
              <p:spPr bwMode="auto">
                <a:xfrm>
                  <a:off x="1017" y="3845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5" name="Freeform 141"/>
                <p:cNvSpPr>
                  <a:spLocks/>
                </p:cNvSpPr>
                <p:nvPr/>
              </p:nvSpPr>
              <p:spPr bwMode="auto">
                <a:xfrm>
                  <a:off x="1026" y="3853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6" name="Freeform 142"/>
                <p:cNvSpPr>
                  <a:spLocks/>
                </p:cNvSpPr>
                <p:nvPr/>
              </p:nvSpPr>
              <p:spPr bwMode="auto">
                <a:xfrm>
                  <a:off x="1030" y="3860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7" name="Freeform 143"/>
                <p:cNvSpPr>
                  <a:spLocks/>
                </p:cNvSpPr>
                <p:nvPr/>
              </p:nvSpPr>
              <p:spPr bwMode="auto">
                <a:xfrm>
                  <a:off x="1034" y="3869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28" name="Group 144"/>
              <p:cNvGrpSpPr>
                <a:grpSpLocks/>
              </p:cNvGrpSpPr>
              <p:nvPr/>
            </p:nvGrpSpPr>
            <p:grpSpPr bwMode="auto"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93329" name="Freeform 145"/>
                <p:cNvSpPr>
                  <a:spLocks/>
                </p:cNvSpPr>
                <p:nvPr/>
              </p:nvSpPr>
              <p:spPr bwMode="auto">
                <a:xfrm>
                  <a:off x="985" y="384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0" name="Freeform 146"/>
                <p:cNvSpPr>
                  <a:spLocks/>
                </p:cNvSpPr>
                <p:nvPr/>
              </p:nvSpPr>
              <p:spPr bwMode="auto">
                <a:xfrm>
                  <a:off x="981" y="3856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1" name="Freeform 147"/>
                <p:cNvSpPr>
                  <a:spLocks/>
                </p:cNvSpPr>
                <p:nvPr/>
              </p:nvSpPr>
              <p:spPr bwMode="auto">
                <a:xfrm>
                  <a:off x="975" y="3864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32" name="Group 148"/>
              <p:cNvGrpSpPr>
                <a:grpSpLocks/>
              </p:cNvGrpSpPr>
              <p:nvPr/>
            </p:nvGrpSpPr>
            <p:grpSpPr bwMode="auto"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93333" name="Freeform 149"/>
                <p:cNvSpPr>
                  <a:spLocks/>
                </p:cNvSpPr>
                <p:nvPr/>
              </p:nvSpPr>
              <p:spPr bwMode="auto">
                <a:xfrm>
                  <a:off x="1070" y="3869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4" name="Freeform 150"/>
                <p:cNvSpPr>
                  <a:spLocks/>
                </p:cNvSpPr>
                <p:nvPr/>
              </p:nvSpPr>
              <p:spPr bwMode="auto">
                <a:xfrm>
                  <a:off x="1259" y="3844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5" name="Freeform 151"/>
                <p:cNvSpPr>
                  <a:spLocks/>
                </p:cNvSpPr>
                <p:nvPr/>
              </p:nvSpPr>
              <p:spPr bwMode="auto">
                <a:xfrm>
                  <a:off x="1268" y="3853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6" name="Freeform 152"/>
                <p:cNvSpPr>
                  <a:spLocks/>
                </p:cNvSpPr>
                <p:nvPr/>
              </p:nvSpPr>
              <p:spPr bwMode="auto">
                <a:xfrm>
                  <a:off x="1250" y="3861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7" name="Freeform 153"/>
                <p:cNvSpPr>
                  <a:spLocks/>
                </p:cNvSpPr>
                <p:nvPr/>
              </p:nvSpPr>
              <p:spPr bwMode="auto">
                <a:xfrm>
                  <a:off x="1214" y="386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8" name="Freeform 154"/>
                <p:cNvSpPr>
                  <a:spLocks/>
                </p:cNvSpPr>
                <p:nvPr/>
              </p:nvSpPr>
              <p:spPr bwMode="auto">
                <a:xfrm>
                  <a:off x="1243" y="3869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39" name="Group 155"/>
              <p:cNvGrpSpPr>
                <a:grpSpLocks/>
              </p:cNvGrpSpPr>
              <p:nvPr/>
            </p:nvGrpSpPr>
            <p:grpSpPr bwMode="auto"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93340" name="Freeform 156"/>
                <p:cNvSpPr>
                  <a:spLocks/>
                </p:cNvSpPr>
                <p:nvPr/>
              </p:nvSpPr>
              <p:spPr bwMode="auto">
                <a:xfrm>
                  <a:off x="1303" y="3849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1" name="Freeform 157"/>
                <p:cNvSpPr>
                  <a:spLocks/>
                </p:cNvSpPr>
                <p:nvPr/>
              </p:nvSpPr>
              <p:spPr bwMode="auto">
                <a:xfrm>
                  <a:off x="1313" y="3857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2" name="Freeform 158"/>
                <p:cNvSpPr>
                  <a:spLocks/>
                </p:cNvSpPr>
                <p:nvPr/>
              </p:nvSpPr>
              <p:spPr bwMode="auto">
                <a:xfrm>
                  <a:off x="1313" y="3869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43" name="Group 159"/>
              <p:cNvGrpSpPr>
                <a:grpSpLocks/>
              </p:cNvGrpSpPr>
              <p:nvPr/>
            </p:nvGrpSpPr>
            <p:grpSpPr bwMode="auto"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93344" name="Freeform 160"/>
                <p:cNvSpPr>
                  <a:spLocks/>
                </p:cNvSpPr>
                <p:nvPr/>
              </p:nvSpPr>
              <p:spPr bwMode="auto">
                <a:xfrm>
                  <a:off x="1391" y="3849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5" name="Freeform 161"/>
                <p:cNvSpPr>
                  <a:spLocks/>
                </p:cNvSpPr>
                <p:nvPr/>
              </p:nvSpPr>
              <p:spPr bwMode="auto">
                <a:xfrm>
                  <a:off x="1385" y="3857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6" name="Freeform 162"/>
                <p:cNvSpPr>
                  <a:spLocks/>
                </p:cNvSpPr>
                <p:nvPr/>
              </p:nvSpPr>
              <p:spPr bwMode="auto">
                <a:xfrm>
                  <a:off x="1391" y="3864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7" name="Freeform 163"/>
                <p:cNvSpPr>
                  <a:spLocks/>
                </p:cNvSpPr>
                <p:nvPr/>
              </p:nvSpPr>
              <p:spPr bwMode="auto">
                <a:xfrm>
                  <a:off x="1389" y="3871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8" name="Freeform 164"/>
                <p:cNvSpPr>
                  <a:spLocks/>
                </p:cNvSpPr>
                <p:nvPr/>
              </p:nvSpPr>
              <p:spPr bwMode="auto">
                <a:xfrm>
                  <a:off x="1446" y="385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9" name="Freeform 165"/>
                <p:cNvSpPr>
                  <a:spLocks/>
                </p:cNvSpPr>
                <p:nvPr/>
              </p:nvSpPr>
              <p:spPr bwMode="auto">
                <a:xfrm>
                  <a:off x="1452" y="386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sp>
          <p:nvSpPr>
            <p:cNvPr id="93350" name="Freeform 166"/>
            <p:cNvSpPr>
              <a:spLocks/>
            </p:cNvSpPr>
            <p:nvPr/>
          </p:nvSpPr>
          <p:spPr bwMode="auto">
            <a:xfrm>
              <a:off x="969" y="3426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93351" name="Group 167"/>
            <p:cNvGrpSpPr>
              <a:grpSpLocks/>
            </p:cNvGrpSpPr>
            <p:nvPr/>
          </p:nvGrpSpPr>
          <p:grpSpPr bwMode="auto"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93352" name="Freeform 168"/>
              <p:cNvSpPr>
                <a:spLocks/>
              </p:cNvSpPr>
              <p:nvPr/>
            </p:nvSpPr>
            <p:spPr bwMode="auto">
              <a:xfrm>
                <a:off x="1019" y="3467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3" name="Freeform 169"/>
              <p:cNvSpPr>
                <a:spLocks/>
              </p:cNvSpPr>
              <p:nvPr/>
            </p:nvSpPr>
            <p:spPr bwMode="auto">
              <a:xfrm>
                <a:off x="1020" y="3619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4" name="Freeform 170"/>
              <p:cNvSpPr>
                <a:spLocks/>
              </p:cNvSpPr>
              <p:nvPr/>
            </p:nvSpPr>
            <p:spPr bwMode="auto">
              <a:xfrm>
                <a:off x="1021" y="3467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5" name="Freeform 171"/>
              <p:cNvSpPr>
                <a:spLocks/>
              </p:cNvSpPr>
              <p:nvPr/>
            </p:nvSpPr>
            <p:spPr bwMode="auto">
              <a:xfrm>
                <a:off x="1032" y="3477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356" name="Freeform 172"/>
            <p:cNvSpPr>
              <a:spLocks/>
            </p:cNvSpPr>
            <p:nvPr/>
          </p:nvSpPr>
          <p:spPr bwMode="auto">
            <a:xfrm>
              <a:off x="1393" y="3785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4486175" y="3724672"/>
            <a:ext cx="698811" cy="7136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8538917" y="4300735"/>
            <a:ext cx="555772" cy="42205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7283592" y="6388968"/>
            <a:ext cx="365760" cy="6208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3982120" y="5842647"/>
            <a:ext cx="821302" cy="61832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- Reality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4569742" y="4147057"/>
            <a:ext cx="4219787" cy="2260035"/>
          </a:xfrm>
          <a:prstGeom prst="ellipse">
            <a:avLst/>
          </a:prstGeom>
          <a:solidFill>
            <a:srgbClr val="00DFCA"/>
          </a:solidFill>
          <a:ln w="508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22030" y="4925990"/>
            <a:ext cx="2855195" cy="8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9341" tIns="40639" rIns="99341" bIns="40639">
            <a:spAutoFit/>
          </a:bodyPr>
          <a:lstStyle/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Communication</a:t>
            </a:r>
          </a:p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Subsystem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4077547" y="5257883"/>
            <a:ext cx="4425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2147142" y="5278203"/>
            <a:ext cx="5960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5626" y="4529417"/>
            <a:ext cx="1371695" cy="1488018"/>
            <a:chOff x="378177" y="4283005"/>
            <a:chExt cx="1531903" cy="1661812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379307" y="4283005"/>
              <a:ext cx="1530773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379307" y="5592604"/>
              <a:ext cx="1530773" cy="352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8177" y="4448952"/>
              <a:ext cx="0" cy="1334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1910080" y="447491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2851201" y="3724672"/>
            <a:ext cx="338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1525296" y="2932584"/>
            <a:ext cx="1320305" cy="1483661"/>
            <a:chOff x="699" y="865"/>
            <a:chExt cx="687" cy="772"/>
          </a:xfrm>
        </p:grpSpPr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703" y="865"/>
              <a:ext cx="679" cy="1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703" y="1481"/>
              <a:ext cx="679" cy="1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699" y="94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386" y="965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281" name="Line 49"/>
          <p:cNvSpPr>
            <a:spLocks noChangeShapeType="1"/>
          </p:cNvSpPr>
          <p:nvPr/>
        </p:nvSpPr>
        <p:spPr bwMode="auto">
          <a:xfrm>
            <a:off x="4536975" y="3580656"/>
            <a:ext cx="559929" cy="2799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 flipV="1">
            <a:off x="4558184" y="3076600"/>
            <a:ext cx="589279" cy="3928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58862" y="6964764"/>
            <a:ext cx="1360545" cy="976549"/>
            <a:chOff x="6958862" y="6820748"/>
            <a:chExt cx="1360545" cy="976549"/>
          </a:xfrm>
        </p:grpSpPr>
        <p:sp>
          <p:nvSpPr>
            <p:cNvPr id="95283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590632" y="7722895"/>
            <a:ext cx="1246455" cy="1402377"/>
            <a:chOff x="8901289" y="7434863"/>
            <a:chExt cx="1534160" cy="1726072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8902419" y="7434863"/>
              <a:ext cx="1533030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8902419" y="8810979"/>
              <a:ext cx="1533030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8901289" y="7636934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0435449" y="764370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68514" y="6349579"/>
            <a:ext cx="1547395" cy="759469"/>
            <a:chOff x="8998734" y="6308231"/>
            <a:chExt cx="1547395" cy="759469"/>
          </a:xfrm>
        </p:grpSpPr>
        <p:sp>
          <p:nvSpPr>
            <p:cNvPr id="95293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395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Application</a:t>
              </a:r>
            </a:p>
          </p:txBody>
        </p:sp>
      </p:grp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8019628" y="7922345"/>
            <a:ext cx="571004" cy="554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 flipH="1">
            <a:off x="8302600" y="6749008"/>
            <a:ext cx="496711" cy="5350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63359" y="6643134"/>
            <a:ext cx="1377183" cy="702721"/>
            <a:chOff x="5134248" y="6681617"/>
            <a:chExt cx="1377183" cy="702721"/>
          </a:xfrm>
        </p:grpSpPr>
        <p:sp>
          <p:nvSpPr>
            <p:cNvPr id="95297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6546427" y="6941057"/>
            <a:ext cx="399627" cy="55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 flipH="1">
            <a:off x="2829992" y="7459666"/>
            <a:ext cx="732002" cy="657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75972" y="3780932"/>
            <a:ext cx="1360545" cy="951852"/>
            <a:chOff x="9224543" y="3504073"/>
            <a:chExt cx="1360545" cy="951852"/>
          </a:xfrm>
        </p:grpSpPr>
        <p:sp>
          <p:nvSpPr>
            <p:cNvPr id="95309" name="Rectangle 77"/>
            <p:cNvSpPr>
              <a:spLocks noChangeArrowheads="1"/>
            </p:cNvSpPr>
            <p:nvPr/>
          </p:nvSpPr>
          <p:spPr bwMode="auto"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5310" name="Rectangle 78"/>
            <p:cNvSpPr>
              <a:spLocks noChangeArrowheads="1"/>
            </p:cNvSpPr>
            <p:nvPr/>
          </p:nvSpPr>
          <p:spPr bwMode="auto">
            <a:xfrm>
              <a:off x="9224543" y="365534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966896" y="3076600"/>
            <a:ext cx="1331287" cy="1462943"/>
            <a:chOff x="11147777" y="2113281"/>
            <a:chExt cx="1531903" cy="1683399"/>
          </a:xfrm>
        </p:grpSpPr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1148907" y="2113281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11148907" y="3446724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11147777" y="2296161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8" name="Line 76"/>
            <p:cNvSpPr>
              <a:spLocks noChangeShapeType="1"/>
            </p:cNvSpPr>
            <p:nvPr/>
          </p:nvSpPr>
          <p:spPr bwMode="auto">
            <a:xfrm>
              <a:off x="12679680" y="2302935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auto"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auto"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auto"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auto"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auto"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auto"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auto"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auto"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319" name="Line 87"/>
          <p:cNvSpPr>
            <a:spLocks noChangeShapeType="1"/>
          </p:cNvSpPr>
          <p:nvPr/>
        </p:nvSpPr>
        <p:spPr bwMode="auto">
          <a:xfrm flipV="1">
            <a:off x="10390833" y="3868687"/>
            <a:ext cx="576064" cy="3865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3115460" y="6460976"/>
            <a:ext cx="1360545" cy="976549"/>
            <a:chOff x="6958862" y="6820748"/>
            <a:chExt cx="1360545" cy="976549"/>
          </a:xfrm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755420" y="4804792"/>
            <a:ext cx="1360545" cy="976549"/>
            <a:chOff x="6958862" y="6820748"/>
            <a:chExt cx="1360545" cy="976549"/>
          </a:xfrm>
        </p:grpSpPr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09912" y="8117160"/>
            <a:ext cx="1377183" cy="702721"/>
            <a:chOff x="5134248" y="6681617"/>
            <a:chExt cx="1377183" cy="702721"/>
          </a:xfrm>
        </p:grpSpPr>
        <p:sp>
          <p:nvSpPr>
            <p:cNvPr id="102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87468" y="3292624"/>
            <a:ext cx="1360545" cy="976549"/>
            <a:chOff x="6958862" y="6820748"/>
            <a:chExt cx="1360545" cy="976549"/>
          </a:xfrm>
        </p:grpSpPr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34248" y="2500536"/>
            <a:ext cx="1377183" cy="702721"/>
            <a:chOff x="5134248" y="6681617"/>
            <a:chExt cx="1377183" cy="702721"/>
          </a:xfrm>
        </p:grpSpPr>
        <p:sp>
          <p:nvSpPr>
            <p:cNvPr id="108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09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062240" y="3292624"/>
            <a:ext cx="1547395" cy="759469"/>
            <a:chOff x="8998734" y="6308231"/>
            <a:chExt cx="1547395" cy="759469"/>
          </a:xfrm>
        </p:grpSpPr>
        <p:sp>
          <p:nvSpPr>
            <p:cNvPr id="111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12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395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Application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Transparency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</a:p>
          <a:p>
            <a:r>
              <a:rPr lang="en-US" dirty="0" smtClean="0"/>
              <a:t>Network transparency (or distribution transparency)</a:t>
            </a:r>
          </a:p>
          <a:p>
            <a:pPr lvl="1"/>
            <a:r>
              <a:rPr lang="en-US" dirty="0" smtClean="0"/>
              <a:t>Location transparency</a:t>
            </a:r>
          </a:p>
          <a:p>
            <a:pPr lvl="1"/>
            <a:r>
              <a:rPr lang="en-US" dirty="0" smtClean="0"/>
              <a:t>Fragmentation transparency</a:t>
            </a:r>
          </a:p>
          <a:p>
            <a:r>
              <a:rPr lang="en-US" dirty="0" smtClean="0"/>
              <a:t>Replication transparency</a:t>
            </a:r>
          </a:p>
          <a:p>
            <a:r>
              <a:rPr lang="en-US" dirty="0" smtClean="0"/>
              <a:t>Fragmentation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086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Through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2" y="2572544"/>
            <a:ext cx="12293600" cy="6769100"/>
          </a:xfrm>
        </p:spPr>
        <p:txBody>
          <a:bodyPr/>
          <a:lstStyle/>
          <a:p>
            <a:r>
              <a:rPr lang="en-US" dirty="0" smtClean="0"/>
              <a:t>Replicated components and data should make distributed DBMS more reliable.</a:t>
            </a:r>
          </a:p>
          <a:p>
            <a:r>
              <a:rPr lang="en-US" dirty="0" smtClean="0"/>
              <a:t>Distributed transactions provide</a:t>
            </a:r>
          </a:p>
          <a:p>
            <a:pPr lvl="1"/>
            <a:r>
              <a:rPr lang="en-US" dirty="0" smtClean="0"/>
              <a:t>Concurrency transparency</a:t>
            </a:r>
          </a:p>
          <a:p>
            <a:pPr lvl="1"/>
            <a:r>
              <a:rPr lang="en-US" dirty="0" smtClean="0"/>
              <a:t>Failure atomicity</a:t>
            </a:r>
          </a:p>
          <a:p>
            <a:pPr marL="368300" lvl="1">
              <a:buSzPct val="150000"/>
              <a:buFont typeface="Palatino" charset="0"/>
              <a:buChar char="•"/>
            </a:pPr>
            <a:r>
              <a:rPr lang="en-US" dirty="0" smtClean="0"/>
              <a:t>Distributed transaction support requires implementation </a:t>
            </a:r>
            <a:r>
              <a:rPr lang="en-US" dirty="0"/>
              <a:t>of 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concurrency </a:t>
            </a:r>
            <a:r>
              <a:rPr lang="en-US" dirty="0" smtClean="0"/>
              <a:t>control protocols</a:t>
            </a:r>
            <a:endParaRPr lang="en-US" dirty="0"/>
          </a:p>
          <a:p>
            <a:pPr lvl="1"/>
            <a:r>
              <a:rPr lang="en-US" dirty="0" smtClean="0"/>
              <a:t>Commit protocols</a:t>
            </a:r>
          </a:p>
          <a:p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Great for read-intensive workloads, problematic for updates</a:t>
            </a:r>
          </a:p>
          <a:p>
            <a:pPr lvl="1"/>
            <a:r>
              <a:rPr lang="en-US" dirty="0" smtClean="0"/>
              <a:t>Replication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448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5730241" y="7066844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5748303" y="4375573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5748303" y="5676053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661725" y="3806613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2736261" y="3786294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1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661725" y="4366542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2115927" y="4402666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1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661725" y="5134187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2736261" y="5113867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2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661725" y="5694116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2115927" y="5730240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2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1661725" y="6515947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2736261" y="6495627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3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661725" y="7075876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2115927" y="7112000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3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11343076" y="3612444"/>
            <a:ext cx="0" cy="402110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8055751" y="3639538"/>
            <a:ext cx="3287324" cy="3991751"/>
          </a:xfrm>
          <a:prstGeom prst="rect">
            <a:avLst/>
          </a:prstGeom>
          <a:solidFill>
            <a:srgbClr val="79001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8062526" y="3314418"/>
            <a:ext cx="3280550" cy="598312"/>
          </a:xfrm>
          <a:prstGeom prst="ellipse">
            <a:avLst/>
          </a:prstGeom>
          <a:solidFill>
            <a:srgbClr val="790015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8044463" y="3635023"/>
            <a:ext cx="0" cy="40256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grpSp>
        <p:nvGrpSpPr>
          <p:cNvPr id="85014" name="Group 22"/>
          <p:cNvGrpSpPr>
            <a:grpSpLocks/>
          </p:cNvGrpSpPr>
          <p:nvPr/>
        </p:nvGrpSpPr>
        <p:grpSpPr bwMode="auto">
          <a:xfrm>
            <a:off x="8064782" y="7583876"/>
            <a:ext cx="3280552" cy="496711"/>
            <a:chOff x="3572" y="3359"/>
            <a:chExt cx="1453" cy="220"/>
          </a:xfrm>
        </p:grpSpPr>
        <p:sp>
          <p:nvSpPr>
            <p:cNvPr id="85015" name="Arc 23"/>
            <p:cNvSpPr>
              <a:spLocks/>
            </p:cNvSpPr>
            <p:nvPr/>
          </p:nvSpPr>
          <p:spPr bwMode="auto">
            <a:xfrm>
              <a:off x="4326" y="3359"/>
              <a:ext cx="699" cy="220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16" name="Arc 24"/>
            <p:cNvSpPr>
              <a:spLocks/>
            </p:cNvSpPr>
            <p:nvPr/>
          </p:nvSpPr>
          <p:spPr bwMode="auto">
            <a:xfrm>
              <a:off x="3572" y="3375"/>
              <a:ext cx="777" cy="2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17" name="Group 25"/>
          <p:cNvGrpSpPr>
            <a:grpSpLocks/>
          </p:cNvGrpSpPr>
          <p:nvPr/>
        </p:nvGrpSpPr>
        <p:grpSpPr bwMode="auto">
          <a:xfrm>
            <a:off x="8064782" y="4779716"/>
            <a:ext cx="3280552" cy="325120"/>
            <a:chOff x="3572" y="2117"/>
            <a:chExt cx="1453" cy="144"/>
          </a:xfrm>
        </p:grpSpPr>
        <p:sp>
          <p:nvSpPr>
            <p:cNvPr id="85018" name="Arc 26"/>
            <p:cNvSpPr>
              <a:spLocks/>
            </p:cNvSpPr>
            <p:nvPr/>
          </p:nvSpPr>
          <p:spPr bwMode="auto">
            <a:xfrm>
              <a:off x="4325" y="2117"/>
              <a:ext cx="700" cy="144"/>
            </a:xfrm>
            <a:custGeom>
              <a:avLst/>
              <a:gdLst>
                <a:gd name="G0" fmla="+- 31 0 0"/>
                <a:gd name="G1" fmla="+- 150 0 0"/>
                <a:gd name="G2" fmla="+- 21600 0 0"/>
                <a:gd name="T0" fmla="*/ 21630 w 21631"/>
                <a:gd name="T1" fmla="*/ 0 h 21750"/>
                <a:gd name="T2" fmla="*/ 0 w 21631"/>
                <a:gd name="T3" fmla="*/ 21749 h 21750"/>
                <a:gd name="T4" fmla="*/ 31 w 21631"/>
                <a:gd name="T5" fmla="*/ 150 h 2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750" fill="none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</a:path>
                <a:path w="21631" h="21750" stroke="0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  <a:lnTo>
                    <a:pt x="31" y="15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19" name="Arc 27"/>
            <p:cNvSpPr>
              <a:spLocks/>
            </p:cNvSpPr>
            <p:nvPr/>
          </p:nvSpPr>
          <p:spPr bwMode="auto">
            <a:xfrm>
              <a:off x="3572" y="2128"/>
              <a:ext cx="777" cy="1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20" name="Group 28"/>
          <p:cNvGrpSpPr>
            <a:grpSpLocks/>
          </p:cNvGrpSpPr>
          <p:nvPr/>
        </p:nvGrpSpPr>
        <p:grpSpPr bwMode="auto">
          <a:xfrm>
            <a:off x="8064782" y="6193085"/>
            <a:ext cx="3280552" cy="424462"/>
            <a:chOff x="3572" y="2743"/>
            <a:chExt cx="1453" cy="188"/>
          </a:xfrm>
        </p:grpSpPr>
        <p:sp>
          <p:nvSpPr>
            <p:cNvPr id="85021" name="Arc 29"/>
            <p:cNvSpPr>
              <a:spLocks/>
            </p:cNvSpPr>
            <p:nvPr/>
          </p:nvSpPr>
          <p:spPr bwMode="auto">
            <a:xfrm>
              <a:off x="4326" y="2743"/>
              <a:ext cx="699" cy="187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22" name="Arc 30"/>
            <p:cNvSpPr>
              <a:spLocks/>
            </p:cNvSpPr>
            <p:nvPr/>
          </p:nvSpPr>
          <p:spPr bwMode="auto">
            <a:xfrm>
              <a:off x="3572" y="2760"/>
              <a:ext cx="777" cy="171"/>
            </a:xfrm>
            <a:custGeom>
              <a:avLst/>
              <a:gdLst>
                <a:gd name="G0" fmla="+- 21600 0 0"/>
                <a:gd name="G1" fmla="+- 126 0 0"/>
                <a:gd name="G2" fmla="+- 21600 0 0"/>
                <a:gd name="T0" fmla="*/ 21600 w 21600"/>
                <a:gd name="T1" fmla="*/ 21726 h 21726"/>
                <a:gd name="T2" fmla="*/ 1 w 21600"/>
                <a:gd name="T3" fmla="*/ 0 h 21726"/>
                <a:gd name="T4" fmla="*/ 21600 w 21600"/>
                <a:gd name="T5" fmla="*/ 126 h 2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26" fill="none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</a:path>
                <a:path w="21600" h="21726" stroke="0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  <a:lnTo>
                    <a:pt x="21600" y="126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9083854" y="4172373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1</a:t>
            </a:r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9083854" y="5727984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2</a:t>
            </a: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9083854" y="7019433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Inter-query parallelism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Intra-query parallelism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Parallelism Requirements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Have </a:t>
            </a:r>
            <a:r>
              <a:rPr lang="en-US" dirty="0"/>
              <a:t>as much of the data required by </a:t>
            </a:r>
            <a:r>
              <a:rPr lang="en-US" i="1" dirty="0"/>
              <a:t>each</a:t>
            </a:r>
            <a:r>
              <a:rPr lang="en-US" dirty="0"/>
              <a:t> application at the site where the application executes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Full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How about updates?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Mutual consistency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Freshness of copies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System Expansion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Issue is database scaling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Emergence of microprocessor and workstation technologies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Demise of Grosh's law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Client-server model of computing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Data communication cost vs telecommunication cost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/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How </a:t>
            </a:r>
            <a:r>
              <a:rPr lang="en-US" dirty="0"/>
              <a:t>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Replicated </a:t>
            </a:r>
            <a:r>
              <a:rPr lang="en-US" dirty="0"/>
              <a:t>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A </a:t>
            </a:r>
            <a:r>
              <a:rPr lang="en-US" dirty="0"/>
              <a:t>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 smtClean="0"/>
              <a:t>Query </a:t>
            </a:r>
            <a:r>
              <a:rPr lang="en-US" b="1" dirty="0"/>
              <a:t>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Convert </a:t>
            </a:r>
            <a:r>
              <a:rPr lang="en-US" dirty="0"/>
              <a:t>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Optimization </a:t>
            </a:r>
            <a:r>
              <a:rPr lang="en-US" dirty="0"/>
              <a:t>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processing}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General </a:t>
            </a:r>
            <a:r>
              <a:rPr lang="en-US" dirty="0"/>
              <a:t>formulation is NP-hard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/>
              <a:t>Concurrency </a:t>
            </a:r>
            <a:r>
              <a:rPr lang="en-US" b="1" dirty="0"/>
              <a:t>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Synchronization </a:t>
            </a:r>
            <a:r>
              <a:rPr lang="en-US" dirty="0"/>
              <a:t>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Consistency </a:t>
            </a:r>
            <a:r>
              <a:rPr lang="en-US" dirty="0"/>
              <a:t>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Deadlock </a:t>
            </a:r>
            <a:r>
              <a:rPr lang="en-US" dirty="0"/>
              <a:t>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How </a:t>
            </a:r>
            <a:r>
              <a:rPr lang="en-US" dirty="0"/>
              <a:t>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Atomicity </a:t>
            </a:r>
            <a:r>
              <a:rPr lang="en-US" dirty="0"/>
              <a:t>and durability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468338" y="233905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Directory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39" name="Arc 3"/>
          <p:cNvSpPr>
            <a:spLocks/>
          </p:cNvSpPr>
          <p:nvPr/>
        </p:nvSpPr>
        <p:spPr bwMode="auto">
          <a:xfrm>
            <a:off x="9586525" y="5120640"/>
            <a:ext cx="137725" cy="171591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8 h 21600"/>
              <a:gd name="T2" fmla="*/ 0 w 17464"/>
              <a:gd name="T3" fmla="*/ 19702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</a:path>
              <a:path w="17464" h="21600" stroke="0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9654258" y="5274169"/>
            <a:ext cx="0" cy="5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>
              <a:lnSpc>
                <a:spcPct val="87000"/>
              </a:lnSpc>
            </a:pPr>
            <a:r>
              <a:rPr lang="en-US"/>
              <a:t>Relationship Between Issues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9437511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Reliability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468338" y="827249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Deadlock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499165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Query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Processing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68338" y="672817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Concurrency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Control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468338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Distribution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Design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6664960" y="3233138"/>
            <a:ext cx="0" cy="12824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6664960" y="5454791"/>
            <a:ext cx="0" cy="12553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6637867" y="7622258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7893191" y="4985173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937565" y="4985173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2" name="Arc 16"/>
          <p:cNvSpPr>
            <a:spLocks/>
          </p:cNvSpPr>
          <p:nvPr/>
        </p:nvSpPr>
        <p:spPr bwMode="auto">
          <a:xfrm>
            <a:off x="2639343" y="2801903"/>
            <a:ext cx="2835769" cy="1724942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8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3" name="Arc 17"/>
          <p:cNvSpPr>
            <a:spLocks/>
          </p:cNvSpPr>
          <p:nvPr/>
        </p:nvSpPr>
        <p:spPr bwMode="auto">
          <a:xfrm>
            <a:off x="2639343" y="5445760"/>
            <a:ext cx="2808676" cy="1724942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7884160" y="5445760"/>
            <a:ext cx="2727396" cy="1752036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Related Issues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Operating System Support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/>
              <a:t>system with proper support for database operations</a:t>
            </a:r>
          </a:p>
          <a:p>
            <a:pPr lvl="1"/>
            <a:r>
              <a:rPr lang="en-US" dirty="0" smtClean="0"/>
              <a:t>Dichotomy </a:t>
            </a:r>
            <a:r>
              <a:rPr lang="en-US" dirty="0"/>
              <a:t>between general purpose processing requirements and database processing requirements</a:t>
            </a:r>
          </a:p>
          <a:p>
            <a:r>
              <a:rPr lang="en-US" b="1" dirty="0"/>
              <a:t>Open Systems and Interoperability</a:t>
            </a:r>
          </a:p>
          <a:p>
            <a:pPr lvl="1"/>
            <a:r>
              <a:rPr lang="en-US" dirty="0"/>
              <a:t>Distributed Multidatabase Systems</a:t>
            </a:r>
          </a:p>
          <a:p>
            <a:pPr lvl="1"/>
            <a:r>
              <a:rPr lang="en-US" dirty="0"/>
              <a:t>More probable scenario</a:t>
            </a:r>
          </a:p>
          <a:p>
            <a:pPr lvl="1"/>
            <a:r>
              <a:rPr lang="en-US" dirty="0"/>
              <a:t>Parallel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smtClean="0"/>
              <a:t>Defines </a:t>
            </a:r>
            <a:r>
              <a:rPr lang="en-US" dirty="0"/>
              <a:t>the structure of the system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components identified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functions of each component defined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interrelationships and interactions between components defined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ANSI/SPARC Architecture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698631" y="6188443"/>
            <a:ext cx="2149404" cy="740551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725724" y="8012727"/>
            <a:ext cx="2176498" cy="632178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782364" y="5213083"/>
            <a:ext cx="0" cy="9572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782364" y="6956087"/>
            <a:ext cx="0" cy="10385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181404" y="5185989"/>
            <a:ext cx="2077156" cy="9663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7279076" y="5213083"/>
            <a:ext cx="1986844" cy="9392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3531165" y="3786167"/>
            <a:ext cx="327378" cy="6231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4461369" y="3713919"/>
            <a:ext cx="541867" cy="68636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6782364" y="378616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8389902" y="3713918"/>
            <a:ext cx="632178" cy="7044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9446542" y="3731981"/>
            <a:ext cx="704427" cy="68636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270146" y="4314488"/>
            <a:ext cx="1519192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External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258604" y="6265208"/>
            <a:ext cx="2000606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Conceptual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250244" y="8053368"/>
            <a:ext cx="148223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Internal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705341" y="8080460"/>
            <a:ext cx="223081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Internal view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202964" y="2986914"/>
            <a:ext cx="111169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Users</a:t>
            </a:r>
          </a:p>
        </p:txBody>
      </p:sp>
      <p:pic>
        <p:nvPicPr>
          <p:cNvPr id="21523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5147" y="2752106"/>
            <a:ext cx="1476587" cy="107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4" name="Pictur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697919"/>
            <a:ext cx="1422400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5" name="Picture 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09761" y="2697919"/>
            <a:ext cx="139530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6" name="Picture 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6774" y="2704693"/>
            <a:ext cx="1747520" cy="10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7" name="Picture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704693"/>
            <a:ext cx="1747520" cy="10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352800" y="4404798"/>
            <a:ext cx="1607538" cy="778933"/>
            <a:chOff x="1485" y="1758"/>
            <a:chExt cx="712" cy="345"/>
          </a:xfrm>
        </p:grpSpPr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485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528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772787" y="6181671"/>
            <a:ext cx="2001095" cy="81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rgbClr val="000000"/>
                </a:solidFill>
                <a:latin typeface="Book Antiqua"/>
              </a:rPr>
              <a:t>Conceptual </a:t>
            </a:r>
          </a:p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rgbClr val="000000"/>
                </a:solidFill>
                <a:latin typeface="Book Antiqua"/>
              </a:rPr>
              <a:t>view</a:t>
            </a:r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5989884" y="4404798"/>
            <a:ext cx="1607538" cy="778933"/>
            <a:chOff x="2653" y="1758"/>
            <a:chExt cx="712" cy="345"/>
          </a:xfrm>
        </p:grpSpPr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653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2696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8482471" y="4404798"/>
            <a:ext cx="1607538" cy="778933"/>
            <a:chOff x="3757" y="1758"/>
            <a:chExt cx="712" cy="345"/>
          </a:xfrm>
        </p:grpSpPr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3757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800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DBMS Architecture</a:t>
            </a:r>
            <a:endParaRPr lang="en-US" dirty="0"/>
          </a:p>
        </p:txBody>
      </p:sp>
      <p:pic>
        <p:nvPicPr>
          <p:cNvPr id="4" name="Picture 3" descr="Fig-1-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1872" y="2356520"/>
            <a:ext cx="5838800" cy="70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91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Database Management</a:t>
            </a:r>
          </a:p>
        </p:txBody>
      </p:sp>
      <p:grpSp>
        <p:nvGrpSpPr>
          <p:cNvPr id="87043" name="Group 1027"/>
          <p:cNvGrpSpPr>
            <a:grpSpLocks/>
          </p:cNvGrpSpPr>
          <p:nvPr/>
        </p:nvGrpSpPr>
        <p:grpSpPr bwMode="auto">
          <a:xfrm>
            <a:off x="1304996" y="2596501"/>
            <a:ext cx="10397067" cy="6312747"/>
            <a:chOff x="578" y="988"/>
            <a:chExt cx="4605" cy="2796"/>
          </a:xfrm>
        </p:grpSpPr>
        <p:sp>
          <p:nvSpPr>
            <p:cNvPr id="87044" name="Rectangle 1028"/>
            <p:cNvSpPr>
              <a:spLocks noChangeArrowheads="1"/>
            </p:cNvSpPr>
            <p:nvPr/>
          </p:nvSpPr>
          <p:spPr bwMode="auto">
            <a:xfrm>
              <a:off x="4027" y="1864"/>
              <a:ext cx="1156" cy="1088"/>
            </a:xfrm>
            <a:prstGeom prst="rect">
              <a:avLst/>
            </a:prstGeom>
            <a:solidFill>
              <a:srgbClr val="79001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45" name="Oval 1029"/>
            <p:cNvSpPr>
              <a:spLocks noChangeArrowheads="1"/>
            </p:cNvSpPr>
            <p:nvPr/>
          </p:nvSpPr>
          <p:spPr bwMode="auto">
            <a:xfrm>
              <a:off x="4027" y="1776"/>
              <a:ext cx="1156" cy="160"/>
            </a:xfrm>
            <a:prstGeom prst="ellipse">
              <a:avLst/>
            </a:prstGeom>
            <a:solidFill>
              <a:srgbClr val="790015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87046" name="Group 1030"/>
            <p:cNvGrpSpPr>
              <a:grpSpLocks/>
            </p:cNvGrpSpPr>
            <p:nvPr/>
          </p:nvGrpSpPr>
          <p:grpSpPr bwMode="auto">
            <a:xfrm>
              <a:off x="4028" y="2936"/>
              <a:ext cx="1155" cy="153"/>
              <a:chOff x="4028" y="2936"/>
              <a:chExt cx="1155" cy="153"/>
            </a:xfrm>
          </p:grpSpPr>
          <p:sp>
            <p:nvSpPr>
              <p:cNvPr id="87047" name="Arc 1031"/>
              <p:cNvSpPr>
                <a:spLocks/>
              </p:cNvSpPr>
              <p:nvPr/>
            </p:nvSpPr>
            <p:spPr bwMode="auto">
              <a:xfrm>
                <a:off x="4627" y="2936"/>
                <a:ext cx="556" cy="153"/>
              </a:xfrm>
              <a:custGeom>
                <a:avLst/>
                <a:gdLst>
                  <a:gd name="G0" fmla="+- 0 0 0"/>
                  <a:gd name="G1" fmla="+- 141 0 0"/>
                  <a:gd name="G2" fmla="+- 21600 0 0"/>
                  <a:gd name="T0" fmla="*/ 21599 w 21600"/>
                  <a:gd name="T1" fmla="*/ 0 h 21741"/>
                  <a:gd name="T2" fmla="*/ 0 w 21600"/>
                  <a:gd name="T3" fmla="*/ 21741 h 21741"/>
                  <a:gd name="T4" fmla="*/ 0 w 21600"/>
                  <a:gd name="T5" fmla="*/ 141 h 21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41" fill="none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</a:path>
                  <a:path w="21600" h="21741" stroke="0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48" name="Arc 1032"/>
              <p:cNvSpPr>
                <a:spLocks/>
              </p:cNvSpPr>
              <p:nvPr/>
            </p:nvSpPr>
            <p:spPr bwMode="auto">
              <a:xfrm>
                <a:off x="4028" y="2946"/>
                <a:ext cx="616" cy="1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565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</a:path>
                  <a:path w="21600" h="21599" stroke="0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49" name="Rectangle 1033"/>
            <p:cNvSpPr>
              <a:spLocks noChangeArrowheads="1"/>
            </p:cNvSpPr>
            <p:nvPr/>
          </p:nvSpPr>
          <p:spPr bwMode="auto">
            <a:xfrm>
              <a:off x="4257" y="2308"/>
              <a:ext cx="717" cy="231"/>
            </a:xfrm>
            <a:prstGeom prst="rect">
              <a:avLst/>
            </a:prstGeom>
            <a:solidFill>
              <a:srgbClr val="7900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87050" name="Rectangle 1034"/>
            <p:cNvSpPr>
              <a:spLocks noChangeArrowheads="1"/>
            </p:cNvSpPr>
            <p:nvPr/>
          </p:nvSpPr>
          <p:spPr bwMode="auto">
            <a:xfrm>
              <a:off x="2653" y="1580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DBMS</a:t>
              </a:r>
            </a:p>
          </p:txBody>
        </p:sp>
        <p:sp>
          <p:nvSpPr>
            <p:cNvPr id="87051" name="Rectangle 1035"/>
            <p:cNvSpPr>
              <a:spLocks noChangeArrowheads="1"/>
            </p:cNvSpPr>
            <p:nvPr/>
          </p:nvSpPr>
          <p:spPr bwMode="auto">
            <a:xfrm>
              <a:off x="578" y="1000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52" name="Rectangle 1036"/>
            <p:cNvSpPr>
              <a:spLocks noChangeArrowheads="1"/>
            </p:cNvSpPr>
            <p:nvPr/>
          </p:nvSpPr>
          <p:spPr bwMode="auto">
            <a:xfrm>
              <a:off x="598" y="988"/>
              <a:ext cx="926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1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4" name="Rectangle 1038"/>
            <p:cNvSpPr>
              <a:spLocks noChangeArrowheads="1"/>
            </p:cNvSpPr>
            <p:nvPr/>
          </p:nvSpPr>
          <p:spPr bwMode="auto">
            <a:xfrm>
              <a:off x="602" y="2092"/>
              <a:ext cx="926" cy="657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2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5" name="Rectangle 1039"/>
            <p:cNvSpPr>
              <a:spLocks noChangeArrowheads="1"/>
            </p:cNvSpPr>
            <p:nvPr/>
          </p:nvSpPr>
          <p:spPr bwMode="auto">
            <a:xfrm>
              <a:off x="578" y="3128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56" name="Rectangle 1040"/>
            <p:cNvSpPr>
              <a:spLocks noChangeArrowheads="1"/>
            </p:cNvSpPr>
            <p:nvPr/>
          </p:nvSpPr>
          <p:spPr bwMode="auto">
            <a:xfrm>
              <a:off x="598" y="3116"/>
              <a:ext cx="926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3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grpSp>
          <p:nvGrpSpPr>
            <p:cNvPr id="87057" name="Group 1041"/>
            <p:cNvGrpSpPr>
              <a:grpSpLocks/>
            </p:cNvGrpSpPr>
            <p:nvPr/>
          </p:nvGrpSpPr>
          <p:grpSpPr bwMode="auto">
            <a:xfrm>
              <a:off x="2287" y="1900"/>
              <a:ext cx="1267" cy="1064"/>
              <a:chOff x="2287" y="1900"/>
              <a:chExt cx="1267" cy="1064"/>
            </a:xfrm>
          </p:grpSpPr>
          <p:sp>
            <p:nvSpPr>
              <p:cNvPr id="87058" name="Rectangle 1042"/>
              <p:cNvSpPr>
                <a:spLocks noChangeArrowheads="1"/>
              </p:cNvSpPr>
              <p:nvPr/>
            </p:nvSpPr>
            <p:spPr bwMode="auto">
              <a:xfrm>
                <a:off x="2287" y="1900"/>
                <a:ext cx="1267" cy="10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59" name="Line 1043"/>
              <p:cNvSpPr>
                <a:spLocks noChangeShapeType="1"/>
              </p:cNvSpPr>
              <p:nvPr/>
            </p:nvSpPr>
            <p:spPr bwMode="auto">
              <a:xfrm>
                <a:off x="2287" y="2436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0" name="Line 1044"/>
              <p:cNvSpPr>
                <a:spLocks noChangeShapeType="1"/>
              </p:cNvSpPr>
              <p:nvPr/>
            </p:nvSpPr>
            <p:spPr bwMode="auto">
              <a:xfrm>
                <a:off x="2287" y="2708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1" name="Line 1045"/>
              <p:cNvSpPr>
                <a:spLocks noChangeShapeType="1"/>
              </p:cNvSpPr>
              <p:nvPr/>
            </p:nvSpPr>
            <p:spPr bwMode="auto">
              <a:xfrm>
                <a:off x="2295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62" name="Rectangle 1046"/>
            <p:cNvSpPr>
              <a:spLocks noChangeArrowheads="1"/>
            </p:cNvSpPr>
            <p:nvPr/>
          </p:nvSpPr>
          <p:spPr bwMode="auto">
            <a:xfrm>
              <a:off x="2401" y="1875"/>
              <a:ext cx="107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description</a:t>
              </a:r>
            </a:p>
          </p:txBody>
        </p:sp>
        <p:sp>
          <p:nvSpPr>
            <p:cNvPr id="87063" name="Rectangle 1047"/>
            <p:cNvSpPr>
              <a:spLocks noChangeArrowheads="1"/>
            </p:cNvSpPr>
            <p:nvPr/>
          </p:nvSpPr>
          <p:spPr bwMode="auto">
            <a:xfrm>
              <a:off x="2296" y="2147"/>
              <a:ext cx="128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manipulation</a:t>
              </a:r>
            </a:p>
          </p:txBody>
        </p:sp>
        <p:sp>
          <p:nvSpPr>
            <p:cNvPr id="87064" name="Rectangle 1048"/>
            <p:cNvSpPr>
              <a:spLocks noChangeArrowheads="1"/>
            </p:cNvSpPr>
            <p:nvPr/>
          </p:nvSpPr>
          <p:spPr bwMode="auto">
            <a:xfrm>
              <a:off x="2560" y="2419"/>
              <a:ext cx="6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control</a:t>
              </a:r>
            </a:p>
          </p:txBody>
        </p:sp>
        <p:grpSp>
          <p:nvGrpSpPr>
            <p:cNvPr id="87065" name="Group 1049"/>
            <p:cNvGrpSpPr>
              <a:grpSpLocks/>
            </p:cNvGrpSpPr>
            <p:nvPr/>
          </p:nvGrpSpPr>
          <p:grpSpPr bwMode="auto">
            <a:xfrm>
              <a:off x="2916" y="2812"/>
              <a:ext cx="8" cy="120"/>
              <a:chOff x="2916" y="2812"/>
              <a:chExt cx="8" cy="120"/>
            </a:xfrm>
          </p:grpSpPr>
          <p:sp>
            <p:nvSpPr>
              <p:cNvPr id="87066" name="Oval 1050"/>
              <p:cNvSpPr>
                <a:spLocks noChangeArrowheads="1"/>
              </p:cNvSpPr>
              <p:nvPr/>
            </p:nvSpPr>
            <p:spPr bwMode="auto">
              <a:xfrm>
                <a:off x="2916" y="2812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7" name="Oval 1051"/>
              <p:cNvSpPr>
                <a:spLocks noChangeArrowheads="1"/>
              </p:cNvSpPr>
              <p:nvPr/>
            </p:nvSpPr>
            <p:spPr bwMode="auto">
              <a:xfrm>
                <a:off x="2916" y="2868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8" name="Oval 1052"/>
              <p:cNvSpPr>
                <a:spLocks noChangeArrowheads="1"/>
              </p:cNvSpPr>
              <p:nvPr/>
            </p:nvSpPr>
            <p:spPr bwMode="auto">
              <a:xfrm>
                <a:off x="2916" y="2924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69" name="Line 1053"/>
            <p:cNvSpPr>
              <a:spLocks noChangeShapeType="1"/>
            </p:cNvSpPr>
            <p:nvPr/>
          </p:nvSpPr>
          <p:spPr bwMode="auto">
            <a:xfrm>
              <a:off x="1559" y="2432"/>
              <a:ext cx="7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0" name="Line 1054"/>
            <p:cNvSpPr>
              <a:spLocks noChangeShapeType="1"/>
            </p:cNvSpPr>
            <p:nvPr/>
          </p:nvSpPr>
          <p:spPr bwMode="auto">
            <a:xfrm>
              <a:off x="1551" y="1312"/>
              <a:ext cx="720" cy="7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1" name="Line 1055"/>
            <p:cNvSpPr>
              <a:spLocks noChangeShapeType="1"/>
            </p:cNvSpPr>
            <p:nvPr/>
          </p:nvSpPr>
          <p:spPr bwMode="auto">
            <a:xfrm flipV="1">
              <a:off x="1551" y="2828"/>
              <a:ext cx="720" cy="6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2" name="Line 1056"/>
            <p:cNvSpPr>
              <a:spLocks noChangeShapeType="1"/>
            </p:cNvSpPr>
            <p:nvPr/>
          </p:nvSpPr>
          <p:spPr bwMode="auto">
            <a:xfrm>
              <a:off x="3551" y="2432"/>
              <a:ext cx="4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55588"/>
            <a:ext cx="12649200" cy="1612900"/>
          </a:xfrm>
        </p:spPr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pic>
        <p:nvPicPr>
          <p:cNvPr id="4" name="Picture 3" descr="Fig-1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9952" y="2788568"/>
            <a:ext cx="8064896" cy="64011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data model, query language</a:t>
            </a:r>
            <a:r>
              <a:rPr lang="en-US" dirty="0" smtClean="0"/>
              <a:t>, transaction </a:t>
            </a:r>
            <a:r>
              <a:rPr lang="en-US" dirty="0"/>
              <a:t>management algorithms</a:t>
            </a:r>
          </a:p>
          <a:p>
            <a:pPr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Not well understood and most troublesome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pic>
        <p:nvPicPr>
          <p:cNvPr id="5" name="Picture 4" descr="Fig-1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4208" y="2428528"/>
            <a:ext cx="3479637" cy="68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731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Client-Server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More efficient division of labor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Horizontal and vertical scaling of resources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Better price/performance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Ability to use familiar tools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Client access to remote data (via standards)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Full DBMS functionality provided to client workstations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Overall better system price/performance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8064" y="2356520"/>
            <a:ext cx="6207100" cy="68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4445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 Servers</a:t>
            </a:r>
            <a:endParaRPr lang="en-US" dirty="0"/>
          </a:p>
        </p:txBody>
      </p:sp>
      <p:pic>
        <p:nvPicPr>
          <p:cNvPr id="4" name="Picture 3" descr="Fig-1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8024" y="2419176"/>
            <a:ext cx="6918424" cy="68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69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Distributed DBMS Architecture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96465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86609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91537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373511" y="4253653"/>
            <a:ext cx="2077156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96465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91537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86609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96465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91537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86609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452338" y="3449884"/>
            <a:ext cx="1770098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403058" y="3440853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6556587" y="3449884"/>
            <a:ext cx="178816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951620" y="2451947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951620" y="5612836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951620" y="7238436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4443307" y="5075484"/>
            <a:ext cx="178816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6728178" y="5066453"/>
            <a:ext cx="16256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6403058" y="5066453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445233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640305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835377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4077480" y="2749973"/>
            <a:ext cx="79487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Book Antiqua"/>
              </a:rPr>
              <a:t>ES</a:t>
            </a:r>
            <a:r>
              <a:rPr lang="en-US" sz="2600" b="1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010138" y="2768035"/>
            <a:ext cx="79487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951926" y="2759004"/>
            <a:ext cx="81951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5920463" y="4402667"/>
            <a:ext cx="10193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3969504" y="6010204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5893131" y="6019235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852980" y="6019235"/>
            <a:ext cx="106029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4006959" y="7446151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966710" y="7482275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7917528" y="7482275"/>
            <a:ext cx="94926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Peer-to-</a:t>
            </a:r>
            <a:r>
              <a:rPr lang="en-US" dirty="0" smtClean="0"/>
              <a:t>Peer Component </a:t>
            </a:r>
            <a:r>
              <a:rPr lang="en-US" dirty="0"/>
              <a:t>Architecture</a:t>
            </a:r>
          </a:p>
        </p:txBody>
      </p:sp>
      <p:grpSp>
        <p:nvGrpSpPr>
          <p:cNvPr id="52314" name="Group 90"/>
          <p:cNvGrpSpPr>
            <a:grpSpLocks/>
          </p:cNvGrpSpPr>
          <p:nvPr/>
        </p:nvGrpSpPr>
        <p:grpSpPr bwMode="auto">
          <a:xfrm>
            <a:off x="6687541" y="2429369"/>
            <a:ext cx="5951502" cy="5707662"/>
            <a:chOff x="2971" y="1056"/>
            <a:chExt cx="2636" cy="2528"/>
          </a:xfrm>
        </p:grpSpPr>
        <p:sp>
          <p:nvSpPr>
            <p:cNvPr id="52315" name="Rectangle 91"/>
            <p:cNvSpPr>
              <a:spLocks noChangeArrowheads="1"/>
            </p:cNvSpPr>
            <p:nvPr/>
          </p:nvSpPr>
          <p:spPr bwMode="auto">
            <a:xfrm>
              <a:off x="2971" y="1084"/>
              <a:ext cx="2068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52316" name="Group 92"/>
            <p:cNvGrpSpPr>
              <a:grpSpLocks/>
            </p:cNvGrpSpPr>
            <p:nvPr/>
          </p:nvGrpSpPr>
          <p:grpSpPr bwMode="auto">
            <a:xfrm>
              <a:off x="5271" y="2276"/>
              <a:ext cx="312" cy="288"/>
              <a:chOff x="5271" y="2276"/>
              <a:chExt cx="312" cy="288"/>
            </a:xfrm>
          </p:grpSpPr>
          <p:sp>
            <p:nvSpPr>
              <p:cNvPr id="52317" name="Oval 93"/>
              <p:cNvSpPr>
                <a:spLocks noChangeArrowheads="1"/>
              </p:cNvSpPr>
              <p:nvPr/>
            </p:nvSpPr>
            <p:spPr bwMode="auto">
              <a:xfrm>
                <a:off x="5271" y="2460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18" name="Oval 94"/>
              <p:cNvSpPr>
                <a:spLocks noChangeArrowheads="1"/>
              </p:cNvSpPr>
              <p:nvPr/>
            </p:nvSpPr>
            <p:spPr bwMode="auto">
              <a:xfrm>
                <a:off x="5271" y="2428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19" name="Oval 95"/>
              <p:cNvSpPr>
                <a:spLocks noChangeArrowheads="1"/>
              </p:cNvSpPr>
              <p:nvPr/>
            </p:nvSpPr>
            <p:spPr bwMode="auto">
              <a:xfrm>
                <a:off x="5271" y="2396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0" name="Oval 96"/>
              <p:cNvSpPr>
                <a:spLocks noChangeArrowheads="1"/>
              </p:cNvSpPr>
              <p:nvPr/>
            </p:nvSpPr>
            <p:spPr bwMode="auto">
              <a:xfrm>
                <a:off x="5271" y="2364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1" name="Oval 97"/>
              <p:cNvSpPr>
                <a:spLocks noChangeArrowheads="1"/>
              </p:cNvSpPr>
              <p:nvPr/>
            </p:nvSpPr>
            <p:spPr bwMode="auto">
              <a:xfrm>
                <a:off x="5271" y="2340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2" name="Oval 98"/>
              <p:cNvSpPr>
                <a:spLocks noChangeArrowheads="1"/>
              </p:cNvSpPr>
              <p:nvPr/>
            </p:nvSpPr>
            <p:spPr bwMode="auto">
              <a:xfrm>
                <a:off x="5271" y="2308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3" name="Oval 99"/>
              <p:cNvSpPr>
                <a:spLocks noChangeArrowheads="1"/>
              </p:cNvSpPr>
              <p:nvPr/>
            </p:nvSpPr>
            <p:spPr bwMode="auto">
              <a:xfrm>
                <a:off x="5271" y="2276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4" name="Oval 100"/>
              <p:cNvSpPr>
                <a:spLocks noChangeArrowheads="1"/>
              </p:cNvSpPr>
              <p:nvPr/>
            </p:nvSpPr>
            <p:spPr bwMode="auto">
              <a:xfrm>
                <a:off x="5407" y="2316"/>
                <a:ext cx="2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4996" y="1941"/>
              <a:ext cx="61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52326" name="Line 102"/>
            <p:cNvSpPr>
              <a:spLocks noChangeShapeType="1"/>
            </p:cNvSpPr>
            <p:nvPr/>
          </p:nvSpPr>
          <p:spPr bwMode="auto">
            <a:xfrm>
              <a:off x="4831" y="242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3065" y="1056"/>
              <a:ext cx="138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b="1" dirty="0">
                  <a:latin typeface="Book Antiqua"/>
                </a:rPr>
                <a:t>DATA PROCESSOR</a:t>
              </a:r>
            </a:p>
          </p:txBody>
        </p:sp>
      </p:grpSp>
      <p:grpSp>
        <p:nvGrpSpPr>
          <p:cNvPr id="52328" name="Group 104"/>
          <p:cNvGrpSpPr>
            <a:grpSpLocks/>
          </p:cNvGrpSpPr>
          <p:nvPr/>
        </p:nvGrpSpPr>
        <p:grpSpPr bwMode="auto">
          <a:xfrm>
            <a:off x="42898" y="2429369"/>
            <a:ext cx="6391769" cy="5707662"/>
            <a:chOff x="28" y="1056"/>
            <a:chExt cx="2831" cy="2528"/>
          </a:xfrm>
        </p:grpSpPr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695" y="1084"/>
              <a:ext cx="2164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519" y="2556"/>
              <a:ext cx="25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775" y="1056"/>
              <a:ext cx="134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b="1" dirty="0">
                  <a:latin typeface="Book Antiqua"/>
                </a:rPr>
                <a:t>USER PROCESSOR</a:t>
              </a:r>
            </a:p>
          </p:txBody>
        </p:sp>
        <p:sp>
          <p:nvSpPr>
            <p:cNvPr id="52332" name="AutoShape 108"/>
            <p:cNvSpPr>
              <a:spLocks noChangeArrowheads="1"/>
            </p:cNvSpPr>
            <p:nvPr/>
          </p:nvSpPr>
          <p:spPr bwMode="auto">
            <a:xfrm>
              <a:off x="127" y="2106"/>
              <a:ext cx="385" cy="636"/>
            </a:xfrm>
            <a:prstGeom prst="octagon">
              <a:avLst>
                <a:gd name="adj" fmla="val 29282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>
              <a:off x="75" y="2323"/>
              <a:ext cx="4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sz="2300" dirty="0">
                  <a:latin typeface="Book Antiqua"/>
                </a:rPr>
                <a:t>USER</a:t>
              </a:r>
            </a:p>
          </p:txBody>
        </p:sp>
        <p:sp>
          <p:nvSpPr>
            <p:cNvPr id="52334" name="Line 110"/>
            <p:cNvSpPr>
              <a:spLocks noChangeShapeType="1"/>
            </p:cNvSpPr>
            <p:nvPr/>
          </p:nvSpPr>
          <p:spPr bwMode="auto">
            <a:xfrm flipH="1">
              <a:off x="519" y="2308"/>
              <a:ext cx="2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105" y="1757"/>
              <a:ext cx="56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User</a:t>
              </a:r>
            </a:p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requests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28" y="2857"/>
              <a:ext cx="67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System</a:t>
              </a:r>
            </a:p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responses</a:t>
              </a:r>
            </a:p>
          </p:txBody>
        </p:sp>
      </p:grpSp>
      <p:sp>
        <p:nvSpPr>
          <p:cNvPr id="52337" name="Line 113"/>
          <p:cNvSpPr>
            <a:spLocks noChangeShapeType="1"/>
          </p:cNvSpPr>
          <p:nvPr/>
        </p:nvSpPr>
        <p:spPr bwMode="auto">
          <a:xfrm>
            <a:off x="6156961" y="5572196"/>
            <a:ext cx="10837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39" name="AutoShape 115"/>
          <p:cNvSpPr>
            <a:spLocks noChangeArrowheads="1"/>
          </p:cNvSpPr>
          <p:nvPr/>
        </p:nvSpPr>
        <p:spPr bwMode="auto">
          <a:xfrm>
            <a:off x="1767841" y="4515555"/>
            <a:ext cx="713457" cy="182428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1713654" y="3242168"/>
            <a:ext cx="1463039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>
            <a:off x="1864943" y="3203786"/>
            <a:ext cx="1151431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External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2" name="Line 118"/>
          <p:cNvSpPr>
            <a:spLocks noChangeShapeType="1"/>
          </p:cNvSpPr>
          <p:nvPr/>
        </p:nvSpPr>
        <p:spPr bwMode="auto">
          <a:xfrm flipH="1">
            <a:off x="2097476" y="3973688"/>
            <a:ext cx="248355" cy="52380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3" name="Rectangle 119"/>
          <p:cNvSpPr>
            <a:spLocks noChangeArrowheads="1"/>
          </p:cNvSpPr>
          <p:nvPr/>
        </p:nvSpPr>
        <p:spPr bwMode="auto">
          <a:xfrm rot="16200000">
            <a:off x="1282526" y="5073076"/>
            <a:ext cx="166376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User Interface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Handler</a:t>
            </a:r>
          </a:p>
        </p:txBody>
      </p:sp>
      <p:sp>
        <p:nvSpPr>
          <p:cNvPr id="52345" name="AutoShape 121"/>
          <p:cNvSpPr>
            <a:spLocks noChangeArrowheads="1"/>
          </p:cNvSpPr>
          <p:nvPr/>
        </p:nvSpPr>
        <p:spPr bwMode="auto">
          <a:xfrm>
            <a:off x="3005103" y="4542649"/>
            <a:ext cx="740551" cy="182428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6" name="Rectangle 122"/>
          <p:cNvSpPr>
            <a:spLocks noChangeArrowheads="1"/>
          </p:cNvSpPr>
          <p:nvPr/>
        </p:nvSpPr>
        <p:spPr bwMode="auto">
          <a:xfrm>
            <a:off x="3411503" y="3242169"/>
            <a:ext cx="1571413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7" name="Rectangle 123"/>
          <p:cNvSpPr>
            <a:spLocks noChangeArrowheads="1"/>
          </p:cNvSpPr>
          <p:nvPr/>
        </p:nvSpPr>
        <p:spPr bwMode="auto">
          <a:xfrm>
            <a:off x="3420530" y="3197013"/>
            <a:ext cx="1521750" cy="83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8" name="Line 124"/>
          <p:cNvSpPr>
            <a:spLocks noChangeShapeType="1"/>
          </p:cNvSpPr>
          <p:nvPr/>
        </p:nvSpPr>
        <p:spPr bwMode="auto">
          <a:xfrm>
            <a:off x="2950916" y="3994008"/>
            <a:ext cx="311124" cy="5227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9" name="Line 125"/>
          <p:cNvSpPr>
            <a:spLocks noChangeShapeType="1"/>
          </p:cNvSpPr>
          <p:nvPr/>
        </p:nvSpPr>
        <p:spPr bwMode="auto">
          <a:xfrm flipH="1">
            <a:off x="3379894" y="4000782"/>
            <a:ext cx="519289" cy="52380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0" name="Line 126"/>
          <p:cNvSpPr>
            <a:spLocks noChangeShapeType="1"/>
          </p:cNvSpPr>
          <p:nvPr/>
        </p:nvSpPr>
        <p:spPr bwMode="auto">
          <a:xfrm>
            <a:off x="2508392" y="5499946"/>
            <a:ext cx="487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1" name="Rectangle 127"/>
          <p:cNvSpPr>
            <a:spLocks noChangeArrowheads="1"/>
          </p:cNvSpPr>
          <p:nvPr/>
        </p:nvSpPr>
        <p:spPr bwMode="auto">
          <a:xfrm rot="16200000">
            <a:off x="2497703" y="5093397"/>
            <a:ext cx="171471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Semantic Data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Controller</a:t>
            </a:r>
          </a:p>
        </p:txBody>
      </p:sp>
      <p:sp>
        <p:nvSpPr>
          <p:cNvPr id="52353" name="AutoShape 129"/>
          <p:cNvSpPr>
            <a:spLocks noChangeArrowheads="1"/>
          </p:cNvSpPr>
          <p:nvPr/>
        </p:nvSpPr>
        <p:spPr bwMode="auto">
          <a:xfrm>
            <a:off x="5452533" y="4542649"/>
            <a:ext cx="740551" cy="190556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4" name="Line 130"/>
          <p:cNvSpPr>
            <a:spLocks noChangeShapeType="1"/>
          </p:cNvSpPr>
          <p:nvPr/>
        </p:nvSpPr>
        <p:spPr bwMode="auto">
          <a:xfrm>
            <a:off x="5028071" y="5499947"/>
            <a:ext cx="4154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5" name="Rectangle 131"/>
          <p:cNvSpPr>
            <a:spLocks noChangeArrowheads="1"/>
          </p:cNvSpPr>
          <p:nvPr/>
        </p:nvSpPr>
        <p:spPr bwMode="auto">
          <a:xfrm rot="16200000">
            <a:off x="5234643" y="5053271"/>
            <a:ext cx="1221487" cy="80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Execution</a:t>
            </a:r>
          </a:p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Monitor</a:t>
            </a:r>
          </a:p>
        </p:txBody>
      </p:sp>
      <p:sp>
        <p:nvSpPr>
          <p:cNvPr id="52357" name="Rectangle 133"/>
          <p:cNvSpPr>
            <a:spLocks noChangeArrowheads="1"/>
          </p:cNvSpPr>
          <p:nvPr/>
        </p:nvSpPr>
        <p:spPr bwMode="auto">
          <a:xfrm>
            <a:off x="8534401" y="2944143"/>
            <a:ext cx="1029546" cy="8850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8" name="AutoShape 134"/>
          <p:cNvSpPr>
            <a:spLocks noChangeArrowheads="1"/>
          </p:cNvSpPr>
          <p:nvPr/>
        </p:nvSpPr>
        <p:spPr bwMode="auto">
          <a:xfrm>
            <a:off x="8613423" y="4542650"/>
            <a:ext cx="903110" cy="1878472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9" name="Line 135"/>
          <p:cNvSpPr>
            <a:spLocks noChangeShapeType="1"/>
          </p:cNvSpPr>
          <p:nvPr/>
        </p:nvSpPr>
        <p:spPr bwMode="auto">
          <a:xfrm>
            <a:off x="8179930" y="5490917"/>
            <a:ext cx="40188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52360" name="Group 136"/>
          <p:cNvGrpSpPr>
            <a:grpSpLocks/>
          </p:cNvGrpSpPr>
          <p:nvPr/>
        </p:nvGrpSpPr>
        <p:grpSpPr bwMode="auto">
          <a:xfrm>
            <a:off x="8532143" y="2889956"/>
            <a:ext cx="1031804" cy="1047609"/>
            <a:chOff x="3779" y="1280"/>
            <a:chExt cx="457" cy="464"/>
          </a:xfrm>
        </p:grpSpPr>
        <p:sp>
          <p:nvSpPr>
            <p:cNvPr id="52361" name="Rectangle 137"/>
            <p:cNvSpPr>
              <a:spLocks noChangeArrowheads="1"/>
            </p:cNvSpPr>
            <p:nvPr/>
          </p:nvSpPr>
          <p:spPr bwMode="auto">
            <a:xfrm>
              <a:off x="3780" y="1320"/>
              <a:ext cx="456" cy="3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62" name="Oval 138"/>
            <p:cNvSpPr>
              <a:spLocks noChangeArrowheads="1"/>
            </p:cNvSpPr>
            <p:nvPr/>
          </p:nvSpPr>
          <p:spPr bwMode="auto">
            <a:xfrm>
              <a:off x="3779" y="16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63" name="Oval 139"/>
            <p:cNvSpPr>
              <a:spLocks noChangeArrowheads="1"/>
            </p:cNvSpPr>
            <p:nvPr/>
          </p:nvSpPr>
          <p:spPr bwMode="auto">
            <a:xfrm>
              <a:off x="3779" y="12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2364" name="Line 140"/>
          <p:cNvSpPr>
            <a:spLocks noChangeShapeType="1"/>
          </p:cNvSpPr>
          <p:nvPr/>
        </p:nvSpPr>
        <p:spPr bwMode="auto">
          <a:xfrm>
            <a:off x="9055947" y="3802099"/>
            <a:ext cx="0" cy="71345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65" name="Rectangle 141"/>
          <p:cNvSpPr>
            <a:spLocks noChangeArrowheads="1"/>
          </p:cNvSpPr>
          <p:nvPr/>
        </p:nvSpPr>
        <p:spPr bwMode="auto">
          <a:xfrm>
            <a:off x="8539487" y="3043485"/>
            <a:ext cx="1041951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System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Log</a:t>
            </a:r>
          </a:p>
        </p:txBody>
      </p:sp>
      <p:sp>
        <p:nvSpPr>
          <p:cNvPr id="52366" name="Rectangle 142"/>
          <p:cNvSpPr>
            <a:spLocks noChangeArrowheads="1"/>
          </p:cNvSpPr>
          <p:nvPr/>
        </p:nvSpPr>
        <p:spPr bwMode="auto">
          <a:xfrm rot="16200000">
            <a:off x="8185652" y="5131781"/>
            <a:ext cx="17857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Local Recovery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52368" name="AutoShape 144"/>
          <p:cNvSpPr>
            <a:spLocks noChangeArrowheads="1"/>
          </p:cNvSpPr>
          <p:nvPr/>
        </p:nvSpPr>
        <p:spPr bwMode="auto">
          <a:xfrm>
            <a:off x="9986152" y="4542650"/>
            <a:ext cx="903111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69" name="Line 145"/>
          <p:cNvSpPr>
            <a:spLocks noChangeShapeType="1"/>
          </p:cNvSpPr>
          <p:nvPr/>
        </p:nvSpPr>
        <p:spPr bwMode="auto">
          <a:xfrm>
            <a:off x="9552659" y="5490917"/>
            <a:ext cx="40188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0" name="Rectangle 146"/>
          <p:cNvSpPr>
            <a:spLocks noChangeArrowheads="1"/>
          </p:cNvSpPr>
          <p:nvPr/>
        </p:nvSpPr>
        <p:spPr bwMode="auto">
          <a:xfrm>
            <a:off x="9724250" y="3242170"/>
            <a:ext cx="1463040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1" name="Rectangle 147"/>
          <p:cNvSpPr>
            <a:spLocks noChangeArrowheads="1"/>
          </p:cNvSpPr>
          <p:nvPr/>
        </p:nvSpPr>
        <p:spPr bwMode="auto">
          <a:xfrm>
            <a:off x="9863788" y="3212819"/>
            <a:ext cx="1123003" cy="83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Internal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72" name="Line 148"/>
          <p:cNvSpPr>
            <a:spLocks noChangeShapeType="1"/>
          </p:cNvSpPr>
          <p:nvPr/>
        </p:nvSpPr>
        <p:spPr bwMode="auto">
          <a:xfrm>
            <a:off x="10410614" y="3991752"/>
            <a:ext cx="0" cy="52380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3" name="Rectangle 149"/>
          <p:cNvSpPr>
            <a:spLocks noChangeArrowheads="1"/>
          </p:cNvSpPr>
          <p:nvPr/>
        </p:nvSpPr>
        <p:spPr bwMode="auto">
          <a:xfrm rot="16200000">
            <a:off x="9838659" y="5032093"/>
            <a:ext cx="1195839" cy="88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Runtime</a:t>
            </a:r>
          </a:p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Support</a:t>
            </a:r>
          </a:p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5" name="Rectangle 151"/>
          <p:cNvSpPr>
            <a:spLocks noChangeArrowheads="1"/>
          </p:cNvSpPr>
          <p:nvPr/>
        </p:nvSpPr>
        <p:spPr bwMode="auto">
          <a:xfrm>
            <a:off x="6879449" y="3242169"/>
            <a:ext cx="1571414" cy="740551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6" name="AutoShape 152"/>
          <p:cNvSpPr>
            <a:spLocks noChangeArrowheads="1"/>
          </p:cNvSpPr>
          <p:nvPr/>
        </p:nvSpPr>
        <p:spPr bwMode="auto">
          <a:xfrm>
            <a:off x="7240694" y="4542649"/>
            <a:ext cx="903112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7" name="Line 153"/>
          <p:cNvSpPr>
            <a:spLocks noChangeShapeType="1"/>
          </p:cNvSpPr>
          <p:nvPr/>
        </p:nvSpPr>
        <p:spPr bwMode="auto">
          <a:xfrm>
            <a:off x="7701281" y="3991751"/>
            <a:ext cx="0" cy="52380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8" name="Rectangle 154"/>
          <p:cNvSpPr>
            <a:spLocks noChangeArrowheads="1"/>
          </p:cNvSpPr>
          <p:nvPr/>
        </p:nvSpPr>
        <p:spPr bwMode="auto">
          <a:xfrm rot="16200000">
            <a:off x="6948607" y="5147584"/>
            <a:ext cx="147148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Local Query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6944921" y="3197013"/>
            <a:ext cx="1521750" cy="83869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 flipH="1">
            <a:off x="4774208" y="3957885"/>
            <a:ext cx="967322" cy="558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2" name="AutoShape 158"/>
          <p:cNvSpPr>
            <a:spLocks noChangeArrowheads="1"/>
          </p:cNvSpPr>
          <p:nvPr/>
        </p:nvSpPr>
        <p:spPr bwMode="auto">
          <a:xfrm>
            <a:off x="4242366" y="4542649"/>
            <a:ext cx="767644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3" name="Freeform 159"/>
          <p:cNvSpPr>
            <a:spLocks/>
          </p:cNvSpPr>
          <p:nvPr/>
        </p:nvSpPr>
        <p:spPr bwMode="auto">
          <a:xfrm>
            <a:off x="5046135" y="3178951"/>
            <a:ext cx="1374986" cy="778933"/>
          </a:xfrm>
          <a:custGeom>
            <a:avLst/>
            <a:gdLst>
              <a:gd name="T0" fmla="*/ 296 w 609"/>
              <a:gd name="T1" fmla="*/ 0 h 345"/>
              <a:gd name="T2" fmla="*/ 0 w 609"/>
              <a:gd name="T3" fmla="*/ 344 h 345"/>
              <a:gd name="T4" fmla="*/ 608 w 609"/>
              <a:gd name="T5" fmla="*/ 344 h 345"/>
              <a:gd name="T6" fmla="*/ 296 w 609"/>
              <a:gd name="T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9" h="345">
                <a:moveTo>
                  <a:pt x="296" y="0"/>
                </a:moveTo>
                <a:lnTo>
                  <a:pt x="0" y="344"/>
                </a:lnTo>
                <a:lnTo>
                  <a:pt x="608" y="344"/>
                </a:lnTo>
                <a:lnTo>
                  <a:pt x="296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4" name="Line 160"/>
          <p:cNvSpPr>
            <a:spLocks noChangeShapeType="1"/>
          </p:cNvSpPr>
          <p:nvPr/>
        </p:nvSpPr>
        <p:spPr bwMode="auto">
          <a:xfrm>
            <a:off x="4334935" y="3992880"/>
            <a:ext cx="216747" cy="541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5" name="Line 161"/>
          <p:cNvSpPr>
            <a:spLocks noChangeShapeType="1"/>
          </p:cNvSpPr>
          <p:nvPr/>
        </p:nvSpPr>
        <p:spPr bwMode="auto">
          <a:xfrm>
            <a:off x="3772748" y="5499947"/>
            <a:ext cx="4515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6" name="Rectangle 162"/>
          <p:cNvSpPr>
            <a:spLocks noChangeArrowheads="1"/>
          </p:cNvSpPr>
          <p:nvPr/>
        </p:nvSpPr>
        <p:spPr bwMode="auto">
          <a:xfrm rot="16200000">
            <a:off x="3818386" y="5149842"/>
            <a:ext cx="163818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Global Query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Optimizer</a:t>
            </a:r>
          </a:p>
        </p:txBody>
      </p:sp>
      <p:sp>
        <p:nvSpPr>
          <p:cNvPr id="52387" name="Rectangle 163"/>
          <p:cNvSpPr>
            <a:spLocks noChangeArrowheads="1"/>
          </p:cNvSpPr>
          <p:nvPr/>
        </p:nvSpPr>
        <p:spPr bwMode="auto">
          <a:xfrm>
            <a:off x="5289974" y="3504071"/>
            <a:ext cx="894080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/>
              </a:rPr>
              <a:t>GD/D</a:t>
            </a:r>
          </a:p>
        </p:txBody>
      </p:sp>
      <p:sp>
        <p:nvSpPr>
          <p:cNvPr id="52388" name="Freeform 164"/>
          <p:cNvSpPr>
            <a:spLocks/>
          </p:cNvSpPr>
          <p:nvPr/>
        </p:nvSpPr>
        <p:spPr bwMode="auto">
          <a:xfrm>
            <a:off x="2083930" y="6339840"/>
            <a:ext cx="3659857" cy="1083733"/>
          </a:xfrm>
          <a:custGeom>
            <a:avLst/>
            <a:gdLst>
              <a:gd name="T0" fmla="*/ 1621 w 1621"/>
              <a:gd name="T1" fmla="*/ 48 h 480"/>
              <a:gd name="T2" fmla="*/ 1372 w 1621"/>
              <a:gd name="T3" fmla="*/ 480 h 480"/>
              <a:gd name="T4" fmla="*/ 277 w 1621"/>
              <a:gd name="T5" fmla="*/ 480 h 480"/>
              <a:gd name="T6" fmla="*/ 0 w 1621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1" h="480">
                <a:moveTo>
                  <a:pt x="1621" y="48"/>
                </a:moveTo>
                <a:lnTo>
                  <a:pt x="1372" y="480"/>
                </a:lnTo>
                <a:lnTo>
                  <a:pt x="277" y="48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654528" y="6422834"/>
            <a:ext cx="2808312" cy="974246"/>
            <a:chOff x="7654528" y="6422834"/>
            <a:chExt cx="2808312" cy="97424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9958784" y="6422834"/>
              <a:ext cx="504056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8086576" y="7397080"/>
              <a:ext cx="1872208" cy="0"/>
            </a:xfrm>
            <a:prstGeom prst="line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H="1" flipV="1">
              <a:off x="7654528" y="6422834"/>
              <a:ext cx="432048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Multi-DBMS Architecture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185920" y="2709333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45938" y="2718364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109547" y="2700302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888285" y="4343964"/>
            <a:ext cx="141788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020907" y="7289429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558184" y="3508648"/>
            <a:ext cx="1880998" cy="82628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6619804" y="3436640"/>
            <a:ext cx="0" cy="8892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6773333" y="3504071"/>
            <a:ext cx="1842347" cy="8308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7186429" y="2542259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4154311" y="5156765"/>
            <a:ext cx="2311964" cy="11559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6944925" y="5156764"/>
            <a:ext cx="2212622" cy="110179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6619804" y="5156765"/>
            <a:ext cx="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504071" y="6782364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504071" y="6731565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6619804" y="6782364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619804" y="6731565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9816818" y="6748498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6087538" y="4483947"/>
            <a:ext cx="10193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079173" y="4285263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9310639" y="431235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4137292" y="2858347"/>
            <a:ext cx="107261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latin typeface="Book Antiqua"/>
              </a:rPr>
              <a:t>GES</a:t>
            </a:r>
            <a:r>
              <a:rPr lang="en-US" sz="2600" b="1" baseline="-25000" dirty="0">
                <a:latin typeface="Book Antiqua"/>
              </a:rPr>
              <a:t>1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969565" y="2709333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8001565" y="26912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743005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045938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880925" y="5946987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2880925" y="7397080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996658" y="59424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996658" y="7419658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9166578" y="59424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9166578" y="7397080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920285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10309014" y="437009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2393244" y="5156765"/>
            <a:ext cx="876018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8518624" y="5164537"/>
            <a:ext cx="964043" cy="75084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H="1">
            <a:off x="3793067" y="5156765"/>
            <a:ext cx="89408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10024533" y="5156765"/>
            <a:ext cx="89408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107619" y="6082453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9265551" y="6082453"/>
            <a:ext cx="10573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7847599" y="585667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7847599" y="718105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6163135" y="7533028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9321067" y="7533028"/>
            <a:ext cx="94634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1808706" y="4483947"/>
            <a:ext cx="112618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11</a:t>
            </a:r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4107900" y="4483947"/>
            <a:ext cx="113140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</a:t>
            </a:r>
            <a:r>
              <a:rPr lang="en-US" sz="2600" b="1" i="1" baseline="-25000" dirty="0">
                <a:solidFill>
                  <a:schemeClr val="bg1"/>
                </a:solidFill>
                <a:latin typeface="Book Antiqua"/>
              </a:rPr>
              <a:t>n</a:t>
            </a: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7995113" y="4483947"/>
            <a:ext cx="110566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i="1" baseline="-25000" dirty="0">
                <a:solidFill>
                  <a:schemeClr val="bg1"/>
                </a:solidFill>
                <a:latin typeface="Book Antiqua"/>
              </a:rPr>
              <a:t>n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</a:t>
            </a:r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10326203" y="4483947"/>
            <a:ext cx="122094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i="1" baseline="-25000" dirty="0" err="1">
                <a:solidFill>
                  <a:schemeClr val="bg1"/>
                </a:solidFill>
                <a:latin typeface="Book Antiqua"/>
              </a:rPr>
              <a:t>nm</a:t>
            </a:r>
            <a:endParaRPr lang="en-US" sz="2600" b="1" i="1" baseline="-25000" dirty="0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6060919" y="2849315"/>
            <a:ext cx="107261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latin typeface="Book Antiqua"/>
              </a:rPr>
              <a:t>GES</a:t>
            </a:r>
            <a:r>
              <a:rPr lang="en-US" sz="2600" b="1" baseline="-25000" dirty="0">
                <a:latin typeface="Book Antiqua"/>
              </a:rPr>
              <a:t>2</a:t>
            </a:r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8083188" y="2831253"/>
            <a:ext cx="109433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latin typeface="Book Antiqua"/>
              </a:rPr>
              <a:t>GES</a:t>
            </a:r>
            <a:r>
              <a:rPr lang="en-US" sz="2600" b="1" i="1" baseline="-25000" dirty="0" err="1">
                <a:latin typeface="Book Antiqua"/>
              </a:rPr>
              <a:t>n</a:t>
            </a:r>
            <a:endParaRPr lang="en-US" sz="2600" b="1" i="1" baseline="-25000" dirty="0">
              <a:latin typeface="Book Antiqua"/>
            </a:endParaRPr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3047402" y="7510450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2991886" y="6086969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44500"/>
            <a:ext cx="12483504" cy="1612900"/>
          </a:xfrm>
          <a:noFill/>
          <a:ln/>
        </p:spPr>
        <p:txBody>
          <a:bodyPr lIns="128692" rIns="128692"/>
          <a:lstStyle/>
          <a:p>
            <a:r>
              <a:rPr lang="en-US" dirty="0" smtClean="0"/>
              <a:t>MDBS Components &amp; Execution</a:t>
            </a:r>
            <a:endParaRPr 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973689" y="4284596"/>
            <a:ext cx="5111609" cy="97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526104" y="4372744"/>
            <a:ext cx="2142249" cy="92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Multi-DBMS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Layer</a:t>
            </a:r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546773" y="6443032"/>
            <a:ext cx="2004907" cy="106567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939645" y="6736543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8398933" y="6443032"/>
            <a:ext cx="2004907" cy="109276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8791805" y="6750090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472853" y="6443032"/>
            <a:ext cx="2004907" cy="106567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5725" y="6736543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5891363" y="2356520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789715" y="4164935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582566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61547" y="8402783"/>
            <a:ext cx="975360" cy="722489"/>
            <a:chOff x="1356" y="3632"/>
            <a:chExt cx="432" cy="320"/>
          </a:xfrm>
        </p:grpSpPr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9" name="Oval 21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1" name="Oval 23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3" name="Oval 25"/>
            <p:cNvSpPr>
              <a:spLocks noChangeArrowheads="1"/>
            </p:cNvSpPr>
            <p:nvPr/>
          </p:nvSpPr>
          <p:spPr bwMode="auto">
            <a:xfrm>
              <a:off x="1356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1364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1372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7" name="Oval 29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9" name="Oval 31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0" name="Oval 32"/>
            <p:cNvSpPr>
              <a:spLocks noChangeArrowheads="1"/>
            </p:cNvSpPr>
            <p:nvPr/>
          </p:nvSpPr>
          <p:spPr bwMode="auto">
            <a:xfrm>
              <a:off x="1356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1" name="Oval 33"/>
            <p:cNvSpPr>
              <a:spLocks noChangeArrowheads="1"/>
            </p:cNvSpPr>
            <p:nvPr/>
          </p:nvSpPr>
          <p:spPr bwMode="auto">
            <a:xfrm>
              <a:off x="1364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2" name="Oval 34"/>
            <p:cNvSpPr>
              <a:spLocks noChangeArrowheads="1"/>
            </p:cNvSpPr>
            <p:nvPr/>
          </p:nvSpPr>
          <p:spPr bwMode="auto">
            <a:xfrm>
              <a:off x="1372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3" name="Oval 35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4" name="Oval 36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5" name="Oval 37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6" name="Oval 38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356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8" name="Oval 40"/>
            <p:cNvSpPr>
              <a:spLocks noChangeArrowheads="1"/>
            </p:cNvSpPr>
            <p:nvPr/>
          </p:nvSpPr>
          <p:spPr bwMode="auto">
            <a:xfrm>
              <a:off x="1364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9" name="Oval 41"/>
            <p:cNvSpPr>
              <a:spLocks noChangeArrowheads="1"/>
            </p:cNvSpPr>
            <p:nvPr/>
          </p:nvSpPr>
          <p:spPr bwMode="auto">
            <a:xfrm>
              <a:off x="1372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1" name="Oval 43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3" name="Oval 45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987627" y="8402783"/>
            <a:ext cx="975360" cy="722489"/>
            <a:chOff x="2652" y="3632"/>
            <a:chExt cx="432" cy="320"/>
          </a:xfrm>
        </p:grpSpPr>
        <p:sp>
          <p:nvSpPr>
            <p:cNvPr id="63535" name="Oval 47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7" name="Oval 49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9" name="Oval 51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1" name="Oval 53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2" name="Oval 54"/>
            <p:cNvSpPr>
              <a:spLocks noChangeArrowheads="1"/>
            </p:cNvSpPr>
            <p:nvPr/>
          </p:nvSpPr>
          <p:spPr bwMode="auto">
            <a:xfrm>
              <a:off x="2652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3" name="Oval 55"/>
            <p:cNvSpPr>
              <a:spLocks noChangeArrowheads="1"/>
            </p:cNvSpPr>
            <p:nvPr/>
          </p:nvSpPr>
          <p:spPr bwMode="auto">
            <a:xfrm>
              <a:off x="2660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4" name="Oval 56"/>
            <p:cNvSpPr>
              <a:spLocks noChangeArrowheads="1"/>
            </p:cNvSpPr>
            <p:nvPr/>
          </p:nvSpPr>
          <p:spPr bwMode="auto">
            <a:xfrm>
              <a:off x="2668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6" name="Oval 58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8" name="Oval 60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2652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0" name="Oval 62"/>
            <p:cNvSpPr>
              <a:spLocks noChangeArrowheads="1"/>
            </p:cNvSpPr>
            <p:nvPr/>
          </p:nvSpPr>
          <p:spPr bwMode="auto">
            <a:xfrm>
              <a:off x="2660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1" name="Oval 63"/>
            <p:cNvSpPr>
              <a:spLocks noChangeArrowheads="1"/>
            </p:cNvSpPr>
            <p:nvPr/>
          </p:nvSpPr>
          <p:spPr bwMode="auto">
            <a:xfrm>
              <a:off x="2668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2" name="Oval 64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3" name="Oval 65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4" name="Oval 66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6" name="Oval 68"/>
            <p:cNvSpPr>
              <a:spLocks noChangeArrowheads="1"/>
            </p:cNvSpPr>
            <p:nvPr/>
          </p:nvSpPr>
          <p:spPr bwMode="auto">
            <a:xfrm>
              <a:off x="2652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2660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8" name="Oval 70"/>
            <p:cNvSpPr>
              <a:spLocks noChangeArrowheads="1"/>
            </p:cNvSpPr>
            <p:nvPr/>
          </p:nvSpPr>
          <p:spPr bwMode="auto">
            <a:xfrm>
              <a:off x="2668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0" name="Oval 72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1" name="Oval 73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2" name="Oval 74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8913707" y="8402783"/>
            <a:ext cx="975360" cy="722489"/>
            <a:chOff x="3948" y="3632"/>
            <a:chExt cx="432" cy="32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5" name="Oval 77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7" name="Oval 79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9" name="Oval 81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1" name="Oval 83"/>
            <p:cNvSpPr>
              <a:spLocks noChangeArrowheads="1"/>
            </p:cNvSpPr>
            <p:nvPr/>
          </p:nvSpPr>
          <p:spPr bwMode="auto">
            <a:xfrm>
              <a:off x="3948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2" name="Oval 84"/>
            <p:cNvSpPr>
              <a:spLocks noChangeArrowheads="1"/>
            </p:cNvSpPr>
            <p:nvPr/>
          </p:nvSpPr>
          <p:spPr bwMode="auto">
            <a:xfrm>
              <a:off x="3956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3" name="Oval 85"/>
            <p:cNvSpPr>
              <a:spLocks noChangeArrowheads="1"/>
            </p:cNvSpPr>
            <p:nvPr/>
          </p:nvSpPr>
          <p:spPr bwMode="auto">
            <a:xfrm>
              <a:off x="3964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4" name="Oval 86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5" name="Oval 87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7" name="Oval 89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948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9" name="Oval 91"/>
            <p:cNvSpPr>
              <a:spLocks noChangeArrowheads="1"/>
            </p:cNvSpPr>
            <p:nvPr/>
          </p:nvSpPr>
          <p:spPr bwMode="auto">
            <a:xfrm>
              <a:off x="3956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964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1" name="Oval 93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2" name="Oval 94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3" name="Oval 95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5" name="Oval 97"/>
            <p:cNvSpPr>
              <a:spLocks noChangeArrowheads="1"/>
            </p:cNvSpPr>
            <p:nvPr/>
          </p:nvSpPr>
          <p:spPr bwMode="auto">
            <a:xfrm>
              <a:off x="3948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956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7" name="Oval 99"/>
            <p:cNvSpPr>
              <a:spLocks noChangeArrowheads="1"/>
            </p:cNvSpPr>
            <p:nvPr/>
          </p:nvSpPr>
          <p:spPr bwMode="auto">
            <a:xfrm>
              <a:off x="3964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9" name="Oval 101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90" name="Oval 102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91" name="Oval 103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3592" name="Line 104"/>
          <p:cNvSpPr>
            <a:spLocks noChangeShapeType="1"/>
          </p:cNvSpPr>
          <p:nvPr/>
        </p:nvSpPr>
        <p:spPr bwMode="auto">
          <a:xfrm>
            <a:off x="3549227" y="7517734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3" name="Line 105"/>
          <p:cNvSpPr>
            <a:spLocks noChangeShapeType="1"/>
          </p:cNvSpPr>
          <p:nvPr/>
        </p:nvSpPr>
        <p:spPr bwMode="auto">
          <a:xfrm>
            <a:off x="6475307" y="7544828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4" name="Line 106"/>
          <p:cNvSpPr>
            <a:spLocks noChangeShapeType="1"/>
          </p:cNvSpPr>
          <p:nvPr/>
        </p:nvSpPr>
        <p:spPr bwMode="auto">
          <a:xfrm>
            <a:off x="9401387" y="7571921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5" name="Line 107"/>
          <p:cNvSpPr>
            <a:spLocks noChangeShapeType="1"/>
          </p:cNvSpPr>
          <p:nvPr/>
        </p:nvSpPr>
        <p:spPr bwMode="auto">
          <a:xfrm>
            <a:off x="6529493" y="5268988"/>
            <a:ext cx="0" cy="1165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6" name="Line 108"/>
          <p:cNvSpPr>
            <a:spLocks noChangeShapeType="1"/>
          </p:cNvSpPr>
          <p:nvPr/>
        </p:nvSpPr>
        <p:spPr bwMode="auto">
          <a:xfrm flipH="1">
            <a:off x="3603413" y="5268987"/>
            <a:ext cx="1544320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7857067" y="5268987"/>
            <a:ext cx="1544320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8" name="Rectangle 110"/>
          <p:cNvSpPr>
            <a:spLocks noChangeArrowheads="1"/>
          </p:cNvSpPr>
          <p:nvPr/>
        </p:nvSpPr>
        <p:spPr bwMode="auto">
          <a:xfrm>
            <a:off x="8624380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599" name="Rectangle 111"/>
          <p:cNvSpPr>
            <a:spLocks noChangeArrowheads="1"/>
          </p:cNvSpPr>
          <p:nvPr/>
        </p:nvSpPr>
        <p:spPr bwMode="auto">
          <a:xfrm>
            <a:off x="6538193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600" name="Rectangle 112"/>
          <p:cNvSpPr>
            <a:spLocks noChangeArrowheads="1"/>
          </p:cNvSpPr>
          <p:nvPr/>
        </p:nvSpPr>
        <p:spPr bwMode="auto">
          <a:xfrm>
            <a:off x="11058088" y="4192028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601" name="Line 113"/>
          <p:cNvSpPr>
            <a:spLocks noChangeShapeType="1"/>
          </p:cNvSpPr>
          <p:nvPr/>
        </p:nvSpPr>
        <p:spPr bwMode="auto">
          <a:xfrm>
            <a:off x="1625600" y="5350268"/>
            <a:ext cx="1219200" cy="10837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602" name="Line 114"/>
          <p:cNvSpPr>
            <a:spLocks noChangeShapeType="1"/>
          </p:cNvSpPr>
          <p:nvPr/>
        </p:nvSpPr>
        <p:spPr bwMode="auto">
          <a:xfrm flipH="1">
            <a:off x="10214187" y="5350268"/>
            <a:ext cx="1219200" cy="10837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603" name="Line 115"/>
          <p:cNvSpPr>
            <a:spLocks noChangeShapeType="1"/>
          </p:cNvSpPr>
          <p:nvPr/>
        </p:nvSpPr>
        <p:spPr bwMode="auto">
          <a:xfrm>
            <a:off x="6529493" y="3508648"/>
            <a:ext cx="0" cy="7578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802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851378" y="2935111"/>
            <a:ext cx="3233138" cy="1065671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20284" y="2935111"/>
            <a:ext cx="3233138" cy="1065671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885831" y="5752818"/>
            <a:ext cx="3124764" cy="1715911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accent3">
                <a:lumMod val="50000"/>
                <a:alpha val="75000"/>
              </a:schemeClr>
            </a:outerShdw>
          </a:effectLst>
        </p:spPr>
        <p:txBody>
          <a:bodyPr wrap="none" lIns="130046" tIns="65023" rIns="130046" bIns="65023" anchor="ctr"/>
          <a:lstStyle/>
          <a:p>
            <a:endParaRPr lang="en-US" i="1" dirty="0">
              <a:latin typeface="Book Antiqua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368604" y="4018845"/>
            <a:ext cx="2257778" cy="1715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7369387" y="4018845"/>
            <a:ext cx="2275840" cy="1715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01660" y="2987041"/>
            <a:ext cx="2532574" cy="9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Technology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8433693" y="2987041"/>
            <a:ext cx="2208580" cy="9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Computer</a:t>
            </a:r>
          </a:p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Networks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123641" y="4179148"/>
            <a:ext cx="2311172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integration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496695" y="4179148"/>
            <a:ext cx="2466788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distribution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867428" y="7647094"/>
            <a:ext cx="2311172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integration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762187" y="8622454"/>
            <a:ext cx="5580221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>
              <a:lnSpc>
                <a:spcPct val="85000"/>
              </a:lnSpc>
            </a:pPr>
            <a:r>
              <a:rPr lang="en-US" sz="3400" b="1" dirty="0">
                <a:solidFill>
                  <a:schemeClr val="accent2"/>
                </a:solidFill>
                <a:latin typeface="Book Antiqua"/>
              </a:rPr>
              <a:t>integration ≠ centralization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215234" y="5752818"/>
            <a:ext cx="2506600" cy="167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Mediator/Wrapper Architecture</a:t>
            </a:r>
            <a:endParaRPr lang="en-US" dirty="0"/>
          </a:p>
        </p:txBody>
      </p:sp>
      <p:pic>
        <p:nvPicPr>
          <p:cNvPr id="4" name="Picture 3" descr="Fig-1-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0152" y="2428528"/>
            <a:ext cx="5400600" cy="68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8851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tx2"/>
                </a:solidFill>
              </a:rPr>
              <a:t>number of autonomous processing elements (not necessarily homogeneous) that are interconnected by a computer network and that cooperate in performing their assigned tasks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What is being distributed?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Processing logic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Data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Control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04" y="216747"/>
            <a:ext cx="12329724" cy="1600765"/>
          </a:xfrm>
          <a:noFill/>
          <a:ln/>
        </p:spPr>
        <p:txBody>
          <a:bodyPr/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2384214"/>
            <a:ext cx="11704320" cy="6285653"/>
          </a:xfrm>
          <a:noFill/>
          <a:ln/>
        </p:spPr>
        <p:txBody>
          <a:bodyPr/>
          <a:lstStyle/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(DDB) is a collection of multiple, </a:t>
            </a:r>
            <a:r>
              <a:rPr lang="en-US" i="1" dirty="0">
                <a:solidFill>
                  <a:srgbClr val="0000FF"/>
                </a:solidFill>
              </a:rPr>
              <a:t>logically interrelated</a:t>
            </a:r>
            <a:r>
              <a:rPr lang="en-US" i="1" dirty="0"/>
              <a:t> </a:t>
            </a:r>
            <a:r>
              <a:rPr lang="en-US" dirty="0"/>
              <a:t>databases distributed over a </a:t>
            </a:r>
            <a:r>
              <a:rPr lang="en-US" i="1" dirty="0">
                <a:solidFill>
                  <a:srgbClr val="0000FF"/>
                </a:solidFill>
              </a:rPr>
              <a:t>computer network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management system (D–DBMS) is the software that manages the DDB and provides an access mechanism that makes this distribution </a:t>
            </a:r>
            <a:r>
              <a:rPr lang="en-US" dirty="0">
                <a:solidFill>
                  <a:srgbClr val="0000FF"/>
                </a:solidFill>
              </a:rPr>
              <a:t>transparent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/>
              <a:t>to the users. </a:t>
            </a:r>
          </a:p>
          <a:p>
            <a:pPr marL="0" indent="0">
              <a:buNone/>
            </a:pPr>
            <a:r>
              <a:rPr lang="en-US" dirty="0"/>
              <a:t>Distributed database system (DDBS) = DDB + D–DBMS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database system which resides at one of the nodes of a network of computers - this is a centralized database on a network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DBMS on a Network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987627" y="3781023"/>
            <a:ext cx="0" cy="1183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4172374" y="6589698"/>
            <a:ext cx="921173" cy="9663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3540196" y="4675103"/>
            <a:ext cx="1228231" cy="3273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7595164" y="4422232"/>
            <a:ext cx="650240" cy="4696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926862" y="6589699"/>
            <a:ext cx="848924" cy="10024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7559040" y="488281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959751" y="432289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5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183858" y="291403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7676444" y="3537183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2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9302045" y="3115733"/>
            <a:ext cx="1011484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972018" y="754109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3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3178951" y="757409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4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10562664" y="2706321"/>
            <a:ext cx="690880" cy="772160"/>
            <a:chOff x="4698" y="1064"/>
            <a:chExt cx="306" cy="342"/>
          </a:xfrm>
        </p:grpSpPr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698" y="108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698" y="106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700" y="136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10427197" y="2850819"/>
            <a:ext cx="690880" cy="772160"/>
            <a:chOff x="4638" y="1128"/>
            <a:chExt cx="306" cy="342"/>
          </a:xfrm>
        </p:grpSpPr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638" y="115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4638" y="112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4640" y="143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10318824" y="3040472"/>
            <a:ext cx="690880" cy="772160"/>
            <a:chOff x="4590" y="1212"/>
            <a:chExt cx="306" cy="342"/>
          </a:xfrm>
        </p:grpSpPr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2817707" y="4422232"/>
            <a:ext cx="6285653" cy="2302933"/>
            <a:chOff x="2006" y="1098"/>
            <a:chExt cx="1944" cy="712"/>
          </a:xfrm>
        </p:grpSpPr>
        <p:sp>
          <p:nvSpPr>
            <p:cNvPr id="17442" name="Freeform 34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617317" y="5614338"/>
            <a:ext cx="2914468" cy="9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800" b="1" dirty="0">
                <a:latin typeface="Book Antiqua"/>
              </a:rPr>
              <a:t>Communication</a:t>
            </a:r>
          </a:p>
          <a:p>
            <a:pPr algn="ctr"/>
            <a:r>
              <a:rPr lang="en-US" sz="28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H="1">
            <a:off x="6394027" y="4041423"/>
            <a:ext cx="81280" cy="9437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660053" y="6610774"/>
            <a:ext cx="975360" cy="12056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 flipV="1">
            <a:off x="4027876" y="4935502"/>
            <a:ext cx="848924" cy="2257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8082845" y="4551681"/>
            <a:ext cx="912142" cy="6005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7369387" y="6610773"/>
            <a:ext cx="866987" cy="13004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3278293" y="8213796"/>
            <a:ext cx="4515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3251200" y="4131734"/>
            <a:ext cx="0" cy="43349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8046720" y="514321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4885831" y="5125155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2447431" y="460394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5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671538" y="317443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8164124" y="3797582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2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V="1">
            <a:off x="9789725" y="3680178"/>
            <a:ext cx="1011484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459698" y="788867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3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3666631" y="7834489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4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2885441" y="3355058"/>
            <a:ext cx="690880" cy="772160"/>
            <a:chOff x="1062" y="1236"/>
            <a:chExt cx="306" cy="342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5" name="Oval 69"/>
            <p:cNvSpPr>
              <a:spLocks noChangeArrowheads="1"/>
            </p:cNvSpPr>
            <p:nvPr/>
          </p:nvSpPr>
          <p:spPr bwMode="auto"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6" name="Oval 70"/>
            <p:cNvSpPr>
              <a:spLocks noChangeArrowheads="1"/>
            </p:cNvSpPr>
            <p:nvPr/>
          </p:nvSpPr>
          <p:spPr bwMode="auto"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10075334" y="7924801"/>
            <a:ext cx="690880" cy="772160"/>
            <a:chOff x="4254" y="3260"/>
            <a:chExt cx="306" cy="342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9" name="Oval 73"/>
            <p:cNvSpPr>
              <a:spLocks noChangeArrowheads="1"/>
            </p:cNvSpPr>
            <p:nvPr/>
          </p:nvSpPr>
          <p:spPr bwMode="auto"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0" name="Oval 74"/>
            <p:cNvSpPr>
              <a:spLocks noChangeArrowheads="1"/>
            </p:cNvSpPr>
            <p:nvPr/>
          </p:nvSpPr>
          <p:spPr bwMode="auto"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10913432" y="3138312"/>
            <a:ext cx="690880" cy="772160"/>
            <a:chOff x="4662" y="1140"/>
            <a:chExt cx="306" cy="342"/>
          </a:xfrm>
        </p:grpSpPr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3" name="Oval 77"/>
            <p:cNvSpPr>
              <a:spLocks noChangeArrowheads="1"/>
            </p:cNvSpPr>
            <p:nvPr/>
          </p:nvSpPr>
          <p:spPr bwMode="auto"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4" name="Oval 78"/>
            <p:cNvSpPr>
              <a:spLocks noChangeArrowheads="1"/>
            </p:cNvSpPr>
            <p:nvPr/>
          </p:nvSpPr>
          <p:spPr bwMode="auto"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10750872" y="3300872"/>
            <a:ext cx="690880" cy="772160"/>
            <a:chOff x="4590" y="1212"/>
            <a:chExt cx="306" cy="342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7" name="Oval 81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8" name="Oval 82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9077396" y="8313138"/>
            <a:ext cx="9753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19540" name="Group 84"/>
          <p:cNvGrpSpPr>
            <a:grpSpLocks/>
          </p:cNvGrpSpPr>
          <p:nvPr/>
        </p:nvGrpSpPr>
        <p:grpSpPr bwMode="auto">
          <a:xfrm>
            <a:off x="2262294" y="7680961"/>
            <a:ext cx="690880" cy="772160"/>
            <a:chOff x="786" y="3152"/>
            <a:chExt cx="306" cy="342"/>
          </a:xfrm>
        </p:grpSpPr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2" name="Oval 86"/>
            <p:cNvSpPr>
              <a:spLocks noChangeArrowheads="1"/>
            </p:cNvSpPr>
            <p:nvPr/>
          </p:nvSpPr>
          <p:spPr bwMode="auto"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2479041" y="7897707"/>
            <a:ext cx="690880" cy="772160"/>
            <a:chOff x="882" y="3248"/>
            <a:chExt cx="306" cy="342"/>
          </a:xfrm>
        </p:grpSpPr>
        <p:sp>
          <p:nvSpPr>
            <p:cNvPr id="19545" name="Rectangle 89"/>
            <p:cNvSpPr>
              <a:spLocks noChangeArrowheads="1"/>
            </p:cNvSpPr>
            <p:nvPr/>
          </p:nvSpPr>
          <p:spPr bwMode="auto"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6" name="Oval 90"/>
            <p:cNvSpPr>
              <a:spLocks noChangeArrowheads="1"/>
            </p:cNvSpPr>
            <p:nvPr/>
          </p:nvSpPr>
          <p:spPr bwMode="auto"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7" name="Oval 91"/>
            <p:cNvSpPr>
              <a:spLocks noChangeArrowheads="1"/>
            </p:cNvSpPr>
            <p:nvPr/>
          </p:nvSpPr>
          <p:spPr bwMode="auto"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2695787" y="8114454"/>
            <a:ext cx="690880" cy="772160"/>
            <a:chOff x="978" y="3344"/>
            <a:chExt cx="306" cy="342"/>
          </a:xfrm>
        </p:grpSpPr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0" name="Oval 94"/>
            <p:cNvSpPr>
              <a:spLocks noChangeArrowheads="1"/>
            </p:cNvSpPr>
            <p:nvPr/>
          </p:nvSpPr>
          <p:spPr bwMode="auto"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1" name="Oval 95"/>
            <p:cNvSpPr>
              <a:spLocks noChangeArrowheads="1"/>
            </p:cNvSpPr>
            <p:nvPr/>
          </p:nvSpPr>
          <p:spPr bwMode="auto"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3251200" y="4443307"/>
            <a:ext cx="6285653" cy="2302933"/>
            <a:chOff x="2006" y="1098"/>
            <a:chExt cx="1944" cy="712"/>
          </a:xfrm>
        </p:grpSpPr>
        <p:sp>
          <p:nvSpPr>
            <p:cNvPr id="19553" name="Freeform 97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5050811" y="5418667"/>
            <a:ext cx="2914468" cy="9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800" b="1" dirty="0">
                <a:latin typeface="Book Antiqua"/>
              </a:rPr>
              <a:t>Communication</a:t>
            </a:r>
          </a:p>
          <a:p>
            <a:pPr algn="ctr"/>
            <a:r>
              <a:rPr lang="en-US" sz="28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284</TotalTime>
  <Pages>0</Pages>
  <Words>1129</Words>
  <Characters>0</Characters>
  <Application>Microsoft Office PowerPoint</Application>
  <PresentationFormat>Custom</PresentationFormat>
  <Lines>0</Lines>
  <Paragraphs>402</Paragraphs>
  <Slides>40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Book</vt:lpstr>
      <vt:lpstr>Outline</vt:lpstr>
      <vt:lpstr>File Systems</vt:lpstr>
      <vt:lpstr>Database Management</vt:lpstr>
      <vt:lpstr>Motivation</vt:lpstr>
      <vt:lpstr>Distributed Computing</vt:lpstr>
      <vt:lpstr>What is a Distributed Database System?</vt:lpstr>
      <vt:lpstr>What is not a DDBS?</vt:lpstr>
      <vt:lpstr>Centralized DBMS on a Network</vt:lpstr>
      <vt:lpstr>Distributed DBMS Environment</vt:lpstr>
      <vt:lpstr>Implicit Assumptions</vt:lpstr>
      <vt:lpstr>Data Delivery Alternatives</vt:lpstr>
      <vt:lpstr>Distributed DBMS Promises</vt:lpstr>
      <vt:lpstr>Transparency</vt:lpstr>
      <vt:lpstr>Example</vt:lpstr>
      <vt:lpstr>Transparent Access</vt:lpstr>
      <vt:lpstr>Distributed Database - User View</vt:lpstr>
      <vt:lpstr>Distributed DBMS - Reality</vt:lpstr>
      <vt:lpstr>Types of Transparency</vt:lpstr>
      <vt:lpstr>Reliability Through Transactions</vt:lpstr>
      <vt:lpstr>Potentially Improved Performance</vt:lpstr>
      <vt:lpstr>Parallelism Requirements</vt:lpstr>
      <vt:lpstr>System Expansion</vt:lpstr>
      <vt:lpstr>Distributed DBMS Issues</vt:lpstr>
      <vt:lpstr>Distributed DBMS Issues</vt:lpstr>
      <vt:lpstr>Relationship Between Issues</vt:lpstr>
      <vt:lpstr>Related Issues</vt:lpstr>
      <vt:lpstr>Architecture</vt:lpstr>
      <vt:lpstr>ANSI/SPARC Architecture</vt:lpstr>
      <vt:lpstr>Generic DBMS Architecture</vt:lpstr>
      <vt:lpstr>DBMS Implementation Alternatives</vt:lpstr>
      <vt:lpstr>Dimensions of the Problem</vt:lpstr>
      <vt:lpstr>Client/Server Architecture</vt:lpstr>
      <vt:lpstr>Advantages of Client-Server Architectures</vt:lpstr>
      <vt:lpstr>Database Server</vt:lpstr>
      <vt:lpstr>Distributed Database Servers</vt:lpstr>
      <vt:lpstr>Datalogical Distributed DBMS Architecture</vt:lpstr>
      <vt:lpstr>Peer-to-Peer Component Architecture</vt:lpstr>
      <vt:lpstr>Datalogical Multi-DBMS Architecture </vt:lpstr>
      <vt:lpstr>MDBS Components &amp; Execution</vt:lpstr>
      <vt:lpstr>Mediator/Wrapper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Admin</cp:lastModifiedBy>
  <cp:revision>48</cp:revision>
  <dcterms:modified xsi:type="dcterms:W3CDTF">2018-03-13T03:57:32Z</dcterms:modified>
</cp:coreProperties>
</file>