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3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85F8-3C92-4971-8E52-EC9ECC36AE5C}" type="datetimeFigureOut">
              <a:rPr lang="en-US" smtClean="0"/>
              <a:pPr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25F0-1CDF-4B96-81FB-17485B456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85F8-3C92-4971-8E52-EC9ECC36AE5C}" type="datetimeFigureOut">
              <a:rPr lang="en-US" smtClean="0"/>
              <a:pPr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25F0-1CDF-4B96-81FB-17485B456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85F8-3C92-4971-8E52-EC9ECC36AE5C}" type="datetimeFigureOut">
              <a:rPr lang="en-US" smtClean="0"/>
              <a:pPr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25F0-1CDF-4B96-81FB-17485B456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85F8-3C92-4971-8E52-EC9ECC36AE5C}" type="datetimeFigureOut">
              <a:rPr lang="en-US" smtClean="0"/>
              <a:pPr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25F0-1CDF-4B96-81FB-17485B456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85F8-3C92-4971-8E52-EC9ECC36AE5C}" type="datetimeFigureOut">
              <a:rPr lang="en-US" smtClean="0"/>
              <a:pPr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25F0-1CDF-4B96-81FB-17485B456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85F8-3C92-4971-8E52-EC9ECC36AE5C}" type="datetimeFigureOut">
              <a:rPr lang="en-US" smtClean="0"/>
              <a:pPr/>
              <a:t>6/27/2016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25F0-1CDF-4B96-81FB-17485B456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85F8-3C92-4971-8E52-EC9ECC36AE5C}" type="datetimeFigureOut">
              <a:rPr lang="en-US" smtClean="0"/>
              <a:pPr/>
              <a:t>6/27/2016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25F0-1CDF-4B96-81FB-17485B456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85F8-3C92-4971-8E52-EC9ECC36AE5C}" type="datetimeFigureOut">
              <a:rPr lang="en-US" smtClean="0"/>
              <a:pPr/>
              <a:t>6/27/2016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25F0-1CDF-4B96-81FB-17485B456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85F8-3C92-4971-8E52-EC9ECC36AE5C}" type="datetimeFigureOut">
              <a:rPr lang="en-US" smtClean="0"/>
              <a:pPr/>
              <a:t>6/27/2016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25F0-1CDF-4B96-81FB-17485B456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85F8-3C92-4971-8E52-EC9ECC36AE5C}" type="datetimeFigureOut">
              <a:rPr lang="en-US" smtClean="0"/>
              <a:pPr/>
              <a:t>6/27/2016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25F0-1CDF-4B96-81FB-17485B456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85F8-3C92-4971-8E52-EC9ECC36AE5C}" type="datetimeFigureOut">
              <a:rPr lang="en-US" smtClean="0"/>
              <a:pPr/>
              <a:t>6/27/2016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25F0-1CDF-4B96-81FB-17485B456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485F8-3C92-4971-8E52-EC9ECC36AE5C}" type="datetimeFigureOut">
              <a:rPr lang="en-US" smtClean="0"/>
              <a:pPr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F25F0-1CDF-4B96-81FB-17485B456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AVL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Double Rotation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533400" y="1295400"/>
            <a:ext cx="78486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Suppose, imbalance is due to an insertion in the left subtree of right  child</a:t>
            </a:r>
          </a:p>
          <a:p>
            <a:pPr lvl="1">
              <a:spcBef>
                <a:spcPct val="50000"/>
              </a:spcBef>
            </a:pPr>
            <a:r>
              <a:rPr lang="en-US"/>
              <a:t>Single Rotation does not work!</a:t>
            </a:r>
          </a:p>
        </p:txBody>
      </p:sp>
      <p:sp>
        <p:nvSpPr>
          <p:cNvPr id="36889" name="Oval 25"/>
          <p:cNvSpPr>
            <a:spLocks noChangeArrowheads="1"/>
          </p:cNvSpPr>
          <p:nvPr/>
        </p:nvSpPr>
        <p:spPr bwMode="auto">
          <a:xfrm>
            <a:off x="1828800" y="2743200"/>
            <a:ext cx="7620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6894" name="Text Box 30"/>
          <p:cNvSpPr txBox="1">
            <a:spLocks noChangeArrowheads="1"/>
          </p:cNvSpPr>
          <p:nvPr/>
        </p:nvSpPr>
        <p:spPr bwMode="auto">
          <a:xfrm>
            <a:off x="1981200" y="2819400"/>
            <a:ext cx="19050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U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685800" y="3276600"/>
            <a:ext cx="1981200" cy="1066800"/>
            <a:chOff x="480" y="2352"/>
            <a:chExt cx="1248" cy="672"/>
          </a:xfrm>
        </p:grpSpPr>
        <p:sp>
          <p:nvSpPr>
            <p:cNvPr id="36890" name="Oval 26"/>
            <p:cNvSpPr>
              <a:spLocks noChangeArrowheads="1"/>
            </p:cNvSpPr>
            <p:nvPr/>
          </p:nvSpPr>
          <p:spPr bwMode="auto">
            <a:xfrm>
              <a:off x="480" y="2640"/>
              <a:ext cx="480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5" name="Text Box 31"/>
            <p:cNvSpPr txBox="1">
              <a:spLocks noChangeArrowheads="1"/>
            </p:cNvSpPr>
            <p:nvPr/>
          </p:nvSpPr>
          <p:spPr bwMode="auto">
            <a:xfrm>
              <a:off x="528" y="2688"/>
              <a:ext cx="1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V</a:t>
              </a:r>
            </a:p>
          </p:txBody>
        </p:sp>
        <p:sp>
          <p:nvSpPr>
            <p:cNvPr id="36899" name="Line 35"/>
            <p:cNvSpPr>
              <a:spLocks noChangeShapeType="1"/>
            </p:cNvSpPr>
            <p:nvPr/>
          </p:nvSpPr>
          <p:spPr bwMode="auto">
            <a:xfrm flipV="1">
              <a:off x="816" y="2352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891" name="AutoShape 27"/>
          <p:cNvSpPr>
            <a:spLocks noChangeArrowheads="1"/>
          </p:cNvSpPr>
          <p:nvPr/>
        </p:nvSpPr>
        <p:spPr bwMode="auto">
          <a:xfrm>
            <a:off x="0" y="4648200"/>
            <a:ext cx="1285875" cy="990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6" name="Text Box 32"/>
          <p:cNvSpPr txBox="1">
            <a:spLocks noChangeArrowheads="1"/>
          </p:cNvSpPr>
          <p:nvPr/>
        </p:nvSpPr>
        <p:spPr bwMode="auto">
          <a:xfrm>
            <a:off x="304800" y="5105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</a:t>
            </a:r>
          </a:p>
        </p:txBody>
      </p:sp>
      <p:sp>
        <p:nvSpPr>
          <p:cNvPr id="36900" name="Line 36"/>
          <p:cNvSpPr>
            <a:spLocks noChangeShapeType="1"/>
          </p:cNvSpPr>
          <p:nvPr/>
        </p:nvSpPr>
        <p:spPr bwMode="auto">
          <a:xfrm flipV="1">
            <a:off x="609600" y="428625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2514600" y="3276600"/>
            <a:ext cx="2667000" cy="1295400"/>
            <a:chOff x="1584" y="2352"/>
            <a:chExt cx="1680" cy="816"/>
          </a:xfrm>
        </p:grpSpPr>
        <p:sp>
          <p:nvSpPr>
            <p:cNvPr id="36893" name="AutoShape 29"/>
            <p:cNvSpPr>
              <a:spLocks noChangeArrowheads="1"/>
            </p:cNvSpPr>
            <p:nvPr/>
          </p:nvSpPr>
          <p:spPr bwMode="auto">
            <a:xfrm>
              <a:off x="1872" y="2592"/>
              <a:ext cx="666" cy="57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8" name="Text Box 34"/>
            <p:cNvSpPr txBox="1">
              <a:spLocks noChangeArrowheads="1"/>
            </p:cNvSpPr>
            <p:nvPr/>
          </p:nvSpPr>
          <p:spPr bwMode="auto">
            <a:xfrm>
              <a:off x="2064" y="2784"/>
              <a:ext cx="1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  <p:sp>
          <p:nvSpPr>
            <p:cNvPr id="36902" name="Line 38"/>
            <p:cNvSpPr>
              <a:spLocks noChangeShapeType="1"/>
            </p:cNvSpPr>
            <p:nvPr/>
          </p:nvSpPr>
          <p:spPr bwMode="auto">
            <a:xfrm>
              <a:off x="1584" y="2352"/>
              <a:ext cx="62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1371600" y="4267200"/>
            <a:ext cx="2438400" cy="990600"/>
            <a:chOff x="912" y="2976"/>
            <a:chExt cx="1536" cy="624"/>
          </a:xfrm>
        </p:grpSpPr>
        <p:sp>
          <p:nvSpPr>
            <p:cNvPr id="36901" name="Line 37"/>
            <p:cNvSpPr>
              <a:spLocks noChangeShapeType="1"/>
            </p:cNvSpPr>
            <p:nvPr/>
          </p:nvSpPr>
          <p:spPr bwMode="auto">
            <a:xfrm>
              <a:off x="912" y="2976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03" name="Oval 39"/>
            <p:cNvSpPr>
              <a:spLocks noChangeArrowheads="1"/>
            </p:cNvSpPr>
            <p:nvPr/>
          </p:nvSpPr>
          <p:spPr bwMode="auto">
            <a:xfrm>
              <a:off x="1200" y="3216"/>
              <a:ext cx="480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4" name="Text Box 40"/>
            <p:cNvSpPr txBox="1">
              <a:spLocks noChangeArrowheads="1"/>
            </p:cNvSpPr>
            <p:nvPr/>
          </p:nvSpPr>
          <p:spPr bwMode="auto">
            <a:xfrm>
              <a:off x="1248" y="3264"/>
              <a:ext cx="1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W</a:t>
              </a:r>
            </a:p>
          </p:txBody>
        </p:sp>
      </p:grpSp>
      <p:grpSp>
        <p:nvGrpSpPr>
          <p:cNvPr id="5" name="Group 72"/>
          <p:cNvGrpSpPr>
            <a:grpSpLocks/>
          </p:cNvGrpSpPr>
          <p:nvPr/>
        </p:nvGrpSpPr>
        <p:grpSpPr bwMode="auto">
          <a:xfrm>
            <a:off x="1676400" y="5257800"/>
            <a:ext cx="1057275" cy="1143000"/>
            <a:chOff x="1104" y="3600"/>
            <a:chExt cx="666" cy="720"/>
          </a:xfrm>
        </p:grpSpPr>
        <p:sp>
          <p:nvSpPr>
            <p:cNvPr id="36892" name="AutoShape 28"/>
            <p:cNvSpPr>
              <a:spLocks noChangeArrowheads="1"/>
            </p:cNvSpPr>
            <p:nvPr/>
          </p:nvSpPr>
          <p:spPr bwMode="auto">
            <a:xfrm>
              <a:off x="1104" y="3744"/>
              <a:ext cx="666" cy="57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7" name="Text Box 33"/>
            <p:cNvSpPr txBox="1">
              <a:spLocks noChangeArrowheads="1"/>
            </p:cNvSpPr>
            <p:nvPr/>
          </p:nvSpPr>
          <p:spPr bwMode="auto">
            <a:xfrm>
              <a:off x="1248" y="4032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  <p:sp>
          <p:nvSpPr>
            <p:cNvPr id="36907" name="Line 43"/>
            <p:cNvSpPr>
              <a:spLocks noChangeShapeType="1"/>
            </p:cNvSpPr>
            <p:nvPr/>
          </p:nvSpPr>
          <p:spPr bwMode="auto">
            <a:xfrm flipV="1">
              <a:off x="1440" y="3600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7"/>
          <p:cNvGrpSpPr>
            <a:grpSpLocks/>
          </p:cNvGrpSpPr>
          <p:nvPr/>
        </p:nvGrpSpPr>
        <p:grpSpPr bwMode="auto">
          <a:xfrm>
            <a:off x="2438400" y="5257800"/>
            <a:ext cx="2133600" cy="1219200"/>
            <a:chOff x="1536" y="3552"/>
            <a:chExt cx="1344" cy="768"/>
          </a:xfrm>
        </p:grpSpPr>
        <p:sp>
          <p:nvSpPr>
            <p:cNvPr id="36905" name="AutoShape 41"/>
            <p:cNvSpPr>
              <a:spLocks noChangeArrowheads="1"/>
            </p:cNvSpPr>
            <p:nvPr/>
          </p:nvSpPr>
          <p:spPr bwMode="auto">
            <a:xfrm>
              <a:off x="1872" y="3744"/>
              <a:ext cx="666" cy="57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6" name="Text Box 42"/>
            <p:cNvSpPr txBox="1">
              <a:spLocks noChangeArrowheads="1"/>
            </p:cNvSpPr>
            <p:nvPr/>
          </p:nvSpPr>
          <p:spPr bwMode="auto">
            <a:xfrm>
              <a:off x="2064" y="4032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</a:p>
          </p:txBody>
        </p:sp>
        <p:sp>
          <p:nvSpPr>
            <p:cNvPr id="36908" name="Line 44"/>
            <p:cNvSpPr>
              <a:spLocks noChangeShapeType="1"/>
            </p:cNvSpPr>
            <p:nvPr/>
          </p:nvSpPr>
          <p:spPr bwMode="auto">
            <a:xfrm>
              <a:off x="1536" y="3552"/>
              <a:ext cx="67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7"/>
          <p:cNvGrpSpPr>
            <a:grpSpLocks/>
          </p:cNvGrpSpPr>
          <p:nvPr/>
        </p:nvGrpSpPr>
        <p:grpSpPr bwMode="auto">
          <a:xfrm>
            <a:off x="6248400" y="2819400"/>
            <a:ext cx="1981200" cy="609600"/>
            <a:chOff x="3936" y="2016"/>
            <a:chExt cx="1248" cy="384"/>
          </a:xfrm>
        </p:grpSpPr>
        <p:sp>
          <p:nvSpPr>
            <p:cNvPr id="36909" name="Oval 45"/>
            <p:cNvSpPr>
              <a:spLocks noChangeArrowheads="1"/>
            </p:cNvSpPr>
            <p:nvPr/>
          </p:nvSpPr>
          <p:spPr bwMode="auto">
            <a:xfrm>
              <a:off x="3936" y="2016"/>
              <a:ext cx="480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6910" name="Text Box 46"/>
            <p:cNvSpPr txBox="1">
              <a:spLocks noChangeArrowheads="1"/>
            </p:cNvSpPr>
            <p:nvPr/>
          </p:nvSpPr>
          <p:spPr bwMode="auto">
            <a:xfrm>
              <a:off x="3984" y="2064"/>
              <a:ext cx="1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W</a:t>
              </a:r>
            </a:p>
          </p:txBody>
        </p:sp>
      </p:grpSp>
      <p:grpSp>
        <p:nvGrpSpPr>
          <p:cNvPr id="8" name="Group 48"/>
          <p:cNvGrpSpPr>
            <a:grpSpLocks/>
          </p:cNvGrpSpPr>
          <p:nvPr/>
        </p:nvGrpSpPr>
        <p:grpSpPr bwMode="auto">
          <a:xfrm>
            <a:off x="5105400" y="3352800"/>
            <a:ext cx="1981200" cy="1066800"/>
            <a:chOff x="480" y="2352"/>
            <a:chExt cx="1248" cy="672"/>
          </a:xfrm>
        </p:grpSpPr>
        <p:sp>
          <p:nvSpPr>
            <p:cNvPr id="36913" name="Oval 49"/>
            <p:cNvSpPr>
              <a:spLocks noChangeArrowheads="1"/>
            </p:cNvSpPr>
            <p:nvPr/>
          </p:nvSpPr>
          <p:spPr bwMode="auto">
            <a:xfrm>
              <a:off x="480" y="2640"/>
              <a:ext cx="480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4" name="Text Box 50"/>
            <p:cNvSpPr txBox="1">
              <a:spLocks noChangeArrowheads="1"/>
            </p:cNvSpPr>
            <p:nvPr/>
          </p:nvSpPr>
          <p:spPr bwMode="auto">
            <a:xfrm>
              <a:off x="528" y="2688"/>
              <a:ext cx="1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V</a:t>
              </a:r>
            </a:p>
          </p:txBody>
        </p:sp>
        <p:sp>
          <p:nvSpPr>
            <p:cNvPr id="36915" name="Line 51"/>
            <p:cNvSpPr>
              <a:spLocks noChangeShapeType="1"/>
            </p:cNvSpPr>
            <p:nvPr/>
          </p:nvSpPr>
          <p:spPr bwMode="auto">
            <a:xfrm flipV="1">
              <a:off x="816" y="2352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53"/>
          <p:cNvGrpSpPr>
            <a:grpSpLocks/>
          </p:cNvGrpSpPr>
          <p:nvPr/>
        </p:nvGrpSpPr>
        <p:grpSpPr bwMode="auto">
          <a:xfrm>
            <a:off x="6705600" y="3429000"/>
            <a:ext cx="2438400" cy="990600"/>
            <a:chOff x="912" y="2976"/>
            <a:chExt cx="1536" cy="624"/>
          </a:xfrm>
        </p:grpSpPr>
        <p:sp>
          <p:nvSpPr>
            <p:cNvPr id="36918" name="Line 54"/>
            <p:cNvSpPr>
              <a:spLocks noChangeShapeType="1"/>
            </p:cNvSpPr>
            <p:nvPr/>
          </p:nvSpPr>
          <p:spPr bwMode="auto">
            <a:xfrm>
              <a:off x="912" y="2976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19" name="Oval 55"/>
            <p:cNvSpPr>
              <a:spLocks noChangeArrowheads="1"/>
            </p:cNvSpPr>
            <p:nvPr/>
          </p:nvSpPr>
          <p:spPr bwMode="auto">
            <a:xfrm>
              <a:off x="1200" y="3216"/>
              <a:ext cx="480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20" name="Text Box 56"/>
            <p:cNvSpPr txBox="1">
              <a:spLocks noChangeArrowheads="1"/>
            </p:cNvSpPr>
            <p:nvPr/>
          </p:nvSpPr>
          <p:spPr bwMode="auto">
            <a:xfrm>
              <a:off x="1248" y="3264"/>
              <a:ext cx="1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U</a:t>
              </a:r>
            </a:p>
          </p:txBody>
        </p:sp>
      </p:grpSp>
      <p:grpSp>
        <p:nvGrpSpPr>
          <p:cNvPr id="10" name="Group 58"/>
          <p:cNvGrpSpPr>
            <a:grpSpLocks/>
          </p:cNvGrpSpPr>
          <p:nvPr/>
        </p:nvGrpSpPr>
        <p:grpSpPr bwMode="auto">
          <a:xfrm>
            <a:off x="4038600" y="4419600"/>
            <a:ext cx="2209800" cy="1295400"/>
            <a:chOff x="0" y="3024"/>
            <a:chExt cx="1392" cy="816"/>
          </a:xfrm>
        </p:grpSpPr>
        <p:sp>
          <p:nvSpPr>
            <p:cNvPr id="36923" name="AutoShape 59"/>
            <p:cNvSpPr>
              <a:spLocks noChangeArrowheads="1"/>
            </p:cNvSpPr>
            <p:nvPr/>
          </p:nvSpPr>
          <p:spPr bwMode="auto">
            <a:xfrm>
              <a:off x="0" y="3216"/>
              <a:ext cx="810" cy="62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24" name="Text Box 60"/>
            <p:cNvSpPr txBox="1">
              <a:spLocks noChangeArrowheads="1"/>
            </p:cNvSpPr>
            <p:nvPr/>
          </p:nvSpPr>
          <p:spPr bwMode="auto">
            <a:xfrm>
              <a:off x="192" y="3504"/>
              <a:ext cx="1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</a:p>
          </p:txBody>
        </p:sp>
        <p:sp>
          <p:nvSpPr>
            <p:cNvPr id="36925" name="Line 61"/>
            <p:cNvSpPr>
              <a:spLocks noChangeShapeType="1"/>
            </p:cNvSpPr>
            <p:nvPr/>
          </p:nvSpPr>
          <p:spPr bwMode="auto">
            <a:xfrm flipV="1">
              <a:off x="384" y="3024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63"/>
          <p:cNvGrpSpPr>
            <a:grpSpLocks/>
          </p:cNvGrpSpPr>
          <p:nvPr/>
        </p:nvGrpSpPr>
        <p:grpSpPr bwMode="auto">
          <a:xfrm>
            <a:off x="7696200" y="4419600"/>
            <a:ext cx="2667000" cy="1295400"/>
            <a:chOff x="1584" y="2352"/>
            <a:chExt cx="1680" cy="816"/>
          </a:xfrm>
        </p:grpSpPr>
        <p:sp>
          <p:nvSpPr>
            <p:cNvPr id="36928" name="AutoShape 64"/>
            <p:cNvSpPr>
              <a:spLocks noChangeArrowheads="1"/>
            </p:cNvSpPr>
            <p:nvPr/>
          </p:nvSpPr>
          <p:spPr bwMode="auto">
            <a:xfrm>
              <a:off x="1872" y="2592"/>
              <a:ext cx="666" cy="57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29" name="Text Box 65"/>
            <p:cNvSpPr txBox="1">
              <a:spLocks noChangeArrowheads="1"/>
            </p:cNvSpPr>
            <p:nvPr/>
          </p:nvSpPr>
          <p:spPr bwMode="auto">
            <a:xfrm>
              <a:off x="2064" y="2784"/>
              <a:ext cx="1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  <p:sp>
          <p:nvSpPr>
            <p:cNvPr id="36930" name="Line 66"/>
            <p:cNvSpPr>
              <a:spLocks noChangeShapeType="1"/>
            </p:cNvSpPr>
            <p:nvPr/>
          </p:nvSpPr>
          <p:spPr bwMode="auto">
            <a:xfrm>
              <a:off x="1584" y="2352"/>
              <a:ext cx="62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68"/>
          <p:cNvGrpSpPr>
            <a:grpSpLocks/>
          </p:cNvGrpSpPr>
          <p:nvPr/>
        </p:nvGrpSpPr>
        <p:grpSpPr bwMode="auto">
          <a:xfrm>
            <a:off x="5486400" y="4419600"/>
            <a:ext cx="2133600" cy="1219200"/>
            <a:chOff x="1536" y="3552"/>
            <a:chExt cx="1344" cy="768"/>
          </a:xfrm>
        </p:grpSpPr>
        <p:sp>
          <p:nvSpPr>
            <p:cNvPr id="36933" name="AutoShape 69"/>
            <p:cNvSpPr>
              <a:spLocks noChangeArrowheads="1"/>
            </p:cNvSpPr>
            <p:nvPr/>
          </p:nvSpPr>
          <p:spPr bwMode="auto">
            <a:xfrm>
              <a:off x="1872" y="3744"/>
              <a:ext cx="666" cy="57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34" name="Text Box 70"/>
            <p:cNvSpPr txBox="1">
              <a:spLocks noChangeArrowheads="1"/>
            </p:cNvSpPr>
            <p:nvPr/>
          </p:nvSpPr>
          <p:spPr bwMode="auto">
            <a:xfrm>
              <a:off x="2064" y="4032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  <p:sp>
          <p:nvSpPr>
            <p:cNvPr id="36935" name="Line 71"/>
            <p:cNvSpPr>
              <a:spLocks noChangeShapeType="1"/>
            </p:cNvSpPr>
            <p:nvPr/>
          </p:nvSpPr>
          <p:spPr bwMode="auto">
            <a:xfrm>
              <a:off x="1536" y="3552"/>
              <a:ext cx="67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73"/>
          <p:cNvGrpSpPr>
            <a:grpSpLocks/>
          </p:cNvGrpSpPr>
          <p:nvPr/>
        </p:nvGrpSpPr>
        <p:grpSpPr bwMode="auto">
          <a:xfrm>
            <a:off x="6858000" y="4419600"/>
            <a:ext cx="1057275" cy="1143000"/>
            <a:chOff x="1104" y="3600"/>
            <a:chExt cx="666" cy="720"/>
          </a:xfrm>
        </p:grpSpPr>
        <p:sp>
          <p:nvSpPr>
            <p:cNvPr id="36938" name="AutoShape 74"/>
            <p:cNvSpPr>
              <a:spLocks noChangeArrowheads="1"/>
            </p:cNvSpPr>
            <p:nvPr/>
          </p:nvSpPr>
          <p:spPr bwMode="auto">
            <a:xfrm>
              <a:off x="1104" y="3744"/>
              <a:ext cx="666" cy="57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39" name="Text Box 75"/>
            <p:cNvSpPr txBox="1">
              <a:spLocks noChangeArrowheads="1"/>
            </p:cNvSpPr>
            <p:nvPr/>
          </p:nvSpPr>
          <p:spPr bwMode="auto">
            <a:xfrm>
              <a:off x="1248" y="4032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</a:p>
          </p:txBody>
        </p:sp>
        <p:sp>
          <p:nvSpPr>
            <p:cNvPr id="36940" name="Line 76"/>
            <p:cNvSpPr>
              <a:spLocks noChangeShapeType="1"/>
            </p:cNvSpPr>
            <p:nvPr/>
          </p:nvSpPr>
          <p:spPr bwMode="auto">
            <a:xfrm flipV="1">
              <a:off x="1440" y="3600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942" name="Text Box 78"/>
          <p:cNvSpPr txBox="1">
            <a:spLocks noChangeArrowheads="1"/>
          </p:cNvSpPr>
          <p:nvPr/>
        </p:nvSpPr>
        <p:spPr bwMode="auto">
          <a:xfrm>
            <a:off x="3276600" y="29718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5050"/>
                </a:solidFill>
              </a:rPr>
              <a:t>Before Rotation</a:t>
            </a:r>
          </a:p>
        </p:txBody>
      </p:sp>
      <p:sp>
        <p:nvSpPr>
          <p:cNvPr id="36943" name="Text Box 79"/>
          <p:cNvSpPr txBox="1">
            <a:spLocks noChangeArrowheads="1"/>
          </p:cNvSpPr>
          <p:nvPr/>
        </p:nvSpPr>
        <p:spPr bwMode="auto">
          <a:xfrm>
            <a:off x="7086600" y="31242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5050"/>
                </a:solidFill>
              </a:rPr>
              <a:t>After Rotation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4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val 2"/>
          <p:cNvSpPr>
            <a:spLocks noChangeArrowheads="1"/>
          </p:cNvSpPr>
          <p:nvPr/>
        </p:nvSpPr>
        <p:spPr bwMode="auto">
          <a:xfrm>
            <a:off x="2590800" y="457200"/>
            <a:ext cx="685800" cy="649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67" name="Line 3"/>
          <p:cNvSpPr>
            <a:spLocks noChangeShapeType="1"/>
          </p:cNvSpPr>
          <p:nvPr/>
        </p:nvSpPr>
        <p:spPr bwMode="auto">
          <a:xfrm flipH="1">
            <a:off x="1905000" y="990600"/>
            <a:ext cx="7620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2667000" y="4572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5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57200" y="1430338"/>
            <a:ext cx="2209800" cy="1541462"/>
            <a:chOff x="288" y="1045"/>
            <a:chExt cx="1392" cy="971"/>
          </a:xfrm>
        </p:grpSpPr>
        <p:sp>
          <p:nvSpPr>
            <p:cNvPr id="62470" name="Oval 6"/>
            <p:cNvSpPr>
              <a:spLocks noChangeArrowheads="1"/>
            </p:cNvSpPr>
            <p:nvPr/>
          </p:nvSpPr>
          <p:spPr bwMode="auto">
            <a:xfrm>
              <a:off x="816" y="1045"/>
              <a:ext cx="432" cy="40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1" name="Oval 7"/>
            <p:cNvSpPr>
              <a:spLocks noChangeArrowheads="1"/>
            </p:cNvSpPr>
            <p:nvPr/>
          </p:nvSpPr>
          <p:spPr bwMode="auto">
            <a:xfrm>
              <a:off x="288" y="1607"/>
              <a:ext cx="432" cy="40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2" name="Line 8"/>
            <p:cNvSpPr>
              <a:spLocks noChangeShapeType="1"/>
            </p:cNvSpPr>
            <p:nvPr/>
          </p:nvSpPr>
          <p:spPr bwMode="auto">
            <a:xfrm flipH="1">
              <a:off x="624" y="1454"/>
              <a:ext cx="336" cy="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473" name="Text Box 9"/>
            <p:cNvSpPr txBox="1">
              <a:spLocks noChangeArrowheads="1"/>
            </p:cNvSpPr>
            <p:nvPr/>
          </p:nvSpPr>
          <p:spPr bwMode="auto">
            <a:xfrm>
              <a:off x="912" y="1096"/>
              <a:ext cx="7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3</a:t>
              </a:r>
            </a:p>
          </p:txBody>
        </p:sp>
        <p:sp>
          <p:nvSpPr>
            <p:cNvPr id="62474" name="Text Box 10"/>
            <p:cNvSpPr txBox="1">
              <a:spLocks noChangeArrowheads="1"/>
            </p:cNvSpPr>
            <p:nvPr/>
          </p:nvSpPr>
          <p:spPr bwMode="auto">
            <a:xfrm>
              <a:off x="384" y="1658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1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676400" y="2079625"/>
            <a:ext cx="1143000" cy="811213"/>
            <a:chOff x="1056" y="1454"/>
            <a:chExt cx="720" cy="511"/>
          </a:xfrm>
        </p:grpSpPr>
        <p:sp>
          <p:nvSpPr>
            <p:cNvPr id="62476" name="Line 12"/>
            <p:cNvSpPr>
              <a:spLocks noChangeShapeType="1"/>
            </p:cNvSpPr>
            <p:nvPr/>
          </p:nvSpPr>
          <p:spPr bwMode="auto">
            <a:xfrm>
              <a:off x="1056" y="1454"/>
              <a:ext cx="24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1152" y="1556"/>
              <a:ext cx="624" cy="409"/>
              <a:chOff x="1152" y="1556"/>
              <a:chExt cx="624" cy="409"/>
            </a:xfrm>
          </p:grpSpPr>
          <p:sp>
            <p:nvSpPr>
              <p:cNvPr id="62478" name="Oval 14"/>
              <p:cNvSpPr>
                <a:spLocks noChangeArrowheads="1"/>
              </p:cNvSpPr>
              <p:nvPr/>
            </p:nvSpPr>
            <p:spPr bwMode="auto">
              <a:xfrm>
                <a:off x="1152" y="1556"/>
                <a:ext cx="432" cy="40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79" name="Text Box 15"/>
              <p:cNvSpPr txBox="1">
                <a:spLocks noChangeArrowheads="1"/>
              </p:cNvSpPr>
              <p:nvPr/>
            </p:nvSpPr>
            <p:spPr bwMode="auto">
              <a:xfrm>
                <a:off x="1200" y="1632"/>
                <a:ext cx="5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/>
                  <a:t>4</a:t>
                </a:r>
              </a:p>
            </p:txBody>
          </p:sp>
        </p:grpSp>
      </p:grpSp>
      <p:sp>
        <p:nvSpPr>
          <p:cNvPr id="62480" name="Text Box 16"/>
          <p:cNvSpPr txBox="1">
            <a:spLocks noChangeArrowheads="1"/>
          </p:cNvSpPr>
          <p:nvPr/>
        </p:nvSpPr>
        <p:spPr bwMode="auto">
          <a:xfrm>
            <a:off x="5410200" y="3886200"/>
            <a:ext cx="373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Insert 3.5</a:t>
            </a:r>
          </a:p>
        </p:txBody>
      </p:sp>
      <p:sp>
        <p:nvSpPr>
          <p:cNvPr id="62481" name="Text Box 17"/>
          <p:cNvSpPr txBox="1">
            <a:spLocks noChangeArrowheads="1"/>
          </p:cNvSpPr>
          <p:nvPr/>
        </p:nvSpPr>
        <p:spPr bwMode="auto">
          <a:xfrm>
            <a:off x="457200" y="3200400"/>
            <a:ext cx="373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 AVL Tree</a:t>
            </a:r>
          </a:p>
        </p:txBody>
      </p:sp>
      <p:sp>
        <p:nvSpPr>
          <p:cNvPr id="62482" name="Oval 18"/>
          <p:cNvSpPr>
            <a:spLocks noChangeArrowheads="1"/>
          </p:cNvSpPr>
          <p:nvPr/>
        </p:nvSpPr>
        <p:spPr bwMode="auto">
          <a:xfrm>
            <a:off x="2971800" y="1447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83" name="Text Box 19"/>
          <p:cNvSpPr txBox="1">
            <a:spLocks noChangeArrowheads="1"/>
          </p:cNvSpPr>
          <p:nvPr/>
        </p:nvSpPr>
        <p:spPr bwMode="auto">
          <a:xfrm>
            <a:off x="3048000" y="1676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62484" name="Line 20"/>
          <p:cNvSpPr>
            <a:spLocks noChangeShapeType="1"/>
          </p:cNvSpPr>
          <p:nvPr/>
        </p:nvSpPr>
        <p:spPr bwMode="auto">
          <a:xfrm>
            <a:off x="3124200" y="10668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5" name="Group 78"/>
          <p:cNvGrpSpPr>
            <a:grpSpLocks/>
          </p:cNvGrpSpPr>
          <p:nvPr/>
        </p:nvGrpSpPr>
        <p:grpSpPr bwMode="auto">
          <a:xfrm>
            <a:off x="4876800" y="457200"/>
            <a:ext cx="3657600" cy="3316288"/>
            <a:chOff x="3072" y="288"/>
            <a:chExt cx="2304" cy="2089"/>
          </a:xfrm>
        </p:grpSpPr>
        <p:sp>
          <p:nvSpPr>
            <p:cNvPr id="62486" name="Oval 22"/>
            <p:cNvSpPr>
              <a:spLocks noChangeArrowheads="1"/>
            </p:cNvSpPr>
            <p:nvPr/>
          </p:nvSpPr>
          <p:spPr bwMode="auto">
            <a:xfrm>
              <a:off x="3696" y="1968"/>
              <a:ext cx="432" cy="40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7" name="Text Box 23"/>
            <p:cNvSpPr txBox="1">
              <a:spLocks noChangeArrowheads="1"/>
            </p:cNvSpPr>
            <p:nvPr/>
          </p:nvSpPr>
          <p:spPr bwMode="auto">
            <a:xfrm>
              <a:off x="3744" y="2016"/>
              <a:ext cx="7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3.5</a:t>
              </a:r>
            </a:p>
          </p:txBody>
        </p:sp>
        <p:grpSp>
          <p:nvGrpSpPr>
            <p:cNvPr id="6" name="Group 24"/>
            <p:cNvGrpSpPr>
              <a:grpSpLocks/>
            </p:cNvGrpSpPr>
            <p:nvPr/>
          </p:nvGrpSpPr>
          <p:grpSpPr bwMode="auto">
            <a:xfrm>
              <a:off x="3072" y="288"/>
              <a:ext cx="2304" cy="1584"/>
              <a:chOff x="192" y="2256"/>
              <a:chExt cx="2304" cy="1584"/>
            </a:xfrm>
          </p:grpSpPr>
          <p:sp>
            <p:nvSpPr>
              <p:cNvPr id="62489" name="Oval 25"/>
              <p:cNvSpPr>
                <a:spLocks noChangeArrowheads="1"/>
              </p:cNvSpPr>
              <p:nvPr/>
            </p:nvSpPr>
            <p:spPr bwMode="auto">
              <a:xfrm>
                <a:off x="1536" y="2256"/>
                <a:ext cx="432" cy="40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90" name="Oval 26"/>
              <p:cNvSpPr>
                <a:spLocks noChangeArrowheads="1"/>
              </p:cNvSpPr>
              <p:nvPr/>
            </p:nvSpPr>
            <p:spPr bwMode="auto">
              <a:xfrm>
                <a:off x="720" y="2869"/>
                <a:ext cx="432" cy="40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91" name="Oval 27"/>
              <p:cNvSpPr>
                <a:spLocks noChangeArrowheads="1"/>
              </p:cNvSpPr>
              <p:nvPr/>
            </p:nvSpPr>
            <p:spPr bwMode="auto">
              <a:xfrm>
                <a:off x="192" y="3431"/>
                <a:ext cx="432" cy="40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92" name="Oval 28"/>
              <p:cNvSpPr>
                <a:spLocks noChangeArrowheads="1"/>
              </p:cNvSpPr>
              <p:nvPr/>
            </p:nvSpPr>
            <p:spPr bwMode="auto">
              <a:xfrm>
                <a:off x="1056" y="3380"/>
                <a:ext cx="432" cy="40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93" name="Oval 29"/>
              <p:cNvSpPr>
                <a:spLocks noChangeArrowheads="1"/>
              </p:cNvSpPr>
              <p:nvPr/>
            </p:nvSpPr>
            <p:spPr bwMode="auto">
              <a:xfrm>
                <a:off x="1920" y="2736"/>
                <a:ext cx="432" cy="40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94" name="Line 30"/>
              <p:cNvSpPr>
                <a:spLocks noChangeShapeType="1"/>
              </p:cNvSpPr>
              <p:nvPr/>
            </p:nvSpPr>
            <p:spPr bwMode="auto">
              <a:xfrm flipH="1">
                <a:off x="1104" y="2592"/>
                <a:ext cx="480" cy="3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95" name="Line 31"/>
              <p:cNvSpPr>
                <a:spLocks noChangeShapeType="1"/>
              </p:cNvSpPr>
              <p:nvPr/>
            </p:nvSpPr>
            <p:spPr bwMode="auto">
              <a:xfrm>
                <a:off x="1776" y="2665"/>
                <a:ext cx="192" cy="1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96" name="Line 32"/>
              <p:cNvSpPr>
                <a:spLocks noChangeShapeType="1"/>
              </p:cNvSpPr>
              <p:nvPr/>
            </p:nvSpPr>
            <p:spPr bwMode="auto">
              <a:xfrm flipH="1">
                <a:off x="528" y="3278"/>
                <a:ext cx="336" cy="1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97" name="Line 33"/>
              <p:cNvSpPr>
                <a:spLocks noChangeShapeType="1"/>
              </p:cNvSpPr>
              <p:nvPr/>
            </p:nvSpPr>
            <p:spPr bwMode="auto">
              <a:xfrm>
                <a:off x="960" y="3278"/>
                <a:ext cx="240" cy="1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98" name="Text Box 34"/>
              <p:cNvSpPr txBox="1">
                <a:spLocks noChangeArrowheads="1"/>
              </p:cNvSpPr>
              <p:nvPr/>
            </p:nvSpPr>
            <p:spPr bwMode="auto">
              <a:xfrm>
                <a:off x="1584" y="2256"/>
                <a:ext cx="7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/>
                  <a:t>5</a:t>
                </a:r>
              </a:p>
            </p:txBody>
          </p:sp>
          <p:sp>
            <p:nvSpPr>
              <p:cNvPr id="62499" name="Text Box 35"/>
              <p:cNvSpPr txBox="1">
                <a:spLocks noChangeArrowheads="1"/>
              </p:cNvSpPr>
              <p:nvPr/>
            </p:nvSpPr>
            <p:spPr bwMode="auto">
              <a:xfrm>
                <a:off x="816" y="2920"/>
                <a:ext cx="7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/>
                  <a:t>3</a:t>
                </a:r>
              </a:p>
            </p:txBody>
          </p:sp>
          <p:sp>
            <p:nvSpPr>
              <p:cNvPr id="62500" name="Text Box 36"/>
              <p:cNvSpPr txBox="1">
                <a:spLocks noChangeArrowheads="1"/>
              </p:cNvSpPr>
              <p:nvPr/>
            </p:nvSpPr>
            <p:spPr bwMode="auto">
              <a:xfrm>
                <a:off x="288" y="3482"/>
                <a:ext cx="4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/>
                  <a:t>1</a:t>
                </a:r>
              </a:p>
            </p:txBody>
          </p:sp>
          <p:sp>
            <p:nvSpPr>
              <p:cNvPr id="62501" name="Text Box 37"/>
              <p:cNvSpPr txBox="1">
                <a:spLocks noChangeArrowheads="1"/>
              </p:cNvSpPr>
              <p:nvPr/>
            </p:nvSpPr>
            <p:spPr bwMode="auto">
              <a:xfrm>
                <a:off x="1104" y="3456"/>
                <a:ext cx="5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/>
                  <a:t>4</a:t>
                </a:r>
              </a:p>
            </p:txBody>
          </p:sp>
          <p:sp>
            <p:nvSpPr>
              <p:cNvPr id="62502" name="Text Box 38"/>
              <p:cNvSpPr txBox="1">
                <a:spLocks noChangeArrowheads="1"/>
              </p:cNvSpPr>
              <p:nvPr/>
            </p:nvSpPr>
            <p:spPr bwMode="auto">
              <a:xfrm>
                <a:off x="1968" y="2832"/>
                <a:ext cx="52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/>
                  <a:t>8</a:t>
                </a:r>
              </a:p>
            </p:txBody>
          </p:sp>
        </p:grpSp>
        <p:sp>
          <p:nvSpPr>
            <p:cNvPr id="62503" name="Line 39"/>
            <p:cNvSpPr>
              <a:spLocks noChangeShapeType="1"/>
            </p:cNvSpPr>
            <p:nvPr/>
          </p:nvSpPr>
          <p:spPr bwMode="auto">
            <a:xfrm flipH="1">
              <a:off x="3936" y="182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51"/>
          <p:cNvGrpSpPr>
            <a:grpSpLocks/>
          </p:cNvGrpSpPr>
          <p:nvPr/>
        </p:nvGrpSpPr>
        <p:grpSpPr bwMode="auto">
          <a:xfrm>
            <a:off x="2057400" y="3962400"/>
            <a:ext cx="2057400" cy="609600"/>
            <a:chOff x="3792" y="1824"/>
            <a:chExt cx="1296" cy="384"/>
          </a:xfrm>
        </p:grpSpPr>
        <p:sp>
          <p:nvSpPr>
            <p:cNvPr id="62516" name="Oval 52"/>
            <p:cNvSpPr>
              <a:spLocks noChangeArrowheads="1"/>
            </p:cNvSpPr>
            <p:nvPr/>
          </p:nvSpPr>
          <p:spPr bwMode="auto">
            <a:xfrm>
              <a:off x="3792" y="1824"/>
              <a:ext cx="480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17" name="Text Box 53"/>
            <p:cNvSpPr txBox="1">
              <a:spLocks noChangeArrowheads="1"/>
            </p:cNvSpPr>
            <p:nvPr/>
          </p:nvSpPr>
          <p:spPr bwMode="auto">
            <a:xfrm>
              <a:off x="3888" y="1920"/>
              <a:ext cx="1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4</a:t>
              </a:r>
            </a:p>
          </p:txBody>
        </p:sp>
      </p:grpSp>
      <p:grpSp>
        <p:nvGrpSpPr>
          <p:cNvPr id="8" name="Group 54"/>
          <p:cNvGrpSpPr>
            <a:grpSpLocks/>
          </p:cNvGrpSpPr>
          <p:nvPr/>
        </p:nvGrpSpPr>
        <p:grpSpPr bwMode="auto">
          <a:xfrm>
            <a:off x="2667000" y="4495800"/>
            <a:ext cx="1447800" cy="1143000"/>
            <a:chOff x="4272" y="2016"/>
            <a:chExt cx="912" cy="720"/>
          </a:xfrm>
        </p:grpSpPr>
        <p:sp>
          <p:nvSpPr>
            <p:cNvPr id="62519" name="Oval 55"/>
            <p:cNvSpPr>
              <a:spLocks noChangeArrowheads="1"/>
            </p:cNvSpPr>
            <p:nvPr/>
          </p:nvSpPr>
          <p:spPr bwMode="auto">
            <a:xfrm>
              <a:off x="4704" y="2352"/>
              <a:ext cx="480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20" name="Text Box 56"/>
            <p:cNvSpPr txBox="1">
              <a:spLocks noChangeArrowheads="1"/>
            </p:cNvSpPr>
            <p:nvPr/>
          </p:nvSpPr>
          <p:spPr bwMode="auto">
            <a:xfrm>
              <a:off x="4704" y="2352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5</a:t>
              </a:r>
            </a:p>
          </p:txBody>
        </p:sp>
        <p:sp>
          <p:nvSpPr>
            <p:cNvPr id="62521" name="Line 57"/>
            <p:cNvSpPr>
              <a:spLocks noChangeShapeType="1"/>
            </p:cNvSpPr>
            <p:nvPr/>
          </p:nvSpPr>
          <p:spPr bwMode="auto">
            <a:xfrm>
              <a:off x="4272" y="2016"/>
              <a:ext cx="6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83"/>
          <p:cNvGrpSpPr>
            <a:grpSpLocks/>
          </p:cNvGrpSpPr>
          <p:nvPr/>
        </p:nvGrpSpPr>
        <p:grpSpPr bwMode="auto">
          <a:xfrm>
            <a:off x="685800" y="5813425"/>
            <a:ext cx="1066800" cy="892175"/>
            <a:chOff x="0" y="3758"/>
            <a:chExt cx="672" cy="562"/>
          </a:xfrm>
        </p:grpSpPr>
        <p:sp>
          <p:nvSpPr>
            <p:cNvPr id="62525" name="Oval 61"/>
            <p:cNvSpPr>
              <a:spLocks noChangeArrowheads="1"/>
            </p:cNvSpPr>
            <p:nvPr/>
          </p:nvSpPr>
          <p:spPr bwMode="auto">
            <a:xfrm>
              <a:off x="0" y="3911"/>
              <a:ext cx="432" cy="40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26" name="Line 62"/>
            <p:cNvSpPr>
              <a:spLocks noChangeShapeType="1"/>
            </p:cNvSpPr>
            <p:nvPr/>
          </p:nvSpPr>
          <p:spPr bwMode="auto">
            <a:xfrm flipH="1">
              <a:off x="336" y="3758"/>
              <a:ext cx="336" cy="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528" name="Text Box 64"/>
            <p:cNvSpPr txBox="1">
              <a:spLocks noChangeArrowheads="1"/>
            </p:cNvSpPr>
            <p:nvPr/>
          </p:nvSpPr>
          <p:spPr bwMode="auto">
            <a:xfrm>
              <a:off x="96" y="3962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0.8</a:t>
              </a:r>
            </a:p>
          </p:txBody>
        </p:sp>
      </p:grpSp>
      <p:grpSp>
        <p:nvGrpSpPr>
          <p:cNvPr id="10" name="Group 82"/>
          <p:cNvGrpSpPr>
            <a:grpSpLocks/>
          </p:cNvGrpSpPr>
          <p:nvPr/>
        </p:nvGrpSpPr>
        <p:grpSpPr bwMode="auto">
          <a:xfrm>
            <a:off x="1524000" y="4572000"/>
            <a:ext cx="1371600" cy="1241425"/>
            <a:chOff x="528" y="2976"/>
            <a:chExt cx="864" cy="782"/>
          </a:xfrm>
        </p:grpSpPr>
        <p:sp>
          <p:nvSpPr>
            <p:cNvPr id="62524" name="Oval 60"/>
            <p:cNvSpPr>
              <a:spLocks noChangeArrowheads="1"/>
            </p:cNvSpPr>
            <p:nvPr/>
          </p:nvSpPr>
          <p:spPr bwMode="auto">
            <a:xfrm>
              <a:off x="528" y="3349"/>
              <a:ext cx="432" cy="40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27" name="Text Box 63"/>
            <p:cNvSpPr txBox="1">
              <a:spLocks noChangeArrowheads="1"/>
            </p:cNvSpPr>
            <p:nvPr/>
          </p:nvSpPr>
          <p:spPr bwMode="auto">
            <a:xfrm>
              <a:off x="624" y="3400"/>
              <a:ext cx="7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3</a:t>
              </a:r>
            </a:p>
          </p:txBody>
        </p:sp>
        <p:sp>
          <p:nvSpPr>
            <p:cNvPr id="62529" name="Line 65"/>
            <p:cNvSpPr>
              <a:spLocks noChangeShapeType="1"/>
            </p:cNvSpPr>
            <p:nvPr/>
          </p:nvSpPr>
          <p:spPr bwMode="auto">
            <a:xfrm flipH="1">
              <a:off x="768" y="2976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71"/>
          <p:cNvGrpSpPr>
            <a:grpSpLocks/>
          </p:cNvGrpSpPr>
          <p:nvPr/>
        </p:nvGrpSpPr>
        <p:grpSpPr bwMode="auto">
          <a:xfrm>
            <a:off x="2133600" y="5715000"/>
            <a:ext cx="1143000" cy="811213"/>
            <a:chOff x="1056" y="1454"/>
            <a:chExt cx="720" cy="511"/>
          </a:xfrm>
        </p:grpSpPr>
        <p:sp>
          <p:nvSpPr>
            <p:cNvPr id="62536" name="Line 72"/>
            <p:cNvSpPr>
              <a:spLocks noChangeShapeType="1"/>
            </p:cNvSpPr>
            <p:nvPr/>
          </p:nvSpPr>
          <p:spPr bwMode="auto">
            <a:xfrm>
              <a:off x="1056" y="1454"/>
              <a:ext cx="24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" name="Group 73"/>
            <p:cNvGrpSpPr>
              <a:grpSpLocks/>
            </p:cNvGrpSpPr>
            <p:nvPr/>
          </p:nvGrpSpPr>
          <p:grpSpPr bwMode="auto">
            <a:xfrm>
              <a:off x="1152" y="1556"/>
              <a:ext cx="624" cy="409"/>
              <a:chOff x="1152" y="1556"/>
              <a:chExt cx="624" cy="409"/>
            </a:xfrm>
          </p:grpSpPr>
          <p:sp>
            <p:nvSpPr>
              <p:cNvPr id="62538" name="Oval 74"/>
              <p:cNvSpPr>
                <a:spLocks noChangeArrowheads="1"/>
              </p:cNvSpPr>
              <p:nvPr/>
            </p:nvSpPr>
            <p:spPr bwMode="auto">
              <a:xfrm>
                <a:off x="1152" y="1556"/>
                <a:ext cx="432" cy="40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39" name="Text Box 75"/>
              <p:cNvSpPr txBox="1">
                <a:spLocks noChangeArrowheads="1"/>
              </p:cNvSpPr>
              <p:nvPr/>
            </p:nvSpPr>
            <p:spPr bwMode="auto">
              <a:xfrm>
                <a:off x="1200" y="1632"/>
                <a:ext cx="5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/>
                  <a:t>3.5</a:t>
                </a:r>
              </a:p>
            </p:txBody>
          </p:sp>
        </p:grpSp>
      </p:grpSp>
      <p:sp>
        <p:nvSpPr>
          <p:cNvPr id="62540" name="Text Box 76"/>
          <p:cNvSpPr txBox="1">
            <a:spLocks noChangeArrowheads="1"/>
          </p:cNvSpPr>
          <p:nvPr/>
        </p:nvSpPr>
        <p:spPr bwMode="auto">
          <a:xfrm>
            <a:off x="4572000" y="51054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After Rotation</a:t>
            </a:r>
          </a:p>
        </p:txBody>
      </p:sp>
      <p:grpSp>
        <p:nvGrpSpPr>
          <p:cNvPr id="13" name="Group 81"/>
          <p:cNvGrpSpPr>
            <a:grpSpLocks/>
          </p:cNvGrpSpPr>
          <p:nvPr/>
        </p:nvGrpSpPr>
        <p:grpSpPr bwMode="auto">
          <a:xfrm>
            <a:off x="4114800" y="228600"/>
            <a:ext cx="5029200" cy="3657600"/>
            <a:chOff x="2592" y="144"/>
            <a:chExt cx="3168" cy="2304"/>
          </a:xfrm>
        </p:grpSpPr>
        <p:sp>
          <p:nvSpPr>
            <p:cNvPr id="62505" name="Rectangle 41"/>
            <p:cNvSpPr>
              <a:spLocks noChangeArrowheads="1"/>
            </p:cNvSpPr>
            <p:nvPr/>
          </p:nvSpPr>
          <p:spPr bwMode="auto">
            <a:xfrm>
              <a:off x="4176" y="144"/>
              <a:ext cx="1152" cy="528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06" name="Text Box 42"/>
            <p:cNvSpPr txBox="1">
              <a:spLocks noChangeArrowheads="1"/>
            </p:cNvSpPr>
            <p:nvPr/>
          </p:nvSpPr>
          <p:spPr bwMode="auto">
            <a:xfrm>
              <a:off x="4896" y="240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U</a:t>
              </a:r>
            </a:p>
          </p:txBody>
        </p:sp>
        <p:sp>
          <p:nvSpPr>
            <p:cNvPr id="62507" name="Rectangle 43"/>
            <p:cNvSpPr>
              <a:spLocks noChangeArrowheads="1"/>
            </p:cNvSpPr>
            <p:nvPr/>
          </p:nvSpPr>
          <p:spPr bwMode="auto">
            <a:xfrm>
              <a:off x="3072" y="768"/>
              <a:ext cx="1152" cy="528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08" name="Text Box 44"/>
            <p:cNvSpPr txBox="1">
              <a:spLocks noChangeArrowheads="1"/>
            </p:cNvSpPr>
            <p:nvPr/>
          </p:nvSpPr>
          <p:spPr bwMode="auto">
            <a:xfrm>
              <a:off x="3360" y="768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V</a:t>
              </a:r>
            </a:p>
          </p:txBody>
        </p:sp>
        <p:sp>
          <p:nvSpPr>
            <p:cNvPr id="62509" name="Rectangle 45"/>
            <p:cNvSpPr>
              <a:spLocks noChangeArrowheads="1"/>
            </p:cNvSpPr>
            <p:nvPr/>
          </p:nvSpPr>
          <p:spPr bwMode="auto">
            <a:xfrm>
              <a:off x="2592" y="1344"/>
              <a:ext cx="1152" cy="528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10" name="Text Box 46"/>
            <p:cNvSpPr txBox="1">
              <a:spLocks noChangeArrowheads="1"/>
            </p:cNvSpPr>
            <p:nvPr/>
          </p:nvSpPr>
          <p:spPr bwMode="auto">
            <a:xfrm>
              <a:off x="2736" y="1488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</a:p>
          </p:txBody>
        </p:sp>
        <p:sp>
          <p:nvSpPr>
            <p:cNvPr id="62511" name="Rectangle 47"/>
            <p:cNvSpPr>
              <a:spLocks noChangeArrowheads="1"/>
            </p:cNvSpPr>
            <p:nvPr/>
          </p:nvSpPr>
          <p:spPr bwMode="auto">
            <a:xfrm>
              <a:off x="3840" y="1392"/>
              <a:ext cx="1008" cy="432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12" name="Text Box 48"/>
            <p:cNvSpPr txBox="1">
              <a:spLocks noChangeArrowheads="1"/>
            </p:cNvSpPr>
            <p:nvPr/>
          </p:nvSpPr>
          <p:spPr bwMode="auto">
            <a:xfrm>
              <a:off x="4464" y="1488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W</a:t>
              </a:r>
            </a:p>
          </p:txBody>
        </p:sp>
        <p:sp>
          <p:nvSpPr>
            <p:cNvPr id="62513" name="Rectangle 49"/>
            <p:cNvSpPr>
              <a:spLocks noChangeArrowheads="1"/>
            </p:cNvSpPr>
            <p:nvPr/>
          </p:nvSpPr>
          <p:spPr bwMode="auto">
            <a:xfrm>
              <a:off x="3312" y="1920"/>
              <a:ext cx="960" cy="528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14" name="Text Box 50"/>
            <p:cNvSpPr txBox="1">
              <a:spLocks noChangeArrowheads="1"/>
            </p:cNvSpPr>
            <p:nvPr/>
          </p:nvSpPr>
          <p:spPr bwMode="auto">
            <a:xfrm>
              <a:off x="3312" y="2016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  <p:sp>
          <p:nvSpPr>
            <p:cNvPr id="62543" name="Rectangle 79"/>
            <p:cNvSpPr>
              <a:spLocks noChangeArrowheads="1"/>
            </p:cNvSpPr>
            <p:nvPr/>
          </p:nvSpPr>
          <p:spPr bwMode="auto">
            <a:xfrm>
              <a:off x="4800" y="720"/>
              <a:ext cx="960" cy="528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44" name="Text Box 80"/>
            <p:cNvSpPr txBox="1">
              <a:spLocks noChangeArrowheads="1"/>
            </p:cNvSpPr>
            <p:nvPr/>
          </p:nvSpPr>
          <p:spPr bwMode="auto">
            <a:xfrm>
              <a:off x="5376" y="672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</p:grpSp>
      <p:grpSp>
        <p:nvGrpSpPr>
          <p:cNvPr id="14" name="Group 84"/>
          <p:cNvGrpSpPr>
            <a:grpSpLocks/>
          </p:cNvGrpSpPr>
          <p:nvPr/>
        </p:nvGrpSpPr>
        <p:grpSpPr bwMode="auto">
          <a:xfrm>
            <a:off x="3962400" y="5562600"/>
            <a:ext cx="1143000" cy="811213"/>
            <a:chOff x="1056" y="1454"/>
            <a:chExt cx="720" cy="511"/>
          </a:xfrm>
        </p:grpSpPr>
        <p:sp>
          <p:nvSpPr>
            <p:cNvPr id="62549" name="Line 85"/>
            <p:cNvSpPr>
              <a:spLocks noChangeShapeType="1"/>
            </p:cNvSpPr>
            <p:nvPr/>
          </p:nvSpPr>
          <p:spPr bwMode="auto">
            <a:xfrm>
              <a:off x="1056" y="1454"/>
              <a:ext cx="24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" name="Group 86"/>
            <p:cNvGrpSpPr>
              <a:grpSpLocks/>
            </p:cNvGrpSpPr>
            <p:nvPr/>
          </p:nvGrpSpPr>
          <p:grpSpPr bwMode="auto">
            <a:xfrm>
              <a:off x="1152" y="1556"/>
              <a:ext cx="624" cy="409"/>
              <a:chOff x="1152" y="1556"/>
              <a:chExt cx="624" cy="409"/>
            </a:xfrm>
          </p:grpSpPr>
          <p:sp>
            <p:nvSpPr>
              <p:cNvPr id="62551" name="Oval 87"/>
              <p:cNvSpPr>
                <a:spLocks noChangeArrowheads="1"/>
              </p:cNvSpPr>
              <p:nvPr/>
            </p:nvSpPr>
            <p:spPr bwMode="auto">
              <a:xfrm>
                <a:off x="1152" y="1556"/>
                <a:ext cx="432" cy="40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52" name="Text Box 88"/>
              <p:cNvSpPr txBox="1">
                <a:spLocks noChangeArrowheads="1"/>
              </p:cNvSpPr>
              <p:nvPr/>
            </p:nvSpPr>
            <p:spPr bwMode="auto">
              <a:xfrm>
                <a:off x="1200" y="1632"/>
                <a:ext cx="5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/>
                  <a:t>8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80" grpId="0" autoUpdateAnimBg="0"/>
      <p:bldP spid="6254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/>
              <a:t>Extended Example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609600" y="1447800"/>
            <a:ext cx="647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Insert 3,2,1,4,5,6,7, 16,15,14</a:t>
            </a:r>
          </a:p>
        </p:txBody>
      </p:sp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990600" y="2286000"/>
            <a:ext cx="1600200" cy="1281113"/>
            <a:chOff x="624" y="1776"/>
            <a:chExt cx="1008" cy="807"/>
          </a:xfrm>
        </p:grpSpPr>
        <p:grpSp>
          <p:nvGrpSpPr>
            <p:cNvPr id="3" name="Group 22"/>
            <p:cNvGrpSpPr>
              <a:grpSpLocks/>
            </p:cNvGrpSpPr>
            <p:nvPr/>
          </p:nvGrpSpPr>
          <p:grpSpPr bwMode="auto">
            <a:xfrm>
              <a:off x="720" y="1776"/>
              <a:ext cx="912" cy="409"/>
              <a:chOff x="720" y="1776"/>
              <a:chExt cx="912" cy="409"/>
            </a:xfrm>
          </p:grpSpPr>
          <p:sp>
            <p:nvSpPr>
              <p:cNvPr id="64523" name="Oval 11"/>
              <p:cNvSpPr>
                <a:spLocks noChangeArrowheads="1"/>
              </p:cNvSpPr>
              <p:nvPr/>
            </p:nvSpPr>
            <p:spPr bwMode="auto">
              <a:xfrm>
                <a:off x="720" y="1776"/>
                <a:ext cx="432" cy="40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26" name="Text Box 14"/>
              <p:cNvSpPr txBox="1">
                <a:spLocks noChangeArrowheads="1"/>
              </p:cNvSpPr>
              <p:nvPr/>
            </p:nvSpPr>
            <p:spPr bwMode="auto">
              <a:xfrm>
                <a:off x="864" y="1872"/>
                <a:ext cx="7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/>
                  <a:t>3</a:t>
                </a:r>
              </a:p>
            </p:txBody>
          </p:sp>
        </p:grpSp>
        <p:sp>
          <p:nvSpPr>
            <p:cNvPr id="64590" name="Text Box 78"/>
            <p:cNvSpPr txBox="1">
              <a:spLocks noChangeArrowheads="1"/>
            </p:cNvSpPr>
            <p:nvPr/>
          </p:nvSpPr>
          <p:spPr bwMode="auto">
            <a:xfrm>
              <a:off x="624" y="2352"/>
              <a:ext cx="5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Fig 1</a:t>
              </a:r>
            </a:p>
          </p:txBody>
        </p:sp>
      </p:grpSp>
      <p:grpSp>
        <p:nvGrpSpPr>
          <p:cNvPr id="4" name="Group 83"/>
          <p:cNvGrpSpPr>
            <a:grpSpLocks/>
          </p:cNvGrpSpPr>
          <p:nvPr/>
        </p:nvGrpSpPr>
        <p:grpSpPr bwMode="auto">
          <a:xfrm>
            <a:off x="2286000" y="2133600"/>
            <a:ext cx="2209800" cy="1966913"/>
            <a:chOff x="1440" y="1680"/>
            <a:chExt cx="1392" cy="1239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1440" y="1680"/>
              <a:ext cx="1392" cy="971"/>
              <a:chOff x="288" y="1045"/>
              <a:chExt cx="1392" cy="971"/>
            </a:xfrm>
          </p:grpSpPr>
          <p:sp>
            <p:nvSpPr>
              <p:cNvPr id="64517" name="Oval 5"/>
              <p:cNvSpPr>
                <a:spLocks noChangeArrowheads="1"/>
              </p:cNvSpPr>
              <p:nvPr/>
            </p:nvSpPr>
            <p:spPr bwMode="auto">
              <a:xfrm>
                <a:off x="816" y="1045"/>
                <a:ext cx="432" cy="40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18" name="Oval 6"/>
              <p:cNvSpPr>
                <a:spLocks noChangeArrowheads="1"/>
              </p:cNvSpPr>
              <p:nvPr/>
            </p:nvSpPr>
            <p:spPr bwMode="auto">
              <a:xfrm>
                <a:off x="288" y="1607"/>
                <a:ext cx="432" cy="40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19" name="Line 7"/>
              <p:cNvSpPr>
                <a:spLocks noChangeShapeType="1"/>
              </p:cNvSpPr>
              <p:nvPr/>
            </p:nvSpPr>
            <p:spPr bwMode="auto">
              <a:xfrm flipH="1">
                <a:off x="624" y="1454"/>
                <a:ext cx="336" cy="1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520" name="Text Box 8"/>
              <p:cNvSpPr txBox="1">
                <a:spLocks noChangeArrowheads="1"/>
              </p:cNvSpPr>
              <p:nvPr/>
            </p:nvSpPr>
            <p:spPr bwMode="auto">
              <a:xfrm>
                <a:off x="912" y="1096"/>
                <a:ext cx="7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/>
                  <a:t>3</a:t>
                </a:r>
              </a:p>
            </p:txBody>
          </p:sp>
          <p:sp>
            <p:nvSpPr>
              <p:cNvPr id="64521" name="Text Box 9"/>
              <p:cNvSpPr txBox="1">
                <a:spLocks noChangeArrowheads="1"/>
              </p:cNvSpPr>
              <p:nvPr/>
            </p:nvSpPr>
            <p:spPr bwMode="auto">
              <a:xfrm>
                <a:off x="384" y="1658"/>
                <a:ext cx="4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/>
                  <a:t>2</a:t>
                </a:r>
              </a:p>
            </p:txBody>
          </p:sp>
        </p:grpSp>
        <p:sp>
          <p:nvSpPr>
            <p:cNvPr id="64592" name="Text Box 80"/>
            <p:cNvSpPr txBox="1">
              <a:spLocks noChangeArrowheads="1"/>
            </p:cNvSpPr>
            <p:nvPr/>
          </p:nvSpPr>
          <p:spPr bwMode="auto">
            <a:xfrm>
              <a:off x="1536" y="2688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Fig 2</a:t>
              </a:r>
            </a:p>
          </p:txBody>
        </p:sp>
      </p:grpSp>
      <p:grpSp>
        <p:nvGrpSpPr>
          <p:cNvPr id="6" name="Group 85"/>
          <p:cNvGrpSpPr>
            <a:grpSpLocks/>
          </p:cNvGrpSpPr>
          <p:nvPr/>
        </p:nvGrpSpPr>
        <p:grpSpPr bwMode="auto">
          <a:xfrm>
            <a:off x="3810000" y="1981200"/>
            <a:ext cx="2819400" cy="3109913"/>
            <a:chOff x="2400" y="1584"/>
            <a:chExt cx="1776" cy="1959"/>
          </a:xfrm>
        </p:grpSpPr>
        <p:grpSp>
          <p:nvGrpSpPr>
            <p:cNvPr id="7" name="Group 27"/>
            <p:cNvGrpSpPr>
              <a:grpSpLocks/>
            </p:cNvGrpSpPr>
            <p:nvPr/>
          </p:nvGrpSpPr>
          <p:grpSpPr bwMode="auto">
            <a:xfrm>
              <a:off x="2400" y="1584"/>
              <a:ext cx="1776" cy="1694"/>
              <a:chOff x="2400" y="1584"/>
              <a:chExt cx="1776" cy="1694"/>
            </a:xfrm>
          </p:grpSpPr>
          <p:grpSp>
            <p:nvGrpSpPr>
              <p:cNvPr id="8" name="Group 16"/>
              <p:cNvGrpSpPr>
                <a:grpSpLocks/>
              </p:cNvGrpSpPr>
              <p:nvPr/>
            </p:nvGrpSpPr>
            <p:grpSpPr bwMode="auto">
              <a:xfrm>
                <a:off x="2784" y="1584"/>
                <a:ext cx="1392" cy="971"/>
                <a:chOff x="288" y="1045"/>
                <a:chExt cx="1392" cy="971"/>
              </a:xfrm>
            </p:grpSpPr>
            <p:sp>
              <p:nvSpPr>
                <p:cNvPr id="64529" name="Oval 17"/>
                <p:cNvSpPr>
                  <a:spLocks noChangeArrowheads="1"/>
                </p:cNvSpPr>
                <p:nvPr/>
              </p:nvSpPr>
              <p:spPr bwMode="auto">
                <a:xfrm>
                  <a:off x="816" y="1045"/>
                  <a:ext cx="432" cy="40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530" name="Oval 18"/>
                <p:cNvSpPr>
                  <a:spLocks noChangeArrowheads="1"/>
                </p:cNvSpPr>
                <p:nvPr/>
              </p:nvSpPr>
              <p:spPr bwMode="auto">
                <a:xfrm>
                  <a:off x="288" y="1607"/>
                  <a:ext cx="432" cy="40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531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624" y="1454"/>
                  <a:ext cx="336" cy="15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532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912" y="1096"/>
                  <a:ext cx="76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800"/>
                    <a:t>3</a:t>
                  </a:r>
                </a:p>
              </p:txBody>
            </p:sp>
            <p:sp>
              <p:nvSpPr>
                <p:cNvPr id="64533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84" y="1658"/>
                  <a:ext cx="480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800"/>
                    <a:t>2</a:t>
                  </a:r>
                </a:p>
              </p:txBody>
            </p:sp>
          </p:grpSp>
          <p:grpSp>
            <p:nvGrpSpPr>
              <p:cNvPr id="9" name="Group 23"/>
              <p:cNvGrpSpPr>
                <a:grpSpLocks/>
              </p:cNvGrpSpPr>
              <p:nvPr/>
            </p:nvGrpSpPr>
            <p:grpSpPr bwMode="auto">
              <a:xfrm>
                <a:off x="2400" y="2496"/>
                <a:ext cx="864" cy="782"/>
                <a:chOff x="528" y="2976"/>
                <a:chExt cx="864" cy="782"/>
              </a:xfrm>
            </p:grpSpPr>
            <p:sp>
              <p:nvSpPr>
                <p:cNvPr id="64536" name="Oval 24"/>
                <p:cNvSpPr>
                  <a:spLocks noChangeArrowheads="1"/>
                </p:cNvSpPr>
                <p:nvPr/>
              </p:nvSpPr>
              <p:spPr bwMode="auto">
                <a:xfrm>
                  <a:off x="528" y="3349"/>
                  <a:ext cx="432" cy="40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537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624" y="3400"/>
                  <a:ext cx="76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800"/>
                    <a:t>1</a:t>
                  </a:r>
                </a:p>
              </p:txBody>
            </p:sp>
            <p:sp>
              <p:nvSpPr>
                <p:cNvPr id="64538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768" y="2976"/>
                  <a:ext cx="24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64596" name="Text Box 84"/>
            <p:cNvSpPr txBox="1">
              <a:spLocks noChangeArrowheads="1"/>
            </p:cNvSpPr>
            <p:nvPr/>
          </p:nvSpPr>
          <p:spPr bwMode="auto">
            <a:xfrm>
              <a:off x="2448" y="3312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Fig 3</a:t>
              </a:r>
            </a:p>
          </p:txBody>
        </p:sp>
      </p:grpSp>
      <p:grpSp>
        <p:nvGrpSpPr>
          <p:cNvPr id="10" name="Group 87"/>
          <p:cNvGrpSpPr>
            <a:grpSpLocks/>
          </p:cNvGrpSpPr>
          <p:nvPr/>
        </p:nvGrpSpPr>
        <p:grpSpPr bwMode="auto">
          <a:xfrm>
            <a:off x="6096000" y="2057400"/>
            <a:ext cx="2362200" cy="1662113"/>
            <a:chOff x="3840" y="1632"/>
            <a:chExt cx="1488" cy="1047"/>
          </a:xfrm>
        </p:grpSpPr>
        <p:grpSp>
          <p:nvGrpSpPr>
            <p:cNvPr id="11" name="Group 38"/>
            <p:cNvGrpSpPr>
              <a:grpSpLocks/>
            </p:cNvGrpSpPr>
            <p:nvPr/>
          </p:nvGrpSpPr>
          <p:grpSpPr bwMode="auto">
            <a:xfrm>
              <a:off x="3840" y="1632"/>
              <a:ext cx="1488" cy="971"/>
              <a:chOff x="3840" y="1632"/>
              <a:chExt cx="1488" cy="971"/>
            </a:xfrm>
          </p:grpSpPr>
          <p:grpSp>
            <p:nvGrpSpPr>
              <p:cNvPr id="12" name="Group 28"/>
              <p:cNvGrpSpPr>
                <a:grpSpLocks/>
              </p:cNvGrpSpPr>
              <p:nvPr/>
            </p:nvGrpSpPr>
            <p:grpSpPr bwMode="auto">
              <a:xfrm>
                <a:off x="3840" y="1632"/>
                <a:ext cx="1392" cy="971"/>
                <a:chOff x="288" y="1045"/>
                <a:chExt cx="1392" cy="971"/>
              </a:xfrm>
            </p:grpSpPr>
            <p:sp>
              <p:nvSpPr>
                <p:cNvPr id="64541" name="Oval 29"/>
                <p:cNvSpPr>
                  <a:spLocks noChangeArrowheads="1"/>
                </p:cNvSpPr>
                <p:nvPr/>
              </p:nvSpPr>
              <p:spPr bwMode="auto">
                <a:xfrm>
                  <a:off x="816" y="1045"/>
                  <a:ext cx="432" cy="40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542" name="Oval 30"/>
                <p:cNvSpPr>
                  <a:spLocks noChangeArrowheads="1"/>
                </p:cNvSpPr>
                <p:nvPr/>
              </p:nvSpPr>
              <p:spPr bwMode="auto">
                <a:xfrm>
                  <a:off x="288" y="1607"/>
                  <a:ext cx="432" cy="40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543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624" y="1454"/>
                  <a:ext cx="336" cy="15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544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912" y="1096"/>
                  <a:ext cx="76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800"/>
                    <a:t>2</a:t>
                  </a:r>
                </a:p>
              </p:txBody>
            </p:sp>
            <p:sp>
              <p:nvSpPr>
                <p:cNvPr id="64545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84" y="1658"/>
                  <a:ext cx="480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800"/>
                    <a:t>1</a:t>
                  </a:r>
                </a:p>
              </p:txBody>
            </p:sp>
          </p:grpSp>
          <p:grpSp>
            <p:nvGrpSpPr>
              <p:cNvPr id="13" name="Group 34"/>
              <p:cNvGrpSpPr>
                <a:grpSpLocks/>
              </p:cNvGrpSpPr>
              <p:nvPr/>
            </p:nvGrpSpPr>
            <p:grpSpPr bwMode="auto">
              <a:xfrm>
                <a:off x="4656" y="2016"/>
                <a:ext cx="672" cy="576"/>
                <a:chOff x="4272" y="2016"/>
                <a:chExt cx="912" cy="720"/>
              </a:xfrm>
            </p:grpSpPr>
            <p:sp>
              <p:nvSpPr>
                <p:cNvPr id="64547" name="Oval 35"/>
                <p:cNvSpPr>
                  <a:spLocks noChangeArrowheads="1"/>
                </p:cNvSpPr>
                <p:nvPr/>
              </p:nvSpPr>
              <p:spPr bwMode="auto">
                <a:xfrm>
                  <a:off x="4704" y="2352"/>
                  <a:ext cx="480" cy="38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548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4704" y="2352"/>
                  <a:ext cx="480" cy="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/>
                    <a:t>3</a:t>
                  </a:r>
                </a:p>
              </p:txBody>
            </p:sp>
            <p:sp>
              <p:nvSpPr>
                <p:cNvPr id="64549" name="Line 37"/>
                <p:cNvSpPr>
                  <a:spLocks noChangeShapeType="1"/>
                </p:cNvSpPr>
                <p:nvPr/>
              </p:nvSpPr>
              <p:spPr bwMode="auto">
                <a:xfrm>
                  <a:off x="4272" y="2016"/>
                  <a:ext cx="624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64598" name="Text Box 86"/>
            <p:cNvSpPr txBox="1">
              <a:spLocks noChangeArrowheads="1"/>
            </p:cNvSpPr>
            <p:nvPr/>
          </p:nvSpPr>
          <p:spPr bwMode="auto">
            <a:xfrm>
              <a:off x="4320" y="2448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Fig 4</a:t>
              </a:r>
            </a:p>
          </p:txBody>
        </p:sp>
      </p:grpSp>
      <p:grpSp>
        <p:nvGrpSpPr>
          <p:cNvPr id="14" name="Group 89"/>
          <p:cNvGrpSpPr>
            <a:grpSpLocks/>
          </p:cNvGrpSpPr>
          <p:nvPr/>
        </p:nvGrpSpPr>
        <p:grpSpPr bwMode="auto">
          <a:xfrm>
            <a:off x="533400" y="4038600"/>
            <a:ext cx="3429000" cy="2286000"/>
            <a:chOff x="336" y="2880"/>
            <a:chExt cx="2160" cy="1440"/>
          </a:xfrm>
        </p:grpSpPr>
        <p:grpSp>
          <p:nvGrpSpPr>
            <p:cNvPr id="15" name="Group 56"/>
            <p:cNvGrpSpPr>
              <a:grpSpLocks/>
            </p:cNvGrpSpPr>
            <p:nvPr/>
          </p:nvGrpSpPr>
          <p:grpSpPr bwMode="auto">
            <a:xfrm>
              <a:off x="336" y="2880"/>
              <a:ext cx="2160" cy="1440"/>
              <a:chOff x="240" y="2880"/>
              <a:chExt cx="2160" cy="1440"/>
            </a:xfrm>
          </p:grpSpPr>
          <p:grpSp>
            <p:nvGrpSpPr>
              <p:cNvPr id="16" name="Group 57"/>
              <p:cNvGrpSpPr>
                <a:grpSpLocks/>
              </p:cNvGrpSpPr>
              <p:nvPr/>
            </p:nvGrpSpPr>
            <p:grpSpPr bwMode="auto">
              <a:xfrm>
                <a:off x="240" y="2880"/>
                <a:ext cx="1488" cy="971"/>
                <a:chOff x="3840" y="1632"/>
                <a:chExt cx="1488" cy="971"/>
              </a:xfrm>
            </p:grpSpPr>
            <p:grpSp>
              <p:nvGrpSpPr>
                <p:cNvPr id="17" name="Group 58"/>
                <p:cNvGrpSpPr>
                  <a:grpSpLocks/>
                </p:cNvGrpSpPr>
                <p:nvPr/>
              </p:nvGrpSpPr>
              <p:grpSpPr bwMode="auto">
                <a:xfrm>
                  <a:off x="3840" y="1632"/>
                  <a:ext cx="1392" cy="971"/>
                  <a:chOff x="288" y="1045"/>
                  <a:chExt cx="1392" cy="971"/>
                </a:xfrm>
              </p:grpSpPr>
              <p:sp>
                <p:nvSpPr>
                  <p:cNvPr id="64571" name="Oval 59"/>
                  <p:cNvSpPr>
                    <a:spLocks noChangeArrowheads="1"/>
                  </p:cNvSpPr>
                  <p:nvPr/>
                </p:nvSpPr>
                <p:spPr bwMode="auto">
                  <a:xfrm>
                    <a:off x="816" y="1045"/>
                    <a:ext cx="432" cy="40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572" name="Oval 60"/>
                  <p:cNvSpPr>
                    <a:spLocks noChangeArrowheads="1"/>
                  </p:cNvSpPr>
                  <p:nvPr/>
                </p:nvSpPr>
                <p:spPr bwMode="auto">
                  <a:xfrm>
                    <a:off x="288" y="1607"/>
                    <a:ext cx="432" cy="40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573" name="Line 6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24" y="1454"/>
                    <a:ext cx="336" cy="15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4574" name="Text Box 6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12" y="1096"/>
                    <a:ext cx="768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1800"/>
                      <a:t>2</a:t>
                    </a:r>
                  </a:p>
                </p:txBody>
              </p:sp>
              <p:sp>
                <p:nvSpPr>
                  <p:cNvPr id="64575" name="Text Box 6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4" y="1658"/>
                    <a:ext cx="480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1800"/>
                      <a:t>1</a:t>
                    </a:r>
                  </a:p>
                </p:txBody>
              </p:sp>
            </p:grpSp>
            <p:grpSp>
              <p:nvGrpSpPr>
                <p:cNvPr id="18" name="Group 64"/>
                <p:cNvGrpSpPr>
                  <a:grpSpLocks/>
                </p:cNvGrpSpPr>
                <p:nvPr/>
              </p:nvGrpSpPr>
              <p:grpSpPr bwMode="auto">
                <a:xfrm>
                  <a:off x="4656" y="2016"/>
                  <a:ext cx="672" cy="576"/>
                  <a:chOff x="4272" y="2016"/>
                  <a:chExt cx="912" cy="720"/>
                </a:xfrm>
              </p:grpSpPr>
              <p:sp>
                <p:nvSpPr>
                  <p:cNvPr id="64577" name="Oval 65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2352"/>
                    <a:ext cx="480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578" name="Text Box 6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04" y="2352"/>
                    <a:ext cx="480" cy="36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/>
                      <a:t>3</a:t>
                    </a:r>
                  </a:p>
                </p:txBody>
              </p:sp>
              <p:sp>
                <p:nvSpPr>
                  <p:cNvPr id="64579" name="Line 67"/>
                  <p:cNvSpPr>
                    <a:spLocks noChangeShapeType="1"/>
                  </p:cNvSpPr>
                  <p:nvPr/>
                </p:nvSpPr>
                <p:spPr bwMode="auto">
                  <a:xfrm>
                    <a:off x="4272" y="2016"/>
                    <a:ext cx="624" cy="3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9" name="Group 68"/>
              <p:cNvGrpSpPr>
                <a:grpSpLocks/>
              </p:cNvGrpSpPr>
              <p:nvPr/>
            </p:nvGrpSpPr>
            <p:grpSpPr bwMode="auto">
              <a:xfrm>
                <a:off x="1680" y="3809"/>
                <a:ext cx="720" cy="511"/>
                <a:chOff x="1056" y="1454"/>
                <a:chExt cx="720" cy="511"/>
              </a:xfrm>
            </p:grpSpPr>
            <p:sp>
              <p:nvSpPr>
                <p:cNvPr id="64581" name="Line 69"/>
                <p:cNvSpPr>
                  <a:spLocks noChangeShapeType="1"/>
                </p:cNvSpPr>
                <p:nvPr/>
              </p:nvSpPr>
              <p:spPr bwMode="auto">
                <a:xfrm>
                  <a:off x="1056" y="1454"/>
                  <a:ext cx="240" cy="10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0" name="Group 70"/>
                <p:cNvGrpSpPr>
                  <a:grpSpLocks/>
                </p:cNvGrpSpPr>
                <p:nvPr/>
              </p:nvGrpSpPr>
              <p:grpSpPr bwMode="auto">
                <a:xfrm>
                  <a:off x="1152" y="1556"/>
                  <a:ext cx="624" cy="409"/>
                  <a:chOff x="1152" y="1556"/>
                  <a:chExt cx="624" cy="409"/>
                </a:xfrm>
              </p:grpSpPr>
              <p:sp>
                <p:nvSpPr>
                  <p:cNvPr id="64583" name="Oval 71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1556"/>
                    <a:ext cx="432" cy="40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584" name="Text Box 7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00" y="1632"/>
                    <a:ext cx="576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1800"/>
                      <a:t>4</a:t>
                    </a:r>
                  </a:p>
                </p:txBody>
              </p:sp>
            </p:grpSp>
          </p:grpSp>
        </p:grpSp>
        <p:sp>
          <p:nvSpPr>
            <p:cNvPr id="64600" name="Text Box 88"/>
            <p:cNvSpPr txBox="1">
              <a:spLocks noChangeArrowheads="1"/>
            </p:cNvSpPr>
            <p:nvPr/>
          </p:nvSpPr>
          <p:spPr bwMode="auto">
            <a:xfrm>
              <a:off x="816" y="3792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Fig 5</a:t>
              </a:r>
            </a:p>
          </p:txBody>
        </p:sp>
      </p:grpSp>
      <p:grpSp>
        <p:nvGrpSpPr>
          <p:cNvPr id="21" name="Group 91"/>
          <p:cNvGrpSpPr>
            <a:grpSpLocks/>
          </p:cNvGrpSpPr>
          <p:nvPr/>
        </p:nvGrpSpPr>
        <p:grpSpPr bwMode="auto">
          <a:xfrm>
            <a:off x="5257800" y="4114800"/>
            <a:ext cx="3581400" cy="2209800"/>
            <a:chOff x="3312" y="2928"/>
            <a:chExt cx="2256" cy="1392"/>
          </a:xfrm>
        </p:grpSpPr>
        <p:grpSp>
          <p:nvGrpSpPr>
            <p:cNvPr id="22" name="Group 77"/>
            <p:cNvGrpSpPr>
              <a:grpSpLocks/>
            </p:cNvGrpSpPr>
            <p:nvPr/>
          </p:nvGrpSpPr>
          <p:grpSpPr bwMode="auto">
            <a:xfrm>
              <a:off x="3312" y="2928"/>
              <a:ext cx="2256" cy="1392"/>
              <a:chOff x="3312" y="2928"/>
              <a:chExt cx="2256" cy="1392"/>
            </a:xfrm>
          </p:grpSpPr>
          <p:grpSp>
            <p:nvGrpSpPr>
              <p:cNvPr id="23" name="Group 55"/>
              <p:cNvGrpSpPr>
                <a:grpSpLocks/>
              </p:cNvGrpSpPr>
              <p:nvPr/>
            </p:nvGrpSpPr>
            <p:grpSpPr bwMode="auto">
              <a:xfrm>
                <a:off x="3312" y="2928"/>
                <a:ext cx="1824" cy="1104"/>
                <a:chOff x="240" y="2880"/>
                <a:chExt cx="2160" cy="1440"/>
              </a:xfrm>
            </p:grpSpPr>
            <p:grpSp>
              <p:nvGrpSpPr>
                <p:cNvPr id="24" name="Group 39"/>
                <p:cNvGrpSpPr>
                  <a:grpSpLocks/>
                </p:cNvGrpSpPr>
                <p:nvPr/>
              </p:nvGrpSpPr>
              <p:grpSpPr bwMode="auto">
                <a:xfrm>
                  <a:off x="240" y="2880"/>
                  <a:ext cx="1489" cy="1028"/>
                  <a:chOff x="3840" y="1632"/>
                  <a:chExt cx="1489" cy="1028"/>
                </a:xfrm>
              </p:grpSpPr>
              <p:grpSp>
                <p:nvGrpSpPr>
                  <p:cNvPr id="25" name="Group 40"/>
                  <p:cNvGrpSpPr>
                    <a:grpSpLocks/>
                  </p:cNvGrpSpPr>
                  <p:nvPr/>
                </p:nvGrpSpPr>
                <p:grpSpPr bwMode="auto">
                  <a:xfrm>
                    <a:off x="3840" y="1632"/>
                    <a:ext cx="1391" cy="971"/>
                    <a:chOff x="288" y="1045"/>
                    <a:chExt cx="1391" cy="971"/>
                  </a:xfrm>
                </p:grpSpPr>
                <p:sp>
                  <p:nvSpPr>
                    <p:cNvPr id="64553" name="Oval 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16" y="1045"/>
                      <a:ext cx="432" cy="409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4554" name="Oval 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8" y="1607"/>
                      <a:ext cx="432" cy="409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4555" name="Line 4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624" y="1454"/>
                      <a:ext cx="336" cy="153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4556" name="Text Box 4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12" y="1096"/>
                      <a:ext cx="767" cy="30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sz="1800"/>
                        <a:t>2</a:t>
                      </a:r>
                    </a:p>
                  </p:txBody>
                </p:sp>
                <p:sp>
                  <p:nvSpPr>
                    <p:cNvPr id="64557" name="Text Box 4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4" y="1658"/>
                      <a:ext cx="480" cy="30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sz="1800"/>
                        <a:t>1</a:t>
                      </a:r>
                    </a:p>
                  </p:txBody>
                </p:sp>
              </p:grpSp>
              <p:grpSp>
                <p:nvGrpSpPr>
                  <p:cNvPr id="26" name="Group 46"/>
                  <p:cNvGrpSpPr>
                    <a:grpSpLocks/>
                  </p:cNvGrpSpPr>
                  <p:nvPr/>
                </p:nvGrpSpPr>
                <p:grpSpPr bwMode="auto">
                  <a:xfrm>
                    <a:off x="4656" y="2016"/>
                    <a:ext cx="673" cy="644"/>
                    <a:chOff x="4272" y="2016"/>
                    <a:chExt cx="913" cy="805"/>
                  </a:xfrm>
                </p:grpSpPr>
                <p:sp>
                  <p:nvSpPr>
                    <p:cNvPr id="64559" name="Oval 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04" y="2352"/>
                      <a:ext cx="480" cy="384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4560" name="Text Box 4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704" y="2351"/>
                      <a:ext cx="481" cy="47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/>
                        <a:t>3</a:t>
                      </a:r>
                    </a:p>
                  </p:txBody>
                </p:sp>
                <p:sp>
                  <p:nvSpPr>
                    <p:cNvPr id="64561" name="Line 4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72" y="2016"/>
                      <a:ext cx="624" cy="33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7" name="Group 50"/>
                <p:cNvGrpSpPr>
                  <a:grpSpLocks/>
                </p:cNvGrpSpPr>
                <p:nvPr/>
              </p:nvGrpSpPr>
              <p:grpSpPr bwMode="auto">
                <a:xfrm>
                  <a:off x="1680" y="3809"/>
                  <a:ext cx="720" cy="511"/>
                  <a:chOff x="1056" y="1454"/>
                  <a:chExt cx="720" cy="511"/>
                </a:xfrm>
              </p:grpSpPr>
              <p:sp>
                <p:nvSpPr>
                  <p:cNvPr id="64563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1056" y="1454"/>
                    <a:ext cx="240" cy="10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28" name="Group 52"/>
                  <p:cNvGrpSpPr>
                    <a:grpSpLocks/>
                  </p:cNvGrpSpPr>
                  <p:nvPr/>
                </p:nvGrpSpPr>
                <p:grpSpPr bwMode="auto">
                  <a:xfrm>
                    <a:off x="1152" y="1556"/>
                    <a:ext cx="624" cy="409"/>
                    <a:chOff x="1152" y="1556"/>
                    <a:chExt cx="624" cy="409"/>
                  </a:xfrm>
                </p:grpSpPr>
                <p:sp>
                  <p:nvSpPr>
                    <p:cNvPr id="64565" name="Oval 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2" y="1556"/>
                      <a:ext cx="432" cy="409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4566" name="Text Box 5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00" y="1631"/>
                      <a:ext cx="576" cy="30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sz="1800"/>
                        <a:t>4</a:t>
                      </a:r>
                    </a:p>
                  </p:txBody>
                </p:sp>
              </p:grpSp>
            </p:grpSp>
          </p:grpSp>
          <p:grpSp>
            <p:nvGrpSpPr>
              <p:cNvPr id="29" name="Group 73"/>
              <p:cNvGrpSpPr>
                <a:grpSpLocks/>
              </p:cNvGrpSpPr>
              <p:nvPr/>
            </p:nvGrpSpPr>
            <p:grpSpPr bwMode="auto">
              <a:xfrm>
                <a:off x="4992" y="3808"/>
                <a:ext cx="576" cy="512"/>
                <a:chOff x="4272" y="2016"/>
                <a:chExt cx="912" cy="768"/>
              </a:xfrm>
            </p:grpSpPr>
            <p:sp>
              <p:nvSpPr>
                <p:cNvPr id="64586" name="Oval 74"/>
                <p:cNvSpPr>
                  <a:spLocks noChangeArrowheads="1"/>
                </p:cNvSpPr>
                <p:nvPr/>
              </p:nvSpPr>
              <p:spPr bwMode="auto">
                <a:xfrm>
                  <a:off x="4704" y="2352"/>
                  <a:ext cx="480" cy="38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587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4704" y="2352"/>
                  <a:ext cx="480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/>
                    <a:t>5</a:t>
                  </a:r>
                </a:p>
              </p:txBody>
            </p:sp>
            <p:sp>
              <p:nvSpPr>
                <p:cNvPr id="64588" name="Line 76"/>
                <p:cNvSpPr>
                  <a:spLocks noChangeShapeType="1"/>
                </p:cNvSpPr>
                <p:nvPr/>
              </p:nvSpPr>
              <p:spPr bwMode="auto">
                <a:xfrm>
                  <a:off x="4272" y="2016"/>
                  <a:ext cx="624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64602" name="Text Box 90"/>
            <p:cNvSpPr txBox="1">
              <a:spLocks noChangeArrowheads="1"/>
            </p:cNvSpPr>
            <p:nvPr/>
          </p:nvSpPr>
          <p:spPr bwMode="auto">
            <a:xfrm>
              <a:off x="3696" y="3792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Fig 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8"/>
          <p:cNvGrpSpPr>
            <a:grpSpLocks/>
          </p:cNvGrpSpPr>
          <p:nvPr/>
        </p:nvGrpSpPr>
        <p:grpSpPr bwMode="auto">
          <a:xfrm>
            <a:off x="1066800" y="304800"/>
            <a:ext cx="2971800" cy="2195513"/>
            <a:chOff x="192" y="192"/>
            <a:chExt cx="1872" cy="1383"/>
          </a:xfrm>
        </p:grpSpPr>
        <p:grpSp>
          <p:nvGrpSpPr>
            <p:cNvPr id="3" name="Group 32"/>
            <p:cNvGrpSpPr>
              <a:grpSpLocks/>
            </p:cNvGrpSpPr>
            <p:nvPr/>
          </p:nvGrpSpPr>
          <p:grpSpPr bwMode="auto">
            <a:xfrm>
              <a:off x="192" y="192"/>
              <a:ext cx="1824" cy="1186"/>
              <a:chOff x="192" y="192"/>
              <a:chExt cx="1824" cy="1186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192" y="192"/>
                <a:ext cx="1824" cy="1104"/>
                <a:chOff x="240" y="2880"/>
                <a:chExt cx="2160" cy="1440"/>
              </a:xfrm>
            </p:grpSpPr>
            <p:grpSp>
              <p:nvGrpSpPr>
                <p:cNvPr id="5" name="Group 8"/>
                <p:cNvGrpSpPr>
                  <a:grpSpLocks/>
                </p:cNvGrpSpPr>
                <p:nvPr/>
              </p:nvGrpSpPr>
              <p:grpSpPr bwMode="auto">
                <a:xfrm>
                  <a:off x="240" y="2880"/>
                  <a:ext cx="1489" cy="1028"/>
                  <a:chOff x="3840" y="1632"/>
                  <a:chExt cx="1489" cy="1028"/>
                </a:xfrm>
              </p:grpSpPr>
              <p:grpSp>
                <p:nvGrpSpPr>
                  <p:cNvPr id="6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3840" y="1632"/>
                    <a:ext cx="1391" cy="971"/>
                    <a:chOff x="288" y="1045"/>
                    <a:chExt cx="1391" cy="971"/>
                  </a:xfrm>
                </p:grpSpPr>
                <p:sp>
                  <p:nvSpPr>
                    <p:cNvPr id="63498" name="Oval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16" y="1045"/>
                      <a:ext cx="432" cy="409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3499" name="Oval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8" y="1607"/>
                      <a:ext cx="432" cy="409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3500" name="Line 1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624" y="1454"/>
                      <a:ext cx="336" cy="153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3501" name="Text Box 1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12" y="1096"/>
                      <a:ext cx="767" cy="30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sz="1800"/>
                        <a:t>2</a:t>
                      </a:r>
                    </a:p>
                  </p:txBody>
                </p:sp>
                <p:sp>
                  <p:nvSpPr>
                    <p:cNvPr id="63502" name="Text Box 1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4" y="1658"/>
                      <a:ext cx="480" cy="30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sz="1800"/>
                        <a:t>1</a:t>
                      </a:r>
                    </a:p>
                  </p:txBody>
                </p:sp>
              </p:grpSp>
              <p:grpSp>
                <p:nvGrpSpPr>
                  <p:cNvPr id="7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4656" y="2016"/>
                    <a:ext cx="673" cy="644"/>
                    <a:chOff x="4272" y="2016"/>
                    <a:chExt cx="913" cy="805"/>
                  </a:xfrm>
                </p:grpSpPr>
                <p:sp>
                  <p:nvSpPr>
                    <p:cNvPr id="63504" name="Oval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04" y="2352"/>
                      <a:ext cx="480" cy="384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3505" name="Text Box 1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704" y="2351"/>
                      <a:ext cx="481" cy="47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/>
                        <a:t>4</a:t>
                      </a:r>
                    </a:p>
                  </p:txBody>
                </p:sp>
                <p:sp>
                  <p:nvSpPr>
                    <p:cNvPr id="63506" name="Line 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72" y="2016"/>
                      <a:ext cx="624" cy="33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8" name="Group 19"/>
                <p:cNvGrpSpPr>
                  <a:grpSpLocks/>
                </p:cNvGrpSpPr>
                <p:nvPr/>
              </p:nvGrpSpPr>
              <p:grpSpPr bwMode="auto">
                <a:xfrm>
                  <a:off x="1680" y="3809"/>
                  <a:ext cx="720" cy="511"/>
                  <a:chOff x="1056" y="1454"/>
                  <a:chExt cx="720" cy="511"/>
                </a:xfrm>
              </p:grpSpPr>
              <p:sp>
                <p:nvSpPr>
                  <p:cNvPr id="63508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1056" y="1454"/>
                    <a:ext cx="240" cy="10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9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1152" y="1556"/>
                    <a:ext cx="624" cy="409"/>
                    <a:chOff x="1152" y="1556"/>
                    <a:chExt cx="624" cy="409"/>
                  </a:xfrm>
                </p:grpSpPr>
                <p:sp>
                  <p:nvSpPr>
                    <p:cNvPr id="63510" name="Oval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2" y="1556"/>
                      <a:ext cx="432" cy="409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3511" name="Text Box 2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00" y="1631"/>
                      <a:ext cx="576" cy="30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sz="1800"/>
                        <a:t>5</a:t>
                      </a:r>
                    </a:p>
                  </p:txBody>
                </p:sp>
              </p:grpSp>
            </p:grpSp>
          </p:grpSp>
          <p:grpSp>
            <p:nvGrpSpPr>
              <p:cNvPr id="10" name="Group 28"/>
              <p:cNvGrpSpPr>
                <a:grpSpLocks/>
              </p:cNvGrpSpPr>
              <p:nvPr/>
            </p:nvGrpSpPr>
            <p:grpSpPr bwMode="auto">
              <a:xfrm>
                <a:off x="720" y="864"/>
                <a:ext cx="432" cy="514"/>
                <a:chOff x="0" y="3758"/>
                <a:chExt cx="672" cy="562"/>
              </a:xfrm>
            </p:grpSpPr>
            <p:sp>
              <p:nvSpPr>
                <p:cNvPr id="63517" name="Oval 29"/>
                <p:cNvSpPr>
                  <a:spLocks noChangeArrowheads="1"/>
                </p:cNvSpPr>
                <p:nvPr/>
              </p:nvSpPr>
              <p:spPr bwMode="auto">
                <a:xfrm>
                  <a:off x="0" y="3911"/>
                  <a:ext cx="432" cy="40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518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336" y="3758"/>
                  <a:ext cx="336" cy="15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519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96" y="3962"/>
                  <a:ext cx="480" cy="25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800"/>
                    <a:t>3</a:t>
                  </a:r>
                </a:p>
              </p:txBody>
            </p:sp>
          </p:grpSp>
        </p:grpSp>
        <p:sp>
          <p:nvSpPr>
            <p:cNvPr id="63645" name="Text Box 157"/>
            <p:cNvSpPr txBox="1">
              <a:spLocks noChangeArrowheads="1"/>
            </p:cNvSpPr>
            <p:nvPr/>
          </p:nvSpPr>
          <p:spPr bwMode="auto">
            <a:xfrm>
              <a:off x="1344" y="1344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Fig 7</a:t>
              </a:r>
            </a:p>
          </p:txBody>
        </p:sp>
      </p:grpSp>
      <p:grpSp>
        <p:nvGrpSpPr>
          <p:cNvPr id="11" name="Group 160"/>
          <p:cNvGrpSpPr>
            <a:grpSpLocks/>
          </p:cNvGrpSpPr>
          <p:nvPr/>
        </p:nvGrpSpPr>
        <p:grpSpPr bwMode="auto">
          <a:xfrm>
            <a:off x="4343400" y="152400"/>
            <a:ext cx="3200400" cy="2454275"/>
            <a:chOff x="2256" y="96"/>
            <a:chExt cx="2016" cy="1546"/>
          </a:xfrm>
        </p:grpSpPr>
        <p:grpSp>
          <p:nvGrpSpPr>
            <p:cNvPr id="12" name="Group 77"/>
            <p:cNvGrpSpPr>
              <a:grpSpLocks/>
            </p:cNvGrpSpPr>
            <p:nvPr/>
          </p:nvGrpSpPr>
          <p:grpSpPr bwMode="auto">
            <a:xfrm>
              <a:off x="2256" y="96"/>
              <a:ext cx="2016" cy="1546"/>
              <a:chOff x="2256" y="96"/>
              <a:chExt cx="2016" cy="1546"/>
            </a:xfrm>
          </p:grpSpPr>
          <p:grpSp>
            <p:nvGrpSpPr>
              <p:cNvPr id="13" name="Group 2"/>
              <p:cNvGrpSpPr>
                <a:grpSpLocks/>
              </p:cNvGrpSpPr>
              <p:nvPr/>
            </p:nvGrpSpPr>
            <p:grpSpPr bwMode="auto">
              <a:xfrm>
                <a:off x="3840" y="1152"/>
                <a:ext cx="432" cy="490"/>
                <a:chOff x="4272" y="2016"/>
                <a:chExt cx="912" cy="814"/>
              </a:xfrm>
            </p:grpSpPr>
            <p:sp>
              <p:nvSpPr>
                <p:cNvPr id="63491" name="Oval 3"/>
                <p:cNvSpPr>
                  <a:spLocks noChangeArrowheads="1"/>
                </p:cNvSpPr>
                <p:nvPr/>
              </p:nvSpPr>
              <p:spPr bwMode="auto">
                <a:xfrm>
                  <a:off x="4704" y="2352"/>
                  <a:ext cx="480" cy="38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492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4705" y="2352"/>
                  <a:ext cx="479" cy="4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/>
                    <a:t>6</a:t>
                  </a:r>
                </a:p>
              </p:txBody>
            </p:sp>
            <p:sp>
              <p:nvSpPr>
                <p:cNvPr id="63493" name="Line 5"/>
                <p:cNvSpPr>
                  <a:spLocks noChangeShapeType="1"/>
                </p:cNvSpPr>
                <p:nvPr/>
              </p:nvSpPr>
              <p:spPr bwMode="auto">
                <a:xfrm>
                  <a:off x="4272" y="2016"/>
                  <a:ext cx="624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33"/>
              <p:cNvGrpSpPr>
                <a:grpSpLocks/>
              </p:cNvGrpSpPr>
              <p:nvPr/>
            </p:nvGrpSpPr>
            <p:grpSpPr bwMode="auto">
              <a:xfrm>
                <a:off x="2256" y="96"/>
                <a:ext cx="1824" cy="1186"/>
                <a:chOff x="192" y="192"/>
                <a:chExt cx="1824" cy="1186"/>
              </a:xfrm>
            </p:grpSpPr>
            <p:grpSp>
              <p:nvGrpSpPr>
                <p:cNvPr id="15" name="Group 34"/>
                <p:cNvGrpSpPr>
                  <a:grpSpLocks/>
                </p:cNvGrpSpPr>
                <p:nvPr/>
              </p:nvGrpSpPr>
              <p:grpSpPr bwMode="auto">
                <a:xfrm>
                  <a:off x="192" y="192"/>
                  <a:ext cx="1824" cy="1104"/>
                  <a:chOff x="240" y="2880"/>
                  <a:chExt cx="2160" cy="1440"/>
                </a:xfrm>
              </p:grpSpPr>
              <p:grpSp>
                <p:nvGrpSpPr>
                  <p:cNvPr id="16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240" y="2880"/>
                    <a:ext cx="1489" cy="1028"/>
                    <a:chOff x="3840" y="1632"/>
                    <a:chExt cx="1489" cy="1028"/>
                  </a:xfrm>
                </p:grpSpPr>
                <p:grpSp>
                  <p:nvGrpSpPr>
                    <p:cNvPr id="17" name="Group 3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840" y="1632"/>
                      <a:ext cx="1391" cy="971"/>
                      <a:chOff x="288" y="1045"/>
                      <a:chExt cx="1391" cy="971"/>
                    </a:xfrm>
                  </p:grpSpPr>
                  <p:sp>
                    <p:nvSpPr>
                      <p:cNvPr id="63525" name="Oval 3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16" y="1045"/>
                        <a:ext cx="432" cy="409"/>
                      </a:xfrm>
                      <a:prstGeom prst="ellips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3526" name="Oval 3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8" y="1607"/>
                        <a:ext cx="432" cy="409"/>
                      </a:xfrm>
                      <a:prstGeom prst="ellips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3527" name="Line 3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624" y="1454"/>
                        <a:ext cx="336" cy="153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  <a:effectLst/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3528" name="Text Box 4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912" y="1096"/>
                        <a:ext cx="767" cy="30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spcBef>
                            <a:spcPct val="50000"/>
                          </a:spcBef>
                        </a:pPr>
                        <a:r>
                          <a:rPr lang="en-US" sz="1800"/>
                          <a:t>2</a:t>
                        </a:r>
                      </a:p>
                    </p:txBody>
                  </p:sp>
                  <p:sp>
                    <p:nvSpPr>
                      <p:cNvPr id="63529" name="Text Box 4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84" y="1658"/>
                        <a:ext cx="480" cy="30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spcBef>
                            <a:spcPct val="50000"/>
                          </a:spcBef>
                        </a:pPr>
                        <a:r>
                          <a:rPr lang="en-US" sz="1800"/>
                          <a:t>1</a:t>
                        </a:r>
                      </a:p>
                    </p:txBody>
                  </p:sp>
                </p:grpSp>
                <p:grpSp>
                  <p:nvGrpSpPr>
                    <p:cNvPr id="18" name="Group 4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656" y="2016"/>
                      <a:ext cx="673" cy="644"/>
                      <a:chOff x="4272" y="2016"/>
                      <a:chExt cx="913" cy="805"/>
                    </a:xfrm>
                  </p:grpSpPr>
                  <p:sp>
                    <p:nvSpPr>
                      <p:cNvPr id="63531" name="Oval 4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704" y="2352"/>
                        <a:ext cx="480" cy="384"/>
                      </a:xfrm>
                      <a:prstGeom prst="ellips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3532" name="Text Box 4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704" y="2351"/>
                        <a:ext cx="481" cy="47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spcBef>
                            <a:spcPct val="50000"/>
                          </a:spcBef>
                        </a:pPr>
                        <a:r>
                          <a:rPr lang="en-US"/>
                          <a:t>4</a:t>
                        </a:r>
                      </a:p>
                    </p:txBody>
                  </p:sp>
                  <p:sp>
                    <p:nvSpPr>
                      <p:cNvPr id="63533" name="Line 4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272" y="2016"/>
                        <a:ext cx="624" cy="33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19" name="Group 46"/>
                  <p:cNvGrpSpPr>
                    <a:grpSpLocks/>
                  </p:cNvGrpSpPr>
                  <p:nvPr/>
                </p:nvGrpSpPr>
                <p:grpSpPr bwMode="auto">
                  <a:xfrm>
                    <a:off x="1680" y="3809"/>
                    <a:ext cx="720" cy="511"/>
                    <a:chOff x="1056" y="1454"/>
                    <a:chExt cx="720" cy="511"/>
                  </a:xfrm>
                </p:grpSpPr>
                <p:sp>
                  <p:nvSpPr>
                    <p:cNvPr id="63535" name="Line 4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56" y="1454"/>
                      <a:ext cx="240" cy="10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20" name="Group 4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52" y="1556"/>
                      <a:ext cx="624" cy="409"/>
                      <a:chOff x="1152" y="1556"/>
                      <a:chExt cx="624" cy="409"/>
                    </a:xfrm>
                  </p:grpSpPr>
                  <p:sp>
                    <p:nvSpPr>
                      <p:cNvPr id="63537" name="Oval 4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52" y="1556"/>
                        <a:ext cx="432" cy="409"/>
                      </a:xfrm>
                      <a:prstGeom prst="ellips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3538" name="Text Box 5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200" y="1631"/>
                        <a:ext cx="576" cy="30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spcBef>
                            <a:spcPct val="50000"/>
                          </a:spcBef>
                        </a:pPr>
                        <a:r>
                          <a:rPr lang="en-US" sz="1800"/>
                          <a:t>5</a:t>
                        </a:r>
                      </a:p>
                    </p:txBody>
                  </p:sp>
                </p:grpSp>
              </p:grpSp>
            </p:grpSp>
            <p:grpSp>
              <p:nvGrpSpPr>
                <p:cNvPr id="21" name="Group 51"/>
                <p:cNvGrpSpPr>
                  <a:grpSpLocks/>
                </p:cNvGrpSpPr>
                <p:nvPr/>
              </p:nvGrpSpPr>
              <p:grpSpPr bwMode="auto">
                <a:xfrm>
                  <a:off x="720" y="864"/>
                  <a:ext cx="432" cy="514"/>
                  <a:chOff x="0" y="3758"/>
                  <a:chExt cx="672" cy="562"/>
                </a:xfrm>
              </p:grpSpPr>
              <p:sp>
                <p:nvSpPr>
                  <p:cNvPr id="63540" name="Oval 5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3911"/>
                    <a:ext cx="432" cy="40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3541" name="Line 5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6" y="3758"/>
                    <a:ext cx="336" cy="15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3542" name="Text Box 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6" y="3962"/>
                    <a:ext cx="480" cy="25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1800"/>
                      <a:t>3</a:t>
                    </a:r>
                  </a:p>
                </p:txBody>
              </p:sp>
            </p:grpSp>
          </p:grpSp>
        </p:grpSp>
        <p:sp>
          <p:nvSpPr>
            <p:cNvPr id="63647" name="Text Box 159"/>
            <p:cNvSpPr txBox="1">
              <a:spLocks noChangeArrowheads="1"/>
            </p:cNvSpPr>
            <p:nvPr/>
          </p:nvSpPr>
          <p:spPr bwMode="auto">
            <a:xfrm>
              <a:off x="2976" y="1248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Fig 8</a:t>
              </a:r>
            </a:p>
          </p:txBody>
        </p:sp>
      </p:grpSp>
      <p:grpSp>
        <p:nvGrpSpPr>
          <p:cNvPr id="22" name="Group 162"/>
          <p:cNvGrpSpPr>
            <a:grpSpLocks/>
          </p:cNvGrpSpPr>
          <p:nvPr/>
        </p:nvGrpSpPr>
        <p:grpSpPr bwMode="auto">
          <a:xfrm>
            <a:off x="457200" y="2590800"/>
            <a:ext cx="3352800" cy="2424113"/>
            <a:chOff x="0" y="1632"/>
            <a:chExt cx="2112" cy="1527"/>
          </a:xfrm>
        </p:grpSpPr>
        <p:grpSp>
          <p:nvGrpSpPr>
            <p:cNvPr id="23" name="Group 83"/>
            <p:cNvGrpSpPr>
              <a:grpSpLocks/>
            </p:cNvGrpSpPr>
            <p:nvPr/>
          </p:nvGrpSpPr>
          <p:grpSpPr bwMode="auto">
            <a:xfrm>
              <a:off x="0" y="1632"/>
              <a:ext cx="2112" cy="1234"/>
              <a:chOff x="0" y="1632"/>
              <a:chExt cx="2112" cy="1234"/>
            </a:xfrm>
          </p:grpSpPr>
          <p:grpSp>
            <p:nvGrpSpPr>
              <p:cNvPr id="24" name="Group 56"/>
              <p:cNvGrpSpPr>
                <a:grpSpLocks/>
              </p:cNvGrpSpPr>
              <p:nvPr/>
            </p:nvGrpSpPr>
            <p:grpSpPr bwMode="auto">
              <a:xfrm>
                <a:off x="288" y="1632"/>
                <a:ext cx="1824" cy="1104"/>
                <a:chOff x="240" y="2880"/>
                <a:chExt cx="2160" cy="1440"/>
              </a:xfrm>
            </p:grpSpPr>
            <p:grpSp>
              <p:nvGrpSpPr>
                <p:cNvPr id="25" name="Group 57"/>
                <p:cNvGrpSpPr>
                  <a:grpSpLocks/>
                </p:cNvGrpSpPr>
                <p:nvPr/>
              </p:nvGrpSpPr>
              <p:grpSpPr bwMode="auto">
                <a:xfrm>
                  <a:off x="240" y="2880"/>
                  <a:ext cx="1489" cy="1028"/>
                  <a:chOff x="3840" y="1632"/>
                  <a:chExt cx="1489" cy="1028"/>
                </a:xfrm>
              </p:grpSpPr>
              <p:grpSp>
                <p:nvGrpSpPr>
                  <p:cNvPr id="26" name="Group 58"/>
                  <p:cNvGrpSpPr>
                    <a:grpSpLocks/>
                  </p:cNvGrpSpPr>
                  <p:nvPr/>
                </p:nvGrpSpPr>
                <p:grpSpPr bwMode="auto">
                  <a:xfrm>
                    <a:off x="3840" y="1632"/>
                    <a:ext cx="1391" cy="971"/>
                    <a:chOff x="288" y="1045"/>
                    <a:chExt cx="1391" cy="971"/>
                  </a:xfrm>
                </p:grpSpPr>
                <p:sp>
                  <p:nvSpPr>
                    <p:cNvPr id="63547" name="Oval 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16" y="1045"/>
                      <a:ext cx="432" cy="409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3548" name="Oval 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8" y="1607"/>
                      <a:ext cx="432" cy="409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3549" name="Line 6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624" y="1454"/>
                      <a:ext cx="336" cy="153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3550" name="Text Box 6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12" y="1096"/>
                      <a:ext cx="767" cy="30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sz="1800"/>
                        <a:t>4</a:t>
                      </a:r>
                    </a:p>
                  </p:txBody>
                </p:sp>
                <p:sp>
                  <p:nvSpPr>
                    <p:cNvPr id="63551" name="Text Box 6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4" y="1658"/>
                      <a:ext cx="480" cy="30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sz="1800"/>
                        <a:t>2</a:t>
                      </a:r>
                    </a:p>
                  </p:txBody>
                </p:sp>
              </p:grpSp>
              <p:grpSp>
                <p:nvGrpSpPr>
                  <p:cNvPr id="27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4656" y="2016"/>
                    <a:ext cx="673" cy="644"/>
                    <a:chOff x="4272" y="2016"/>
                    <a:chExt cx="913" cy="805"/>
                  </a:xfrm>
                </p:grpSpPr>
                <p:sp>
                  <p:nvSpPr>
                    <p:cNvPr id="63553" name="Oval 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04" y="2352"/>
                      <a:ext cx="480" cy="384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3554" name="Text Box 6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704" y="2351"/>
                      <a:ext cx="481" cy="47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/>
                        <a:t>5</a:t>
                      </a:r>
                    </a:p>
                  </p:txBody>
                </p:sp>
                <p:sp>
                  <p:nvSpPr>
                    <p:cNvPr id="63555" name="Line 6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72" y="2016"/>
                      <a:ext cx="624" cy="33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8" name="Group 68"/>
                <p:cNvGrpSpPr>
                  <a:grpSpLocks/>
                </p:cNvGrpSpPr>
                <p:nvPr/>
              </p:nvGrpSpPr>
              <p:grpSpPr bwMode="auto">
                <a:xfrm>
                  <a:off x="1680" y="3809"/>
                  <a:ext cx="720" cy="511"/>
                  <a:chOff x="1056" y="1454"/>
                  <a:chExt cx="720" cy="511"/>
                </a:xfrm>
              </p:grpSpPr>
              <p:sp>
                <p:nvSpPr>
                  <p:cNvPr id="63557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1056" y="1454"/>
                    <a:ext cx="240" cy="10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29" name="Group 70"/>
                  <p:cNvGrpSpPr>
                    <a:grpSpLocks/>
                  </p:cNvGrpSpPr>
                  <p:nvPr/>
                </p:nvGrpSpPr>
                <p:grpSpPr bwMode="auto">
                  <a:xfrm>
                    <a:off x="1152" y="1556"/>
                    <a:ext cx="624" cy="409"/>
                    <a:chOff x="1152" y="1556"/>
                    <a:chExt cx="624" cy="409"/>
                  </a:xfrm>
                </p:grpSpPr>
                <p:sp>
                  <p:nvSpPr>
                    <p:cNvPr id="63559" name="Oval 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2" y="1556"/>
                      <a:ext cx="432" cy="409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3560" name="Text Box 7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00" y="1631"/>
                      <a:ext cx="576" cy="30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sz="1800"/>
                        <a:t>6</a:t>
                      </a:r>
                    </a:p>
                  </p:txBody>
                </p:sp>
              </p:grpSp>
            </p:grpSp>
          </p:grpSp>
          <p:grpSp>
            <p:nvGrpSpPr>
              <p:cNvPr id="30" name="Group 73"/>
              <p:cNvGrpSpPr>
                <a:grpSpLocks/>
              </p:cNvGrpSpPr>
              <p:nvPr/>
            </p:nvGrpSpPr>
            <p:grpSpPr bwMode="auto">
              <a:xfrm>
                <a:off x="0" y="2352"/>
                <a:ext cx="432" cy="514"/>
                <a:chOff x="0" y="3758"/>
                <a:chExt cx="672" cy="562"/>
              </a:xfrm>
            </p:grpSpPr>
            <p:sp>
              <p:nvSpPr>
                <p:cNvPr id="63562" name="Oval 74"/>
                <p:cNvSpPr>
                  <a:spLocks noChangeArrowheads="1"/>
                </p:cNvSpPr>
                <p:nvPr/>
              </p:nvSpPr>
              <p:spPr bwMode="auto">
                <a:xfrm>
                  <a:off x="0" y="3911"/>
                  <a:ext cx="432" cy="40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563" name="Line 75"/>
                <p:cNvSpPr>
                  <a:spLocks noChangeShapeType="1"/>
                </p:cNvSpPr>
                <p:nvPr/>
              </p:nvSpPr>
              <p:spPr bwMode="auto">
                <a:xfrm flipH="1">
                  <a:off x="336" y="3758"/>
                  <a:ext cx="336" cy="15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56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96" y="3962"/>
                  <a:ext cx="480" cy="25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800"/>
                    <a:t>1</a:t>
                  </a:r>
                </a:p>
              </p:txBody>
            </p:sp>
          </p:grpSp>
          <p:grpSp>
            <p:nvGrpSpPr>
              <p:cNvPr id="31" name="Group 78"/>
              <p:cNvGrpSpPr>
                <a:grpSpLocks/>
              </p:cNvGrpSpPr>
              <p:nvPr/>
            </p:nvGrpSpPr>
            <p:grpSpPr bwMode="auto">
              <a:xfrm>
                <a:off x="576" y="2352"/>
                <a:ext cx="720" cy="511"/>
                <a:chOff x="1056" y="1454"/>
                <a:chExt cx="720" cy="511"/>
              </a:xfrm>
            </p:grpSpPr>
            <p:sp>
              <p:nvSpPr>
                <p:cNvPr id="63567" name="Line 79"/>
                <p:cNvSpPr>
                  <a:spLocks noChangeShapeType="1"/>
                </p:cNvSpPr>
                <p:nvPr/>
              </p:nvSpPr>
              <p:spPr bwMode="auto">
                <a:xfrm>
                  <a:off x="1056" y="1454"/>
                  <a:ext cx="240" cy="10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63619" name="Group 80"/>
                <p:cNvGrpSpPr>
                  <a:grpSpLocks/>
                </p:cNvGrpSpPr>
                <p:nvPr/>
              </p:nvGrpSpPr>
              <p:grpSpPr bwMode="auto">
                <a:xfrm>
                  <a:off x="1152" y="1556"/>
                  <a:ext cx="624" cy="409"/>
                  <a:chOff x="1152" y="1556"/>
                  <a:chExt cx="624" cy="409"/>
                </a:xfrm>
              </p:grpSpPr>
              <p:sp>
                <p:nvSpPr>
                  <p:cNvPr id="63569" name="Oval 81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1556"/>
                    <a:ext cx="432" cy="40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3570" name="Text Box 8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00" y="1632"/>
                    <a:ext cx="576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1800"/>
                      <a:t>3</a:t>
                    </a:r>
                  </a:p>
                </p:txBody>
              </p:sp>
            </p:grpSp>
          </p:grpSp>
        </p:grpSp>
        <p:sp>
          <p:nvSpPr>
            <p:cNvPr id="63649" name="Text Box 161"/>
            <p:cNvSpPr txBox="1">
              <a:spLocks noChangeArrowheads="1"/>
            </p:cNvSpPr>
            <p:nvPr/>
          </p:nvSpPr>
          <p:spPr bwMode="auto">
            <a:xfrm>
              <a:off x="720" y="2928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Fig 9</a:t>
              </a:r>
            </a:p>
          </p:txBody>
        </p:sp>
      </p:grpSp>
      <p:grpSp>
        <p:nvGrpSpPr>
          <p:cNvPr id="63621" name="Group 164"/>
          <p:cNvGrpSpPr>
            <a:grpSpLocks/>
          </p:cNvGrpSpPr>
          <p:nvPr/>
        </p:nvGrpSpPr>
        <p:grpSpPr bwMode="auto">
          <a:xfrm>
            <a:off x="4953000" y="2362200"/>
            <a:ext cx="3962400" cy="2563813"/>
            <a:chOff x="2976" y="1632"/>
            <a:chExt cx="2496" cy="1615"/>
          </a:xfrm>
        </p:grpSpPr>
        <p:grpSp>
          <p:nvGrpSpPr>
            <p:cNvPr id="63624" name="Group 116"/>
            <p:cNvGrpSpPr>
              <a:grpSpLocks/>
            </p:cNvGrpSpPr>
            <p:nvPr/>
          </p:nvGrpSpPr>
          <p:grpSpPr bwMode="auto">
            <a:xfrm>
              <a:off x="2976" y="1632"/>
              <a:ext cx="2496" cy="1615"/>
              <a:chOff x="2400" y="1776"/>
              <a:chExt cx="2496" cy="1615"/>
            </a:xfrm>
          </p:grpSpPr>
          <p:grpSp>
            <p:nvGrpSpPr>
              <p:cNvPr id="63628" name="Group 84"/>
              <p:cNvGrpSpPr>
                <a:grpSpLocks/>
              </p:cNvGrpSpPr>
              <p:nvPr/>
            </p:nvGrpSpPr>
            <p:grpSpPr bwMode="auto">
              <a:xfrm>
                <a:off x="2400" y="1776"/>
                <a:ext cx="2112" cy="1234"/>
                <a:chOff x="0" y="1632"/>
                <a:chExt cx="2112" cy="1234"/>
              </a:xfrm>
            </p:grpSpPr>
            <p:grpSp>
              <p:nvGrpSpPr>
                <p:cNvPr id="63630" name="Group 85"/>
                <p:cNvGrpSpPr>
                  <a:grpSpLocks/>
                </p:cNvGrpSpPr>
                <p:nvPr/>
              </p:nvGrpSpPr>
              <p:grpSpPr bwMode="auto">
                <a:xfrm>
                  <a:off x="288" y="1632"/>
                  <a:ext cx="1824" cy="1104"/>
                  <a:chOff x="240" y="2880"/>
                  <a:chExt cx="2160" cy="1440"/>
                </a:xfrm>
              </p:grpSpPr>
              <p:grpSp>
                <p:nvGrpSpPr>
                  <p:cNvPr id="63633" name="Group 86"/>
                  <p:cNvGrpSpPr>
                    <a:grpSpLocks/>
                  </p:cNvGrpSpPr>
                  <p:nvPr/>
                </p:nvGrpSpPr>
                <p:grpSpPr bwMode="auto">
                  <a:xfrm>
                    <a:off x="240" y="2880"/>
                    <a:ext cx="1489" cy="1028"/>
                    <a:chOff x="3840" y="1632"/>
                    <a:chExt cx="1489" cy="1028"/>
                  </a:xfrm>
                </p:grpSpPr>
                <p:grpSp>
                  <p:nvGrpSpPr>
                    <p:cNvPr id="63634" name="Group 8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840" y="1632"/>
                      <a:ext cx="1391" cy="971"/>
                      <a:chOff x="288" y="1045"/>
                      <a:chExt cx="1391" cy="971"/>
                    </a:xfrm>
                  </p:grpSpPr>
                  <p:sp>
                    <p:nvSpPr>
                      <p:cNvPr id="63576" name="Oval 8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16" y="1045"/>
                        <a:ext cx="432" cy="409"/>
                      </a:xfrm>
                      <a:prstGeom prst="ellips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3577" name="Oval 8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8" y="1607"/>
                        <a:ext cx="432" cy="409"/>
                      </a:xfrm>
                      <a:prstGeom prst="ellips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3578" name="Line 90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624" y="1454"/>
                        <a:ext cx="336" cy="153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  <a:effectLst/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3579" name="Text Box 9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912" y="1096"/>
                        <a:ext cx="767" cy="30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spcBef>
                            <a:spcPct val="50000"/>
                          </a:spcBef>
                        </a:pPr>
                        <a:r>
                          <a:rPr lang="en-US" sz="1800"/>
                          <a:t>4</a:t>
                        </a:r>
                      </a:p>
                    </p:txBody>
                  </p:sp>
                  <p:sp>
                    <p:nvSpPr>
                      <p:cNvPr id="63580" name="Text Box 9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84" y="1658"/>
                        <a:ext cx="480" cy="30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spcBef>
                            <a:spcPct val="50000"/>
                          </a:spcBef>
                        </a:pPr>
                        <a:r>
                          <a:rPr lang="en-US" sz="1800"/>
                          <a:t>2</a:t>
                        </a:r>
                      </a:p>
                    </p:txBody>
                  </p:sp>
                </p:grpSp>
                <p:grpSp>
                  <p:nvGrpSpPr>
                    <p:cNvPr id="63635" name="Group 9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656" y="2016"/>
                      <a:ext cx="673" cy="644"/>
                      <a:chOff x="4272" y="2016"/>
                      <a:chExt cx="913" cy="805"/>
                    </a:xfrm>
                  </p:grpSpPr>
                  <p:sp>
                    <p:nvSpPr>
                      <p:cNvPr id="63582" name="Oval 9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704" y="2352"/>
                        <a:ext cx="480" cy="384"/>
                      </a:xfrm>
                      <a:prstGeom prst="ellips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3583" name="Text Box 95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704" y="2351"/>
                        <a:ext cx="481" cy="47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spcBef>
                            <a:spcPct val="50000"/>
                          </a:spcBef>
                        </a:pPr>
                        <a:r>
                          <a:rPr lang="en-US"/>
                          <a:t>5</a:t>
                        </a:r>
                      </a:p>
                    </p:txBody>
                  </p:sp>
                  <p:sp>
                    <p:nvSpPr>
                      <p:cNvPr id="63584" name="Line 9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272" y="2016"/>
                        <a:ext cx="624" cy="33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63636" name="Group 97"/>
                  <p:cNvGrpSpPr>
                    <a:grpSpLocks/>
                  </p:cNvGrpSpPr>
                  <p:nvPr/>
                </p:nvGrpSpPr>
                <p:grpSpPr bwMode="auto">
                  <a:xfrm>
                    <a:off x="1680" y="3809"/>
                    <a:ext cx="720" cy="511"/>
                    <a:chOff x="1056" y="1454"/>
                    <a:chExt cx="720" cy="511"/>
                  </a:xfrm>
                </p:grpSpPr>
                <p:sp>
                  <p:nvSpPr>
                    <p:cNvPr id="63586" name="Line 9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56" y="1454"/>
                      <a:ext cx="240" cy="10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63637" name="Group 9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52" y="1556"/>
                      <a:ext cx="624" cy="409"/>
                      <a:chOff x="1152" y="1556"/>
                      <a:chExt cx="624" cy="409"/>
                    </a:xfrm>
                  </p:grpSpPr>
                  <p:sp>
                    <p:nvSpPr>
                      <p:cNvPr id="63588" name="Oval 10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52" y="1556"/>
                        <a:ext cx="432" cy="409"/>
                      </a:xfrm>
                      <a:prstGeom prst="ellips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3589" name="Text Box 10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200" y="1631"/>
                        <a:ext cx="576" cy="30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spcBef>
                            <a:spcPct val="50000"/>
                          </a:spcBef>
                        </a:pPr>
                        <a:r>
                          <a:rPr lang="en-US" sz="1800"/>
                          <a:t>6</a:t>
                        </a:r>
                      </a:p>
                    </p:txBody>
                  </p:sp>
                </p:grpSp>
              </p:grpSp>
            </p:grpSp>
            <p:grpSp>
              <p:nvGrpSpPr>
                <p:cNvPr id="63638" name="Group 102"/>
                <p:cNvGrpSpPr>
                  <a:grpSpLocks/>
                </p:cNvGrpSpPr>
                <p:nvPr/>
              </p:nvGrpSpPr>
              <p:grpSpPr bwMode="auto">
                <a:xfrm>
                  <a:off x="0" y="2352"/>
                  <a:ext cx="432" cy="514"/>
                  <a:chOff x="0" y="3758"/>
                  <a:chExt cx="672" cy="562"/>
                </a:xfrm>
              </p:grpSpPr>
              <p:sp>
                <p:nvSpPr>
                  <p:cNvPr id="63591" name="Oval 10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3911"/>
                    <a:ext cx="432" cy="40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3592" name="Line 10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6" y="3758"/>
                    <a:ext cx="336" cy="15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3593" name="Text Box 10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6" y="3962"/>
                    <a:ext cx="480" cy="25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1800"/>
                      <a:t>1</a:t>
                    </a:r>
                  </a:p>
                </p:txBody>
              </p:sp>
            </p:grpSp>
            <p:grpSp>
              <p:nvGrpSpPr>
                <p:cNvPr id="63640" name="Group 106"/>
                <p:cNvGrpSpPr>
                  <a:grpSpLocks/>
                </p:cNvGrpSpPr>
                <p:nvPr/>
              </p:nvGrpSpPr>
              <p:grpSpPr bwMode="auto">
                <a:xfrm>
                  <a:off x="576" y="2352"/>
                  <a:ext cx="720" cy="511"/>
                  <a:chOff x="1056" y="1454"/>
                  <a:chExt cx="720" cy="511"/>
                </a:xfrm>
              </p:grpSpPr>
              <p:sp>
                <p:nvSpPr>
                  <p:cNvPr id="63595" name="Line 107"/>
                  <p:cNvSpPr>
                    <a:spLocks noChangeShapeType="1"/>
                  </p:cNvSpPr>
                  <p:nvPr/>
                </p:nvSpPr>
                <p:spPr bwMode="auto">
                  <a:xfrm>
                    <a:off x="1056" y="1454"/>
                    <a:ext cx="240" cy="10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63643" name="Group 108"/>
                  <p:cNvGrpSpPr>
                    <a:grpSpLocks/>
                  </p:cNvGrpSpPr>
                  <p:nvPr/>
                </p:nvGrpSpPr>
                <p:grpSpPr bwMode="auto">
                  <a:xfrm>
                    <a:off x="1152" y="1556"/>
                    <a:ext cx="624" cy="409"/>
                    <a:chOff x="1152" y="1556"/>
                    <a:chExt cx="624" cy="409"/>
                  </a:xfrm>
                </p:grpSpPr>
                <p:sp>
                  <p:nvSpPr>
                    <p:cNvPr id="63597" name="Oval 10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2" y="1556"/>
                      <a:ext cx="432" cy="409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3598" name="Text Box 11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00" y="1632"/>
                      <a:ext cx="576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sz="1800"/>
                        <a:t>3</a:t>
                      </a:r>
                    </a:p>
                  </p:txBody>
                </p:sp>
              </p:grpSp>
            </p:grpSp>
          </p:grpSp>
          <p:grpSp>
            <p:nvGrpSpPr>
              <p:cNvPr id="63644" name="Group 111"/>
              <p:cNvGrpSpPr>
                <a:grpSpLocks/>
              </p:cNvGrpSpPr>
              <p:nvPr/>
            </p:nvGrpSpPr>
            <p:grpSpPr bwMode="auto">
              <a:xfrm>
                <a:off x="4176" y="2880"/>
                <a:ext cx="720" cy="511"/>
                <a:chOff x="1056" y="1454"/>
                <a:chExt cx="720" cy="511"/>
              </a:xfrm>
            </p:grpSpPr>
            <p:sp>
              <p:nvSpPr>
                <p:cNvPr id="63600" name="Line 112"/>
                <p:cNvSpPr>
                  <a:spLocks noChangeShapeType="1"/>
                </p:cNvSpPr>
                <p:nvPr/>
              </p:nvSpPr>
              <p:spPr bwMode="auto">
                <a:xfrm>
                  <a:off x="1056" y="1454"/>
                  <a:ext cx="240" cy="10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63646" name="Group 113"/>
                <p:cNvGrpSpPr>
                  <a:grpSpLocks/>
                </p:cNvGrpSpPr>
                <p:nvPr/>
              </p:nvGrpSpPr>
              <p:grpSpPr bwMode="auto">
                <a:xfrm>
                  <a:off x="1152" y="1556"/>
                  <a:ext cx="624" cy="409"/>
                  <a:chOff x="1152" y="1556"/>
                  <a:chExt cx="624" cy="409"/>
                </a:xfrm>
              </p:grpSpPr>
              <p:sp>
                <p:nvSpPr>
                  <p:cNvPr id="63602" name="Oval 114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1556"/>
                    <a:ext cx="432" cy="40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3603" name="Text Box 1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00" y="1632"/>
                    <a:ext cx="576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1800"/>
                      <a:t>7</a:t>
                    </a:r>
                  </a:p>
                </p:txBody>
              </p:sp>
            </p:grpSp>
          </p:grpSp>
        </p:grpSp>
        <p:sp>
          <p:nvSpPr>
            <p:cNvPr id="63651" name="Text Box 163"/>
            <p:cNvSpPr txBox="1">
              <a:spLocks noChangeArrowheads="1"/>
            </p:cNvSpPr>
            <p:nvPr/>
          </p:nvSpPr>
          <p:spPr bwMode="auto">
            <a:xfrm>
              <a:off x="3984" y="2880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Fig 10</a:t>
              </a:r>
            </a:p>
          </p:txBody>
        </p:sp>
      </p:grpSp>
      <p:grpSp>
        <p:nvGrpSpPr>
          <p:cNvPr id="63648" name="Group 166"/>
          <p:cNvGrpSpPr>
            <a:grpSpLocks/>
          </p:cNvGrpSpPr>
          <p:nvPr/>
        </p:nvGrpSpPr>
        <p:grpSpPr bwMode="auto">
          <a:xfrm>
            <a:off x="2743200" y="4114800"/>
            <a:ext cx="3581400" cy="2438400"/>
            <a:chOff x="1488" y="2592"/>
            <a:chExt cx="2256" cy="1536"/>
          </a:xfrm>
        </p:grpSpPr>
        <p:grpSp>
          <p:nvGrpSpPr>
            <p:cNvPr id="63650" name="Group 155"/>
            <p:cNvGrpSpPr>
              <a:grpSpLocks/>
            </p:cNvGrpSpPr>
            <p:nvPr/>
          </p:nvGrpSpPr>
          <p:grpSpPr bwMode="auto">
            <a:xfrm>
              <a:off x="1488" y="2592"/>
              <a:ext cx="2112" cy="1536"/>
              <a:chOff x="1488" y="2592"/>
              <a:chExt cx="2112" cy="1536"/>
            </a:xfrm>
          </p:grpSpPr>
          <p:grpSp>
            <p:nvGrpSpPr>
              <p:cNvPr id="63652" name="Group 118"/>
              <p:cNvGrpSpPr>
                <a:grpSpLocks/>
              </p:cNvGrpSpPr>
              <p:nvPr/>
            </p:nvGrpSpPr>
            <p:grpSpPr bwMode="auto">
              <a:xfrm>
                <a:off x="1488" y="2592"/>
                <a:ext cx="2112" cy="1234"/>
                <a:chOff x="0" y="1632"/>
                <a:chExt cx="2112" cy="1234"/>
              </a:xfrm>
            </p:grpSpPr>
            <p:grpSp>
              <p:nvGrpSpPr>
                <p:cNvPr id="63654" name="Group 119"/>
                <p:cNvGrpSpPr>
                  <a:grpSpLocks/>
                </p:cNvGrpSpPr>
                <p:nvPr/>
              </p:nvGrpSpPr>
              <p:grpSpPr bwMode="auto">
                <a:xfrm>
                  <a:off x="288" y="1632"/>
                  <a:ext cx="1824" cy="1104"/>
                  <a:chOff x="240" y="2880"/>
                  <a:chExt cx="2160" cy="1440"/>
                </a:xfrm>
              </p:grpSpPr>
              <p:grpSp>
                <p:nvGrpSpPr>
                  <p:cNvPr id="63655" name="Group 120"/>
                  <p:cNvGrpSpPr>
                    <a:grpSpLocks/>
                  </p:cNvGrpSpPr>
                  <p:nvPr/>
                </p:nvGrpSpPr>
                <p:grpSpPr bwMode="auto">
                  <a:xfrm>
                    <a:off x="240" y="2880"/>
                    <a:ext cx="1489" cy="1028"/>
                    <a:chOff x="3840" y="1632"/>
                    <a:chExt cx="1489" cy="1028"/>
                  </a:xfrm>
                </p:grpSpPr>
                <p:grpSp>
                  <p:nvGrpSpPr>
                    <p:cNvPr id="63656" name="Group 12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840" y="1632"/>
                      <a:ext cx="1391" cy="971"/>
                      <a:chOff x="288" y="1045"/>
                      <a:chExt cx="1391" cy="971"/>
                    </a:xfrm>
                  </p:grpSpPr>
                  <p:sp>
                    <p:nvSpPr>
                      <p:cNvPr id="63610" name="Oval 12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16" y="1045"/>
                        <a:ext cx="432" cy="409"/>
                      </a:xfrm>
                      <a:prstGeom prst="ellips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3611" name="Oval 12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8" y="1607"/>
                        <a:ext cx="432" cy="409"/>
                      </a:xfrm>
                      <a:prstGeom prst="ellips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3612" name="Line 124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624" y="1454"/>
                        <a:ext cx="336" cy="153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  <a:effectLst/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3613" name="Text Box 125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912" y="1096"/>
                        <a:ext cx="767" cy="30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spcBef>
                            <a:spcPct val="50000"/>
                          </a:spcBef>
                        </a:pPr>
                        <a:r>
                          <a:rPr lang="en-US" sz="1800"/>
                          <a:t>4</a:t>
                        </a:r>
                      </a:p>
                    </p:txBody>
                  </p:sp>
                  <p:sp>
                    <p:nvSpPr>
                      <p:cNvPr id="63614" name="Text Box 12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84" y="1658"/>
                        <a:ext cx="480" cy="30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spcBef>
                            <a:spcPct val="50000"/>
                          </a:spcBef>
                        </a:pPr>
                        <a:r>
                          <a:rPr lang="en-US" sz="1800"/>
                          <a:t>2</a:t>
                        </a:r>
                      </a:p>
                    </p:txBody>
                  </p:sp>
                </p:grpSp>
                <p:grpSp>
                  <p:nvGrpSpPr>
                    <p:cNvPr id="63657" name="Group 12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656" y="2016"/>
                      <a:ext cx="673" cy="644"/>
                      <a:chOff x="4272" y="2016"/>
                      <a:chExt cx="913" cy="805"/>
                    </a:xfrm>
                  </p:grpSpPr>
                  <p:sp>
                    <p:nvSpPr>
                      <p:cNvPr id="63616" name="Oval 12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704" y="2352"/>
                        <a:ext cx="480" cy="384"/>
                      </a:xfrm>
                      <a:prstGeom prst="ellips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3617" name="Text Box 12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704" y="2351"/>
                        <a:ext cx="481" cy="47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spcBef>
                            <a:spcPct val="50000"/>
                          </a:spcBef>
                        </a:pPr>
                        <a:r>
                          <a:rPr lang="en-US"/>
                          <a:t>6</a:t>
                        </a:r>
                      </a:p>
                    </p:txBody>
                  </p:sp>
                  <p:sp>
                    <p:nvSpPr>
                      <p:cNvPr id="63618" name="Line 13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272" y="2016"/>
                        <a:ext cx="624" cy="33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63658" name="Group 131"/>
                  <p:cNvGrpSpPr>
                    <a:grpSpLocks/>
                  </p:cNvGrpSpPr>
                  <p:nvPr/>
                </p:nvGrpSpPr>
                <p:grpSpPr bwMode="auto">
                  <a:xfrm>
                    <a:off x="1680" y="3809"/>
                    <a:ext cx="720" cy="511"/>
                    <a:chOff x="1056" y="1454"/>
                    <a:chExt cx="720" cy="511"/>
                  </a:xfrm>
                </p:grpSpPr>
                <p:sp>
                  <p:nvSpPr>
                    <p:cNvPr id="63620" name="Line 1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56" y="1454"/>
                      <a:ext cx="240" cy="10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63659" name="Group 13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52" y="1556"/>
                      <a:ext cx="624" cy="409"/>
                      <a:chOff x="1152" y="1556"/>
                      <a:chExt cx="624" cy="409"/>
                    </a:xfrm>
                  </p:grpSpPr>
                  <p:sp>
                    <p:nvSpPr>
                      <p:cNvPr id="63622" name="Oval 13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52" y="1556"/>
                        <a:ext cx="432" cy="409"/>
                      </a:xfrm>
                      <a:prstGeom prst="ellips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3623" name="Text Box 135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200" y="1631"/>
                        <a:ext cx="576" cy="30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spcBef>
                            <a:spcPct val="50000"/>
                          </a:spcBef>
                        </a:pPr>
                        <a:r>
                          <a:rPr lang="en-US" sz="1800"/>
                          <a:t>7</a:t>
                        </a:r>
                      </a:p>
                    </p:txBody>
                  </p:sp>
                </p:grpSp>
              </p:grpSp>
            </p:grpSp>
            <p:grpSp>
              <p:nvGrpSpPr>
                <p:cNvPr id="63660" name="Group 136"/>
                <p:cNvGrpSpPr>
                  <a:grpSpLocks/>
                </p:cNvGrpSpPr>
                <p:nvPr/>
              </p:nvGrpSpPr>
              <p:grpSpPr bwMode="auto">
                <a:xfrm>
                  <a:off x="0" y="2352"/>
                  <a:ext cx="432" cy="514"/>
                  <a:chOff x="0" y="3758"/>
                  <a:chExt cx="672" cy="562"/>
                </a:xfrm>
              </p:grpSpPr>
              <p:sp>
                <p:nvSpPr>
                  <p:cNvPr id="63625" name="Oval 13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3911"/>
                    <a:ext cx="432" cy="40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3626" name="Line 13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6" y="3758"/>
                    <a:ext cx="336" cy="15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3627" name="Text Box 1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6" y="3962"/>
                    <a:ext cx="480" cy="25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1800"/>
                      <a:t>1</a:t>
                    </a:r>
                  </a:p>
                </p:txBody>
              </p:sp>
            </p:grpSp>
            <p:grpSp>
              <p:nvGrpSpPr>
                <p:cNvPr id="63661" name="Group 140"/>
                <p:cNvGrpSpPr>
                  <a:grpSpLocks/>
                </p:cNvGrpSpPr>
                <p:nvPr/>
              </p:nvGrpSpPr>
              <p:grpSpPr bwMode="auto">
                <a:xfrm>
                  <a:off x="576" y="2352"/>
                  <a:ext cx="720" cy="511"/>
                  <a:chOff x="1056" y="1454"/>
                  <a:chExt cx="720" cy="511"/>
                </a:xfrm>
              </p:grpSpPr>
              <p:sp>
                <p:nvSpPr>
                  <p:cNvPr id="63629" name="Line 141"/>
                  <p:cNvSpPr>
                    <a:spLocks noChangeShapeType="1"/>
                  </p:cNvSpPr>
                  <p:nvPr/>
                </p:nvSpPr>
                <p:spPr bwMode="auto">
                  <a:xfrm>
                    <a:off x="1056" y="1454"/>
                    <a:ext cx="240" cy="10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63662" name="Group 142"/>
                  <p:cNvGrpSpPr>
                    <a:grpSpLocks/>
                  </p:cNvGrpSpPr>
                  <p:nvPr/>
                </p:nvGrpSpPr>
                <p:grpSpPr bwMode="auto">
                  <a:xfrm>
                    <a:off x="1152" y="1556"/>
                    <a:ext cx="624" cy="409"/>
                    <a:chOff x="1152" y="1556"/>
                    <a:chExt cx="624" cy="409"/>
                  </a:xfrm>
                </p:grpSpPr>
                <p:sp>
                  <p:nvSpPr>
                    <p:cNvPr id="63631" name="Oval 1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2" y="1556"/>
                      <a:ext cx="432" cy="409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3632" name="Text Box 14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00" y="1632"/>
                      <a:ext cx="576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sz="1800"/>
                        <a:t>3</a:t>
                      </a:r>
                    </a:p>
                  </p:txBody>
                </p:sp>
              </p:grpSp>
            </p:grpSp>
          </p:grpSp>
          <p:sp>
            <p:nvSpPr>
              <p:cNvPr id="63639" name="Oval 151"/>
              <p:cNvSpPr>
                <a:spLocks noChangeArrowheads="1"/>
              </p:cNvSpPr>
              <p:nvPr/>
            </p:nvSpPr>
            <p:spPr bwMode="auto">
              <a:xfrm>
                <a:off x="2544" y="3840"/>
                <a:ext cx="336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641" name="Text Box 153"/>
              <p:cNvSpPr txBox="1">
                <a:spLocks noChangeArrowheads="1"/>
              </p:cNvSpPr>
              <p:nvPr/>
            </p:nvSpPr>
            <p:spPr bwMode="auto">
              <a:xfrm>
                <a:off x="2640" y="3840"/>
                <a:ext cx="4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/>
                  <a:t>5</a:t>
                </a:r>
              </a:p>
            </p:txBody>
          </p:sp>
          <p:sp>
            <p:nvSpPr>
              <p:cNvPr id="63642" name="Line 154"/>
              <p:cNvSpPr>
                <a:spLocks noChangeShapeType="1"/>
              </p:cNvSpPr>
              <p:nvPr/>
            </p:nvSpPr>
            <p:spPr bwMode="auto">
              <a:xfrm flipH="1">
                <a:off x="2736" y="3312"/>
                <a:ext cx="144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3653" name="Text Box 165"/>
            <p:cNvSpPr txBox="1">
              <a:spLocks noChangeArrowheads="1"/>
            </p:cNvSpPr>
            <p:nvPr/>
          </p:nvSpPr>
          <p:spPr bwMode="auto">
            <a:xfrm>
              <a:off x="3024" y="3840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Fig 11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8"/>
          <p:cNvGrpSpPr>
            <a:grpSpLocks/>
          </p:cNvGrpSpPr>
          <p:nvPr/>
        </p:nvGrpSpPr>
        <p:grpSpPr bwMode="auto">
          <a:xfrm>
            <a:off x="762000" y="685800"/>
            <a:ext cx="4191000" cy="2652713"/>
            <a:chOff x="480" y="432"/>
            <a:chExt cx="2640" cy="1671"/>
          </a:xfrm>
        </p:grpSpPr>
        <p:grpSp>
          <p:nvGrpSpPr>
            <p:cNvPr id="3" name="Group 38"/>
            <p:cNvGrpSpPr>
              <a:grpSpLocks/>
            </p:cNvGrpSpPr>
            <p:nvPr/>
          </p:nvGrpSpPr>
          <p:grpSpPr bwMode="auto">
            <a:xfrm>
              <a:off x="480" y="432"/>
              <a:ext cx="2640" cy="1536"/>
              <a:chOff x="480" y="432"/>
              <a:chExt cx="2640" cy="1536"/>
            </a:xfrm>
          </p:grpSpPr>
          <p:grpSp>
            <p:nvGrpSpPr>
              <p:cNvPr id="4" name="Group 2"/>
              <p:cNvGrpSpPr>
                <a:grpSpLocks/>
              </p:cNvGrpSpPr>
              <p:nvPr/>
            </p:nvGrpSpPr>
            <p:grpSpPr bwMode="auto">
              <a:xfrm>
                <a:off x="480" y="432"/>
                <a:ext cx="2112" cy="1536"/>
                <a:chOff x="1488" y="2592"/>
                <a:chExt cx="2112" cy="1536"/>
              </a:xfrm>
            </p:grpSpPr>
            <p:grpSp>
              <p:nvGrpSpPr>
                <p:cNvPr id="5" name="Group 3"/>
                <p:cNvGrpSpPr>
                  <a:grpSpLocks/>
                </p:cNvGrpSpPr>
                <p:nvPr/>
              </p:nvGrpSpPr>
              <p:grpSpPr bwMode="auto">
                <a:xfrm>
                  <a:off x="1488" y="2592"/>
                  <a:ext cx="2112" cy="1234"/>
                  <a:chOff x="0" y="1632"/>
                  <a:chExt cx="2112" cy="1234"/>
                </a:xfrm>
              </p:grpSpPr>
              <p:grpSp>
                <p:nvGrpSpPr>
                  <p:cNvPr id="6" name="Group 4"/>
                  <p:cNvGrpSpPr>
                    <a:grpSpLocks/>
                  </p:cNvGrpSpPr>
                  <p:nvPr/>
                </p:nvGrpSpPr>
                <p:grpSpPr bwMode="auto">
                  <a:xfrm>
                    <a:off x="288" y="1632"/>
                    <a:ext cx="1824" cy="1104"/>
                    <a:chOff x="240" y="2880"/>
                    <a:chExt cx="2160" cy="1440"/>
                  </a:xfrm>
                </p:grpSpPr>
                <p:grpSp>
                  <p:nvGrpSpPr>
                    <p:cNvPr id="7" name="Group 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0" y="2880"/>
                      <a:ext cx="1489" cy="1028"/>
                      <a:chOff x="3840" y="1632"/>
                      <a:chExt cx="1489" cy="1028"/>
                    </a:xfrm>
                  </p:grpSpPr>
                  <p:grpSp>
                    <p:nvGrpSpPr>
                      <p:cNvPr id="8" name="Group 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840" y="1632"/>
                        <a:ext cx="1391" cy="971"/>
                        <a:chOff x="288" y="1045"/>
                        <a:chExt cx="1391" cy="971"/>
                      </a:xfrm>
                    </p:grpSpPr>
                    <p:sp>
                      <p:nvSpPr>
                        <p:cNvPr id="65543" name="Oval 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816" y="1045"/>
                          <a:ext cx="432" cy="409"/>
                        </a:xfrm>
                        <a:prstGeom prst="ellips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65544" name="Oval 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88" y="1607"/>
                          <a:ext cx="432" cy="409"/>
                        </a:xfrm>
                        <a:prstGeom prst="ellips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65545" name="Line 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624" y="1454"/>
                          <a:ext cx="336" cy="153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 type="triangl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65546" name="Text Box 10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912" y="1096"/>
                          <a:ext cx="767" cy="301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>
                            <a:spcBef>
                              <a:spcPct val="50000"/>
                            </a:spcBef>
                          </a:pPr>
                          <a:r>
                            <a:rPr lang="en-US" sz="1800"/>
                            <a:t>4</a:t>
                          </a:r>
                        </a:p>
                      </p:txBody>
                    </p:sp>
                    <p:sp>
                      <p:nvSpPr>
                        <p:cNvPr id="65547" name="Text Box 11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84" y="1658"/>
                          <a:ext cx="480" cy="301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>
                            <a:spcBef>
                              <a:spcPct val="50000"/>
                            </a:spcBef>
                          </a:pPr>
                          <a:r>
                            <a:rPr lang="en-US" sz="1800"/>
                            <a:t>2</a:t>
                          </a:r>
                        </a:p>
                      </p:txBody>
                    </p:sp>
                  </p:grpSp>
                  <p:grpSp>
                    <p:nvGrpSpPr>
                      <p:cNvPr id="9" name="Group 1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656" y="2016"/>
                        <a:ext cx="673" cy="644"/>
                        <a:chOff x="4272" y="2016"/>
                        <a:chExt cx="913" cy="805"/>
                      </a:xfrm>
                    </p:grpSpPr>
                    <p:sp>
                      <p:nvSpPr>
                        <p:cNvPr id="65549" name="Oval 1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704" y="2352"/>
                          <a:ext cx="480" cy="384"/>
                        </a:xfrm>
                        <a:prstGeom prst="ellips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65550" name="Text Box 14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704" y="2351"/>
                          <a:ext cx="481" cy="47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>
                            <a:spcBef>
                              <a:spcPct val="50000"/>
                            </a:spcBef>
                          </a:pPr>
                          <a:r>
                            <a:rPr lang="en-US"/>
                            <a:t>6</a:t>
                          </a:r>
                        </a:p>
                      </p:txBody>
                    </p:sp>
                    <p:sp>
                      <p:nvSpPr>
                        <p:cNvPr id="65551" name="Line 1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72" y="2016"/>
                          <a:ext cx="624" cy="33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0" name="Group 1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680" y="3809"/>
                      <a:ext cx="720" cy="511"/>
                      <a:chOff x="1056" y="1454"/>
                      <a:chExt cx="720" cy="511"/>
                    </a:xfrm>
                  </p:grpSpPr>
                  <p:sp>
                    <p:nvSpPr>
                      <p:cNvPr id="65553" name="Line 1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056" y="1454"/>
                        <a:ext cx="240" cy="10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  <a:effectLst/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11" name="Group 1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152" y="1556"/>
                        <a:ext cx="624" cy="409"/>
                        <a:chOff x="1152" y="1556"/>
                        <a:chExt cx="624" cy="409"/>
                      </a:xfrm>
                    </p:grpSpPr>
                    <p:sp>
                      <p:nvSpPr>
                        <p:cNvPr id="65555" name="Oval 1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152" y="1556"/>
                          <a:ext cx="432" cy="409"/>
                        </a:xfrm>
                        <a:prstGeom prst="ellips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65556" name="Text Box 20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200" y="1631"/>
                          <a:ext cx="576" cy="301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>
                            <a:spcBef>
                              <a:spcPct val="50000"/>
                            </a:spcBef>
                          </a:pPr>
                          <a:r>
                            <a:rPr lang="en-US" sz="1800"/>
                            <a:t>7</a:t>
                          </a:r>
                        </a:p>
                      </p:txBody>
                    </p:sp>
                  </p:grpSp>
                </p:grpSp>
              </p:grpSp>
              <p:grpSp>
                <p:nvGrpSpPr>
                  <p:cNvPr id="12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0" y="2352"/>
                    <a:ext cx="432" cy="514"/>
                    <a:chOff x="0" y="3758"/>
                    <a:chExt cx="672" cy="562"/>
                  </a:xfrm>
                </p:grpSpPr>
                <p:sp>
                  <p:nvSpPr>
                    <p:cNvPr id="65558" name="Oval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3911"/>
                      <a:ext cx="432" cy="409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5559" name="Line 2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6" y="3758"/>
                      <a:ext cx="336" cy="153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5560" name="Text Box 2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6" y="3962"/>
                      <a:ext cx="480" cy="253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sz="1800"/>
                        <a:t>1</a:t>
                      </a:r>
                    </a:p>
                  </p:txBody>
                </p:sp>
              </p:grpSp>
              <p:grpSp>
                <p:nvGrpSpPr>
                  <p:cNvPr id="13" name="Group 25"/>
                  <p:cNvGrpSpPr>
                    <a:grpSpLocks/>
                  </p:cNvGrpSpPr>
                  <p:nvPr/>
                </p:nvGrpSpPr>
                <p:grpSpPr bwMode="auto">
                  <a:xfrm>
                    <a:off x="576" y="2352"/>
                    <a:ext cx="720" cy="511"/>
                    <a:chOff x="1056" y="1454"/>
                    <a:chExt cx="720" cy="511"/>
                  </a:xfrm>
                </p:grpSpPr>
                <p:sp>
                  <p:nvSpPr>
                    <p:cNvPr id="65562" name="Line 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56" y="1454"/>
                      <a:ext cx="240" cy="10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4" name="Group 2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52" y="1556"/>
                      <a:ext cx="624" cy="409"/>
                      <a:chOff x="1152" y="1556"/>
                      <a:chExt cx="624" cy="409"/>
                    </a:xfrm>
                  </p:grpSpPr>
                  <p:sp>
                    <p:nvSpPr>
                      <p:cNvPr id="65564" name="Oval 2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52" y="1556"/>
                        <a:ext cx="432" cy="409"/>
                      </a:xfrm>
                      <a:prstGeom prst="ellips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5565" name="Text Box 2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200" y="1632"/>
                        <a:ext cx="576" cy="23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spcBef>
                            <a:spcPct val="50000"/>
                          </a:spcBef>
                        </a:pPr>
                        <a:r>
                          <a:rPr lang="en-US" sz="1800"/>
                          <a:t>3</a:t>
                        </a:r>
                      </a:p>
                    </p:txBody>
                  </p:sp>
                </p:grpSp>
              </p:grpSp>
            </p:grpSp>
            <p:sp>
              <p:nvSpPr>
                <p:cNvPr id="65566" name="Oval 30"/>
                <p:cNvSpPr>
                  <a:spLocks noChangeArrowheads="1"/>
                </p:cNvSpPr>
                <p:nvPr/>
              </p:nvSpPr>
              <p:spPr bwMode="auto">
                <a:xfrm>
                  <a:off x="2544" y="3840"/>
                  <a:ext cx="336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567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2640" y="3840"/>
                  <a:ext cx="480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800"/>
                    <a:t>5</a:t>
                  </a:r>
                </a:p>
              </p:txBody>
            </p:sp>
            <p:sp>
              <p:nvSpPr>
                <p:cNvPr id="65568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2736" y="3312"/>
                  <a:ext cx="144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33"/>
              <p:cNvGrpSpPr>
                <a:grpSpLocks/>
              </p:cNvGrpSpPr>
              <p:nvPr/>
            </p:nvGrpSpPr>
            <p:grpSpPr bwMode="auto">
              <a:xfrm>
                <a:off x="2400" y="1440"/>
                <a:ext cx="720" cy="511"/>
                <a:chOff x="1056" y="1454"/>
                <a:chExt cx="720" cy="511"/>
              </a:xfrm>
            </p:grpSpPr>
            <p:sp>
              <p:nvSpPr>
                <p:cNvPr id="65570" name="Line 34"/>
                <p:cNvSpPr>
                  <a:spLocks noChangeShapeType="1"/>
                </p:cNvSpPr>
                <p:nvPr/>
              </p:nvSpPr>
              <p:spPr bwMode="auto">
                <a:xfrm>
                  <a:off x="1056" y="1454"/>
                  <a:ext cx="240" cy="10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6" name="Group 35"/>
                <p:cNvGrpSpPr>
                  <a:grpSpLocks/>
                </p:cNvGrpSpPr>
                <p:nvPr/>
              </p:nvGrpSpPr>
              <p:grpSpPr bwMode="auto">
                <a:xfrm>
                  <a:off x="1152" y="1556"/>
                  <a:ext cx="624" cy="409"/>
                  <a:chOff x="1152" y="1556"/>
                  <a:chExt cx="624" cy="409"/>
                </a:xfrm>
              </p:grpSpPr>
              <p:sp>
                <p:nvSpPr>
                  <p:cNvPr id="65572" name="Oval 36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1556"/>
                    <a:ext cx="432" cy="40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5573" name="Text Box 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00" y="1632"/>
                    <a:ext cx="576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1800"/>
                      <a:t>16</a:t>
                    </a:r>
                  </a:p>
                </p:txBody>
              </p:sp>
            </p:grpSp>
          </p:grpSp>
        </p:grpSp>
        <p:sp>
          <p:nvSpPr>
            <p:cNvPr id="65703" name="Text Box 167"/>
            <p:cNvSpPr txBox="1">
              <a:spLocks noChangeArrowheads="1"/>
            </p:cNvSpPr>
            <p:nvPr/>
          </p:nvSpPr>
          <p:spPr bwMode="auto">
            <a:xfrm>
              <a:off x="1872" y="1872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Fig 12</a:t>
              </a:r>
            </a:p>
          </p:txBody>
        </p:sp>
      </p:grpSp>
      <p:grpSp>
        <p:nvGrpSpPr>
          <p:cNvPr id="17" name="Group 170"/>
          <p:cNvGrpSpPr>
            <a:grpSpLocks/>
          </p:cNvGrpSpPr>
          <p:nvPr/>
        </p:nvGrpSpPr>
        <p:grpSpPr bwMode="auto">
          <a:xfrm>
            <a:off x="4953000" y="685800"/>
            <a:ext cx="4191000" cy="3025775"/>
            <a:chOff x="3120" y="432"/>
            <a:chExt cx="2640" cy="1906"/>
          </a:xfrm>
        </p:grpSpPr>
        <p:grpSp>
          <p:nvGrpSpPr>
            <p:cNvPr id="18" name="Group 80"/>
            <p:cNvGrpSpPr>
              <a:grpSpLocks/>
            </p:cNvGrpSpPr>
            <p:nvPr/>
          </p:nvGrpSpPr>
          <p:grpSpPr bwMode="auto">
            <a:xfrm>
              <a:off x="3120" y="432"/>
              <a:ext cx="2640" cy="1906"/>
              <a:chOff x="3120" y="432"/>
              <a:chExt cx="2640" cy="1906"/>
            </a:xfrm>
          </p:grpSpPr>
          <p:grpSp>
            <p:nvGrpSpPr>
              <p:cNvPr id="19" name="Group 39"/>
              <p:cNvGrpSpPr>
                <a:grpSpLocks/>
              </p:cNvGrpSpPr>
              <p:nvPr/>
            </p:nvGrpSpPr>
            <p:grpSpPr bwMode="auto">
              <a:xfrm>
                <a:off x="3120" y="432"/>
                <a:ext cx="2640" cy="1536"/>
                <a:chOff x="480" y="432"/>
                <a:chExt cx="2640" cy="1536"/>
              </a:xfrm>
            </p:grpSpPr>
            <p:grpSp>
              <p:nvGrpSpPr>
                <p:cNvPr id="20" name="Group 40"/>
                <p:cNvGrpSpPr>
                  <a:grpSpLocks/>
                </p:cNvGrpSpPr>
                <p:nvPr/>
              </p:nvGrpSpPr>
              <p:grpSpPr bwMode="auto">
                <a:xfrm>
                  <a:off x="480" y="432"/>
                  <a:ext cx="2112" cy="1536"/>
                  <a:chOff x="1488" y="2592"/>
                  <a:chExt cx="2112" cy="1536"/>
                </a:xfrm>
              </p:grpSpPr>
              <p:grpSp>
                <p:nvGrpSpPr>
                  <p:cNvPr id="21" name="Group 41"/>
                  <p:cNvGrpSpPr>
                    <a:grpSpLocks/>
                  </p:cNvGrpSpPr>
                  <p:nvPr/>
                </p:nvGrpSpPr>
                <p:grpSpPr bwMode="auto">
                  <a:xfrm>
                    <a:off x="1488" y="2592"/>
                    <a:ext cx="2112" cy="1234"/>
                    <a:chOff x="0" y="1632"/>
                    <a:chExt cx="2112" cy="1234"/>
                  </a:xfrm>
                </p:grpSpPr>
                <p:grpSp>
                  <p:nvGrpSpPr>
                    <p:cNvPr id="22" name="Group 4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8" y="1632"/>
                      <a:ext cx="1824" cy="1104"/>
                      <a:chOff x="240" y="2880"/>
                      <a:chExt cx="2160" cy="1440"/>
                    </a:xfrm>
                  </p:grpSpPr>
                  <p:grpSp>
                    <p:nvGrpSpPr>
                      <p:cNvPr id="23" name="Group 4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40" y="2880"/>
                        <a:ext cx="1489" cy="1028"/>
                        <a:chOff x="3840" y="1632"/>
                        <a:chExt cx="1489" cy="1028"/>
                      </a:xfrm>
                    </p:grpSpPr>
                    <p:grpSp>
                      <p:nvGrpSpPr>
                        <p:cNvPr id="24" name="Group 4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840" y="1632"/>
                          <a:ext cx="1391" cy="971"/>
                          <a:chOff x="288" y="1045"/>
                          <a:chExt cx="1391" cy="971"/>
                        </a:xfrm>
                      </p:grpSpPr>
                      <p:sp>
                        <p:nvSpPr>
                          <p:cNvPr id="65581" name="Oval 45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816" y="1045"/>
                            <a:ext cx="432" cy="409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65582" name="Oval 46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88" y="1607"/>
                            <a:ext cx="432" cy="409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65583" name="Line 4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624" y="1454"/>
                            <a:ext cx="336" cy="153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 type="triangle" w="med" len="med"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65584" name="Text Box 48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912" y="1096"/>
                            <a:ext cx="767" cy="301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  <a:miter lim="800000"/>
                            <a:headEnd/>
                            <a:tailEnd/>
                          </a:ln>
                          <a:effectLst/>
                        </p:spPr>
                        <p:txBody>
                          <a:bodyPr>
                            <a:spAutoFit/>
                          </a:bodyPr>
                          <a:lstStyle/>
                          <a:p>
                            <a:pPr>
                              <a:spcBef>
                                <a:spcPct val="50000"/>
                              </a:spcBef>
                            </a:pPr>
                            <a:r>
                              <a:rPr lang="en-US" sz="1800"/>
                              <a:t>4</a:t>
                            </a:r>
                          </a:p>
                        </p:txBody>
                      </p:sp>
                      <p:sp>
                        <p:nvSpPr>
                          <p:cNvPr id="65585" name="Text Box 49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84" y="1658"/>
                            <a:ext cx="480" cy="301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  <a:miter lim="800000"/>
                            <a:headEnd/>
                            <a:tailEnd/>
                          </a:ln>
                          <a:effectLst/>
                        </p:spPr>
                        <p:txBody>
                          <a:bodyPr>
                            <a:spAutoFit/>
                          </a:bodyPr>
                          <a:lstStyle/>
                          <a:p>
                            <a:pPr>
                              <a:spcBef>
                                <a:spcPct val="50000"/>
                              </a:spcBef>
                            </a:pPr>
                            <a:r>
                              <a:rPr lang="en-US" sz="1800"/>
                              <a:t>2</a:t>
                            </a:r>
                          </a:p>
                        </p:txBody>
                      </p:sp>
                    </p:grpSp>
                    <p:grpSp>
                      <p:nvGrpSpPr>
                        <p:cNvPr id="25" name="Group 5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656" y="2016"/>
                          <a:ext cx="673" cy="644"/>
                          <a:chOff x="4272" y="2016"/>
                          <a:chExt cx="913" cy="805"/>
                        </a:xfrm>
                      </p:grpSpPr>
                      <p:sp>
                        <p:nvSpPr>
                          <p:cNvPr id="65587" name="Oval 51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704" y="2352"/>
                            <a:ext cx="480" cy="384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65588" name="Text Box 52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704" y="2351"/>
                            <a:ext cx="481" cy="470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  <a:miter lim="800000"/>
                            <a:headEnd/>
                            <a:tailEnd/>
                          </a:ln>
                          <a:effectLst/>
                        </p:spPr>
                        <p:txBody>
                          <a:bodyPr>
                            <a:spAutoFit/>
                          </a:bodyPr>
                          <a:lstStyle/>
                          <a:p>
                            <a:pPr>
                              <a:spcBef>
                                <a:spcPct val="50000"/>
                              </a:spcBef>
                            </a:pPr>
                            <a:r>
                              <a:rPr lang="en-US"/>
                              <a:t>6</a:t>
                            </a:r>
                          </a:p>
                        </p:txBody>
                      </p:sp>
                      <p:sp>
                        <p:nvSpPr>
                          <p:cNvPr id="65589" name="Line 5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4272" y="2016"/>
                            <a:ext cx="624" cy="336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26" name="Group 5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680" y="3809"/>
                        <a:ext cx="720" cy="511"/>
                        <a:chOff x="1056" y="1454"/>
                        <a:chExt cx="720" cy="511"/>
                      </a:xfrm>
                    </p:grpSpPr>
                    <p:sp>
                      <p:nvSpPr>
                        <p:cNvPr id="65591" name="Line 5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056" y="1454"/>
                          <a:ext cx="240" cy="10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 type="triangl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27" name="Group 5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152" y="1556"/>
                          <a:ext cx="624" cy="409"/>
                          <a:chOff x="1152" y="1556"/>
                          <a:chExt cx="624" cy="409"/>
                        </a:xfrm>
                      </p:grpSpPr>
                      <p:sp>
                        <p:nvSpPr>
                          <p:cNvPr id="65593" name="Oval 57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152" y="1556"/>
                            <a:ext cx="432" cy="409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65594" name="Text Box 58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200" y="1631"/>
                            <a:ext cx="576" cy="301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  <a:miter lim="800000"/>
                            <a:headEnd/>
                            <a:tailEnd/>
                          </a:ln>
                          <a:effectLst/>
                        </p:spPr>
                        <p:txBody>
                          <a:bodyPr>
                            <a:spAutoFit/>
                          </a:bodyPr>
                          <a:lstStyle/>
                          <a:p>
                            <a:pPr>
                              <a:spcBef>
                                <a:spcPct val="50000"/>
                              </a:spcBef>
                            </a:pPr>
                            <a:r>
                              <a:rPr lang="en-US" sz="1800"/>
                              <a:t>7</a:t>
                            </a: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28" name="Group 5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0" y="2352"/>
                      <a:ext cx="432" cy="514"/>
                      <a:chOff x="0" y="3758"/>
                      <a:chExt cx="672" cy="562"/>
                    </a:xfrm>
                  </p:grpSpPr>
                  <p:sp>
                    <p:nvSpPr>
                      <p:cNvPr id="65596" name="Oval 6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0" y="3911"/>
                        <a:ext cx="432" cy="409"/>
                      </a:xfrm>
                      <a:prstGeom prst="ellips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5597" name="Line 61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336" y="3758"/>
                        <a:ext cx="336" cy="153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  <a:effectLst/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5598" name="Text Box 6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96" y="3962"/>
                        <a:ext cx="480" cy="25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spcBef>
                            <a:spcPct val="50000"/>
                          </a:spcBef>
                        </a:pPr>
                        <a:r>
                          <a:rPr lang="en-US" sz="1800"/>
                          <a:t>1</a:t>
                        </a:r>
                      </a:p>
                    </p:txBody>
                  </p:sp>
                </p:grpSp>
                <p:grpSp>
                  <p:nvGrpSpPr>
                    <p:cNvPr id="29" name="Group 6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76" y="2352"/>
                      <a:ext cx="720" cy="511"/>
                      <a:chOff x="1056" y="1454"/>
                      <a:chExt cx="720" cy="511"/>
                    </a:xfrm>
                  </p:grpSpPr>
                  <p:sp>
                    <p:nvSpPr>
                      <p:cNvPr id="65600" name="Line 6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056" y="1454"/>
                        <a:ext cx="240" cy="10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  <a:effectLst/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30" name="Group 6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152" y="1556"/>
                        <a:ext cx="624" cy="409"/>
                        <a:chOff x="1152" y="1556"/>
                        <a:chExt cx="624" cy="409"/>
                      </a:xfrm>
                    </p:grpSpPr>
                    <p:sp>
                      <p:nvSpPr>
                        <p:cNvPr id="65602" name="Oval 6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152" y="1556"/>
                          <a:ext cx="432" cy="409"/>
                        </a:xfrm>
                        <a:prstGeom prst="ellips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65603" name="Text Box 67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200" y="1632"/>
                          <a:ext cx="576" cy="231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>
                            <a:spcBef>
                              <a:spcPct val="50000"/>
                            </a:spcBef>
                          </a:pPr>
                          <a:r>
                            <a:rPr lang="en-US" sz="1800"/>
                            <a:t>3</a:t>
                          </a:r>
                        </a:p>
                      </p:txBody>
                    </p:sp>
                  </p:grpSp>
                </p:grpSp>
              </p:grpSp>
              <p:sp>
                <p:nvSpPr>
                  <p:cNvPr id="65604" name="Oval 68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3840"/>
                    <a:ext cx="336" cy="28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5605" name="Text Box 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40" y="3840"/>
                    <a:ext cx="480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1800"/>
                      <a:t>5</a:t>
                    </a:r>
                  </a:p>
                </p:txBody>
              </p:sp>
              <p:sp>
                <p:nvSpPr>
                  <p:cNvPr id="65606" name="Line 7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736" y="3312"/>
                    <a:ext cx="144" cy="52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1" name="Group 71"/>
                <p:cNvGrpSpPr>
                  <a:grpSpLocks/>
                </p:cNvGrpSpPr>
                <p:nvPr/>
              </p:nvGrpSpPr>
              <p:grpSpPr bwMode="auto">
                <a:xfrm>
                  <a:off x="2400" y="1440"/>
                  <a:ext cx="720" cy="511"/>
                  <a:chOff x="1056" y="1454"/>
                  <a:chExt cx="720" cy="511"/>
                </a:xfrm>
              </p:grpSpPr>
              <p:sp>
                <p:nvSpPr>
                  <p:cNvPr id="65608" name="Line 72"/>
                  <p:cNvSpPr>
                    <a:spLocks noChangeShapeType="1"/>
                  </p:cNvSpPr>
                  <p:nvPr/>
                </p:nvSpPr>
                <p:spPr bwMode="auto">
                  <a:xfrm>
                    <a:off x="1056" y="1454"/>
                    <a:ext cx="240" cy="10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65633" name="Group 73"/>
                  <p:cNvGrpSpPr>
                    <a:grpSpLocks/>
                  </p:cNvGrpSpPr>
                  <p:nvPr/>
                </p:nvGrpSpPr>
                <p:grpSpPr bwMode="auto">
                  <a:xfrm>
                    <a:off x="1152" y="1556"/>
                    <a:ext cx="624" cy="409"/>
                    <a:chOff x="1152" y="1556"/>
                    <a:chExt cx="624" cy="409"/>
                  </a:xfrm>
                </p:grpSpPr>
                <p:sp>
                  <p:nvSpPr>
                    <p:cNvPr id="65610" name="Oval 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2" y="1556"/>
                      <a:ext cx="432" cy="409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5611" name="Text Box 7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00" y="1632"/>
                      <a:ext cx="576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sz="1800"/>
                        <a:t>16</a:t>
                      </a:r>
                    </a:p>
                  </p:txBody>
                </p:sp>
              </p:grpSp>
            </p:grpSp>
          </p:grpSp>
          <p:sp>
            <p:nvSpPr>
              <p:cNvPr id="65613" name="Oval 77"/>
              <p:cNvSpPr>
                <a:spLocks noChangeArrowheads="1"/>
              </p:cNvSpPr>
              <p:nvPr/>
            </p:nvSpPr>
            <p:spPr bwMode="auto">
              <a:xfrm>
                <a:off x="4752" y="2064"/>
                <a:ext cx="288" cy="27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14" name="Line 78"/>
              <p:cNvSpPr>
                <a:spLocks noChangeShapeType="1"/>
              </p:cNvSpPr>
              <p:nvPr/>
            </p:nvSpPr>
            <p:spPr bwMode="auto">
              <a:xfrm flipH="1">
                <a:off x="4944" y="1920"/>
                <a:ext cx="336" cy="1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615" name="Text Box 79"/>
              <p:cNvSpPr txBox="1">
                <a:spLocks noChangeArrowheads="1"/>
              </p:cNvSpPr>
              <p:nvPr/>
            </p:nvSpPr>
            <p:spPr bwMode="auto">
              <a:xfrm>
                <a:off x="4704" y="2064"/>
                <a:ext cx="4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/>
                  <a:t>15</a:t>
                </a:r>
              </a:p>
            </p:txBody>
          </p:sp>
        </p:grpSp>
        <p:sp>
          <p:nvSpPr>
            <p:cNvPr id="65705" name="Text Box 169"/>
            <p:cNvSpPr txBox="1">
              <a:spLocks noChangeArrowheads="1"/>
            </p:cNvSpPr>
            <p:nvPr/>
          </p:nvSpPr>
          <p:spPr bwMode="auto">
            <a:xfrm>
              <a:off x="3744" y="1968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Fig 13</a:t>
              </a:r>
            </a:p>
          </p:txBody>
        </p:sp>
      </p:grpSp>
      <p:grpSp>
        <p:nvGrpSpPr>
          <p:cNvPr id="65635" name="Group 172"/>
          <p:cNvGrpSpPr>
            <a:grpSpLocks/>
          </p:cNvGrpSpPr>
          <p:nvPr/>
        </p:nvGrpSpPr>
        <p:grpSpPr bwMode="auto">
          <a:xfrm>
            <a:off x="609600" y="3429000"/>
            <a:ext cx="4191000" cy="2576513"/>
            <a:chOff x="384" y="2160"/>
            <a:chExt cx="2640" cy="1623"/>
          </a:xfrm>
        </p:grpSpPr>
        <p:grpSp>
          <p:nvGrpSpPr>
            <p:cNvPr id="65638" name="Group 125"/>
            <p:cNvGrpSpPr>
              <a:grpSpLocks/>
            </p:cNvGrpSpPr>
            <p:nvPr/>
          </p:nvGrpSpPr>
          <p:grpSpPr bwMode="auto">
            <a:xfrm>
              <a:off x="384" y="2160"/>
              <a:ext cx="2640" cy="1618"/>
              <a:chOff x="864" y="2112"/>
              <a:chExt cx="2640" cy="1618"/>
            </a:xfrm>
          </p:grpSpPr>
          <p:sp>
            <p:nvSpPr>
              <p:cNvPr id="65649" name="Line 113"/>
              <p:cNvSpPr>
                <a:spLocks noChangeShapeType="1"/>
              </p:cNvSpPr>
              <p:nvPr/>
            </p:nvSpPr>
            <p:spPr bwMode="auto">
              <a:xfrm flipH="1">
                <a:off x="2208" y="2832"/>
                <a:ext cx="4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5642" name="Group 124"/>
              <p:cNvGrpSpPr>
                <a:grpSpLocks/>
              </p:cNvGrpSpPr>
              <p:nvPr/>
            </p:nvGrpSpPr>
            <p:grpSpPr bwMode="auto">
              <a:xfrm>
                <a:off x="864" y="2112"/>
                <a:ext cx="2640" cy="1618"/>
                <a:chOff x="864" y="2112"/>
                <a:chExt cx="2640" cy="1618"/>
              </a:xfrm>
            </p:grpSpPr>
            <p:grpSp>
              <p:nvGrpSpPr>
                <p:cNvPr id="65644" name="Group 84"/>
                <p:cNvGrpSpPr>
                  <a:grpSpLocks/>
                </p:cNvGrpSpPr>
                <p:nvPr/>
              </p:nvGrpSpPr>
              <p:grpSpPr bwMode="auto">
                <a:xfrm>
                  <a:off x="864" y="2112"/>
                  <a:ext cx="2112" cy="1234"/>
                  <a:chOff x="0" y="1632"/>
                  <a:chExt cx="2112" cy="1234"/>
                </a:xfrm>
              </p:grpSpPr>
              <p:grpSp>
                <p:nvGrpSpPr>
                  <p:cNvPr id="65650" name="Group 85"/>
                  <p:cNvGrpSpPr>
                    <a:grpSpLocks/>
                  </p:cNvGrpSpPr>
                  <p:nvPr/>
                </p:nvGrpSpPr>
                <p:grpSpPr bwMode="auto">
                  <a:xfrm>
                    <a:off x="288" y="1632"/>
                    <a:ext cx="1824" cy="1104"/>
                    <a:chOff x="240" y="2880"/>
                    <a:chExt cx="2160" cy="1440"/>
                  </a:xfrm>
                </p:grpSpPr>
                <p:grpSp>
                  <p:nvGrpSpPr>
                    <p:cNvPr id="65652" name="Group 8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0" y="2880"/>
                      <a:ext cx="1489" cy="1028"/>
                      <a:chOff x="3840" y="1632"/>
                      <a:chExt cx="1489" cy="1028"/>
                    </a:xfrm>
                  </p:grpSpPr>
                  <p:grpSp>
                    <p:nvGrpSpPr>
                      <p:cNvPr id="65656" name="Group 8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840" y="1632"/>
                        <a:ext cx="1391" cy="971"/>
                        <a:chOff x="288" y="1045"/>
                        <a:chExt cx="1391" cy="971"/>
                      </a:xfrm>
                    </p:grpSpPr>
                    <p:sp>
                      <p:nvSpPr>
                        <p:cNvPr id="65624" name="Oval 8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816" y="1045"/>
                          <a:ext cx="432" cy="409"/>
                        </a:xfrm>
                        <a:prstGeom prst="ellips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65625" name="Oval 8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88" y="1607"/>
                          <a:ext cx="432" cy="409"/>
                        </a:xfrm>
                        <a:prstGeom prst="ellips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65626" name="Line 9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624" y="1454"/>
                          <a:ext cx="336" cy="153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 type="triangl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65627" name="Text Box 91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912" y="1096"/>
                          <a:ext cx="767" cy="301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>
                            <a:spcBef>
                              <a:spcPct val="50000"/>
                            </a:spcBef>
                          </a:pPr>
                          <a:r>
                            <a:rPr lang="en-US" sz="1800"/>
                            <a:t>4</a:t>
                          </a:r>
                        </a:p>
                      </p:txBody>
                    </p:sp>
                    <p:sp>
                      <p:nvSpPr>
                        <p:cNvPr id="65628" name="Text Box 92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84" y="1658"/>
                          <a:ext cx="480" cy="301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>
                            <a:spcBef>
                              <a:spcPct val="50000"/>
                            </a:spcBef>
                          </a:pPr>
                          <a:r>
                            <a:rPr lang="en-US" sz="1800"/>
                            <a:t>2</a:t>
                          </a:r>
                        </a:p>
                      </p:txBody>
                    </p:sp>
                  </p:grpSp>
                  <p:grpSp>
                    <p:nvGrpSpPr>
                      <p:cNvPr id="65659" name="Group 9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656" y="2016"/>
                        <a:ext cx="673" cy="644"/>
                        <a:chOff x="4272" y="2016"/>
                        <a:chExt cx="913" cy="805"/>
                      </a:xfrm>
                    </p:grpSpPr>
                    <p:sp>
                      <p:nvSpPr>
                        <p:cNvPr id="65630" name="Oval 9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704" y="2352"/>
                          <a:ext cx="480" cy="384"/>
                        </a:xfrm>
                        <a:prstGeom prst="ellips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65631" name="Text Box 95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704" y="2351"/>
                          <a:ext cx="481" cy="47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>
                            <a:spcBef>
                              <a:spcPct val="50000"/>
                            </a:spcBef>
                          </a:pPr>
                          <a:r>
                            <a:rPr lang="en-US"/>
                            <a:t>6</a:t>
                          </a:r>
                        </a:p>
                      </p:txBody>
                    </p:sp>
                    <p:sp>
                      <p:nvSpPr>
                        <p:cNvPr id="65632" name="Line 9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72" y="2016"/>
                          <a:ext cx="624" cy="33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65660" name="Group 9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680" y="3809"/>
                      <a:ext cx="720" cy="511"/>
                      <a:chOff x="1056" y="1454"/>
                      <a:chExt cx="720" cy="511"/>
                    </a:xfrm>
                  </p:grpSpPr>
                  <p:sp>
                    <p:nvSpPr>
                      <p:cNvPr id="65634" name="Line 9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056" y="1454"/>
                        <a:ext cx="240" cy="10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  <a:effectLst/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65661" name="Group 9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152" y="1556"/>
                        <a:ext cx="624" cy="409"/>
                        <a:chOff x="1152" y="1556"/>
                        <a:chExt cx="624" cy="409"/>
                      </a:xfrm>
                    </p:grpSpPr>
                    <p:sp>
                      <p:nvSpPr>
                        <p:cNvPr id="65636" name="Oval 10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152" y="1556"/>
                          <a:ext cx="432" cy="409"/>
                        </a:xfrm>
                        <a:prstGeom prst="ellips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65637" name="Text Box 101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200" y="1631"/>
                          <a:ext cx="576" cy="301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>
                            <a:spcBef>
                              <a:spcPct val="50000"/>
                            </a:spcBef>
                          </a:pPr>
                          <a:r>
                            <a:rPr lang="en-US" sz="1800"/>
                            <a:t>15</a:t>
                          </a:r>
                        </a:p>
                      </p:txBody>
                    </p:sp>
                  </p:grpSp>
                </p:grpSp>
              </p:grpSp>
              <p:grpSp>
                <p:nvGrpSpPr>
                  <p:cNvPr id="65662" name="Group 102"/>
                  <p:cNvGrpSpPr>
                    <a:grpSpLocks/>
                  </p:cNvGrpSpPr>
                  <p:nvPr/>
                </p:nvGrpSpPr>
                <p:grpSpPr bwMode="auto">
                  <a:xfrm>
                    <a:off x="0" y="2352"/>
                    <a:ext cx="432" cy="514"/>
                    <a:chOff x="0" y="3758"/>
                    <a:chExt cx="672" cy="562"/>
                  </a:xfrm>
                </p:grpSpPr>
                <p:sp>
                  <p:nvSpPr>
                    <p:cNvPr id="65639" name="Oval 1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3911"/>
                      <a:ext cx="432" cy="409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5640" name="Line 10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6" y="3758"/>
                      <a:ext cx="336" cy="153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5641" name="Text Box 10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6" y="3962"/>
                      <a:ext cx="480" cy="253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sz="1800"/>
                        <a:t>1</a:t>
                      </a:r>
                    </a:p>
                  </p:txBody>
                </p:sp>
              </p:grpSp>
              <p:grpSp>
                <p:nvGrpSpPr>
                  <p:cNvPr id="65663" name="Group 106"/>
                  <p:cNvGrpSpPr>
                    <a:grpSpLocks/>
                  </p:cNvGrpSpPr>
                  <p:nvPr/>
                </p:nvGrpSpPr>
                <p:grpSpPr bwMode="auto">
                  <a:xfrm>
                    <a:off x="576" y="2352"/>
                    <a:ext cx="720" cy="511"/>
                    <a:chOff x="1056" y="1454"/>
                    <a:chExt cx="720" cy="511"/>
                  </a:xfrm>
                </p:grpSpPr>
                <p:sp>
                  <p:nvSpPr>
                    <p:cNvPr id="65643" name="Line 10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56" y="1454"/>
                      <a:ext cx="240" cy="10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65696" name="Group 10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52" y="1556"/>
                      <a:ext cx="624" cy="409"/>
                      <a:chOff x="1152" y="1556"/>
                      <a:chExt cx="624" cy="409"/>
                    </a:xfrm>
                  </p:grpSpPr>
                  <p:sp>
                    <p:nvSpPr>
                      <p:cNvPr id="65645" name="Oval 10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52" y="1556"/>
                        <a:ext cx="432" cy="409"/>
                      </a:xfrm>
                      <a:prstGeom prst="ellips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5646" name="Text Box 11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200" y="1632"/>
                        <a:ext cx="576" cy="23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spcBef>
                            <a:spcPct val="50000"/>
                          </a:spcBef>
                        </a:pPr>
                        <a:r>
                          <a:rPr lang="en-US" sz="1800"/>
                          <a:t>3</a:t>
                        </a:r>
                      </a:p>
                    </p:txBody>
                  </p:sp>
                </p:grpSp>
              </p:grpSp>
            </p:grpSp>
            <p:sp>
              <p:nvSpPr>
                <p:cNvPr id="65647" name="Oval 111"/>
                <p:cNvSpPr>
                  <a:spLocks noChangeArrowheads="1"/>
                </p:cNvSpPr>
                <p:nvPr/>
              </p:nvSpPr>
              <p:spPr bwMode="auto">
                <a:xfrm>
                  <a:off x="2064" y="3072"/>
                  <a:ext cx="336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648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2112" y="3072"/>
                  <a:ext cx="480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800"/>
                    <a:t>5</a:t>
                  </a:r>
                </a:p>
              </p:txBody>
            </p:sp>
            <p:grpSp>
              <p:nvGrpSpPr>
                <p:cNvPr id="65697" name="Group 114"/>
                <p:cNvGrpSpPr>
                  <a:grpSpLocks/>
                </p:cNvGrpSpPr>
                <p:nvPr/>
              </p:nvGrpSpPr>
              <p:grpSpPr bwMode="auto">
                <a:xfrm>
                  <a:off x="2784" y="3120"/>
                  <a:ext cx="720" cy="511"/>
                  <a:chOff x="1056" y="1454"/>
                  <a:chExt cx="720" cy="511"/>
                </a:xfrm>
              </p:grpSpPr>
              <p:sp>
                <p:nvSpPr>
                  <p:cNvPr id="65651" name="Line 115"/>
                  <p:cNvSpPr>
                    <a:spLocks noChangeShapeType="1"/>
                  </p:cNvSpPr>
                  <p:nvPr/>
                </p:nvSpPr>
                <p:spPr bwMode="auto">
                  <a:xfrm>
                    <a:off x="1056" y="1454"/>
                    <a:ext cx="240" cy="10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65698" name="Group 116"/>
                  <p:cNvGrpSpPr>
                    <a:grpSpLocks/>
                  </p:cNvGrpSpPr>
                  <p:nvPr/>
                </p:nvGrpSpPr>
                <p:grpSpPr bwMode="auto">
                  <a:xfrm>
                    <a:off x="1152" y="1556"/>
                    <a:ext cx="624" cy="409"/>
                    <a:chOff x="1152" y="1556"/>
                    <a:chExt cx="624" cy="409"/>
                  </a:xfrm>
                </p:grpSpPr>
                <p:sp>
                  <p:nvSpPr>
                    <p:cNvPr id="65653" name="Oval 1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2" y="1556"/>
                      <a:ext cx="432" cy="409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5654" name="Text Box 11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00" y="1632"/>
                      <a:ext cx="576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sz="1800"/>
                        <a:t>16</a:t>
                      </a:r>
                    </a:p>
                  </p:txBody>
                </p:sp>
              </p:grpSp>
            </p:grpSp>
            <p:sp>
              <p:nvSpPr>
                <p:cNvPr id="65655" name="Oval 119"/>
                <p:cNvSpPr>
                  <a:spLocks noChangeArrowheads="1"/>
                </p:cNvSpPr>
                <p:nvPr/>
              </p:nvSpPr>
              <p:spPr bwMode="auto">
                <a:xfrm>
                  <a:off x="2400" y="3456"/>
                  <a:ext cx="288" cy="27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657" name="Text Box 121"/>
                <p:cNvSpPr txBox="1">
                  <a:spLocks noChangeArrowheads="1"/>
                </p:cNvSpPr>
                <p:nvPr/>
              </p:nvSpPr>
              <p:spPr bwMode="auto">
                <a:xfrm>
                  <a:off x="2448" y="3456"/>
                  <a:ext cx="480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800"/>
                    <a:t>7</a:t>
                  </a:r>
                </a:p>
              </p:txBody>
            </p:sp>
            <p:sp>
              <p:nvSpPr>
                <p:cNvPr id="65658" name="Line 122"/>
                <p:cNvSpPr>
                  <a:spLocks noChangeShapeType="1"/>
                </p:cNvSpPr>
                <p:nvPr/>
              </p:nvSpPr>
              <p:spPr bwMode="auto">
                <a:xfrm flipH="1">
                  <a:off x="2544" y="3216"/>
                  <a:ext cx="48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65707" name="Text Box 171"/>
            <p:cNvSpPr txBox="1">
              <a:spLocks noChangeArrowheads="1"/>
            </p:cNvSpPr>
            <p:nvPr/>
          </p:nvSpPr>
          <p:spPr bwMode="auto">
            <a:xfrm>
              <a:off x="1008" y="3552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Fig 14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9"/>
          <p:cNvGrpSpPr>
            <a:grpSpLocks/>
          </p:cNvGrpSpPr>
          <p:nvPr/>
        </p:nvGrpSpPr>
        <p:grpSpPr bwMode="auto">
          <a:xfrm>
            <a:off x="4648200" y="304800"/>
            <a:ext cx="4191000" cy="3262313"/>
            <a:chOff x="3120" y="192"/>
            <a:chExt cx="2640" cy="2055"/>
          </a:xfrm>
        </p:grpSpPr>
        <p:grpSp>
          <p:nvGrpSpPr>
            <p:cNvPr id="3" name="Group 105"/>
            <p:cNvGrpSpPr>
              <a:grpSpLocks/>
            </p:cNvGrpSpPr>
            <p:nvPr/>
          </p:nvGrpSpPr>
          <p:grpSpPr bwMode="auto">
            <a:xfrm>
              <a:off x="3120" y="192"/>
              <a:ext cx="2640" cy="1810"/>
              <a:chOff x="3120" y="192"/>
              <a:chExt cx="2640" cy="1810"/>
            </a:xfrm>
          </p:grpSpPr>
          <p:sp>
            <p:nvSpPr>
              <p:cNvPr id="66646" name="Oval 86"/>
              <p:cNvSpPr>
                <a:spLocks noChangeArrowheads="1"/>
              </p:cNvSpPr>
              <p:nvPr/>
            </p:nvSpPr>
            <p:spPr bwMode="auto">
              <a:xfrm>
                <a:off x="5040" y="1584"/>
                <a:ext cx="288" cy="27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" name="Group 104"/>
              <p:cNvGrpSpPr>
                <a:grpSpLocks/>
              </p:cNvGrpSpPr>
              <p:nvPr/>
            </p:nvGrpSpPr>
            <p:grpSpPr bwMode="auto">
              <a:xfrm>
                <a:off x="3120" y="192"/>
                <a:ext cx="2640" cy="1810"/>
                <a:chOff x="3120" y="192"/>
                <a:chExt cx="2640" cy="1810"/>
              </a:xfrm>
            </p:grpSpPr>
            <p:grpSp>
              <p:nvGrpSpPr>
                <p:cNvPr id="5" name="Group 94"/>
                <p:cNvGrpSpPr>
                  <a:grpSpLocks/>
                </p:cNvGrpSpPr>
                <p:nvPr/>
              </p:nvGrpSpPr>
              <p:grpSpPr bwMode="auto">
                <a:xfrm>
                  <a:off x="3840" y="1440"/>
                  <a:ext cx="672" cy="562"/>
                  <a:chOff x="0" y="3758"/>
                  <a:chExt cx="672" cy="562"/>
                </a:xfrm>
              </p:grpSpPr>
              <p:sp>
                <p:nvSpPr>
                  <p:cNvPr id="66655" name="Oval 9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3911"/>
                    <a:ext cx="432" cy="40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6656" name="Line 9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6" y="3758"/>
                    <a:ext cx="336" cy="15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657" name="Text Box 9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6" y="3962"/>
                    <a:ext cx="480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1800"/>
                      <a:t>5</a:t>
                    </a:r>
                  </a:p>
                </p:txBody>
              </p:sp>
            </p:grpSp>
            <p:grpSp>
              <p:nvGrpSpPr>
                <p:cNvPr id="6" name="Group 103"/>
                <p:cNvGrpSpPr>
                  <a:grpSpLocks/>
                </p:cNvGrpSpPr>
                <p:nvPr/>
              </p:nvGrpSpPr>
              <p:grpSpPr bwMode="auto">
                <a:xfrm>
                  <a:off x="3120" y="192"/>
                  <a:ext cx="2640" cy="1625"/>
                  <a:chOff x="3120" y="192"/>
                  <a:chExt cx="2640" cy="1625"/>
                </a:xfrm>
              </p:grpSpPr>
              <p:sp>
                <p:nvSpPr>
                  <p:cNvPr id="66610" name="Line 5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464" y="912"/>
                    <a:ext cx="48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7" name="Group 52"/>
                  <p:cNvGrpSpPr>
                    <a:grpSpLocks/>
                  </p:cNvGrpSpPr>
                  <p:nvPr/>
                </p:nvGrpSpPr>
                <p:grpSpPr bwMode="auto">
                  <a:xfrm>
                    <a:off x="3120" y="192"/>
                    <a:ext cx="2112" cy="1234"/>
                    <a:chOff x="0" y="1632"/>
                    <a:chExt cx="2112" cy="1234"/>
                  </a:xfrm>
                </p:grpSpPr>
                <p:grpSp>
                  <p:nvGrpSpPr>
                    <p:cNvPr id="8" name="Group 5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8" y="1632"/>
                      <a:ext cx="1824" cy="1104"/>
                      <a:chOff x="240" y="2880"/>
                      <a:chExt cx="2160" cy="1440"/>
                    </a:xfrm>
                  </p:grpSpPr>
                  <p:grpSp>
                    <p:nvGrpSpPr>
                      <p:cNvPr id="9" name="Group 5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40" y="2880"/>
                        <a:ext cx="1489" cy="971"/>
                        <a:chOff x="3840" y="1632"/>
                        <a:chExt cx="1489" cy="971"/>
                      </a:xfrm>
                    </p:grpSpPr>
                    <p:grpSp>
                      <p:nvGrpSpPr>
                        <p:cNvPr id="10" name="Group 5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840" y="1632"/>
                          <a:ext cx="1391" cy="971"/>
                          <a:chOff x="288" y="1045"/>
                          <a:chExt cx="1391" cy="971"/>
                        </a:xfrm>
                      </p:grpSpPr>
                      <p:sp>
                        <p:nvSpPr>
                          <p:cNvPr id="66616" name="Oval 56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816" y="1045"/>
                            <a:ext cx="432" cy="409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66617" name="Oval 57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88" y="1607"/>
                            <a:ext cx="432" cy="409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66618" name="Line 5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624" y="1454"/>
                            <a:ext cx="336" cy="153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 type="triangle" w="med" len="med"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66619" name="Text Box 59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912" y="1096"/>
                            <a:ext cx="767" cy="301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  <a:miter lim="800000"/>
                            <a:headEnd/>
                            <a:tailEnd/>
                          </a:ln>
                          <a:effectLst/>
                        </p:spPr>
                        <p:txBody>
                          <a:bodyPr>
                            <a:spAutoFit/>
                          </a:bodyPr>
                          <a:lstStyle/>
                          <a:p>
                            <a:pPr>
                              <a:spcBef>
                                <a:spcPct val="50000"/>
                              </a:spcBef>
                            </a:pPr>
                            <a:r>
                              <a:rPr lang="en-US" sz="1800"/>
                              <a:t>4</a:t>
                            </a:r>
                          </a:p>
                        </p:txBody>
                      </p:sp>
                      <p:sp>
                        <p:nvSpPr>
                          <p:cNvPr id="66620" name="Text Box 60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84" y="1658"/>
                            <a:ext cx="480" cy="301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  <a:miter lim="800000"/>
                            <a:headEnd/>
                            <a:tailEnd/>
                          </a:ln>
                          <a:effectLst/>
                        </p:spPr>
                        <p:txBody>
                          <a:bodyPr>
                            <a:spAutoFit/>
                          </a:bodyPr>
                          <a:lstStyle/>
                          <a:p>
                            <a:pPr>
                              <a:spcBef>
                                <a:spcPct val="50000"/>
                              </a:spcBef>
                            </a:pPr>
                            <a:r>
                              <a:rPr lang="en-US" sz="1800"/>
                              <a:t>2</a:t>
                            </a:r>
                          </a:p>
                        </p:txBody>
                      </p:sp>
                    </p:grpSp>
                    <p:grpSp>
                      <p:nvGrpSpPr>
                        <p:cNvPr id="11" name="Group 6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656" y="2016"/>
                          <a:ext cx="673" cy="576"/>
                          <a:chOff x="4272" y="2016"/>
                          <a:chExt cx="913" cy="720"/>
                        </a:xfrm>
                      </p:grpSpPr>
                      <p:sp>
                        <p:nvSpPr>
                          <p:cNvPr id="66622" name="Oval 62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704" y="2352"/>
                            <a:ext cx="480" cy="384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66623" name="Text Box 63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703" y="2351"/>
                            <a:ext cx="482" cy="376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  <a:miter lim="800000"/>
                            <a:headEnd/>
                            <a:tailEnd/>
                          </a:ln>
                          <a:effectLst/>
                        </p:spPr>
                        <p:txBody>
                          <a:bodyPr>
                            <a:spAutoFit/>
                          </a:bodyPr>
                          <a:lstStyle/>
                          <a:p>
                            <a:pPr>
                              <a:spcBef>
                                <a:spcPct val="50000"/>
                              </a:spcBef>
                            </a:pPr>
                            <a:r>
                              <a:rPr lang="en-US" sz="1800"/>
                              <a:t>7</a:t>
                            </a:r>
                          </a:p>
                        </p:txBody>
                      </p:sp>
                      <p:sp>
                        <p:nvSpPr>
                          <p:cNvPr id="66624" name="Line 6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4272" y="2016"/>
                            <a:ext cx="624" cy="336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12" name="Group 6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680" y="3809"/>
                        <a:ext cx="720" cy="511"/>
                        <a:chOff x="1056" y="1454"/>
                        <a:chExt cx="720" cy="511"/>
                      </a:xfrm>
                    </p:grpSpPr>
                    <p:sp>
                      <p:nvSpPr>
                        <p:cNvPr id="66626" name="Line 6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056" y="1454"/>
                          <a:ext cx="240" cy="10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 type="triangl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13" name="Group 6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152" y="1556"/>
                          <a:ext cx="624" cy="409"/>
                          <a:chOff x="1152" y="1556"/>
                          <a:chExt cx="624" cy="409"/>
                        </a:xfrm>
                      </p:grpSpPr>
                      <p:sp>
                        <p:nvSpPr>
                          <p:cNvPr id="66628" name="Oval 68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152" y="1556"/>
                            <a:ext cx="432" cy="409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66629" name="Text Box 69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200" y="1631"/>
                            <a:ext cx="576" cy="301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  <a:miter lim="800000"/>
                            <a:headEnd/>
                            <a:tailEnd/>
                          </a:ln>
                          <a:effectLst/>
                        </p:spPr>
                        <p:txBody>
                          <a:bodyPr>
                            <a:spAutoFit/>
                          </a:bodyPr>
                          <a:lstStyle/>
                          <a:p>
                            <a:pPr>
                              <a:spcBef>
                                <a:spcPct val="50000"/>
                              </a:spcBef>
                            </a:pPr>
                            <a:r>
                              <a:rPr lang="en-US" sz="1800"/>
                              <a:t>15</a:t>
                            </a: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14" name="Group 7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0" y="2352"/>
                      <a:ext cx="432" cy="514"/>
                      <a:chOff x="0" y="3758"/>
                      <a:chExt cx="672" cy="562"/>
                    </a:xfrm>
                  </p:grpSpPr>
                  <p:sp>
                    <p:nvSpPr>
                      <p:cNvPr id="66631" name="Oval 7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0" y="3911"/>
                        <a:ext cx="432" cy="409"/>
                      </a:xfrm>
                      <a:prstGeom prst="ellips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6632" name="Line 72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336" y="3758"/>
                        <a:ext cx="336" cy="153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  <a:effectLst/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6633" name="Text Box 7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96" y="3962"/>
                        <a:ext cx="480" cy="25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spcBef>
                            <a:spcPct val="50000"/>
                          </a:spcBef>
                        </a:pPr>
                        <a:r>
                          <a:rPr lang="en-US" sz="1800"/>
                          <a:t>1</a:t>
                        </a:r>
                      </a:p>
                    </p:txBody>
                  </p:sp>
                </p:grpSp>
                <p:grpSp>
                  <p:nvGrpSpPr>
                    <p:cNvPr id="15" name="Group 7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76" y="2352"/>
                      <a:ext cx="720" cy="511"/>
                      <a:chOff x="1056" y="1454"/>
                      <a:chExt cx="720" cy="511"/>
                    </a:xfrm>
                  </p:grpSpPr>
                  <p:sp>
                    <p:nvSpPr>
                      <p:cNvPr id="66635" name="Line 7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056" y="1454"/>
                        <a:ext cx="240" cy="10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  <a:effectLst/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16" name="Group 7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152" y="1556"/>
                        <a:ext cx="624" cy="409"/>
                        <a:chOff x="1152" y="1556"/>
                        <a:chExt cx="624" cy="409"/>
                      </a:xfrm>
                    </p:grpSpPr>
                    <p:sp>
                      <p:nvSpPr>
                        <p:cNvPr id="66637" name="Oval 7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152" y="1556"/>
                          <a:ext cx="432" cy="409"/>
                        </a:xfrm>
                        <a:prstGeom prst="ellips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66638" name="Text Box 78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200" y="1632"/>
                          <a:ext cx="576" cy="231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>
                            <a:spcBef>
                              <a:spcPct val="50000"/>
                            </a:spcBef>
                          </a:pPr>
                          <a:r>
                            <a:rPr lang="en-US" sz="1800"/>
                            <a:t>3</a:t>
                          </a:r>
                        </a:p>
                      </p:txBody>
                    </p:sp>
                  </p:grpSp>
                </p:grpSp>
              </p:grpSp>
              <p:sp>
                <p:nvSpPr>
                  <p:cNvPr id="66639" name="Oval 79"/>
                  <p:cNvSpPr>
                    <a:spLocks noChangeArrowheads="1"/>
                  </p:cNvSpPr>
                  <p:nvPr/>
                </p:nvSpPr>
                <p:spPr bwMode="auto">
                  <a:xfrm>
                    <a:off x="4320" y="1152"/>
                    <a:ext cx="336" cy="28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6640" name="Text Box 8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68" y="1152"/>
                    <a:ext cx="480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1800"/>
                      <a:t>6</a:t>
                    </a:r>
                  </a:p>
                </p:txBody>
              </p:sp>
              <p:grpSp>
                <p:nvGrpSpPr>
                  <p:cNvPr id="17" name="Group 83"/>
                  <p:cNvGrpSpPr>
                    <a:grpSpLocks/>
                  </p:cNvGrpSpPr>
                  <p:nvPr/>
                </p:nvGrpSpPr>
                <p:grpSpPr bwMode="auto">
                  <a:xfrm>
                    <a:off x="5424" y="1536"/>
                    <a:ext cx="336" cy="281"/>
                    <a:chOff x="1152" y="1556"/>
                    <a:chExt cx="624" cy="424"/>
                  </a:xfrm>
                </p:grpSpPr>
                <p:sp>
                  <p:nvSpPr>
                    <p:cNvPr id="66644" name="Oval 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2" y="1556"/>
                      <a:ext cx="432" cy="409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6645" name="Text Box 8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00" y="1631"/>
                      <a:ext cx="576" cy="34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sz="1800"/>
                        <a:t>16</a:t>
                      </a:r>
                    </a:p>
                  </p:txBody>
                </p:sp>
              </p:grpSp>
              <p:sp>
                <p:nvSpPr>
                  <p:cNvPr id="66647" name="Text Box 8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88" y="1584"/>
                    <a:ext cx="480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1800"/>
                      <a:t>14</a:t>
                    </a:r>
                  </a:p>
                </p:txBody>
              </p:sp>
              <p:sp>
                <p:nvSpPr>
                  <p:cNvPr id="66661" name="Line 101"/>
                  <p:cNvSpPr>
                    <a:spLocks noChangeShapeType="1"/>
                  </p:cNvSpPr>
                  <p:nvPr/>
                </p:nvSpPr>
                <p:spPr bwMode="auto">
                  <a:xfrm>
                    <a:off x="5088" y="1104"/>
                    <a:ext cx="432" cy="4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662" name="Line 102"/>
                  <p:cNvSpPr>
                    <a:spLocks noChangeShapeType="1"/>
                  </p:cNvSpPr>
                  <p:nvPr/>
                </p:nvSpPr>
                <p:spPr bwMode="auto">
                  <a:xfrm>
                    <a:off x="5040" y="1248"/>
                    <a:ext cx="96" cy="3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66666" name="Text Box 106"/>
            <p:cNvSpPr txBox="1">
              <a:spLocks noChangeArrowheads="1"/>
            </p:cNvSpPr>
            <p:nvPr/>
          </p:nvSpPr>
          <p:spPr bwMode="auto">
            <a:xfrm>
              <a:off x="4272" y="2016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Fig 16</a:t>
              </a:r>
            </a:p>
          </p:txBody>
        </p:sp>
      </p:grpSp>
      <p:grpSp>
        <p:nvGrpSpPr>
          <p:cNvPr id="18" name="Group 108"/>
          <p:cNvGrpSpPr>
            <a:grpSpLocks/>
          </p:cNvGrpSpPr>
          <p:nvPr/>
        </p:nvGrpSpPr>
        <p:grpSpPr bwMode="auto">
          <a:xfrm>
            <a:off x="228600" y="381000"/>
            <a:ext cx="4191000" cy="3325813"/>
            <a:chOff x="240" y="240"/>
            <a:chExt cx="2640" cy="2095"/>
          </a:xfrm>
        </p:grpSpPr>
        <p:grpSp>
          <p:nvGrpSpPr>
            <p:cNvPr id="19" name="Group 47"/>
            <p:cNvGrpSpPr>
              <a:grpSpLocks/>
            </p:cNvGrpSpPr>
            <p:nvPr/>
          </p:nvGrpSpPr>
          <p:grpSpPr bwMode="auto">
            <a:xfrm>
              <a:off x="240" y="240"/>
              <a:ext cx="2640" cy="2095"/>
              <a:chOff x="816" y="240"/>
              <a:chExt cx="2640" cy="2095"/>
            </a:xfrm>
          </p:grpSpPr>
          <p:grpSp>
            <p:nvGrpSpPr>
              <p:cNvPr id="20" name="Group 2"/>
              <p:cNvGrpSpPr>
                <a:grpSpLocks/>
              </p:cNvGrpSpPr>
              <p:nvPr/>
            </p:nvGrpSpPr>
            <p:grpSpPr bwMode="auto">
              <a:xfrm>
                <a:off x="816" y="240"/>
                <a:ext cx="2640" cy="1618"/>
                <a:chOff x="864" y="2112"/>
                <a:chExt cx="2640" cy="1618"/>
              </a:xfrm>
            </p:grpSpPr>
            <p:sp>
              <p:nvSpPr>
                <p:cNvPr id="66563" name="Line 3"/>
                <p:cNvSpPr>
                  <a:spLocks noChangeShapeType="1"/>
                </p:cNvSpPr>
                <p:nvPr/>
              </p:nvSpPr>
              <p:spPr bwMode="auto">
                <a:xfrm flipH="1">
                  <a:off x="2208" y="2832"/>
                  <a:ext cx="48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1" name="Group 4"/>
                <p:cNvGrpSpPr>
                  <a:grpSpLocks/>
                </p:cNvGrpSpPr>
                <p:nvPr/>
              </p:nvGrpSpPr>
              <p:grpSpPr bwMode="auto">
                <a:xfrm>
                  <a:off x="864" y="2112"/>
                  <a:ext cx="2640" cy="1618"/>
                  <a:chOff x="864" y="2112"/>
                  <a:chExt cx="2640" cy="1618"/>
                </a:xfrm>
              </p:grpSpPr>
              <p:grpSp>
                <p:nvGrpSpPr>
                  <p:cNvPr id="22" name="Group 5"/>
                  <p:cNvGrpSpPr>
                    <a:grpSpLocks/>
                  </p:cNvGrpSpPr>
                  <p:nvPr/>
                </p:nvGrpSpPr>
                <p:grpSpPr bwMode="auto">
                  <a:xfrm>
                    <a:off x="864" y="2112"/>
                    <a:ext cx="2112" cy="1234"/>
                    <a:chOff x="0" y="1632"/>
                    <a:chExt cx="2112" cy="1234"/>
                  </a:xfrm>
                </p:grpSpPr>
                <p:grpSp>
                  <p:nvGrpSpPr>
                    <p:cNvPr id="23" name="Group 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8" y="1632"/>
                      <a:ext cx="1824" cy="1104"/>
                      <a:chOff x="240" y="2880"/>
                      <a:chExt cx="2160" cy="1440"/>
                    </a:xfrm>
                  </p:grpSpPr>
                  <p:grpSp>
                    <p:nvGrpSpPr>
                      <p:cNvPr id="24" name="Group 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40" y="2880"/>
                        <a:ext cx="1489" cy="1028"/>
                        <a:chOff x="3840" y="1632"/>
                        <a:chExt cx="1489" cy="1028"/>
                      </a:xfrm>
                    </p:grpSpPr>
                    <p:grpSp>
                      <p:nvGrpSpPr>
                        <p:cNvPr id="25" name="Group 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840" y="1632"/>
                          <a:ext cx="1391" cy="971"/>
                          <a:chOff x="288" y="1045"/>
                          <a:chExt cx="1391" cy="971"/>
                        </a:xfrm>
                      </p:grpSpPr>
                      <p:sp>
                        <p:nvSpPr>
                          <p:cNvPr id="66569" name="Oval 9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816" y="1045"/>
                            <a:ext cx="432" cy="409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66570" name="Oval 1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88" y="1607"/>
                            <a:ext cx="432" cy="409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66571" name="Line 1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624" y="1454"/>
                            <a:ext cx="336" cy="153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 type="triangle" w="med" len="med"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66572" name="Text Box 12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912" y="1096"/>
                            <a:ext cx="767" cy="301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  <a:miter lim="800000"/>
                            <a:headEnd/>
                            <a:tailEnd/>
                          </a:ln>
                          <a:effectLst/>
                        </p:spPr>
                        <p:txBody>
                          <a:bodyPr>
                            <a:spAutoFit/>
                          </a:bodyPr>
                          <a:lstStyle/>
                          <a:p>
                            <a:pPr>
                              <a:spcBef>
                                <a:spcPct val="50000"/>
                              </a:spcBef>
                            </a:pPr>
                            <a:r>
                              <a:rPr lang="en-US" sz="1800"/>
                              <a:t>4</a:t>
                            </a:r>
                          </a:p>
                        </p:txBody>
                      </p:sp>
                      <p:sp>
                        <p:nvSpPr>
                          <p:cNvPr id="66573" name="Text Box 13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84" y="1658"/>
                            <a:ext cx="480" cy="301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  <a:miter lim="800000"/>
                            <a:headEnd/>
                            <a:tailEnd/>
                          </a:ln>
                          <a:effectLst/>
                        </p:spPr>
                        <p:txBody>
                          <a:bodyPr>
                            <a:spAutoFit/>
                          </a:bodyPr>
                          <a:lstStyle/>
                          <a:p>
                            <a:pPr>
                              <a:spcBef>
                                <a:spcPct val="50000"/>
                              </a:spcBef>
                            </a:pPr>
                            <a:r>
                              <a:rPr lang="en-US" sz="1800"/>
                              <a:t>2</a:t>
                            </a:r>
                          </a:p>
                        </p:txBody>
                      </p:sp>
                    </p:grpSp>
                    <p:grpSp>
                      <p:nvGrpSpPr>
                        <p:cNvPr id="26" name="Group 1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656" y="2016"/>
                          <a:ext cx="673" cy="644"/>
                          <a:chOff x="4272" y="2016"/>
                          <a:chExt cx="913" cy="805"/>
                        </a:xfrm>
                      </p:grpSpPr>
                      <p:sp>
                        <p:nvSpPr>
                          <p:cNvPr id="66575" name="Oval 15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704" y="2352"/>
                            <a:ext cx="480" cy="384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66576" name="Text Box 16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704" y="2351"/>
                            <a:ext cx="481" cy="470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  <a:miter lim="800000"/>
                            <a:headEnd/>
                            <a:tailEnd/>
                          </a:ln>
                          <a:effectLst/>
                        </p:spPr>
                        <p:txBody>
                          <a:bodyPr>
                            <a:spAutoFit/>
                          </a:bodyPr>
                          <a:lstStyle/>
                          <a:p>
                            <a:pPr>
                              <a:spcBef>
                                <a:spcPct val="50000"/>
                              </a:spcBef>
                            </a:pPr>
                            <a:r>
                              <a:rPr lang="en-US"/>
                              <a:t>6</a:t>
                            </a:r>
                          </a:p>
                        </p:txBody>
                      </p:sp>
                      <p:sp>
                        <p:nvSpPr>
                          <p:cNvPr id="66577" name="Line 1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4272" y="2016"/>
                            <a:ext cx="624" cy="336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27" name="Group 1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680" y="3809"/>
                        <a:ext cx="720" cy="511"/>
                        <a:chOff x="1056" y="1454"/>
                        <a:chExt cx="720" cy="511"/>
                      </a:xfrm>
                    </p:grpSpPr>
                    <p:sp>
                      <p:nvSpPr>
                        <p:cNvPr id="66579" name="Line 1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056" y="1454"/>
                          <a:ext cx="240" cy="10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 type="triangl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28" name="Group 2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152" y="1556"/>
                          <a:ext cx="624" cy="409"/>
                          <a:chOff x="1152" y="1556"/>
                          <a:chExt cx="624" cy="409"/>
                        </a:xfrm>
                      </p:grpSpPr>
                      <p:sp>
                        <p:nvSpPr>
                          <p:cNvPr id="66581" name="Oval 21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152" y="1556"/>
                            <a:ext cx="432" cy="409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66582" name="Text Box 22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200" y="1631"/>
                            <a:ext cx="576" cy="301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  <a:miter lim="800000"/>
                            <a:headEnd/>
                            <a:tailEnd/>
                          </a:ln>
                          <a:effectLst/>
                        </p:spPr>
                        <p:txBody>
                          <a:bodyPr>
                            <a:spAutoFit/>
                          </a:bodyPr>
                          <a:lstStyle/>
                          <a:p>
                            <a:pPr>
                              <a:spcBef>
                                <a:spcPct val="50000"/>
                              </a:spcBef>
                            </a:pPr>
                            <a:r>
                              <a:rPr lang="en-US" sz="1800"/>
                              <a:t>15</a:t>
                            </a: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29" name="Group 2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0" y="2352"/>
                      <a:ext cx="432" cy="514"/>
                      <a:chOff x="0" y="3758"/>
                      <a:chExt cx="672" cy="562"/>
                    </a:xfrm>
                  </p:grpSpPr>
                  <p:sp>
                    <p:nvSpPr>
                      <p:cNvPr id="66584" name="Oval 2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0" y="3911"/>
                        <a:ext cx="432" cy="409"/>
                      </a:xfrm>
                      <a:prstGeom prst="ellips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6585" name="Line 25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336" y="3758"/>
                        <a:ext cx="336" cy="153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  <a:effectLst/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6586" name="Text Box 2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96" y="3962"/>
                        <a:ext cx="480" cy="25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spcBef>
                            <a:spcPct val="50000"/>
                          </a:spcBef>
                        </a:pPr>
                        <a:r>
                          <a:rPr lang="en-US" sz="1800"/>
                          <a:t>1</a:t>
                        </a:r>
                      </a:p>
                    </p:txBody>
                  </p:sp>
                </p:grpSp>
                <p:grpSp>
                  <p:nvGrpSpPr>
                    <p:cNvPr id="30" name="Group 2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76" y="2352"/>
                      <a:ext cx="720" cy="511"/>
                      <a:chOff x="1056" y="1454"/>
                      <a:chExt cx="720" cy="511"/>
                    </a:xfrm>
                  </p:grpSpPr>
                  <p:sp>
                    <p:nvSpPr>
                      <p:cNvPr id="66588" name="Line 2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056" y="1454"/>
                        <a:ext cx="240" cy="10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  <a:effectLst/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31" name="Group 2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152" y="1556"/>
                        <a:ext cx="624" cy="409"/>
                        <a:chOff x="1152" y="1556"/>
                        <a:chExt cx="624" cy="409"/>
                      </a:xfrm>
                    </p:grpSpPr>
                    <p:sp>
                      <p:nvSpPr>
                        <p:cNvPr id="66590" name="Oval 3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152" y="1556"/>
                          <a:ext cx="432" cy="409"/>
                        </a:xfrm>
                        <a:prstGeom prst="ellips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66591" name="Text Box 31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200" y="1632"/>
                          <a:ext cx="576" cy="231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>
                            <a:spcBef>
                              <a:spcPct val="50000"/>
                            </a:spcBef>
                          </a:pPr>
                          <a:r>
                            <a:rPr lang="en-US" sz="1800"/>
                            <a:t>3</a:t>
                          </a:r>
                        </a:p>
                      </p:txBody>
                    </p:sp>
                  </p:grpSp>
                </p:grpSp>
              </p:grpSp>
              <p:sp>
                <p:nvSpPr>
                  <p:cNvPr id="66592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3072"/>
                    <a:ext cx="336" cy="28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6593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12" y="3072"/>
                    <a:ext cx="480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1800"/>
                      <a:t>5</a:t>
                    </a:r>
                  </a:p>
                </p:txBody>
              </p:sp>
              <p:grpSp>
                <p:nvGrpSpPr>
                  <p:cNvPr id="66560" name="Group 34"/>
                  <p:cNvGrpSpPr>
                    <a:grpSpLocks/>
                  </p:cNvGrpSpPr>
                  <p:nvPr/>
                </p:nvGrpSpPr>
                <p:grpSpPr bwMode="auto">
                  <a:xfrm>
                    <a:off x="2784" y="3120"/>
                    <a:ext cx="720" cy="511"/>
                    <a:chOff x="1056" y="1454"/>
                    <a:chExt cx="720" cy="511"/>
                  </a:xfrm>
                </p:grpSpPr>
                <p:sp>
                  <p:nvSpPr>
                    <p:cNvPr id="66595" name="Line 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56" y="1454"/>
                      <a:ext cx="240" cy="10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66561" name="Group 3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52" y="1556"/>
                      <a:ext cx="624" cy="409"/>
                      <a:chOff x="1152" y="1556"/>
                      <a:chExt cx="624" cy="409"/>
                    </a:xfrm>
                  </p:grpSpPr>
                  <p:sp>
                    <p:nvSpPr>
                      <p:cNvPr id="66597" name="Oval 3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52" y="1556"/>
                        <a:ext cx="432" cy="409"/>
                      </a:xfrm>
                      <a:prstGeom prst="ellips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6598" name="Text Box 3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200" y="1632"/>
                        <a:ext cx="576" cy="23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spcBef>
                            <a:spcPct val="50000"/>
                          </a:spcBef>
                        </a:pPr>
                        <a:r>
                          <a:rPr lang="en-US" sz="1800"/>
                          <a:t>16</a:t>
                        </a:r>
                      </a:p>
                    </p:txBody>
                  </p:sp>
                </p:grpSp>
              </p:grpSp>
              <p:sp>
                <p:nvSpPr>
                  <p:cNvPr id="66599" name="Oval 39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3456"/>
                    <a:ext cx="288" cy="27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6600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48" y="3456"/>
                    <a:ext cx="480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1800"/>
                      <a:t>7</a:t>
                    </a:r>
                  </a:p>
                </p:txBody>
              </p:sp>
              <p:sp>
                <p:nvSpPr>
                  <p:cNvPr id="66601" name="Line 4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44" y="3216"/>
                    <a:ext cx="48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66562" name="Group 42"/>
              <p:cNvGrpSpPr>
                <a:grpSpLocks/>
              </p:cNvGrpSpPr>
              <p:nvPr/>
            </p:nvGrpSpPr>
            <p:grpSpPr bwMode="auto">
              <a:xfrm>
                <a:off x="2544" y="1824"/>
                <a:ext cx="720" cy="511"/>
                <a:chOff x="1056" y="1454"/>
                <a:chExt cx="720" cy="511"/>
              </a:xfrm>
            </p:grpSpPr>
            <p:sp>
              <p:nvSpPr>
                <p:cNvPr id="66603" name="Line 43"/>
                <p:cNvSpPr>
                  <a:spLocks noChangeShapeType="1"/>
                </p:cNvSpPr>
                <p:nvPr/>
              </p:nvSpPr>
              <p:spPr bwMode="auto">
                <a:xfrm>
                  <a:off x="1056" y="1454"/>
                  <a:ext cx="240" cy="10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66564" name="Group 44"/>
                <p:cNvGrpSpPr>
                  <a:grpSpLocks/>
                </p:cNvGrpSpPr>
                <p:nvPr/>
              </p:nvGrpSpPr>
              <p:grpSpPr bwMode="auto">
                <a:xfrm>
                  <a:off x="1152" y="1556"/>
                  <a:ext cx="624" cy="409"/>
                  <a:chOff x="1152" y="1556"/>
                  <a:chExt cx="624" cy="409"/>
                </a:xfrm>
              </p:grpSpPr>
              <p:sp>
                <p:nvSpPr>
                  <p:cNvPr id="66605" name="Oval 45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1556"/>
                    <a:ext cx="432" cy="40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6606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00" y="1632"/>
                    <a:ext cx="576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1800"/>
                      <a:t>14</a:t>
                    </a:r>
                  </a:p>
                </p:txBody>
              </p:sp>
            </p:grpSp>
          </p:grpSp>
        </p:grpSp>
        <p:sp>
          <p:nvSpPr>
            <p:cNvPr id="66667" name="Text Box 107"/>
            <p:cNvSpPr txBox="1">
              <a:spLocks noChangeArrowheads="1"/>
            </p:cNvSpPr>
            <p:nvPr/>
          </p:nvSpPr>
          <p:spPr bwMode="auto">
            <a:xfrm>
              <a:off x="864" y="1728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Fig 15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</a:pPr>
            <a:r>
              <a:rPr lang="en-US" sz="2400" i="1" dirty="0" smtClean="0"/>
              <a:t>AVL Tree Deletion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1066800"/>
            <a:ext cx="8001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Similar </a:t>
            </a:r>
            <a:r>
              <a:rPr lang="en-US" dirty="0" smtClean="0"/>
              <a:t>to insertion: do the delete and then rebalance</a:t>
            </a:r>
          </a:p>
          <a:p>
            <a:pPr lvl="1"/>
            <a:r>
              <a:rPr lang="en-US" dirty="0" smtClean="0"/>
              <a:t>– Rotations and double rotations</a:t>
            </a:r>
          </a:p>
          <a:p>
            <a:pPr lvl="1"/>
            <a:r>
              <a:rPr lang="en-US" dirty="0" smtClean="0"/>
              <a:t>– Imbalance may propagate upward so rotations at multiple </a:t>
            </a:r>
            <a:r>
              <a:rPr lang="en-US" dirty="0" smtClean="0"/>
              <a:t>nodes along </a:t>
            </a:r>
            <a:r>
              <a:rPr lang="en-US" dirty="0" smtClean="0"/>
              <a:t>path to root may be needed (unlike with insert</a:t>
            </a:r>
            <a:r>
              <a:rPr lang="en-US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Simple </a:t>
            </a:r>
            <a:r>
              <a:rPr lang="en-US" dirty="0" smtClean="0"/>
              <a:t>example: a deletion on the right causes the left-left grandchild</a:t>
            </a:r>
          </a:p>
          <a:p>
            <a:r>
              <a:rPr lang="en-US" dirty="0" smtClean="0"/>
              <a:t>to be too tall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3581400"/>
            <a:ext cx="457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381000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/>
              <a:t>Properties of BST delete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990600"/>
            <a:ext cx="7848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We first do the normal BST deletion:</a:t>
            </a:r>
          </a:p>
          <a:p>
            <a:r>
              <a:rPr lang="en-US" dirty="0" smtClean="0"/>
              <a:t>– 0 children: just delete it</a:t>
            </a:r>
          </a:p>
          <a:p>
            <a:r>
              <a:rPr lang="en-US" dirty="0" smtClean="0"/>
              <a:t>– 1 child: delete it, connect child to parent</a:t>
            </a:r>
          </a:p>
          <a:p>
            <a:r>
              <a:rPr lang="en-US" dirty="0" smtClean="0"/>
              <a:t>– 2 children: put successor in your </a:t>
            </a:r>
            <a:r>
              <a:rPr lang="en-US" dirty="0" smtClean="0"/>
              <a:t>place, delete </a:t>
            </a:r>
            <a:r>
              <a:rPr lang="en-US" dirty="0" smtClean="0"/>
              <a:t>successor leaf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400" y="838200"/>
            <a:ext cx="2286000" cy="292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09600" y="2438400"/>
            <a:ext cx="6248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Which nodes’ heights may have changed:</a:t>
            </a:r>
          </a:p>
          <a:p>
            <a:r>
              <a:rPr lang="en-US" dirty="0" smtClean="0"/>
              <a:t>– 0 children: path from deleted node to root</a:t>
            </a:r>
          </a:p>
          <a:p>
            <a:r>
              <a:rPr lang="en-US" dirty="0" smtClean="0"/>
              <a:t>– 1 child: path from deleted node to root</a:t>
            </a:r>
          </a:p>
          <a:p>
            <a:r>
              <a:rPr lang="en-US" dirty="0" smtClean="0"/>
              <a:t>– 2 children: path from </a:t>
            </a:r>
            <a:r>
              <a:rPr lang="en-US" i="1" dirty="0" smtClean="0"/>
              <a:t>deleted successor leaf to </a:t>
            </a:r>
            <a:r>
              <a:rPr lang="en-US" i="1" dirty="0" smtClean="0"/>
              <a:t>root</a:t>
            </a:r>
          </a:p>
          <a:p>
            <a:endParaRPr lang="en-US" i="1" dirty="0" smtClean="0"/>
          </a:p>
          <a:p>
            <a:r>
              <a:rPr lang="en-US" dirty="0" smtClean="0"/>
              <a:t>Will rebalance as we return along the “path in question” to the root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228600"/>
            <a:ext cx="845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/>
              <a:t>Case #1 Left-left due to right deletion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0" y="914400"/>
            <a:ext cx="7696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Start </a:t>
            </a:r>
            <a:r>
              <a:rPr lang="en-US" dirty="0" smtClean="0"/>
              <a:t>with some </a:t>
            </a:r>
            <a:r>
              <a:rPr lang="en-US" dirty="0" err="1" smtClean="0"/>
              <a:t>subtree</a:t>
            </a:r>
            <a:r>
              <a:rPr lang="en-US" dirty="0" smtClean="0"/>
              <a:t> where if right child becomes shorter we are</a:t>
            </a:r>
          </a:p>
          <a:p>
            <a:r>
              <a:rPr lang="en-US" dirty="0" smtClean="0"/>
              <a:t>unbalanced due to height of left-left </a:t>
            </a:r>
            <a:r>
              <a:rPr lang="en-US" dirty="0" smtClean="0"/>
              <a:t>grandchild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A </a:t>
            </a:r>
            <a:r>
              <a:rPr lang="en-US" dirty="0" smtClean="0"/>
              <a:t>delete in the right child could cause this right-side shortening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1752600"/>
            <a:ext cx="38862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52400"/>
            <a:ext cx="853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/>
              <a:t>Case #1: Left-left due to right deletion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914400"/>
            <a:ext cx="5000625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609600" y="2551837"/>
            <a:ext cx="8153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Same </a:t>
            </a:r>
            <a:r>
              <a:rPr lang="en-US" dirty="0" smtClean="0"/>
              <a:t>single rotation as when an insert in the left-left </a:t>
            </a:r>
            <a:r>
              <a:rPr lang="en-US" dirty="0" smtClean="0"/>
              <a:t>grandchild caused </a:t>
            </a:r>
            <a:r>
              <a:rPr lang="en-US" dirty="0" smtClean="0"/>
              <a:t>imbalance due to X becoming taller</a:t>
            </a:r>
          </a:p>
          <a:p>
            <a:r>
              <a:rPr lang="en-US" dirty="0" smtClean="0"/>
              <a:t>• But here the “height” at the top decreases, so more rebalancing </a:t>
            </a:r>
            <a:r>
              <a:rPr lang="en-US" dirty="0" smtClean="0"/>
              <a:t>farther up </a:t>
            </a:r>
            <a:r>
              <a:rPr lang="en-US" dirty="0" smtClean="0"/>
              <a:t>the tree might still be necessary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Problem with Binary search tree 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disadvantage of a binary search tree is that its height can be as large as N-1</a:t>
            </a:r>
          </a:p>
          <a:p>
            <a:r>
              <a:rPr lang="en-US" sz="2000" dirty="0" smtClean="0"/>
              <a:t>This means that the time needed to perform insertion and deletion and many other operations can be N times in the worst case</a:t>
            </a:r>
          </a:p>
          <a:p>
            <a:r>
              <a:rPr lang="en-US" sz="2000" dirty="0" smtClean="0"/>
              <a:t>We want a tree with small height</a:t>
            </a:r>
          </a:p>
          <a:p>
            <a:r>
              <a:rPr lang="en-US" sz="2000" dirty="0" smtClean="0"/>
              <a:t>A binary tree with N node has height </a:t>
            </a:r>
            <a:r>
              <a:rPr lang="en-US" sz="2000" dirty="0" smtClean="0">
                <a:solidFill>
                  <a:srgbClr val="00FF00"/>
                </a:solidFill>
              </a:rPr>
              <a:t>at least</a:t>
            </a:r>
            <a:r>
              <a:rPr lang="en-US" sz="2000" dirty="0" smtClean="0"/>
              <a:t>  log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( N+1)-1 </a:t>
            </a:r>
          </a:p>
          <a:p>
            <a:r>
              <a:rPr lang="en-US" sz="2000" dirty="0" smtClean="0"/>
              <a:t>Thus, our goal is to keep the height of a binary search tree log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( N) times</a:t>
            </a:r>
          </a:p>
          <a:p>
            <a:r>
              <a:rPr lang="en-US" sz="2000" dirty="0" smtClean="0"/>
              <a:t>Such trees are called </a:t>
            </a:r>
            <a:r>
              <a:rPr lang="en-US" sz="2000" dirty="0" smtClean="0">
                <a:solidFill>
                  <a:srgbClr val="00FF00"/>
                </a:solidFill>
              </a:rPr>
              <a:t>balanced</a:t>
            </a:r>
            <a:r>
              <a:rPr lang="en-US" sz="2000" dirty="0" smtClean="0"/>
              <a:t> binary search trees.  Examples are AVL tree, red-black tree.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228600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/>
              <a:t>Case #2: Left-right due to right deletion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143000"/>
            <a:ext cx="507682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457200" y="37338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Same </a:t>
            </a:r>
            <a:r>
              <a:rPr lang="en-US" dirty="0" smtClean="0"/>
              <a:t>double rotation when an insert in the left-right </a:t>
            </a:r>
            <a:r>
              <a:rPr lang="en-US" dirty="0" smtClean="0"/>
              <a:t>grandchild caused </a:t>
            </a:r>
            <a:r>
              <a:rPr lang="en-US" dirty="0" smtClean="0"/>
              <a:t>imbalance due to c becoming taller</a:t>
            </a:r>
          </a:p>
          <a:p>
            <a:r>
              <a:rPr lang="en-US" dirty="0" smtClean="0"/>
              <a:t>• But here the “height” at the top decreases, so more rebalancing </a:t>
            </a:r>
            <a:r>
              <a:rPr lang="en-US" dirty="0" smtClean="0"/>
              <a:t>farther up </a:t>
            </a:r>
            <a:r>
              <a:rPr lang="en-US" dirty="0" smtClean="0"/>
              <a:t>the tree might still be necessary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1066800"/>
            <a:ext cx="76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Naturally there are two mirror-image cases not shown </a:t>
            </a:r>
            <a:r>
              <a:rPr lang="en-US" dirty="0" smtClean="0"/>
              <a:t>here</a:t>
            </a:r>
          </a:p>
          <a:p>
            <a:endParaRPr lang="en-US" dirty="0" smtClean="0"/>
          </a:p>
          <a:p>
            <a:r>
              <a:rPr lang="en-US" dirty="0" smtClean="0"/>
              <a:t>– Deletion in left causes right-right grandchild to be too tall</a:t>
            </a:r>
          </a:p>
          <a:p>
            <a:r>
              <a:rPr lang="en-US" dirty="0" smtClean="0"/>
              <a:t>– Deletion in left causes right-left grandchild to be too tall</a:t>
            </a:r>
            <a:endParaRPr lang="en-US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</a:pPr>
            <a:r>
              <a:rPr lang="en-US" sz="2400" i="1" dirty="0" smtClean="0"/>
              <a:t>AVL Tree Deletion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33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Binary search tree</a:t>
            </a:r>
            <a:endParaRPr lang="en-US" sz="2400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48200" y="1524000"/>
            <a:ext cx="348615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 descr="C:\Users\tanni\Downloads\fig02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295400"/>
            <a:ext cx="1409700" cy="40386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990600" y="5257800"/>
            <a:ext cx="32004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Unbalanced Tree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05400" y="4572000"/>
            <a:ext cx="32004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balanced Tree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410200" y="19812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495800" y="3124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962400" y="42672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AVL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There  is a need  to maintain the binary search tree to be of balanced height, so that it is possible to obtain for the search option of log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( N) time in the worst case.</a:t>
            </a:r>
          </a:p>
          <a:p>
            <a:r>
              <a:rPr lang="en-US" sz="2000" dirty="0" smtClean="0"/>
              <a:t>One of the most popular balanced tree was introduced by </a:t>
            </a:r>
            <a:r>
              <a:rPr lang="en-US" sz="2000" dirty="0" err="1" smtClean="0"/>
              <a:t>Adelson</a:t>
            </a:r>
            <a:r>
              <a:rPr lang="en-US" sz="2000" dirty="0" smtClean="0"/>
              <a:t> </a:t>
            </a:r>
            <a:r>
              <a:rPr lang="en-US" sz="2000" dirty="0" err="1" smtClean="0"/>
              <a:t>velskii</a:t>
            </a:r>
            <a:r>
              <a:rPr lang="en-US" sz="2000" dirty="0" smtClean="0"/>
              <a:t> and </a:t>
            </a:r>
            <a:r>
              <a:rPr lang="en-US" sz="2000" dirty="0" err="1" smtClean="0"/>
              <a:t>landis</a:t>
            </a:r>
            <a:r>
              <a:rPr lang="en-US" sz="2000" dirty="0" smtClean="0"/>
              <a:t> (AVL)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AVL Tree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An empty binary search tree is an AVL tree</a:t>
            </a:r>
          </a:p>
          <a:p>
            <a:r>
              <a:rPr lang="en-US" sz="2000" dirty="0" smtClean="0"/>
              <a:t>A non empty binary tree T is an AVL tree </a:t>
            </a:r>
            <a:r>
              <a:rPr lang="en-US" sz="2000" dirty="0" err="1" smtClean="0"/>
              <a:t>iff</a:t>
            </a:r>
            <a:r>
              <a:rPr lang="en-US" sz="2000" dirty="0" smtClean="0"/>
              <a:t>  T</a:t>
            </a:r>
            <a:r>
              <a:rPr lang="en-US" sz="2000" baseline="30000" dirty="0" smtClean="0"/>
              <a:t>L</a:t>
            </a:r>
            <a:r>
              <a:rPr lang="en-US" sz="2000" dirty="0" smtClean="0"/>
              <a:t> (left </a:t>
            </a:r>
            <a:r>
              <a:rPr lang="en-US" sz="2000" dirty="0" err="1" smtClean="0"/>
              <a:t>subtree</a:t>
            </a:r>
            <a:r>
              <a:rPr lang="en-US" sz="2000" dirty="0" smtClean="0"/>
              <a:t>) and T</a:t>
            </a:r>
            <a:r>
              <a:rPr lang="en-US" sz="2000" baseline="30000" dirty="0" smtClean="0"/>
              <a:t>R </a:t>
            </a:r>
            <a:r>
              <a:rPr lang="en-US" sz="2000" dirty="0" smtClean="0"/>
              <a:t> (right </a:t>
            </a:r>
            <a:r>
              <a:rPr lang="en-US" sz="2000" dirty="0" err="1" smtClean="0"/>
              <a:t>subtree</a:t>
            </a:r>
            <a:r>
              <a:rPr lang="en-US" sz="2000" dirty="0" smtClean="0"/>
              <a:t> ) of T  and  h(T</a:t>
            </a:r>
            <a:r>
              <a:rPr lang="en-US" sz="2000" baseline="30000" dirty="0" smtClean="0"/>
              <a:t>L</a:t>
            </a:r>
            <a:r>
              <a:rPr lang="en-US" sz="2000" dirty="0" smtClean="0"/>
              <a:t> ) (height of left </a:t>
            </a:r>
            <a:r>
              <a:rPr lang="en-US" sz="2000" dirty="0" err="1" smtClean="0"/>
              <a:t>subtree</a:t>
            </a:r>
            <a:r>
              <a:rPr lang="en-US" sz="2000" dirty="0" smtClean="0"/>
              <a:t>) and h( T</a:t>
            </a:r>
            <a:r>
              <a:rPr lang="en-US" sz="2000" baseline="30000" dirty="0" smtClean="0"/>
              <a:t>R </a:t>
            </a:r>
            <a:r>
              <a:rPr lang="en-US" sz="2000" dirty="0" smtClean="0"/>
              <a:t> )</a:t>
            </a:r>
            <a:r>
              <a:rPr lang="en-US" sz="2000" baseline="30000" dirty="0" smtClean="0"/>
              <a:t> </a:t>
            </a:r>
            <a:r>
              <a:rPr lang="en-US" sz="2000" dirty="0" smtClean="0"/>
              <a:t> (height of right </a:t>
            </a:r>
            <a:r>
              <a:rPr lang="en-US" sz="2000" dirty="0" err="1" smtClean="0"/>
              <a:t>subtree</a:t>
            </a:r>
            <a:r>
              <a:rPr lang="en-US" sz="2000" dirty="0" smtClean="0"/>
              <a:t> ) where  | h(T</a:t>
            </a:r>
            <a:r>
              <a:rPr lang="en-US" sz="2000" baseline="30000" dirty="0" smtClean="0"/>
              <a:t>L</a:t>
            </a:r>
            <a:r>
              <a:rPr lang="en-US" sz="2000" dirty="0" smtClean="0"/>
              <a:t> )  - h( T</a:t>
            </a:r>
            <a:r>
              <a:rPr lang="en-US" sz="2000" baseline="30000" dirty="0" smtClean="0"/>
              <a:t>R </a:t>
            </a:r>
            <a:r>
              <a:rPr lang="en-US" sz="2000" dirty="0" smtClean="0"/>
              <a:t> )</a:t>
            </a:r>
            <a:r>
              <a:rPr lang="en-US" sz="2000" baseline="30000" dirty="0" smtClean="0"/>
              <a:t> </a:t>
            </a:r>
            <a:r>
              <a:rPr lang="en-US" sz="2000" dirty="0" smtClean="0"/>
              <a:t>| &lt;= 1</a:t>
            </a:r>
          </a:p>
          <a:p>
            <a:r>
              <a:rPr lang="en-US" sz="2000" dirty="0" smtClean="0"/>
              <a:t>Balance factor BF is difference between h(T</a:t>
            </a:r>
            <a:r>
              <a:rPr lang="en-US" sz="2000" baseline="30000" dirty="0" smtClean="0"/>
              <a:t>L</a:t>
            </a:r>
            <a:r>
              <a:rPr lang="en-US" sz="2000" dirty="0" smtClean="0"/>
              <a:t> ) and h( T</a:t>
            </a:r>
            <a:r>
              <a:rPr lang="en-US" sz="2000" baseline="30000" dirty="0" smtClean="0"/>
              <a:t>R </a:t>
            </a:r>
            <a:r>
              <a:rPr lang="en-US" sz="2000" dirty="0" smtClean="0"/>
              <a:t> ) and the value will be   -1 0  1</a:t>
            </a:r>
            <a:r>
              <a:rPr lang="en-US" sz="2000" baseline="30000" dirty="0" smtClean="0"/>
              <a:t> </a:t>
            </a:r>
            <a:endParaRPr lang="en-US" sz="2000" dirty="0" smtClean="0"/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BF = h(T</a:t>
            </a:r>
            <a:r>
              <a:rPr lang="en-US" sz="2000" baseline="30000" dirty="0" smtClean="0"/>
              <a:t>L</a:t>
            </a:r>
            <a:r>
              <a:rPr lang="en-US" sz="2000" dirty="0" smtClean="0"/>
              <a:t> ) - h( T</a:t>
            </a:r>
            <a:r>
              <a:rPr lang="en-US" sz="2000" baseline="30000" dirty="0" smtClean="0"/>
              <a:t>R </a:t>
            </a:r>
            <a:r>
              <a:rPr lang="en-US" sz="2000" dirty="0" smtClean="0"/>
              <a:t> )</a:t>
            </a:r>
            <a:r>
              <a:rPr lang="en-US" sz="2000" baseline="30000" dirty="0" smtClean="0"/>
              <a:t> </a:t>
            </a:r>
          </a:p>
          <a:p>
            <a:pPr>
              <a:buNone/>
            </a:pPr>
            <a:r>
              <a:rPr lang="en-US" sz="2000" baseline="30000" dirty="0"/>
              <a:t> </a:t>
            </a:r>
            <a:r>
              <a:rPr lang="en-US" sz="2000" baseline="30000" dirty="0" smtClean="0"/>
              <a:t>                                                  </a:t>
            </a:r>
            <a:endParaRPr lang="en-US" sz="2000" dirty="0"/>
          </a:p>
        </p:txBody>
      </p:sp>
      <p:sp>
        <p:nvSpPr>
          <p:cNvPr id="5" name="Oval 4"/>
          <p:cNvSpPr/>
          <p:nvPr/>
        </p:nvSpPr>
        <p:spPr>
          <a:xfrm>
            <a:off x="3886200" y="3429000"/>
            <a:ext cx="7620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stCxn id="5" idx="4"/>
          </p:cNvCxnSpPr>
          <p:nvPr/>
        </p:nvCxnSpPr>
        <p:spPr>
          <a:xfrm rot="5400000">
            <a:off x="3619500" y="3924300"/>
            <a:ext cx="4572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4"/>
          </p:cNvCxnSpPr>
          <p:nvPr/>
        </p:nvCxnSpPr>
        <p:spPr>
          <a:xfrm rot="16200000" flipH="1">
            <a:off x="4457700" y="3924300"/>
            <a:ext cx="3810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10"/>
          <p:cNvSpPr/>
          <p:nvPr/>
        </p:nvSpPr>
        <p:spPr>
          <a:xfrm>
            <a:off x="2895600" y="4495800"/>
            <a:ext cx="1143000" cy="990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r>
              <a:rPr lang="en-US" baseline="30000" dirty="0" smtClean="0"/>
              <a:t>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Isosceles Triangle 11"/>
          <p:cNvSpPr/>
          <p:nvPr/>
        </p:nvSpPr>
        <p:spPr>
          <a:xfrm>
            <a:off x="4495800" y="4495800"/>
            <a:ext cx="1143000" cy="990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r>
              <a:rPr lang="en-US" baseline="30000" dirty="0" smtClean="0"/>
              <a:t>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09800" y="4724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=3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86400" y="4724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=2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705600" y="41910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BF = 2-1 =1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914400" y="3733800"/>
            <a:ext cx="3886200" cy="2514600"/>
            <a:chOff x="192" y="192"/>
            <a:chExt cx="2448" cy="1584"/>
          </a:xfrm>
        </p:grpSpPr>
        <p:sp>
          <p:nvSpPr>
            <p:cNvPr id="60419" name="Oval 3"/>
            <p:cNvSpPr>
              <a:spLocks noChangeArrowheads="1"/>
            </p:cNvSpPr>
            <p:nvPr/>
          </p:nvSpPr>
          <p:spPr bwMode="auto">
            <a:xfrm>
              <a:off x="1536" y="192"/>
              <a:ext cx="432" cy="40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0" name="Oval 4"/>
            <p:cNvSpPr>
              <a:spLocks noChangeArrowheads="1"/>
            </p:cNvSpPr>
            <p:nvPr/>
          </p:nvSpPr>
          <p:spPr bwMode="auto">
            <a:xfrm>
              <a:off x="720" y="805"/>
              <a:ext cx="432" cy="40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1" name="Oval 5"/>
            <p:cNvSpPr>
              <a:spLocks noChangeArrowheads="1"/>
            </p:cNvSpPr>
            <p:nvPr/>
          </p:nvSpPr>
          <p:spPr bwMode="auto">
            <a:xfrm>
              <a:off x="1752" y="805"/>
              <a:ext cx="432" cy="40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2" name="Oval 6"/>
            <p:cNvSpPr>
              <a:spLocks noChangeArrowheads="1"/>
            </p:cNvSpPr>
            <p:nvPr/>
          </p:nvSpPr>
          <p:spPr bwMode="auto">
            <a:xfrm>
              <a:off x="192" y="1367"/>
              <a:ext cx="432" cy="40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3" name="Oval 7"/>
            <p:cNvSpPr>
              <a:spLocks noChangeArrowheads="1"/>
            </p:cNvSpPr>
            <p:nvPr/>
          </p:nvSpPr>
          <p:spPr bwMode="auto">
            <a:xfrm>
              <a:off x="1056" y="1316"/>
              <a:ext cx="432" cy="40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4" name="Oval 8"/>
            <p:cNvSpPr>
              <a:spLocks noChangeArrowheads="1"/>
            </p:cNvSpPr>
            <p:nvPr/>
          </p:nvSpPr>
          <p:spPr bwMode="auto">
            <a:xfrm>
              <a:off x="1968" y="1367"/>
              <a:ext cx="432" cy="40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5" name="Line 9"/>
            <p:cNvSpPr>
              <a:spLocks noChangeShapeType="1"/>
            </p:cNvSpPr>
            <p:nvPr/>
          </p:nvSpPr>
          <p:spPr bwMode="auto">
            <a:xfrm flipH="1">
              <a:off x="1104" y="528"/>
              <a:ext cx="480" cy="3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426" name="Line 10"/>
            <p:cNvSpPr>
              <a:spLocks noChangeShapeType="1"/>
            </p:cNvSpPr>
            <p:nvPr/>
          </p:nvSpPr>
          <p:spPr bwMode="auto">
            <a:xfrm>
              <a:off x="1776" y="601"/>
              <a:ext cx="192" cy="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427" name="Line 11"/>
            <p:cNvSpPr>
              <a:spLocks noChangeShapeType="1"/>
            </p:cNvSpPr>
            <p:nvPr/>
          </p:nvSpPr>
          <p:spPr bwMode="auto">
            <a:xfrm flipH="1">
              <a:off x="528" y="1214"/>
              <a:ext cx="336" cy="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428" name="Line 12"/>
            <p:cNvSpPr>
              <a:spLocks noChangeShapeType="1"/>
            </p:cNvSpPr>
            <p:nvPr/>
          </p:nvSpPr>
          <p:spPr bwMode="auto">
            <a:xfrm>
              <a:off x="960" y="1214"/>
              <a:ext cx="24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429" name="Line 13"/>
            <p:cNvSpPr>
              <a:spLocks noChangeShapeType="1"/>
            </p:cNvSpPr>
            <p:nvPr/>
          </p:nvSpPr>
          <p:spPr bwMode="auto">
            <a:xfrm>
              <a:off x="1968" y="1214"/>
              <a:ext cx="144" cy="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430" name="Text Box 14"/>
            <p:cNvSpPr txBox="1">
              <a:spLocks noChangeArrowheads="1"/>
            </p:cNvSpPr>
            <p:nvPr/>
          </p:nvSpPr>
          <p:spPr bwMode="auto">
            <a:xfrm>
              <a:off x="1584" y="192"/>
              <a:ext cx="7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5</a:t>
              </a:r>
            </a:p>
          </p:txBody>
        </p:sp>
        <p:sp>
          <p:nvSpPr>
            <p:cNvPr id="60431" name="Text Box 15"/>
            <p:cNvSpPr txBox="1">
              <a:spLocks noChangeArrowheads="1"/>
            </p:cNvSpPr>
            <p:nvPr/>
          </p:nvSpPr>
          <p:spPr bwMode="auto">
            <a:xfrm>
              <a:off x="816" y="856"/>
              <a:ext cx="7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3</a:t>
              </a:r>
            </a:p>
          </p:txBody>
        </p:sp>
        <p:sp>
          <p:nvSpPr>
            <p:cNvPr id="60432" name="Text Box 16"/>
            <p:cNvSpPr txBox="1">
              <a:spLocks noChangeArrowheads="1"/>
            </p:cNvSpPr>
            <p:nvPr/>
          </p:nvSpPr>
          <p:spPr bwMode="auto">
            <a:xfrm>
              <a:off x="1776" y="856"/>
              <a:ext cx="7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8</a:t>
              </a:r>
            </a:p>
          </p:txBody>
        </p:sp>
        <p:sp>
          <p:nvSpPr>
            <p:cNvPr id="60433" name="Text Box 17"/>
            <p:cNvSpPr txBox="1">
              <a:spLocks noChangeArrowheads="1"/>
            </p:cNvSpPr>
            <p:nvPr/>
          </p:nvSpPr>
          <p:spPr bwMode="auto">
            <a:xfrm>
              <a:off x="288" y="1418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1</a:t>
              </a:r>
            </a:p>
          </p:txBody>
        </p:sp>
        <p:sp>
          <p:nvSpPr>
            <p:cNvPr id="60434" name="Text Box 18"/>
            <p:cNvSpPr txBox="1">
              <a:spLocks noChangeArrowheads="1"/>
            </p:cNvSpPr>
            <p:nvPr/>
          </p:nvSpPr>
          <p:spPr bwMode="auto">
            <a:xfrm>
              <a:off x="1104" y="1392"/>
              <a:ext cx="5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4</a:t>
              </a:r>
            </a:p>
          </p:txBody>
        </p:sp>
        <p:sp>
          <p:nvSpPr>
            <p:cNvPr id="60435" name="Text Box 19"/>
            <p:cNvSpPr txBox="1">
              <a:spLocks noChangeArrowheads="1"/>
            </p:cNvSpPr>
            <p:nvPr/>
          </p:nvSpPr>
          <p:spPr bwMode="auto">
            <a:xfrm>
              <a:off x="2112" y="1392"/>
              <a:ext cx="5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10</a:t>
              </a:r>
            </a:p>
          </p:txBody>
        </p:sp>
      </p:grpSp>
      <p:sp>
        <p:nvSpPr>
          <p:cNvPr id="60437" name="Oval 21"/>
          <p:cNvSpPr>
            <a:spLocks noChangeArrowheads="1"/>
          </p:cNvSpPr>
          <p:nvPr/>
        </p:nvSpPr>
        <p:spPr bwMode="auto">
          <a:xfrm>
            <a:off x="3276600" y="381000"/>
            <a:ext cx="685800" cy="649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38" name="Oval 22"/>
          <p:cNvSpPr>
            <a:spLocks noChangeArrowheads="1"/>
          </p:cNvSpPr>
          <p:nvPr/>
        </p:nvSpPr>
        <p:spPr bwMode="auto">
          <a:xfrm>
            <a:off x="1981200" y="1354138"/>
            <a:ext cx="685800" cy="649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40" name="Oval 24"/>
          <p:cNvSpPr>
            <a:spLocks noChangeArrowheads="1"/>
          </p:cNvSpPr>
          <p:nvPr/>
        </p:nvSpPr>
        <p:spPr bwMode="auto">
          <a:xfrm>
            <a:off x="1143000" y="2246313"/>
            <a:ext cx="685800" cy="649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41" name="Oval 25"/>
          <p:cNvSpPr>
            <a:spLocks noChangeArrowheads="1"/>
          </p:cNvSpPr>
          <p:nvPr/>
        </p:nvSpPr>
        <p:spPr bwMode="auto">
          <a:xfrm>
            <a:off x="2514600" y="2165350"/>
            <a:ext cx="685800" cy="649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43" name="Line 27"/>
          <p:cNvSpPr>
            <a:spLocks noChangeShapeType="1"/>
          </p:cNvSpPr>
          <p:nvPr/>
        </p:nvSpPr>
        <p:spPr bwMode="auto">
          <a:xfrm flipH="1">
            <a:off x="2590800" y="914400"/>
            <a:ext cx="7620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445" name="Line 29"/>
          <p:cNvSpPr>
            <a:spLocks noChangeShapeType="1"/>
          </p:cNvSpPr>
          <p:nvPr/>
        </p:nvSpPr>
        <p:spPr bwMode="auto">
          <a:xfrm flipH="1">
            <a:off x="1676400" y="2003425"/>
            <a:ext cx="533400" cy="242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446" name="Line 30"/>
          <p:cNvSpPr>
            <a:spLocks noChangeShapeType="1"/>
          </p:cNvSpPr>
          <p:nvPr/>
        </p:nvSpPr>
        <p:spPr bwMode="auto">
          <a:xfrm>
            <a:off x="2362200" y="2003425"/>
            <a:ext cx="381000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448" name="Text Box 32"/>
          <p:cNvSpPr txBox="1">
            <a:spLocks noChangeArrowheads="1"/>
          </p:cNvSpPr>
          <p:nvPr/>
        </p:nvSpPr>
        <p:spPr bwMode="auto">
          <a:xfrm>
            <a:off x="3352800" y="3810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5</a:t>
            </a:r>
          </a:p>
        </p:txBody>
      </p:sp>
      <p:sp>
        <p:nvSpPr>
          <p:cNvPr id="60449" name="Text Box 33"/>
          <p:cNvSpPr txBox="1">
            <a:spLocks noChangeArrowheads="1"/>
          </p:cNvSpPr>
          <p:nvPr/>
        </p:nvSpPr>
        <p:spPr bwMode="auto">
          <a:xfrm>
            <a:off x="2133600" y="14351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3</a:t>
            </a:r>
          </a:p>
        </p:txBody>
      </p:sp>
      <p:sp>
        <p:nvSpPr>
          <p:cNvPr id="60451" name="Text Box 35"/>
          <p:cNvSpPr txBox="1">
            <a:spLocks noChangeArrowheads="1"/>
          </p:cNvSpPr>
          <p:nvPr/>
        </p:nvSpPr>
        <p:spPr bwMode="auto">
          <a:xfrm>
            <a:off x="1295400" y="2327275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1</a:t>
            </a:r>
          </a:p>
        </p:txBody>
      </p:sp>
      <p:sp>
        <p:nvSpPr>
          <p:cNvPr id="60452" name="Text Box 36"/>
          <p:cNvSpPr txBox="1">
            <a:spLocks noChangeArrowheads="1"/>
          </p:cNvSpPr>
          <p:nvPr/>
        </p:nvSpPr>
        <p:spPr bwMode="auto">
          <a:xfrm>
            <a:off x="2590800" y="22860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4</a:t>
            </a:r>
          </a:p>
        </p:txBody>
      </p:sp>
      <p:sp>
        <p:nvSpPr>
          <p:cNvPr id="60454" name="Text Box 38"/>
          <p:cNvSpPr txBox="1">
            <a:spLocks noChangeArrowheads="1"/>
          </p:cNvSpPr>
          <p:nvPr/>
        </p:nvSpPr>
        <p:spPr bwMode="auto">
          <a:xfrm>
            <a:off x="4724400" y="4876800"/>
            <a:ext cx="373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AVL Tree</a:t>
            </a:r>
          </a:p>
        </p:txBody>
      </p:sp>
      <p:sp>
        <p:nvSpPr>
          <p:cNvPr id="60455" name="Text Box 39"/>
          <p:cNvSpPr txBox="1">
            <a:spLocks noChangeArrowheads="1"/>
          </p:cNvSpPr>
          <p:nvPr/>
        </p:nvSpPr>
        <p:spPr bwMode="auto">
          <a:xfrm>
            <a:off x="4572000" y="1219200"/>
            <a:ext cx="373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Not AVL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54" grpId="0" autoUpdateAnimBg="0"/>
      <p:bldP spid="6045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2400" dirty="0" smtClean="0"/>
              <a:t>Rotations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Left to left: Inserted node is in the left </a:t>
            </a:r>
            <a:r>
              <a:rPr lang="en-US" sz="2000" dirty="0" err="1" smtClean="0"/>
              <a:t>subtree</a:t>
            </a:r>
            <a:r>
              <a:rPr lang="en-US" sz="2000" dirty="0" smtClean="0"/>
              <a:t> of left </a:t>
            </a:r>
            <a:r>
              <a:rPr lang="en-US" sz="2000" dirty="0" err="1" smtClean="0"/>
              <a:t>subtree</a:t>
            </a:r>
            <a:r>
              <a:rPr lang="en-US" sz="2000" dirty="0" smtClean="0"/>
              <a:t> of node A</a:t>
            </a:r>
          </a:p>
          <a:p>
            <a:r>
              <a:rPr lang="en-US" sz="2000" dirty="0" smtClean="0"/>
              <a:t>Right to right: Inserted node is in the right </a:t>
            </a:r>
            <a:r>
              <a:rPr lang="en-US" sz="2000" dirty="0" err="1" smtClean="0"/>
              <a:t>subtree</a:t>
            </a:r>
            <a:r>
              <a:rPr lang="en-US" sz="2000" dirty="0" smtClean="0"/>
              <a:t> of right </a:t>
            </a:r>
            <a:r>
              <a:rPr lang="en-US" sz="2000" dirty="0" err="1" smtClean="0"/>
              <a:t>subtree</a:t>
            </a:r>
            <a:r>
              <a:rPr lang="en-US" sz="2000" dirty="0" smtClean="0"/>
              <a:t> of node A</a:t>
            </a:r>
          </a:p>
          <a:p>
            <a:r>
              <a:rPr lang="en-US" sz="2000" dirty="0" smtClean="0"/>
              <a:t>Right to left: Inserted node is in the right </a:t>
            </a:r>
            <a:r>
              <a:rPr lang="en-US" sz="2000" dirty="0" err="1" smtClean="0"/>
              <a:t>subtree</a:t>
            </a:r>
            <a:r>
              <a:rPr lang="en-US" sz="2000" dirty="0" smtClean="0"/>
              <a:t> of left </a:t>
            </a:r>
            <a:r>
              <a:rPr lang="en-US" sz="2000" dirty="0" err="1" smtClean="0"/>
              <a:t>subtree</a:t>
            </a:r>
            <a:r>
              <a:rPr lang="en-US" sz="2000" dirty="0" smtClean="0"/>
              <a:t> of node A</a:t>
            </a:r>
          </a:p>
          <a:p>
            <a:r>
              <a:rPr lang="en-US" sz="2000" dirty="0" smtClean="0"/>
              <a:t>Left of right: Inserted node is in the left </a:t>
            </a:r>
            <a:r>
              <a:rPr lang="en-US" sz="2000" dirty="0" err="1" smtClean="0"/>
              <a:t>subtree</a:t>
            </a:r>
            <a:r>
              <a:rPr lang="en-US" sz="2000" dirty="0" smtClean="0"/>
              <a:t> of right </a:t>
            </a:r>
            <a:r>
              <a:rPr lang="en-US" sz="2000" dirty="0" err="1" smtClean="0"/>
              <a:t>subtree</a:t>
            </a:r>
            <a:r>
              <a:rPr lang="en-US" sz="2000" dirty="0" smtClean="0"/>
              <a:t> of node A</a:t>
            </a:r>
          </a:p>
          <a:p>
            <a:r>
              <a:rPr lang="en-US" sz="2000" b="1" dirty="0" smtClean="0"/>
              <a:t>Trick to Solve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smtClean="0"/>
              <a:t>For LL and RR find A and  B and make A as child of B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smtClean="0"/>
              <a:t> For LR and RL find A , B and  C and make A, B as child of C</a:t>
            </a:r>
          </a:p>
          <a:p>
            <a:pPr marL="857250" lvl="1" indent="-457200">
              <a:buFont typeface="+mj-lt"/>
              <a:buAutoNum type="arabicPeriod"/>
            </a:pPr>
            <a:endParaRPr lang="en-US" sz="1600" dirty="0" smtClean="0"/>
          </a:p>
          <a:p>
            <a:pPr marL="857250" lvl="1" indent="-457200">
              <a:buFont typeface="+mj-lt"/>
              <a:buAutoNum type="arabicPeriod"/>
            </a:pPr>
            <a:endParaRPr lang="en-US" sz="1600" dirty="0" smtClean="0"/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</a:t>
            </a:r>
          </a:p>
          <a:p>
            <a:pPr>
              <a:buNone/>
            </a:pPr>
            <a:endParaRPr lang="en-US" sz="2000" b="1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in left child of left </a:t>
            </a:r>
            <a:r>
              <a:rPr lang="en-US" dirty="0" err="1"/>
              <a:t>subtree</a:t>
            </a:r>
            <a:endParaRPr lang="en-US" dirty="0"/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457200" y="2286000"/>
            <a:ext cx="708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Single Rotation</a:t>
            </a:r>
          </a:p>
        </p:txBody>
      </p:sp>
      <p:sp>
        <p:nvSpPr>
          <p:cNvPr id="34820" name="Oval 4"/>
          <p:cNvSpPr>
            <a:spLocks noChangeArrowheads="1"/>
          </p:cNvSpPr>
          <p:nvPr/>
        </p:nvSpPr>
        <p:spPr bwMode="auto">
          <a:xfrm>
            <a:off x="1981200" y="2895600"/>
            <a:ext cx="7620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Oval 5"/>
          <p:cNvSpPr>
            <a:spLocks noChangeArrowheads="1"/>
          </p:cNvSpPr>
          <p:nvPr/>
        </p:nvSpPr>
        <p:spPr bwMode="auto">
          <a:xfrm>
            <a:off x="838200" y="3886200"/>
            <a:ext cx="7620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AutoShape 6"/>
          <p:cNvSpPr>
            <a:spLocks noChangeArrowheads="1"/>
          </p:cNvSpPr>
          <p:nvPr/>
        </p:nvSpPr>
        <p:spPr bwMode="auto">
          <a:xfrm>
            <a:off x="76200" y="4876800"/>
            <a:ext cx="1285875" cy="12954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AutoShape 7"/>
          <p:cNvSpPr>
            <a:spLocks noChangeArrowheads="1"/>
          </p:cNvSpPr>
          <p:nvPr/>
        </p:nvSpPr>
        <p:spPr bwMode="auto">
          <a:xfrm>
            <a:off x="1752600" y="4724400"/>
            <a:ext cx="1057275" cy="9144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AutoShape 8"/>
          <p:cNvSpPr>
            <a:spLocks noChangeArrowheads="1"/>
          </p:cNvSpPr>
          <p:nvPr/>
        </p:nvSpPr>
        <p:spPr bwMode="auto">
          <a:xfrm>
            <a:off x="3048000" y="3810000"/>
            <a:ext cx="1057275" cy="9144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2133600" y="2971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U</a:t>
            </a:r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914400" y="3962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V</a:t>
            </a:r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533400" y="5486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2057400" y="5029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Y</a:t>
            </a:r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3352800" y="41910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Z</a:t>
            </a:r>
          </a:p>
        </p:txBody>
      </p:sp>
      <p:sp>
        <p:nvSpPr>
          <p:cNvPr id="34831" name="Line 15"/>
          <p:cNvSpPr>
            <a:spLocks noChangeShapeType="1"/>
          </p:cNvSpPr>
          <p:nvPr/>
        </p:nvSpPr>
        <p:spPr bwMode="auto">
          <a:xfrm flipV="1">
            <a:off x="1371600" y="34290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32" name="Line 16"/>
          <p:cNvSpPr>
            <a:spLocks noChangeShapeType="1"/>
          </p:cNvSpPr>
          <p:nvPr/>
        </p:nvSpPr>
        <p:spPr bwMode="auto">
          <a:xfrm flipV="1">
            <a:off x="685800" y="4495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33" name="Line 17"/>
          <p:cNvSpPr>
            <a:spLocks noChangeShapeType="1"/>
          </p:cNvSpPr>
          <p:nvPr/>
        </p:nvSpPr>
        <p:spPr bwMode="auto">
          <a:xfrm>
            <a:off x="1524000" y="44196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34" name="Line 18"/>
          <p:cNvSpPr>
            <a:spLocks noChangeShapeType="1"/>
          </p:cNvSpPr>
          <p:nvPr/>
        </p:nvSpPr>
        <p:spPr bwMode="auto">
          <a:xfrm>
            <a:off x="2590800" y="3429000"/>
            <a:ext cx="990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5867400" y="2438400"/>
            <a:ext cx="2057400" cy="609600"/>
            <a:chOff x="3792" y="1824"/>
            <a:chExt cx="1296" cy="384"/>
          </a:xfrm>
        </p:grpSpPr>
        <p:sp>
          <p:nvSpPr>
            <p:cNvPr id="34835" name="Oval 19"/>
            <p:cNvSpPr>
              <a:spLocks noChangeArrowheads="1"/>
            </p:cNvSpPr>
            <p:nvPr/>
          </p:nvSpPr>
          <p:spPr bwMode="auto">
            <a:xfrm>
              <a:off x="3792" y="1824"/>
              <a:ext cx="480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6" name="Text Box 20"/>
            <p:cNvSpPr txBox="1">
              <a:spLocks noChangeArrowheads="1"/>
            </p:cNvSpPr>
            <p:nvPr/>
          </p:nvSpPr>
          <p:spPr bwMode="auto">
            <a:xfrm>
              <a:off x="3888" y="1920"/>
              <a:ext cx="1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V</a:t>
              </a: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6629400" y="2743200"/>
            <a:ext cx="1447800" cy="1143000"/>
            <a:chOff x="4272" y="2016"/>
            <a:chExt cx="912" cy="720"/>
          </a:xfrm>
        </p:grpSpPr>
        <p:sp>
          <p:nvSpPr>
            <p:cNvPr id="34837" name="Oval 21"/>
            <p:cNvSpPr>
              <a:spLocks noChangeArrowheads="1"/>
            </p:cNvSpPr>
            <p:nvPr/>
          </p:nvSpPr>
          <p:spPr bwMode="auto">
            <a:xfrm>
              <a:off x="4704" y="2352"/>
              <a:ext cx="480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8" name="Text Box 22"/>
            <p:cNvSpPr txBox="1">
              <a:spLocks noChangeArrowheads="1"/>
            </p:cNvSpPr>
            <p:nvPr/>
          </p:nvSpPr>
          <p:spPr bwMode="auto">
            <a:xfrm>
              <a:off x="4704" y="2352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U</a:t>
              </a:r>
            </a:p>
          </p:txBody>
        </p:sp>
        <p:sp>
          <p:nvSpPr>
            <p:cNvPr id="34846" name="Line 30"/>
            <p:cNvSpPr>
              <a:spLocks noChangeShapeType="1"/>
            </p:cNvSpPr>
            <p:nvPr/>
          </p:nvSpPr>
          <p:spPr bwMode="auto">
            <a:xfrm>
              <a:off x="4272" y="2016"/>
              <a:ext cx="6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4953000" y="3048000"/>
            <a:ext cx="1828800" cy="1981200"/>
            <a:chOff x="3216" y="2208"/>
            <a:chExt cx="1152" cy="1248"/>
          </a:xfrm>
        </p:grpSpPr>
        <p:sp>
          <p:nvSpPr>
            <p:cNvPr id="34839" name="AutoShape 23"/>
            <p:cNvSpPr>
              <a:spLocks noChangeArrowheads="1"/>
            </p:cNvSpPr>
            <p:nvPr/>
          </p:nvSpPr>
          <p:spPr bwMode="auto">
            <a:xfrm>
              <a:off x="3216" y="2448"/>
              <a:ext cx="810" cy="1008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2" name="Text Box 26"/>
            <p:cNvSpPr txBox="1">
              <a:spLocks noChangeArrowheads="1"/>
            </p:cNvSpPr>
            <p:nvPr/>
          </p:nvSpPr>
          <p:spPr bwMode="auto">
            <a:xfrm>
              <a:off x="3552" y="2928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X</a:t>
              </a:r>
            </a:p>
          </p:txBody>
        </p:sp>
        <p:sp>
          <p:nvSpPr>
            <p:cNvPr id="34847" name="Line 31"/>
            <p:cNvSpPr>
              <a:spLocks noChangeShapeType="1"/>
            </p:cNvSpPr>
            <p:nvPr/>
          </p:nvSpPr>
          <p:spPr bwMode="auto">
            <a:xfrm flipV="1">
              <a:off x="3648" y="2208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6615113" y="3838575"/>
            <a:ext cx="1057275" cy="1143000"/>
            <a:chOff x="4416" y="2736"/>
            <a:chExt cx="666" cy="720"/>
          </a:xfrm>
        </p:grpSpPr>
        <p:sp>
          <p:nvSpPr>
            <p:cNvPr id="34840" name="AutoShape 24"/>
            <p:cNvSpPr>
              <a:spLocks noChangeArrowheads="1"/>
            </p:cNvSpPr>
            <p:nvPr/>
          </p:nvSpPr>
          <p:spPr bwMode="auto">
            <a:xfrm>
              <a:off x="4416" y="2880"/>
              <a:ext cx="666" cy="57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3" name="Text Box 27"/>
            <p:cNvSpPr txBox="1">
              <a:spLocks noChangeArrowheads="1"/>
            </p:cNvSpPr>
            <p:nvPr/>
          </p:nvSpPr>
          <p:spPr bwMode="auto">
            <a:xfrm>
              <a:off x="4560" y="3072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Y</a:t>
              </a:r>
            </a:p>
          </p:txBody>
        </p:sp>
        <p:sp>
          <p:nvSpPr>
            <p:cNvPr id="34848" name="Line 32"/>
            <p:cNvSpPr>
              <a:spLocks noChangeShapeType="1"/>
            </p:cNvSpPr>
            <p:nvPr/>
          </p:nvSpPr>
          <p:spPr bwMode="auto">
            <a:xfrm flipV="1">
              <a:off x="4752" y="2736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7848600" y="3886200"/>
            <a:ext cx="1143000" cy="990600"/>
            <a:chOff x="5040" y="2736"/>
            <a:chExt cx="720" cy="624"/>
          </a:xfrm>
        </p:grpSpPr>
        <p:sp>
          <p:nvSpPr>
            <p:cNvPr id="34841" name="AutoShape 25"/>
            <p:cNvSpPr>
              <a:spLocks noChangeArrowheads="1"/>
            </p:cNvSpPr>
            <p:nvPr/>
          </p:nvSpPr>
          <p:spPr bwMode="auto">
            <a:xfrm>
              <a:off x="5094" y="2784"/>
              <a:ext cx="666" cy="57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4" name="Text Box 28"/>
            <p:cNvSpPr txBox="1">
              <a:spLocks noChangeArrowheads="1"/>
            </p:cNvSpPr>
            <p:nvPr/>
          </p:nvSpPr>
          <p:spPr bwMode="auto">
            <a:xfrm>
              <a:off x="5280" y="3024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Z</a:t>
              </a:r>
            </a:p>
          </p:txBody>
        </p:sp>
        <p:sp>
          <p:nvSpPr>
            <p:cNvPr id="34849" name="Line 33"/>
            <p:cNvSpPr>
              <a:spLocks noChangeShapeType="1"/>
            </p:cNvSpPr>
            <p:nvPr/>
          </p:nvSpPr>
          <p:spPr bwMode="auto">
            <a:xfrm>
              <a:off x="5040" y="2736"/>
              <a:ext cx="38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855" name="Text Box 39"/>
          <p:cNvSpPr txBox="1">
            <a:spLocks noChangeArrowheads="1"/>
          </p:cNvSpPr>
          <p:nvPr/>
        </p:nvSpPr>
        <p:spPr bwMode="auto">
          <a:xfrm>
            <a:off x="2362200" y="57912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Before Rotation</a:t>
            </a:r>
          </a:p>
        </p:txBody>
      </p:sp>
      <p:sp>
        <p:nvSpPr>
          <p:cNvPr id="34856" name="Text Box 40"/>
          <p:cNvSpPr txBox="1">
            <a:spLocks noChangeArrowheads="1"/>
          </p:cNvSpPr>
          <p:nvPr/>
        </p:nvSpPr>
        <p:spPr bwMode="auto">
          <a:xfrm>
            <a:off x="5715000" y="55626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After Rotation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5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0" name="Oval 20"/>
          <p:cNvSpPr>
            <a:spLocks noChangeArrowheads="1"/>
          </p:cNvSpPr>
          <p:nvPr/>
        </p:nvSpPr>
        <p:spPr bwMode="auto">
          <a:xfrm>
            <a:off x="2590800" y="381000"/>
            <a:ext cx="685800" cy="649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64" name="Line 24"/>
          <p:cNvSpPr>
            <a:spLocks noChangeShapeType="1"/>
          </p:cNvSpPr>
          <p:nvPr/>
        </p:nvSpPr>
        <p:spPr bwMode="auto">
          <a:xfrm flipH="1">
            <a:off x="1905000" y="914400"/>
            <a:ext cx="7620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67" name="Text Box 27"/>
          <p:cNvSpPr txBox="1">
            <a:spLocks noChangeArrowheads="1"/>
          </p:cNvSpPr>
          <p:nvPr/>
        </p:nvSpPr>
        <p:spPr bwMode="auto">
          <a:xfrm>
            <a:off x="2667000" y="3810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5</a:t>
            </a:r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457200" y="1354138"/>
            <a:ext cx="2209800" cy="1541462"/>
            <a:chOff x="288" y="1045"/>
            <a:chExt cx="1392" cy="971"/>
          </a:xfrm>
        </p:grpSpPr>
        <p:sp>
          <p:nvSpPr>
            <p:cNvPr id="61461" name="Oval 21"/>
            <p:cNvSpPr>
              <a:spLocks noChangeArrowheads="1"/>
            </p:cNvSpPr>
            <p:nvPr/>
          </p:nvSpPr>
          <p:spPr bwMode="auto">
            <a:xfrm>
              <a:off x="816" y="1045"/>
              <a:ext cx="432" cy="40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62" name="Oval 22"/>
            <p:cNvSpPr>
              <a:spLocks noChangeArrowheads="1"/>
            </p:cNvSpPr>
            <p:nvPr/>
          </p:nvSpPr>
          <p:spPr bwMode="auto">
            <a:xfrm>
              <a:off x="288" y="1607"/>
              <a:ext cx="432" cy="40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65" name="Line 25"/>
            <p:cNvSpPr>
              <a:spLocks noChangeShapeType="1"/>
            </p:cNvSpPr>
            <p:nvPr/>
          </p:nvSpPr>
          <p:spPr bwMode="auto">
            <a:xfrm flipH="1">
              <a:off x="624" y="1454"/>
              <a:ext cx="336" cy="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468" name="Text Box 28"/>
            <p:cNvSpPr txBox="1">
              <a:spLocks noChangeArrowheads="1"/>
            </p:cNvSpPr>
            <p:nvPr/>
          </p:nvSpPr>
          <p:spPr bwMode="auto">
            <a:xfrm>
              <a:off x="912" y="1096"/>
              <a:ext cx="7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3</a:t>
              </a:r>
            </a:p>
          </p:txBody>
        </p:sp>
        <p:sp>
          <p:nvSpPr>
            <p:cNvPr id="61469" name="Text Box 29"/>
            <p:cNvSpPr txBox="1">
              <a:spLocks noChangeArrowheads="1"/>
            </p:cNvSpPr>
            <p:nvPr/>
          </p:nvSpPr>
          <p:spPr bwMode="auto">
            <a:xfrm>
              <a:off x="384" y="1658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1</a:t>
              </a:r>
            </a:p>
          </p:txBody>
        </p:sp>
      </p:grpSp>
      <p:grpSp>
        <p:nvGrpSpPr>
          <p:cNvPr id="3" name="Group 73"/>
          <p:cNvGrpSpPr>
            <a:grpSpLocks/>
          </p:cNvGrpSpPr>
          <p:nvPr/>
        </p:nvGrpSpPr>
        <p:grpSpPr bwMode="auto">
          <a:xfrm>
            <a:off x="1676400" y="2003425"/>
            <a:ext cx="1143000" cy="811213"/>
            <a:chOff x="1056" y="1454"/>
            <a:chExt cx="720" cy="511"/>
          </a:xfrm>
        </p:grpSpPr>
        <p:sp>
          <p:nvSpPr>
            <p:cNvPr id="61466" name="Line 26"/>
            <p:cNvSpPr>
              <a:spLocks noChangeShapeType="1"/>
            </p:cNvSpPr>
            <p:nvPr/>
          </p:nvSpPr>
          <p:spPr bwMode="auto">
            <a:xfrm>
              <a:off x="1056" y="1454"/>
              <a:ext cx="24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68"/>
            <p:cNvGrpSpPr>
              <a:grpSpLocks/>
            </p:cNvGrpSpPr>
            <p:nvPr/>
          </p:nvGrpSpPr>
          <p:grpSpPr bwMode="auto">
            <a:xfrm>
              <a:off x="1152" y="1556"/>
              <a:ext cx="624" cy="409"/>
              <a:chOff x="1152" y="1556"/>
              <a:chExt cx="624" cy="409"/>
            </a:xfrm>
          </p:grpSpPr>
          <p:sp>
            <p:nvSpPr>
              <p:cNvPr id="61463" name="Oval 23"/>
              <p:cNvSpPr>
                <a:spLocks noChangeArrowheads="1"/>
              </p:cNvSpPr>
              <p:nvPr/>
            </p:nvSpPr>
            <p:spPr bwMode="auto">
              <a:xfrm>
                <a:off x="1152" y="1556"/>
                <a:ext cx="432" cy="40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70" name="Text Box 30"/>
              <p:cNvSpPr txBox="1">
                <a:spLocks noChangeArrowheads="1"/>
              </p:cNvSpPr>
              <p:nvPr/>
            </p:nvSpPr>
            <p:spPr bwMode="auto">
              <a:xfrm>
                <a:off x="1200" y="1632"/>
                <a:ext cx="5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/>
                  <a:t>4</a:t>
                </a:r>
              </a:p>
            </p:txBody>
          </p:sp>
        </p:grpSp>
      </p:grpSp>
      <p:sp>
        <p:nvSpPr>
          <p:cNvPr id="61471" name="Text Box 31"/>
          <p:cNvSpPr txBox="1">
            <a:spLocks noChangeArrowheads="1"/>
          </p:cNvSpPr>
          <p:nvPr/>
        </p:nvSpPr>
        <p:spPr bwMode="auto">
          <a:xfrm>
            <a:off x="5410200" y="3886200"/>
            <a:ext cx="373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Insert 0.8</a:t>
            </a:r>
          </a:p>
        </p:txBody>
      </p:sp>
      <p:sp>
        <p:nvSpPr>
          <p:cNvPr id="61472" name="Text Box 32"/>
          <p:cNvSpPr txBox="1">
            <a:spLocks noChangeArrowheads="1"/>
          </p:cNvSpPr>
          <p:nvPr/>
        </p:nvSpPr>
        <p:spPr bwMode="auto">
          <a:xfrm>
            <a:off x="533400" y="3048000"/>
            <a:ext cx="373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 AVL Tree</a:t>
            </a:r>
          </a:p>
        </p:txBody>
      </p:sp>
      <p:sp>
        <p:nvSpPr>
          <p:cNvPr id="61473" name="Oval 33"/>
          <p:cNvSpPr>
            <a:spLocks noChangeArrowheads="1"/>
          </p:cNvSpPr>
          <p:nvPr/>
        </p:nvSpPr>
        <p:spPr bwMode="auto">
          <a:xfrm>
            <a:off x="2971800" y="1371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74" name="Text Box 34"/>
          <p:cNvSpPr txBox="1">
            <a:spLocks noChangeArrowheads="1"/>
          </p:cNvSpPr>
          <p:nvPr/>
        </p:nvSpPr>
        <p:spPr bwMode="auto">
          <a:xfrm>
            <a:off x="3048000" y="13716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61475" name="Line 35"/>
          <p:cNvSpPr>
            <a:spLocks noChangeShapeType="1"/>
          </p:cNvSpPr>
          <p:nvPr/>
        </p:nvSpPr>
        <p:spPr bwMode="auto">
          <a:xfrm>
            <a:off x="3124200" y="9906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4495800" y="457200"/>
            <a:ext cx="4038600" cy="3392488"/>
            <a:chOff x="240" y="2016"/>
            <a:chExt cx="2544" cy="2137"/>
          </a:xfrm>
        </p:grpSpPr>
        <p:sp>
          <p:nvSpPr>
            <p:cNvPr id="61445" name="Oval 5"/>
            <p:cNvSpPr>
              <a:spLocks noChangeArrowheads="1"/>
            </p:cNvSpPr>
            <p:nvPr/>
          </p:nvSpPr>
          <p:spPr bwMode="auto">
            <a:xfrm>
              <a:off x="240" y="3744"/>
              <a:ext cx="432" cy="40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56" name="Text Box 16"/>
            <p:cNvSpPr txBox="1">
              <a:spLocks noChangeArrowheads="1"/>
            </p:cNvSpPr>
            <p:nvPr/>
          </p:nvSpPr>
          <p:spPr bwMode="auto">
            <a:xfrm>
              <a:off x="288" y="3792"/>
              <a:ext cx="7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0.8</a:t>
              </a:r>
            </a:p>
          </p:txBody>
        </p:sp>
        <p:grpSp>
          <p:nvGrpSpPr>
            <p:cNvPr id="6" name="Group 36"/>
            <p:cNvGrpSpPr>
              <a:grpSpLocks/>
            </p:cNvGrpSpPr>
            <p:nvPr/>
          </p:nvGrpSpPr>
          <p:grpSpPr bwMode="auto">
            <a:xfrm>
              <a:off x="480" y="2016"/>
              <a:ext cx="2304" cy="1584"/>
              <a:chOff x="192" y="2256"/>
              <a:chExt cx="2304" cy="1584"/>
            </a:xfrm>
          </p:grpSpPr>
          <p:sp>
            <p:nvSpPr>
              <p:cNvPr id="61443" name="Oval 3"/>
              <p:cNvSpPr>
                <a:spLocks noChangeArrowheads="1"/>
              </p:cNvSpPr>
              <p:nvPr/>
            </p:nvSpPr>
            <p:spPr bwMode="auto">
              <a:xfrm>
                <a:off x="1536" y="2256"/>
                <a:ext cx="432" cy="40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4" name="Oval 4"/>
              <p:cNvSpPr>
                <a:spLocks noChangeArrowheads="1"/>
              </p:cNvSpPr>
              <p:nvPr/>
            </p:nvSpPr>
            <p:spPr bwMode="auto">
              <a:xfrm>
                <a:off x="720" y="2869"/>
                <a:ext cx="432" cy="40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6" name="Oval 6"/>
              <p:cNvSpPr>
                <a:spLocks noChangeArrowheads="1"/>
              </p:cNvSpPr>
              <p:nvPr/>
            </p:nvSpPr>
            <p:spPr bwMode="auto">
              <a:xfrm>
                <a:off x="192" y="3431"/>
                <a:ext cx="432" cy="40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7" name="Oval 7"/>
              <p:cNvSpPr>
                <a:spLocks noChangeArrowheads="1"/>
              </p:cNvSpPr>
              <p:nvPr/>
            </p:nvSpPr>
            <p:spPr bwMode="auto">
              <a:xfrm>
                <a:off x="1056" y="3380"/>
                <a:ext cx="432" cy="40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8" name="Oval 8"/>
              <p:cNvSpPr>
                <a:spLocks noChangeArrowheads="1"/>
              </p:cNvSpPr>
              <p:nvPr/>
            </p:nvSpPr>
            <p:spPr bwMode="auto">
              <a:xfrm>
                <a:off x="1920" y="2736"/>
                <a:ext cx="432" cy="40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9" name="Line 9"/>
              <p:cNvSpPr>
                <a:spLocks noChangeShapeType="1"/>
              </p:cNvSpPr>
              <p:nvPr/>
            </p:nvSpPr>
            <p:spPr bwMode="auto">
              <a:xfrm flipH="1">
                <a:off x="1104" y="2592"/>
                <a:ext cx="480" cy="3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50" name="Line 10"/>
              <p:cNvSpPr>
                <a:spLocks noChangeShapeType="1"/>
              </p:cNvSpPr>
              <p:nvPr/>
            </p:nvSpPr>
            <p:spPr bwMode="auto">
              <a:xfrm>
                <a:off x="1776" y="2665"/>
                <a:ext cx="192" cy="1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51" name="Line 11"/>
              <p:cNvSpPr>
                <a:spLocks noChangeShapeType="1"/>
              </p:cNvSpPr>
              <p:nvPr/>
            </p:nvSpPr>
            <p:spPr bwMode="auto">
              <a:xfrm flipH="1">
                <a:off x="528" y="3278"/>
                <a:ext cx="336" cy="1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52" name="Line 12"/>
              <p:cNvSpPr>
                <a:spLocks noChangeShapeType="1"/>
              </p:cNvSpPr>
              <p:nvPr/>
            </p:nvSpPr>
            <p:spPr bwMode="auto">
              <a:xfrm>
                <a:off x="960" y="3278"/>
                <a:ext cx="240" cy="1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54" name="Text Box 14"/>
              <p:cNvSpPr txBox="1">
                <a:spLocks noChangeArrowheads="1"/>
              </p:cNvSpPr>
              <p:nvPr/>
            </p:nvSpPr>
            <p:spPr bwMode="auto">
              <a:xfrm>
                <a:off x="1584" y="2256"/>
                <a:ext cx="7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/>
                  <a:t>5</a:t>
                </a:r>
              </a:p>
            </p:txBody>
          </p:sp>
          <p:sp>
            <p:nvSpPr>
              <p:cNvPr id="61455" name="Text Box 15"/>
              <p:cNvSpPr txBox="1">
                <a:spLocks noChangeArrowheads="1"/>
              </p:cNvSpPr>
              <p:nvPr/>
            </p:nvSpPr>
            <p:spPr bwMode="auto">
              <a:xfrm>
                <a:off x="816" y="2920"/>
                <a:ext cx="7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/>
                  <a:t>3</a:t>
                </a:r>
              </a:p>
            </p:txBody>
          </p:sp>
          <p:sp>
            <p:nvSpPr>
              <p:cNvPr id="61457" name="Text Box 17"/>
              <p:cNvSpPr txBox="1">
                <a:spLocks noChangeArrowheads="1"/>
              </p:cNvSpPr>
              <p:nvPr/>
            </p:nvSpPr>
            <p:spPr bwMode="auto">
              <a:xfrm>
                <a:off x="288" y="3482"/>
                <a:ext cx="4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/>
                  <a:t>1</a:t>
                </a:r>
              </a:p>
            </p:txBody>
          </p:sp>
          <p:sp>
            <p:nvSpPr>
              <p:cNvPr id="61458" name="Text Box 18"/>
              <p:cNvSpPr txBox="1">
                <a:spLocks noChangeArrowheads="1"/>
              </p:cNvSpPr>
              <p:nvPr/>
            </p:nvSpPr>
            <p:spPr bwMode="auto">
              <a:xfrm>
                <a:off x="1104" y="3456"/>
                <a:ext cx="5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/>
                  <a:t>4</a:t>
                </a:r>
              </a:p>
            </p:txBody>
          </p:sp>
          <p:sp>
            <p:nvSpPr>
              <p:cNvPr id="61459" name="Text Box 19"/>
              <p:cNvSpPr txBox="1">
                <a:spLocks noChangeArrowheads="1"/>
              </p:cNvSpPr>
              <p:nvPr/>
            </p:nvSpPr>
            <p:spPr bwMode="auto">
              <a:xfrm>
                <a:off x="1968" y="2832"/>
                <a:ext cx="52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/>
                  <a:t>8</a:t>
                </a:r>
              </a:p>
            </p:txBody>
          </p:sp>
        </p:grpSp>
        <p:sp>
          <p:nvSpPr>
            <p:cNvPr id="61477" name="Line 37"/>
            <p:cNvSpPr>
              <a:spLocks noChangeShapeType="1"/>
            </p:cNvSpPr>
            <p:nvPr/>
          </p:nvSpPr>
          <p:spPr bwMode="auto">
            <a:xfrm flipH="1">
              <a:off x="480" y="3600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49"/>
          <p:cNvGrpSpPr>
            <a:grpSpLocks/>
          </p:cNvGrpSpPr>
          <p:nvPr/>
        </p:nvGrpSpPr>
        <p:grpSpPr bwMode="auto">
          <a:xfrm>
            <a:off x="4419600" y="228600"/>
            <a:ext cx="4724400" cy="3733800"/>
            <a:chOff x="2688" y="144"/>
            <a:chExt cx="2976" cy="2352"/>
          </a:xfrm>
        </p:grpSpPr>
        <p:sp>
          <p:nvSpPr>
            <p:cNvPr id="61479" name="Rectangle 39"/>
            <p:cNvSpPr>
              <a:spLocks noChangeArrowheads="1"/>
            </p:cNvSpPr>
            <p:nvPr/>
          </p:nvSpPr>
          <p:spPr bwMode="auto">
            <a:xfrm>
              <a:off x="4272" y="144"/>
              <a:ext cx="1152" cy="528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80" name="Text Box 40"/>
            <p:cNvSpPr txBox="1">
              <a:spLocks noChangeArrowheads="1"/>
            </p:cNvSpPr>
            <p:nvPr/>
          </p:nvSpPr>
          <p:spPr bwMode="auto">
            <a:xfrm>
              <a:off x="4992" y="240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U</a:t>
              </a:r>
            </a:p>
          </p:txBody>
        </p:sp>
        <p:sp>
          <p:nvSpPr>
            <p:cNvPr id="61481" name="Rectangle 41"/>
            <p:cNvSpPr>
              <a:spLocks noChangeArrowheads="1"/>
            </p:cNvSpPr>
            <p:nvPr/>
          </p:nvSpPr>
          <p:spPr bwMode="auto">
            <a:xfrm>
              <a:off x="3264" y="816"/>
              <a:ext cx="1152" cy="528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82" name="Text Box 42"/>
            <p:cNvSpPr txBox="1">
              <a:spLocks noChangeArrowheads="1"/>
            </p:cNvSpPr>
            <p:nvPr/>
          </p:nvSpPr>
          <p:spPr bwMode="auto">
            <a:xfrm>
              <a:off x="4128" y="960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V</a:t>
              </a:r>
            </a:p>
          </p:txBody>
        </p:sp>
        <p:sp>
          <p:nvSpPr>
            <p:cNvPr id="61483" name="Rectangle 43"/>
            <p:cNvSpPr>
              <a:spLocks noChangeArrowheads="1"/>
            </p:cNvSpPr>
            <p:nvPr/>
          </p:nvSpPr>
          <p:spPr bwMode="auto">
            <a:xfrm>
              <a:off x="2688" y="1440"/>
              <a:ext cx="1104" cy="1056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84" name="Text Box 44"/>
            <p:cNvSpPr txBox="1">
              <a:spLocks noChangeArrowheads="1"/>
            </p:cNvSpPr>
            <p:nvPr/>
          </p:nvSpPr>
          <p:spPr bwMode="auto">
            <a:xfrm>
              <a:off x="3408" y="1872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X</a:t>
              </a:r>
            </a:p>
          </p:txBody>
        </p:sp>
        <p:sp>
          <p:nvSpPr>
            <p:cNvPr id="61485" name="Rectangle 45"/>
            <p:cNvSpPr>
              <a:spLocks noChangeArrowheads="1"/>
            </p:cNvSpPr>
            <p:nvPr/>
          </p:nvSpPr>
          <p:spPr bwMode="auto">
            <a:xfrm>
              <a:off x="3936" y="1344"/>
              <a:ext cx="1104" cy="1056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86" name="Text Box 46"/>
            <p:cNvSpPr txBox="1">
              <a:spLocks noChangeArrowheads="1"/>
            </p:cNvSpPr>
            <p:nvPr/>
          </p:nvSpPr>
          <p:spPr bwMode="auto">
            <a:xfrm>
              <a:off x="4512" y="1536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Y</a:t>
              </a:r>
            </a:p>
          </p:txBody>
        </p:sp>
        <p:sp>
          <p:nvSpPr>
            <p:cNvPr id="61487" name="Rectangle 47"/>
            <p:cNvSpPr>
              <a:spLocks noChangeArrowheads="1"/>
            </p:cNvSpPr>
            <p:nvPr/>
          </p:nvSpPr>
          <p:spPr bwMode="auto">
            <a:xfrm>
              <a:off x="4608" y="720"/>
              <a:ext cx="960" cy="528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88" name="Text Box 48"/>
            <p:cNvSpPr txBox="1">
              <a:spLocks noChangeArrowheads="1"/>
            </p:cNvSpPr>
            <p:nvPr/>
          </p:nvSpPr>
          <p:spPr bwMode="auto">
            <a:xfrm>
              <a:off x="5280" y="816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Z</a:t>
              </a:r>
            </a:p>
          </p:txBody>
        </p:sp>
      </p:grpSp>
      <p:grpSp>
        <p:nvGrpSpPr>
          <p:cNvPr id="8" name="Group 50"/>
          <p:cNvGrpSpPr>
            <a:grpSpLocks/>
          </p:cNvGrpSpPr>
          <p:nvPr/>
        </p:nvGrpSpPr>
        <p:grpSpPr bwMode="auto">
          <a:xfrm>
            <a:off x="2057400" y="3886200"/>
            <a:ext cx="2057400" cy="609600"/>
            <a:chOff x="3792" y="1824"/>
            <a:chExt cx="1296" cy="384"/>
          </a:xfrm>
        </p:grpSpPr>
        <p:sp>
          <p:nvSpPr>
            <p:cNvPr id="61491" name="Oval 51"/>
            <p:cNvSpPr>
              <a:spLocks noChangeArrowheads="1"/>
            </p:cNvSpPr>
            <p:nvPr/>
          </p:nvSpPr>
          <p:spPr bwMode="auto">
            <a:xfrm>
              <a:off x="3792" y="1824"/>
              <a:ext cx="480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92" name="Text Box 52"/>
            <p:cNvSpPr txBox="1">
              <a:spLocks noChangeArrowheads="1"/>
            </p:cNvSpPr>
            <p:nvPr/>
          </p:nvSpPr>
          <p:spPr bwMode="auto">
            <a:xfrm>
              <a:off x="3888" y="1920"/>
              <a:ext cx="1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3</a:t>
              </a:r>
            </a:p>
          </p:txBody>
        </p:sp>
      </p:grpSp>
      <p:grpSp>
        <p:nvGrpSpPr>
          <p:cNvPr id="9" name="Group 53"/>
          <p:cNvGrpSpPr>
            <a:grpSpLocks/>
          </p:cNvGrpSpPr>
          <p:nvPr/>
        </p:nvGrpSpPr>
        <p:grpSpPr bwMode="auto">
          <a:xfrm>
            <a:off x="2667000" y="4419600"/>
            <a:ext cx="1447800" cy="1143000"/>
            <a:chOff x="4272" y="2016"/>
            <a:chExt cx="912" cy="720"/>
          </a:xfrm>
        </p:grpSpPr>
        <p:sp>
          <p:nvSpPr>
            <p:cNvPr id="61494" name="Oval 54"/>
            <p:cNvSpPr>
              <a:spLocks noChangeArrowheads="1"/>
            </p:cNvSpPr>
            <p:nvPr/>
          </p:nvSpPr>
          <p:spPr bwMode="auto">
            <a:xfrm>
              <a:off x="4704" y="2352"/>
              <a:ext cx="480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95" name="Text Box 55"/>
            <p:cNvSpPr txBox="1">
              <a:spLocks noChangeArrowheads="1"/>
            </p:cNvSpPr>
            <p:nvPr/>
          </p:nvSpPr>
          <p:spPr bwMode="auto">
            <a:xfrm>
              <a:off x="4704" y="2352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5</a:t>
              </a:r>
            </a:p>
          </p:txBody>
        </p:sp>
        <p:sp>
          <p:nvSpPr>
            <p:cNvPr id="61496" name="Line 56"/>
            <p:cNvSpPr>
              <a:spLocks noChangeShapeType="1"/>
            </p:cNvSpPr>
            <p:nvPr/>
          </p:nvSpPr>
          <p:spPr bwMode="auto">
            <a:xfrm>
              <a:off x="4272" y="2016"/>
              <a:ext cx="6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67"/>
          <p:cNvGrpSpPr>
            <a:grpSpLocks/>
          </p:cNvGrpSpPr>
          <p:nvPr/>
        </p:nvGrpSpPr>
        <p:grpSpPr bwMode="auto">
          <a:xfrm>
            <a:off x="685800" y="4495800"/>
            <a:ext cx="2209800" cy="2133600"/>
            <a:chOff x="0" y="2976"/>
            <a:chExt cx="1392" cy="1344"/>
          </a:xfrm>
        </p:grpSpPr>
        <p:grpSp>
          <p:nvGrpSpPr>
            <p:cNvPr id="11" name="Group 58"/>
            <p:cNvGrpSpPr>
              <a:grpSpLocks/>
            </p:cNvGrpSpPr>
            <p:nvPr/>
          </p:nvGrpSpPr>
          <p:grpSpPr bwMode="auto">
            <a:xfrm>
              <a:off x="0" y="3349"/>
              <a:ext cx="1392" cy="971"/>
              <a:chOff x="288" y="1045"/>
              <a:chExt cx="1392" cy="971"/>
            </a:xfrm>
          </p:grpSpPr>
          <p:sp>
            <p:nvSpPr>
              <p:cNvPr id="61499" name="Oval 59"/>
              <p:cNvSpPr>
                <a:spLocks noChangeArrowheads="1"/>
              </p:cNvSpPr>
              <p:nvPr/>
            </p:nvSpPr>
            <p:spPr bwMode="auto">
              <a:xfrm>
                <a:off x="816" y="1045"/>
                <a:ext cx="432" cy="40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00" name="Oval 60"/>
              <p:cNvSpPr>
                <a:spLocks noChangeArrowheads="1"/>
              </p:cNvSpPr>
              <p:nvPr/>
            </p:nvSpPr>
            <p:spPr bwMode="auto">
              <a:xfrm>
                <a:off x="288" y="1607"/>
                <a:ext cx="432" cy="40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01" name="Line 61"/>
              <p:cNvSpPr>
                <a:spLocks noChangeShapeType="1"/>
              </p:cNvSpPr>
              <p:nvPr/>
            </p:nvSpPr>
            <p:spPr bwMode="auto">
              <a:xfrm flipH="1">
                <a:off x="624" y="1454"/>
                <a:ext cx="336" cy="1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02" name="Text Box 62"/>
              <p:cNvSpPr txBox="1">
                <a:spLocks noChangeArrowheads="1"/>
              </p:cNvSpPr>
              <p:nvPr/>
            </p:nvSpPr>
            <p:spPr bwMode="auto">
              <a:xfrm>
                <a:off x="912" y="1096"/>
                <a:ext cx="7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/>
                  <a:t>1</a:t>
                </a:r>
              </a:p>
            </p:txBody>
          </p:sp>
          <p:sp>
            <p:nvSpPr>
              <p:cNvPr id="61503" name="Text Box 63"/>
              <p:cNvSpPr txBox="1">
                <a:spLocks noChangeArrowheads="1"/>
              </p:cNvSpPr>
              <p:nvPr/>
            </p:nvSpPr>
            <p:spPr bwMode="auto">
              <a:xfrm>
                <a:off x="384" y="1658"/>
                <a:ext cx="4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/>
                  <a:t>0.8</a:t>
                </a:r>
              </a:p>
            </p:txBody>
          </p:sp>
        </p:grpSp>
        <p:sp>
          <p:nvSpPr>
            <p:cNvPr id="61506" name="Line 66"/>
            <p:cNvSpPr>
              <a:spLocks noChangeShapeType="1"/>
            </p:cNvSpPr>
            <p:nvPr/>
          </p:nvSpPr>
          <p:spPr bwMode="auto">
            <a:xfrm flipH="1">
              <a:off x="768" y="2976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79"/>
          <p:cNvGrpSpPr>
            <a:grpSpLocks/>
          </p:cNvGrpSpPr>
          <p:nvPr/>
        </p:nvGrpSpPr>
        <p:grpSpPr bwMode="auto">
          <a:xfrm>
            <a:off x="2819400" y="5486400"/>
            <a:ext cx="990600" cy="877888"/>
            <a:chOff x="1344" y="3600"/>
            <a:chExt cx="624" cy="553"/>
          </a:xfrm>
        </p:grpSpPr>
        <p:grpSp>
          <p:nvGrpSpPr>
            <p:cNvPr id="13" name="Group 69"/>
            <p:cNvGrpSpPr>
              <a:grpSpLocks/>
            </p:cNvGrpSpPr>
            <p:nvPr/>
          </p:nvGrpSpPr>
          <p:grpSpPr bwMode="auto">
            <a:xfrm>
              <a:off x="1344" y="3744"/>
              <a:ext cx="624" cy="409"/>
              <a:chOff x="1152" y="1556"/>
              <a:chExt cx="624" cy="409"/>
            </a:xfrm>
          </p:grpSpPr>
          <p:sp>
            <p:nvSpPr>
              <p:cNvPr id="61510" name="Oval 70"/>
              <p:cNvSpPr>
                <a:spLocks noChangeArrowheads="1"/>
              </p:cNvSpPr>
              <p:nvPr/>
            </p:nvSpPr>
            <p:spPr bwMode="auto">
              <a:xfrm>
                <a:off x="1152" y="1556"/>
                <a:ext cx="432" cy="40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11" name="Text Box 71"/>
              <p:cNvSpPr txBox="1">
                <a:spLocks noChangeArrowheads="1"/>
              </p:cNvSpPr>
              <p:nvPr/>
            </p:nvSpPr>
            <p:spPr bwMode="auto">
              <a:xfrm>
                <a:off x="1200" y="1632"/>
                <a:ext cx="5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/>
                  <a:t>4</a:t>
                </a:r>
              </a:p>
            </p:txBody>
          </p:sp>
        </p:grpSp>
        <p:sp>
          <p:nvSpPr>
            <p:cNvPr id="61512" name="Line 72"/>
            <p:cNvSpPr>
              <a:spLocks noChangeShapeType="1"/>
            </p:cNvSpPr>
            <p:nvPr/>
          </p:nvSpPr>
          <p:spPr bwMode="auto">
            <a:xfrm flipH="1">
              <a:off x="1632" y="360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74"/>
          <p:cNvGrpSpPr>
            <a:grpSpLocks/>
          </p:cNvGrpSpPr>
          <p:nvPr/>
        </p:nvGrpSpPr>
        <p:grpSpPr bwMode="auto">
          <a:xfrm>
            <a:off x="4038600" y="5486400"/>
            <a:ext cx="1143000" cy="811213"/>
            <a:chOff x="1056" y="1454"/>
            <a:chExt cx="720" cy="511"/>
          </a:xfrm>
        </p:grpSpPr>
        <p:sp>
          <p:nvSpPr>
            <p:cNvPr id="61515" name="Line 75"/>
            <p:cNvSpPr>
              <a:spLocks noChangeShapeType="1"/>
            </p:cNvSpPr>
            <p:nvPr/>
          </p:nvSpPr>
          <p:spPr bwMode="auto">
            <a:xfrm>
              <a:off x="1056" y="1454"/>
              <a:ext cx="24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" name="Group 76"/>
            <p:cNvGrpSpPr>
              <a:grpSpLocks/>
            </p:cNvGrpSpPr>
            <p:nvPr/>
          </p:nvGrpSpPr>
          <p:grpSpPr bwMode="auto">
            <a:xfrm>
              <a:off x="1152" y="1556"/>
              <a:ext cx="624" cy="409"/>
              <a:chOff x="1152" y="1556"/>
              <a:chExt cx="624" cy="409"/>
            </a:xfrm>
          </p:grpSpPr>
          <p:sp>
            <p:nvSpPr>
              <p:cNvPr id="61517" name="Oval 77"/>
              <p:cNvSpPr>
                <a:spLocks noChangeArrowheads="1"/>
              </p:cNvSpPr>
              <p:nvPr/>
            </p:nvSpPr>
            <p:spPr bwMode="auto">
              <a:xfrm>
                <a:off x="1152" y="1556"/>
                <a:ext cx="432" cy="40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18" name="Text Box 78"/>
              <p:cNvSpPr txBox="1">
                <a:spLocks noChangeArrowheads="1"/>
              </p:cNvSpPr>
              <p:nvPr/>
            </p:nvSpPr>
            <p:spPr bwMode="auto">
              <a:xfrm>
                <a:off x="1200" y="1632"/>
                <a:ext cx="5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/>
                  <a:t>8</a:t>
                </a:r>
              </a:p>
            </p:txBody>
          </p:sp>
        </p:grpSp>
      </p:grpSp>
      <p:sp>
        <p:nvSpPr>
          <p:cNvPr id="61520" name="Text Box 80"/>
          <p:cNvSpPr txBox="1">
            <a:spLocks noChangeArrowheads="1"/>
          </p:cNvSpPr>
          <p:nvPr/>
        </p:nvSpPr>
        <p:spPr bwMode="auto">
          <a:xfrm>
            <a:off x="4572000" y="51054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After Rotation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1" grpId="0" autoUpdateAnimBg="0"/>
      <p:bldP spid="61520" grpId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988</Words>
  <Application>Microsoft Office PowerPoint</Application>
  <PresentationFormat>On-screen Show (4:3)</PresentationFormat>
  <Paragraphs>288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AVL Tree</vt:lpstr>
      <vt:lpstr>Problem with Binary search tree  </vt:lpstr>
      <vt:lpstr>Binary search tree</vt:lpstr>
      <vt:lpstr>AVL</vt:lpstr>
      <vt:lpstr>AVL Tree</vt:lpstr>
      <vt:lpstr>Slide 6</vt:lpstr>
      <vt:lpstr>Rotations</vt:lpstr>
      <vt:lpstr>Insertion in left child of left subtree</vt:lpstr>
      <vt:lpstr>Slide 9</vt:lpstr>
      <vt:lpstr>Double Rotation</vt:lpstr>
      <vt:lpstr>Slide 11</vt:lpstr>
      <vt:lpstr>Extended Example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AVL Tree</dc:title>
  <dc:creator>tanni</dc:creator>
  <cp:lastModifiedBy>Admin</cp:lastModifiedBy>
  <cp:revision>50</cp:revision>
  <dcterms:created xsi:type="dcterms:W3CDTF">2016-06-22T16:17:47Z</dcterms:created>
  <dcterms:modified xsi:type="dcterms:W3CDTF">2016-06-27T09:22:37Z</dcterms:modified>
</cp:coreProperties>
</file>