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02A0-EAB4-427F-BD32-1E1390712362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E32-FD12-42FC-B83C-12843A04D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02A0-EAB4-427F-BD32-1E1390712362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E32-FD12-42FC-B83C-12843A04D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02A0-EAB4-427F-BD32-1E1390712362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E32-FD12-42FC-B83C-12843A04D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02A0-EAB4-427F-BD32-1E1390712362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E32-FD12-42FC-B83C-12843A04D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02A0-EAB4-427F-BD32-1E1390712362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E32-FD12-42FC-B83C-12843A04D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02A0-EAB4-427F-BD32-1E1390712362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E32-FD12-42FC-B83C-12843A04D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02A0-EAB4-427F-BD32-1E1390712362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E32-FD12-42FC-B83C-12843A04D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02A0-EAB4-427F-BD32-1E1390712362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E32-FD12-42FC-B83C-12843A04D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02A0-EAB4-427F-BD32-1E1390712362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E32-FD12-42FC-B83C-12843A04D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02A0-EAB4-427F-BD32-1E1390712362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E32-FD12-42FC-B83C-12843A04D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02A0-EAB4-427F-BD32-1E1390712362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E32-FD12-42FC-B83C-12843A04D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D02A0-EAB4-427F-BD32-1E1390712362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CE32-FD12-42FC-B83C-12843A04D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5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Complete Graph</a:t>
            </a:r>
          </a:p>
          <a:p>
            <a:pPr>
              <a:buNone/>
            </a:pPr>
            <a:r>
              <a:rPr lang="en-US" sz="2000" dirty="0" smtClean="0"/>
              <a:t>       In the graph, </a:t>
            </a:r>
            <a:r>
              <a:rPr lang="en-US" sz="2000" b="1" dirty="0" smtClean="0"/>
              <a:t>a vertex should have edges with all other vertices,</a:t>
            </a:r>
            <a:r>
              <a:rPr lang="en-US" sz="2000" dirty="0" smtClean="0"/>
              <a:t> then it called a complete graph. A simple graph with ‘n’ mutual vertices is called a complete graph and it is denoted by ‘</a:t>
            </a:r>
            <a:r>
              <a:rPr lang="en-US" sz="2000" dirty="0" err="1" smtClean="0"/>
              <a:t>Kn</a:t>
            </a:r>
            <a:r>
              <a:rPr lang="en-US" sz="2000" dirty="0" smtClean="0"/>
              <a:t>’. </a:t>
            </a:r>
          </a:p>
          <a:p>
            <a:r>
              <a:rPr lang="en-US" sz="2000" dirty="0" smtClean="0"/>
              <a:t>In other words, if a vertex is connected to all other vertices in a graph, then it is called a complete graph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In the above  graphs, each vertex in the graph is connected with all the remaining vertices in the graph except by itself.</a:t>
            </a:r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42386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Types of Graphs</a:t>
            </a:r>
            <a:br>
              <a:rPr lang="en-US" sz="2400" b="1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1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Cyclic Graph</a:t>
            </a:r>
          </a:p>
          <a:p>
            <a:pPr>
              <a:buNone/>
            </a:pPr>
            <a:r>
              <a:rPr lang="en-US" sz="2000" dirty="0" smtClean="0"/>
              <a:t>      A graph </a:t>
            </a:r>
            <a:r>
              <a:rPr lang="en-US" sz="2000" b="1" dirty="0" smtClean="0"/>
              <a:t>with at least one</a:t>
            </a:r>
            <a:r>
              <a:rPr lang="en-US" sz="2000" dirty="0" smtClean="0"/>
              <a:t> cycle is called a cyclic graph.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b="1" dirty="0" smtClean="0"/>
              <a:t>Acyclic Graph</a:t>
            </a:r>
          </a:p>
          <a:p>
            <a:pPr>
              <a:buNone/>
            </a:pPr>
            <a:r>
              <a:rPr lang="en-US" sz="2000" dirty="0" smtClean="0"/>
              <a:t>      A graph </a:t>
            </a:r>
            <a:r>
              <a:rPr lang="en-US" sz="2000" b="1" dirty="0" smtClean="0"/>
              <a:t>with no cycles</a:t>
            </a:r>
            <a:r>
              <a:rPr lang="en-US" sz="2000" dirty="0" smtClean="0"/>
              <a:t> is called an acyclic graph.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05001"/>
            <a:ext cx="43148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Types of Graphs</a:t>
            </a:r>
            <a:br>
              <a:rPr lang="en-US" sz="2400" b="1" dirty="0" smtClean="0"/>
            </a:b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876800"/>
            <a:ext cx="4257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1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Cyclic Graph</a:t>
            </a:r>
          </a:p>
          <a:p>
            <a:pPr>
              <a:buNone/>
            </a:pPr>
            <a:r>
              <a:rPr lang="en-US" sz="2000" dirty="0" smtClean="0"/>
              <a:t>      A graph </a:t>
            </a:r>
            <a:r>
              <a:rPr lang="en-US" sz="2000" b="1" dirty="0" smtClean="0"/>
              <a:t>with at least one</a:t>
            </a:r>
            <a:r>
              <a:rPr lang="en-US" sz="2000" dirty="0" smtClean="0"/>
              <a:t> cycle is called a cyclic graph.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b="1" dirty="0" smtClean="0"/>
              <a:t>Acyclic Graph</a:t>
            </a:r>
          </a:p>
          <a:p>
            <a:pPr>
              <a:buNone/>
            </a:pPr>
            <a:r>
              <a:rPr lang="en-US" sz="2000" dirty="0" smtClean="0"/>
              <a:t>      A graph </a:t>
            </a:r>
            <a:r>
              <a:rPr lang="en-US" sz="2000" b="1" dirty="0" smtClean="0"/>
              <a:t>with no cycles</a:t>
            </a:r>
            <a:r>
              <a:rPr lang="en-US" sz="2000" dirty="0" smtClean="0"/>
              <a:t> is called an acyclic graph.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05001"/>
            <a:ext cx="43148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Types of Graphs</a:t>
            </a:r>
            <a:br>
              <a:rPr lang="en-US" sz="2400" b="1" dirty="0" smtClean="0"/>
            </a:b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876800"/>
            <a:ext cx="4257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199"/>
          </a:xfrm>
        </p:spPr>
        <p:txBody>
          <a:bodyPr/>
          <a:lstStyle/>
          <a:p>
            <a:r>
              <a:rPr lang="en-US" sz="2000" b="1" dirty="0" smtClean="0"/>
              <a:t>Bipartite Graph</a:t>
            </a:r>
          </a:p>
          <a:p>
            <a:pPr>
              <a:buNone/>
            </a:pPr>
            <a:r>
              <a:rPr lang="en-US" sz="2000" dirty="0" smtClean="0"/>
              <a:t>       Vertex set can be partitioned into two independent sets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      A Bipartite graph has two sets of vertices, let us say, 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and if an edge is drawn, it should connect any vertex in set 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to any vertex in set 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b="1" dirty="0" smtClean="0"/>
              <a:t>Complete Bipartite Graph</a:t>
            </a:r>
          </a:p>
          <a:p>
            <a:pPr>
              <a:buNone/>
            </a:pPr>
            <a:r>
              <a:rPr lang="en-US" sz="2000" dirty="0" smtClean="0"/>
              <a:t>      A bipartite graph ‘G’, G = (V, E) with partition V = {V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} is said to be a complete bipartite graph if every vertex in 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is connected to every vertex of 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Types of Graphs</a:t>
            </a:r>
            <a:br>
              <a:rPr lang="en-US" sz="2400" b="1" dirty="0" smtClean="0"/>
            </a:b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590800"/>
            <a:ext cx="2400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105400"/>
            <a:ext cx="167640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|V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| = m and |V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| = n, then the complete bipartite graph is denoted by K</a:t>
            </a:r>
            <a:r>
              <a:rPr lang="en-US" sz="2000" baseline="-25000" dirty="0" smtClean="0"/>
              <a:t>m, n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err="1" smtClean="0"/>
              <a:t>K</a:t>
            </a:r>
            <a:r>
              <a:rPr lang="en-US" sz="2000" baseline="-25000" dirty="0" err="1" smtClean="0"/>
              <a:t>m,n</a:t>
            </a:r>
            <a:r>
              <a:rPr lang="en-US" sz="2000" dirty="0" smtClean="0"/>
              <a:t> has (</a:t>
            </a:r>
            <a:r>
              <a:rPr lang="en-US" sz="2000" dirty="0" err="1" smtClean="0"/>
              <a:t>m+n</a:t>
            </a:r>
            <a:r>
              <a:rPr lang="en-US" sz="2000" dirty="0" smtClean="0"/>
              <a:t>) vertices and (</a:t>
            </a:r>
            <a:r>
              <a:rPr lang="en-US" sz="2000" dirty="0" err="1" smtClean="0"/>
              <a:t>mn</a:t>
            </a:r>
            <a:r>
              <a:rPr lang="en-US" sz="2000" dirty="0" smtClean="0"/>
              <a:t>) edges.</a:t>
            </a:r>
          </a:p>
          <a:p>
            <a:pPr lvl="1">
              <a:buNone/>
            </a:pPr>
            <a:r>
              <a:rPr lang="en-US" sz="2000" dirty="0" err="1" smtClean="0"/>
              <a:t>K</a:t>
            </a:r>
            <a:r>
              <a:rPr lang="en-US" sz="2000" baseline="-25000" dirty="0" err="1" smtClean="0"/>
              <a:t>m,n</a:t>
            </a:r>
            <a:r>
              <a:rPr lang="en-US" sz="2000" dirty="0" smtClean="0"/>
              <a:t> is a regular graph if m=n.</a:t>
            </a:r>
          </a:p>
          <a:p>
            <a:r>
              <a:rPr lang="en-US" sz="2000" dirty="0" smtClean="0"/>
              <a:t>In general, </a:t>
            </a:r>
            <a:r>
              <a:rPr lang="en-US" sz="2000" b="1" dirty="0" smtClean="0"/>
              <a:t>a complete bipartite graph is not a complete graph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m,n</a:t>
            </a:r>
            <a:r>
              <a:rPr lang="en-US" sz="2000" dirty="0" smtClean="0"/>
              <a:t> is a complete graph if m=n=1.</a:t>
            </a:r>
          </a:p>
          <a:p>
            <a:endParaRPr lang="en-US" sz="2400" dirty="0" smtClean="0"/>
          </a:p>
          <a:p>
            <a:r>
              <a:rPr lang="en-US" sz="2000" dirty="0" smtClean="0"/>
              <a:t>The maximum number of edges in a bipartite graph with </a:t>
            </a:r>
            <a:r>
              <a:rPr lang="en-US" sz="2000" b="1" dirty="0" smtClean="0"/>
              <a:t>n</a:t>
            </a:r>
            <a:r>
              <a:rPr lang="en-US" sz="2000" dirty="0" smtClean="0"/>
              <a:t> vertices is </a:t>
            </a:r>
          </a:p>
          <a:p>
            <a:pPr>
              <a:buNone/>
            </a:pPr>
            <a:r>
              <a:rPr lang="en-US" sz="2000" dirty="0" smtClean="0"/>
              <a:t>[</a:t>
            </a:r>
            <a:r>
              <a:rPr lang="en-US" sz="2000" i="1" dirty="0" smtClean="0"/>
              <a:t>n</a:t>
            </a:r>
            <a:r>
              <a:rPr lang="en-US" sz="2000" i="1" baseline="30000" dirty="0" smtClean="0"/>
              <a:t>2</a:t>
            </a:r>
            <a:r>
              <a:rPr lang="en-US" sz="2000" dirty="0" smtClean="0"/>
              <a:t> /4 ]</a:t>
            </a:r>
          </a:p>
          <a:p>
            <a:r>
              <a:rPr lang="en-US" sz="2000" dirty="0" smtClean="0"/>
              <a:t>If n=10, k5, 5= ⌊ </a:t>
            </a:r>
            <a:r>
              <a:rPr lang="en-US" sz="2000" i="1" dirty="0" smtClean="0"/>
              <a:t>n</a:t>
            </a:r>
            <a:r>
              <a:rPr lang="en-US" sz="2000" i="1" baseline="30000" dirty="0" smtClean="0"/>
              <a:t>2</a:t>
            </a:r>
            <a:r>
              <a:rPr lang="en-US" sz="2000" dirty="0" smtClean="0"/>
              <a:t> 4 ⌋ = ⌊ </a:t>
            </a:r>
            <a:r>
              <a:rPr lang="en-US" sz="2000" i="1" dirty="0" smtClean="0"/>
              <a:t>10</a:t>
            </a:r>
            <a:r>
              <a:rPr lang="en-US" sz="2000" i="1" baseline="30000" dirty="0" smtClean="0"/>
              <a:t>2</a:t>
            </a:r>
            <a:r>
              <a:rPr lang="en-US" sz="2000" dirty="0" smtClean="0"/>
              <a:t> 4 ⌋ = 25</a:t>
            </a:r>
          </a:p>
          <a:p>
            <a:r>
              <a:rPr lang="en-US" sz="2000" dirty="0" smtClean="0"/>
              <a:t>Similarly           K6, 4=24</a:t>
            </a:r>
          </a:p>
          <a:p>
            <a:pPr lvl="4">
              <a:buNone/>
            </a:pPr>
            <a:r>
              <a:rPr lang="en-US" dirty="0" smtClean="0"/>
              <a:t>K7, 3=21</a:t>
            </a:r>
          </a:p>
          <a:p>
            <a:pPr lvl="4">
              <a:buNone/>
            </a:pPr>
            <a:r>
              <a:rPr lang="en-US" dirty="0" smtClean="0"/>
              <a:t>K8, 2=16</a:t>
            </a:r>
          </a:p>
          <a:p>
            <a:pPr lvl="4">
              <a:buNone/>
            </a:pPr>
            <a:r>
              <a:rPr lang="en-US" dirty="0" smtClean="0"/>
              <a:t>K9, 1=9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1295400"/>
            <a:ext cx="121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Types of Graphs</a:t>
            </a:r>
            <a:br>
              <a:rPr lang="en-US" sz="2400" b="1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5240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Star Graph</a:t>
            </a:r>
          </a:p>
          <a:p>
            <a:pPr>
              <a:buNone/>
            </a:pPr>
            <a:r>
              <a:rPr lang="en-US" sz="2000" dirty="0" smtClean="0"/>
              <a:t>      A complete bipartite graph of the form K</a:t>
            </a:r>
            <a:r>
              <a:rPr lang="en-US" sz="2000" baseline="-25000" dirty="0" smtClean="0"/>
              <a:t>1, n-1</a:t>
            </a:r>
            <a:r>
              <a:rPr lang="en-US" sz="2000" dirty="0" smtClean="0"/>
              <a:t> is a star graph with n-vertices. A star graph is a complete bipartite graph if a single vertex belongs to one set and all the remaining vertices belong to the other set.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Types of Graphs</a:t>
            </a:r>
            <a:br>
              <a:rPr lang="en-US" sz="2400" b="1" dirty="0" smtClean="0"/>
            </a:b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66975"/>
            <a:ext cx="7848599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5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Complement of a Graph</a:t>
            </a:r>
          </a:p>
          <a:p>
            <a:pPr>
              <a:buNone/>
            </a:pPr>
            <a:r>
              <a:rPr lang="en-US" sz="2000" dirty="0" smtClean="0"/>
              <a:t>      Let </a:t>
            </a:r>
            <a:r>
              <a:rPr lang="en-US" sz="2000" i="1" dirty="0" smtClean="0"/>
              <a:t>'G−'</a:t>
            </a:r>
            <a:r>
              <a:rPr lang="en-US" sz="2000" dirty="0" smtClean="0"/>
              <a:t> be a simple graph with some vertices as that of ‘G’ and an edge {U, V} is present in </a:t>
            </a:r>
            <a:r>
              <a:rPr lang="en-US" sz="2000" i="1" dirty="0" smtClean="0"/>
              <a:t>'G−'</a:t>
            </a:r>
            <a:r>
              <a:rPr lang="en-US" sz="2000" dirty="0" smtClean="0"/>
              <a:t>, if the edge is not present in G. It means, two vertices are adjacent in </a:t>
            </a:r>
            <a:r>
              <a:rPr lang="en-US" sz="2000" i="1" dirty="0" smtClean="0"/>
              <a:t>'G−'</a:t>
            </a:r>
            <a:r>
              <a:rPr lang="en-US" sz="2000" dirty="0" smtClean="0"/>
              <a:t> if the two vertices are not adjacent in G.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Types of Graphs</a:t>
            </a:r>
            <a:br>
              <a:rPr lang="en-US" sz="2400" b="1" dirty="0" smtClean="0"/>
            </a:b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25" y="2362200"/>
            <a:ext cx="56197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combination of two complementary graphs gives a </a:t>
            </a:r>
            <a:r>
              <a:rPr lang="en-US" sz="2000" b="1" dirty="0" smtClean="0"/>
              <a:t>complete graph</a:t>
            </a:r>
          </a:p>
          <a:p>
            <a:r>
              <a:rPr lang="en-US" sz="2000" dirty="0" smtClean="0"/>
              <a:t>If ‘G’ is any simple graph, then |E(G)| + |E(</a:t>
            </a:r>
            <a:r>
              <a:rPr lang="en-US" sz="2000" i="1" dirty="0" smtClean="0"/>
              <a:t>'G-'</a:t>
            </a:r>
            <a:r>
              <a:rPr lang="en-US" sz="2000" dirty="0" smtClean="0"/>
              <a:t>)| = |E(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)|, where n = number of vertices in the graph.</a:t>
            </a:r>
          </a:p>
          <a:p>
            <a:r>
              <a:rPr lang="en-US" sz="2000" b="1" dirty="0" smtClean="0"/>
              <a:t>Example</a:t>
            </a:r>
          </a:p>
          <a:p>
            <a:pPr>
              <a:buNone/>
            </a:pPr>
            <a:r>
              <a:rPr lang="en-US" sz="2000" dirty="0" smtClean="0"/>
              <a:t>      Let ‘G’ be a simple graph with 9 vertices and 12 edges, find the number of edges in </a:t>
            </a:r>
            <a:r>
              <a:rPr lang="en-US" sz="2000" i="1" dirty="0" smtClean="0"/>
              <a:t>'G-'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                                  |E(G)| + |E(</a:t>
            </a:r>
            <a:r>
              <a:rPr lang="en-US" sz="2000" i="1" dirty="0" smtClean="0"/>
              <a:t>'G-'</a:t>
            </a:r>
            <a:r>
              <a:rPr lang="en-US" sz="2000" dirty="0" smtClean="0"/>
              <a:t>)| = |E(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)|</a:t>
            </a:r>
          </a:p>
          <a:p>
            <a:pPr>
              <a:buNone/>
            </a:pPr>
            <a:r>
              <a:rPr lang="en-US" sz="2000" dirty="0" smtClean="0"/>
              <a:t>                                    12 + |E(</a:t>
            </a:r>
            <a:r>
              <a:rPr lang="en-US" sz="2000" i="1" dirty="0" smtClean="0"/>
              <a:t>'G-'</a:t>
            </a:r>
            <a:r>
              <a:rPr lang="en-US" sz="2000" dirty="0" smtClean="0"/>
              <a:t>)| = 9(9-1) / 2 = </a:t>
            </a:r>
          </a:p>
          <a:p>
            <a:pPr>
              <a:buNone/>
            </a:pPr>
            <a:r>
              <a:rPr lang="en-US" sz="2000" dirty="0" smtClean="0"/>
              <a:t>                                    12 + |E(</a:t>
            </a:r>
            <a:r>
              <a:rPr lang="en-US" sz="2000" i="1" dirty="0" smtClean="0"/>
              <a:t>'G-'</a:t>
            </a:r>
            <a:r>
              <a:rPr lang="en-US" sz="2000" dirty="0" smtClean="0"/>
              <a:t>)| = 36</a:t>
            </a:r>
          </a:p>
          <a:p>
            <a:pPr>
              <a:buNone/>
            </a:pPr>
            <a:r>
              <a:rPr lang="en-US" sz="2000" dirty="0" smtClean="0"/>
              <a:t>                                    |E(</a:t>
            </a:r>
            <a:r>
              <a:rPr lang="en-US" sz="2000" i="1" dirty="0" smtClean="0"/>
              <a:t>'G-'</a:t>
            </a:r>
            <a:r>
              <a:rPr lang="en-US" sz="2000" dirty="0" smtClean="0"/>
              <a:t>)| = 24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Types of Graphs</a:t>
            </a:r>
            <a:br>
              <a:rPr lang="en-US" sz="2400" b="1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Graph Theory - Connectivity</a:t>
            </a:r>
            <a:br>
              <a:rPr lang="en-US" sz="2400" b="1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7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Connectivity</a:t>
            </a:r>
          </a:p>
          <a:p>
            <a:pPr>
              <a:buNone/>
            </a:pPr>
            <a:r>
              <a:rPr lang="en-US" sz="2000" dirty="0" smtClean="0"/>
              <a:t>      A graph is said to be </a:t>
            </a:r>
            <a:r>
              <a:rPr lang="en-US" sz="2000" b="1" dirty="0" smtClean="0"/>
              <a:t>connected if there is a path between every pair of vertex</a:t>
            </a:r>
            <a:r>
              <a:rPr lang="en-US" sz="2000" dirty="0" smtClean="0"/>
              <a:t>. From every vertex to any other vertex, there should be some path to traverse. That is called the connectivity of a graph. </a:t>
            </a:r>
          </a:p>
          <a:p>
            <a:pPr>
              <a:buNone/>
            </a:pPr>
            <a:r>
              <a:rPr lang="en-US" sz="2000" dirty="0" smtClean="0"/>
              <a:t>      In the following graph, it is possible to travel from one vertex to any other vertex. For example, one can traverse from vertex ‘a’ to vertex ‘e’ using the path ‘a-b-e’.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352800"/>
            <a:ext cx="35718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514600"/>
          </a:xfrm>
        </p:spPr>
        <p:txBody>
          <a:bodyPr/>
          <a:lstStyle/>
          <a:p>
            <a:r>
              <a:rPr lang="en-US" sz="2000" dirty="0" smtClean="0"/>
              <a:t>In the following example, traversing from vertex ‘a’ to vertex ‘f’ is not possible because there is no path between them directly or indirectly. Hence it is a disconnected graph.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Graph Theory - Connectivity</a:t>
            </a:r>
            <a:br>
              <a:rPr lang="en-US" sz="2400" b="1" dirty="0" smtClean="0"/>
            </a:b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505200"/>
            <a:ext cx="33528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raph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514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graph is a collection of nodes called </a:t>
            </a:r>
            <a:r>
              <a:rPr lang="en-US" sz="2000" b="1" dirty="0" smtClean="0"/>
              <a:t>vertices</a:t>
            </a:r>
            <a:r>
              <a:rPr lang="en-US" sz="2000" dirty="0" smtClean="0"/>
              <a:t> and collection of segments called </a:t>
            </a:r>
            <a:r>
              <a:rPr lang="en-US" sz="2000" b="1" dirty="0" smtClean="0"/>
              <a:t>line or edges</a:t>
            </a:r>
            <a:endParaRPr lang="en-US" sz="2000" b="1" dirty="0"/>
          </a:p>
          <a:p>
            <a:r>
              <a:rPr lang="en-US" sz="2000" dirty="0" smtClean="0"/>
              <a:t>A graph is a pictorial representation of a set of objects where some pairs of objects are connected by links</a:t>
            </a:r>
          </a:p>
          <a:p>
            <a:r>
              <a:rPr lang="en-US" sz="2000" dirty="0" smtClean="0"/>
              <a:t>Formally, a graph is a pair of sets </a:t>
            </a:r>
            <a:r>
              <a:rPr lang="en-US" sz="2000" b="1" dirty="0" smtClean="0"/>
              <a:t>(V, E),</a:t>
            </a:r>
            <a:r>
              <a:rPr lang="en-US" sz="2000" dirty="0" smtClean="0"/>
              <a:t> where </a:t>
            </a:r>
            <a:r>
              <a:rPr lang="en-US" sz="2000" b="1" dirty="0" smtClean="0"/>
              <a:t>V</a:t>
            </a:r>
            <a:r>
              <a:rPr lang="en-US" sz="2000" dirty="0" smtClean="0"/>
              <a:t> is the set of vertices and </a:t>
            </a:r>
            <a:r>
              <a:rPr lang="en-US" sz="2000" b="1" dirty="0" smtClean="0"/>
              <a:t>E</a:t>
            </a:r>
            <a:r>
              <a:rPr lang="en-US" sz="2000" dirty="0" smtClean="0"/>
              <a:t> is the set of edges, connecting the pairs of vertices. Take a look at the following graph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05200"/>
            <a:ext cx="38100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429000"/>
            <a:ext cx="3581400" cy="154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038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Cut Vertex</a:t>
            </a:r>
          </a:p>
          <a:p>
            <a:pPr>
              <a:buNone/>
            </a:pPr>
            <a:r>
              <a:rPr lang="en-US" sz="2000" dirty="0" smtClean="0"/>
              <a:t>      Let ‘G’ be a connected graph. A vertex V ∈ G is called a cut vertex of ‘G’, if ‘G-V’ (Delete ‘V’ from ‘G’) results in a disconnected graph. Removing a cut vertex from a graph breaks it in to two or more graphs.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By removing ‘e’ or ‘c’, the graph will become a disconnected graph.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38400"/>
            <a:ext cx="5105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Graph Theory - Connectivity</a:t>
            </a:r>
            <a:br>
              <a:rPr lang="en-US" sz="2400" b="1" dirty="0" smtClean="0"/>
            </a:br>
            <a:endParaRPr lang="en-US" sz="2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105400"/>
            <a:ext cx="5267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295400"/>
          </a:xfrm>
        </p:spPr>
        <p:txBody>
          <a:bodyPr/>
          <a:lstStyle/>
          <a:p>
            <a:r>
              <a:rPr lang="en-US" sz="2000" b="1" dirty="0" smtClean="0"/>
              <a:t>Cut Edge (Bridge)</a:t>
            </a:r>
          </a:p>
          <a:p>
            <a:pPr>
              <a:buNone/>
            </a:pPr>
            <a:r>
              <a:rPr lang="en-US" sz="2000" dirty="0" smtClean="0"/>
              <a:t>      Let ‘G’ be a connected graph. An edge ‘e’ ∈ G is called a cut edge if ‘G-e’ results in a disconnected graph.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Graph Theory - Connectivity</a:t>
            </a:r>
            <a:br>
              <a:rPr lang="en-US" sz="2400" b="1" dirty="0" smtClean="0"/>
            </a:b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133600"/>
            <a:ext cx="5057775" cy="329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599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Cut Set of a Graph</a:t>
            </a:r>
          </a:p>
          <a:p>
            <a:pPr>
              <a:buNone/>
            </a:pPr>
            <a:r>
              <a:rPr lang="en-US" sz="2000" dirty="0" smtClean="0"/>
              <a:t>      Let ‘G’= (V, E) be a connected graph. A subset E’ of E is called a cut set of G if deletion of all the edges of E’ from G makes G disconnect. Its cut set is E1 = {e1, e3, e5, e8}.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Similarly there are other cut sets that can disconnect the graph −</a:t>
            </a:r>
          </a:p>
          <a:p>
            <a:pPr lvl="1">
              <a:buNone/>
            </a:pPr>
            <a:r>
              <a:rPr lang="en-US" sz="2000" dirty="0" smtClean="0"/>
              <a:t>E2 = {e9} – Smallest cut set of the graph.</a:t>
            </a:r>
          </a:p>
          <a:p>
            <a:pPr lvl="1">
              <a:buNone/>
            </a:pPr>
            <a:r>
              <a:rPr lang="en-US" sz="2000" dirty="0" smtClean="0"/>
              <a:t>E4 = {e3, e4, e5}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Graph Theory - Connectivity</a:t>
            </a:r>
            <a:br>
              <a:rPr lang="en-US" sz="2400" b="1" dirty="0" smtClean="0"/>
            </a:b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38400"/>
            <a:ext cx="3276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743200"/>
            <a:ext cx="43910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981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Edge Connectivity</a:t>
            </a:r>
          </a:p>
          <a:p>
            <a:pPr lvl="1">
              <a:buNone/>
            </a:pPr>
            <a:r>
              <a:rPr lang="en-US" sz="2000" dirty="0" smtClean="0"/>
              <a:t>Let ‘G’ be a connected graph. The minimum number of edges whose removal makes ‘G’ disconnected is called edge connectivity of G.</a:t>
            </a:r>
          </a:p>
          <a:p>
            <a:pPr lvl="1">
              <a:buNone/>
            </a:pPr>
            <a:r>
              <a:rPr lang="en-US" sz="2000" b="1" dirty="0" smtClean="0"/>
              <a:t>Notation</a:t>
            </a:r>
            <a:r>
              <a:rPr lang="en-US" sz="2000" dirty="0" smtClean="0"/>
              <a:t> − λ(G)</a:t>
            </a:r>
          </a:p>
          <a:p>
            <a:r>
              <a:rPr lang="en-US" sz="2000" dirty="0" smtClean="0"/>
              <a:t>If ‘G’ has a cut edge, then λ(G) is 1. (edge connectivity of G.)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Graph Theory - Connectivity</a:t>
            </a:r>
            <a:br>
              <a:rPr lang="en-US" sz="2400" b="1" dirty="0" smtClean="0"/>
            </a:b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7086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8288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Vertex Connectivity</a:t>
            </a:r>
          </a:p>
          <a:p>
            <a:pPr lvl="1">
              <a:buNone/>
            </a:pPr>
            <a:r>
              <a:rPr lang="en-US" sz="2000" dirty="0" smtClean="0"/>
              <a:t>Let ‘G’ be a connected graph. The minimum number of vertices whose removal makes ‘G’ either disconnected or reduces ‘G’ in to a trivial graph is called its vertex connectivity.</a:t>
            </a:r>
          </a:p>
          <a:p>
            <a:pPr lvl="1">
              <a:buNone/>
            </a:pPr>
            <a:r>
              <a:rPr lang="en-US" sz="2000" b="1" dirty="0" smtClean="0"/>
              <a:t>Notation</a:t>
            </a:r>
            <a:r>
              <a:rPr lang="en-US" sz="2000" dirty="0" smtClean="0"/>
              <a:t> − K(G)</a:t>
            </a:r>
          </a:p>
          <a:p>
            <a:endParaRPr lang="en-US" sz="20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895600"/>
            <a:ext cx="4419601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5105400"/>
            <a:ext cx="8763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In the above graph, removing the vertices ‘e’ and ‘</a:t>
            </a:r>
            <a:r>
              <a:rPr lang="en-US" sz="2000" dirty="0" err="1" smtClean="0"/>
              <a:t>i</a:t>
            </a:r>
            <a:r>
              <a:rPr lang="en-US" sz="2000" dirty="0" smtClean="0"/>
              <a:t>’ makes the graph disconnected.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If G has a cut vertex, then K(G) = 1.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Graph Theory - Connectivity</a:t>
            </a:r>
            <a:br>
              <a:rPr lang="en-US" sz="2400" b="1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>Graph Theory - Isomorphism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Isomorphic Graphs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Two graphs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 are said to be isomorphic if −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Their number of components (vertices and edges) are same.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Their edge connectivity is retained.</a:t>
            </a:r>
          </a:p>
          <a:p>
            <a:r>
              <a:rPr lang="en-US" dirty="0" smtClean="0"/>
              <a:t>If G</a:t>
            </a:r>
            <a:r>
              <a:rPr lang="en-US" baseline="-25000" dirty="0" smtClean="0"/>
              <a:t>1</a:t>
            </a:r>
            <a:r>
              <a:rPr lang="en-US" dirty="0" smtClean="0"/>
              <a:t> ≡ G</a:t>
            </a:r>
            <a:r>
              <a:rPr lang="en-US" baseline="-25000" dirty="0" smtClean="0"/>
              <a:t>2</a:t>
            </a:r>
            <a:r>
              <a:rPr lang="en-US" dirty="0" smtClean="0"/>
              <a:t> then −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|V(G</a:t>
            </a:r>
            <a:r>
              <a:rPr lang="en-US" baseline="-25000" dirty="0" smtClean="0"/>
              <a:t>1</a:t>
            </a:r>
            <a:r>
              <a:rPr lang="en-US" dirty="0" smtClean="0"/>
              <a:t>)| = |V(G</a:t>
            </a:r>
            <a:r>
              <a:rPr lang="en-US" baseline="-25000" dirty="0" smtClean="0"/>
              <a:t>2</a:t>
            </a:r>
            <a:r>
              <a:rPr lang="en-US" dirty="0" smtClean="0"/>
              <a:t>)|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|E(G</a:t>
            </a:r>
            <a:r>
              <a:rPr lang="en-US" baseline="-25000" dirty="0" smtClean="0"/>
              <a:t>1</a:t>
            </a:r>
            <a:r>
              <a:rPr lang="en-US" dirty="0" smtClean="0"/>
              <a:t>)| = |E(G</a:t>
            </a:r>
            <a:r>
              <a:rPr lang="en-US" baseline="-25000" dirty="0" smtClean="0"/>
              <a:t>2</a:t>
            </a:r>
            <a:r>
              <a:rPr lang="en-US" dirty="0" smtClean="0"/>
              <a:t>)|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Degree sequences of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 are same.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If the vertices {V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..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} form a cycle of length K in G</a:t>
            </a:r>
            <a:r>
              <a:rPr lang="en-US" baseline="-25000" dirty="0" smtClean="0"/>
              <a:t>1</a:t>
            </a:r>
            <a:r>
              <a:rPr lang="en-US" dirty="0" smtClean="0"/>
              <a:t>, then the vertices {f(V</a:t>
            </a:r>
            <a:r>
              <a:rPr lang="en-US" baseline="-25000" dirty="0" smtClean="0"/>
              <a:t>1</a:t>
            </a:r>
            <a:r>
              <a:rPr lang="en-US" dirty="0" smtClean="0"/>
              <a:t>), f(V</a:t>
            </a:r>
            <a:r>
              <a:rPr lang="en-US" baseline="-25000" dirty="0" smtClean="0"/>
              <a:t>2</a:t>
            </a:r>
            <a:r>
              <a:rPr lang="en-US" dirty="0" smtClean="0"/>
              <a:t>),… f(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)} should form a cycle of length K in G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the above conditions are necessary for the graphs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 to be isomorphic, but not sufficient to prove that the graphs are isomorphic.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(G</a:t>
            </a:r>
            <a:r>
              <a:rPr lang="en-US" baseline="-25000" dirty="0" smtClean="0"/>
              <a:t>1</a:t>
            </a:r>
            <a:r>
              <a:rPr lang="en-US" dirty="0" smtClean="0"/>
              <a:t> ≡ G</a:t>
            </a:r>
            <a:r>
              <a:rPr lang="en-US" baseline="-25000" dirty="0" smtClean="0"/>
              <a:t>2</a:t>
            </a:r>
            <a:r>
              <a:rPr lang="en-US" dirty="0" smtClean="0"/>
              <a:t>) if and only if (</a:t>
            </a:r>
            <a:r>
              <a:rPr lang="en-US" i="1" dirty="0" smtClean="0"/>
              <a:t>G</a:t>
            </a:r>
            <a:r>
              <a:rPr lang="en-US" i="1" baseline="-25000" dirty="0" smtClean="0"/>
              <a:t>1</a:t>
            </a:r>
            <a:r>
              <a:rPr lang="en-US" i="1" dirty="0" smtClean="0"/>
              <a:t>−</a:t>
            </a:r>
            <a:r>
              <a:rPr lang="en-US" dirty="0" smtClean="0"/>
              <a:t> ≡ </a:t>
            </a:r>
            <a:r>
              <a:rPr lang="en-US" i="1" dirty="0" smtClean="0"/>
              <a:t>G</a:t>
            </a:r>
            <a:r>
              <a:rPr lang="en-US" i="1" baseline="-25000" dirty="0" smtClean="0"/>
              <a:t>2</a:t>
            </a:r>
            <a:r>
              <a:rPr lang="en-US" i="1" dirty="0" smtClean="0"/>
              <a:t>−</a:t>
            </a:r>
            <a:r>
              <a:rPr lang="en-US" dirty="0" smtClean="0"/>
              <a:t>) where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 are simple graphs.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(G</a:t>
            </a:r>
            <a:r>
              <a:rPr lang="en-US" baseline="-25000" dirty="0" smtClean="0"/>
              <a:t>1</a:t>
            </a:r>
            <a:r>
              <a:rPr lang="en-US" dirty="0" smtClean="0"/>
              <a:t> ≡ G</a:t>
            </a:r>
            <a:r>
              <a:rPr lang="en-US" baseline="-25000" dirty="0" smtClean="0"/>
              <a:t>2</a:t>
            </a:r>
            <a:r>
              <a:rPr lang="en-US" dirty="0" smtClean="0"/>
              <a:t>) if the adjacency matrices of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 are same.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(G</a:t>
            </a:r>
            <a:r>
              <a:rPr lang="en-US" baseline="-25000" dirty="0" smtClean="0"/>
              <a:t>1</a:t>
            </a:r>
            <a:r>
              <a:rPr lang="en-US" dirty="0" smtClean="0"/>
              <a:t> ≡ G</a:t>
            </a:r>
            <a:r>
              <a:rPr lang="en-US" baseline="-25000" dirty="0" smtClean="0"/>
              <a:t>2</a:t>
            </a:r>
            <a:r>
              <a:rPr lang="en-US" dirty="0" smtClean="0"/>
              <a:t>) if and only if the corresponding </a:t>
            </a:r>
            <a:r>
              <a:rPr lang="en-US" dirty="0" err="1" smtClean="0"/>
              <a:t>subgraphs</a:t>
            </a:r>
            <a:r>
              <a:rPr lang="en-US" dirty="0" smtClean="0"/>
              <a:t> of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 (obtained by deleting some vertices in G</a:t>
            </a:r>
            <a:r>
              <a:rPr lang="en-US" baseline="-25000" dirty="0" smtClean="0"/>
              <a:t>1</a:t>
            </a:r>
            <a:r>
              <a:rPr lang="en-US" dirty="0" smtClean="0"/>
              <a:t> and their images in graph G</a:t>
            </a:r>
            <a:r>
              <a:rPr lang="en-US" baseline="-25000" dirty="0" smtClean="0"/>
              <a:t>2</a:t>
            </a:r>
            <a:r>
              <a:rPr lang="en-US" dirty="0" smtClean="0"/>
              <a:t>) are isomorphic.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>Graph Theory - Isomorphism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71628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2828836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graph G</a:t>
            </a:r>
            <a:r>
              <a:rPr lang="en-US" baseline="-25000" dirty="0" smtClean="0"/>
              <a:t>3</a:t>
            </a:r>
            <a:r>
              <a:rPr lang="en-US" dirty="0" smtClean="0"/>
              <a:t>, vertex ‘w’ has only degree 3, whereas all the other graph vertices has degree 2. Hence G</a:t>
            </a:r>
            <a:r>
              <a:rPr lang="en-US" baseline="-25000" dirty="0" smtClean="0"/>
              <a:t>3</a:t>
            </a:r>
            <a:r>
              <a:rPr lang="en-US" dirty="0" smtClean="0"/>
              <a:t> not isomorphic to G</a:t>
            </a:r>
            <a:r>
              <a:rPr lang="en-US" baseline="-25000" dirty="0" smtClean="0"/>
              <a:t>1</a:t>
            </a:r>
            <a:r>
              <a:rPr lang="en-US" dirty="0" smtClean="0"/>
              <a:t> or G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Taking complements of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, you have −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733800"/>
            <a:ext cx="56483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" y="56388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Here, (</a:t>
            </a:r>
            <a:r>
              <a:rPr lang="en-US" i="1" dirty="0" smtClean="0"/>
              <a:t>G</a:t>
            </a:r>
            <a:r>
              <a:rPr lang="en-US" i="1" baseline="-25000" dirty="0" smtClean="0"/>
              <a:t>1</a:t>
            </a:r>
            <a:r>
              <a:rPr lang="en-US" i="1" dirty="0" smtClean="0"/>
              <a:t>−</a:t>
            </a:r>
            <a:r>
              <a:rPr lang="en-US" dirty="0" smtClean="0"/>
              <a:t> ≡ </a:t>
            </a:r>
            <a:r>
              <a:rPr lang="en-US" i="1" dirty="0" smtClean="0"/>
              <a:t>G</a:t>
            </a:r>
            <a:r>
              <a:rPr lang="en-US" i="1" baseline="-25000" dirty="0" smtClean="0"/>
              <a:t>2</a:t>
            </a:r>
            <a:r>
              <a:rPr lang="en-US" i="1" dirty="0" smtClean="0"/>
              <a:t>−</a:t>
            </a:r>
            <a:r>
              <a:rPr lang="en-US" dirty="0" smtClean="0"/>
              <a:t>), hence (G</a:t>
            </a:r>
            <a:r>
              <a:rPr lang="en-US" baseline="-25000" dirty="0" smtClean="0"/>
              <a:t>1</a:t>
            </a:r>
            <a:r>
              <a:rPr lang="en-US" dirty="0" smtClean="0"/>
              <a:t> ≡ G</a:t>
            </a:r>
            <a:r>
              <a:rPr lang="en-US" baseline="-25000" dirty="0" smtClean="0"/>
              <a:t>2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295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Planar Graphs</a:t>
            </a:r>
          </a:p>
          <a:p>
            <a:r>
              <a:rPr lang="en-US" sz="2000" dirty="0" smtClean="0"/>
              <a:t>A graph ‘G’ is said to be planar if it can be drawn on a plane or a sphere so that no two edges cross each other at a non-vertex point.</a:t>
            </a:r>
          </a:p>
          <a:p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514600"/>
            <a:ext cx="56007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>Graph Theory - Isomorphism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990600"/>
          </a:xfrm>
        </p:spPr>
        <p:txBody>
          <a:bodyPr/>
          <a:lstStyle/>
          <a:p>
            <a:r>
              <a:rPr lang="en-US" sz="2000" b="1" dirty="0" smtClean="0"/>
              <a:t>Regions</a:t>
            </a:r>
          </a:p>
          <a:p>
            <a:r>
              <a:rPr lang="en-US" sz="2000" dirty="0" smtClean="0"/>
              <a:t>Every planar graph divides the plane into connected areas called regions.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752600"/>
            <a:ext cx="46958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62000" y="5029200"/>
            <a:ext cx="7924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Degree of a bounded region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 = deg(r)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= Number of edges enclosing the regions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deg(1) = 3 deg(2) = 4 deg(3) = 4 deg(4) = 3 deg(5) = 8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Definitions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6400800" cy="5486399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Vertex</a:t>
            </a:r>
            <a:r>
              <a:rPr lang="en-US" sz="2000" dirty="0" smtClean="0"/>
              <a:t> − Each node of the graph is represented as a vertex. labeled circle represents vertices. So A to G are vertices</a:t>
            </a:r>
          </a:p>
          <a:p>
            <a:pPr algn="just"/>
            <a:r>
              <a:rPr lang="en-US" sz="2000" b="1" dirty="0" smtClean="0"/>
              <a:t>Edge</a:t>
            </a:r>
            <a:r>
              <a:rPr lang="en-US" sz="2000" dirty="0" smtClean="0"/>
              <a:t> − Edge represents a path between two vertices or a line between two vertices. lines from A to B, B to C and so on represents edges</a:t>
            </a:r>
          </a:p>
          <a:p>
            <a:pPr algn="just"/>
            <a:r>
              <a:rPr lang="en-US" sz="2000" b="1" dirty="0" smtClean="0"/>
              <a:t>Adjacency</a:t>
            </a:r>
            <a:r>
              <a:rPr lang="en-US" sz="2000" dirty="0" smtClean="0"/>
              <a:t> − Two node or vertices are adjacent if they are connected to each other through an edge. B is adjacent to A, C is adjacent to B and so on</a:t>
            </a:r>
          </a:p>
          <a:p>
            <a:pPr algn="just"/>
            <a:r>
              <a:rPr lang="en-US" sz="2000" b="1" dirty="0" smtClean="0"/>
              <a:t>Path</a:t>
            </a:r>
            <a:r>
              <a:rPr lang="en-US" sz="2000" dirty="0" smtClean="0"/>
              <a:t> − Path represents a sequence of edges between two vertices. In example given below, ABCD represents a path from A to D</a:t>
            </a:r>
          </a:p>
          <a:p>
            <a:pPr algn="just"/>
            <a:endParaRPr lang="en-US" sz="2000" dirty="0" smtClean="0"/>
          </a:p>
          <a:p>
            <a:pPr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1350" y="990600"/>
            <a:ext cx="21526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Definitions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6400800" cy="5486399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Cycle:</a:t>
            </a:r>
            <a:r>
              <a:rPr lang="en-US" sz="2000" dirty="0" smtClean="0"/>
              <a:t> A cycle is path that consists of at least three vertices that starts and end at same vertex. Here ABC,ABDE are cycle</a:t>
            </a:r>
          </a:p>
          <a:p>
            <a:pPr algn="just"/>
            <a:r>
              <a:rPr lang="en-US" sz="2000" b="1" dirty="0" smtClean="0"/>
              <a:t>Loop: </a:t>
            </a:r>
            <a:r>
              <a:rPr lang="en-US" sz="2000" dirty="0" smtClean="0"/>
              <a:t> A  special case of cycle in which a single arc begins and end with the same vertex</a:t>
            </a:r>
          </a:p>
          <a:p>
            <a:pPr algn="just"/>
            <a:r>
              <a:rPr lang="en-US" sz="2000" b="1" dirty="0" smtClean="0"/>
              <a:t>Directed graph or digraph:  </a:t>
            </a:r>
            <a:r>
              <a:rPr lang="en-US" sz="2000" dirty="0" smtClean="0"/>
              <a:t>each edge has direction to its  successors</a:t>
            </a:r>
          </a:p>
          <a:p>
            <a:pPr algn="just"/>
            <a:r>
              <a:rPr lang="en-US" sz="2000" b="1" dirty="0" smtClean="0"/>
              <a:t>Undirected Graph: </a:t>
            </a:r>
            <a:r>
              <a:rPr lang="en-US" sz="2000" dirty="0" smtClean="0"/>
              <a:t>No direction on any line</a:t>
            </a:r>
          </a:p>
          <a:p>
            <a:pPr algn="just"/>
            <a:r>
              <a:rPr lang="en-US" sz="2000" b="1" dirty="0" smtClean="0"/>
              <a:t>Connected Graph: </a:t>
            </a:r>
            <a:r>
              <a:rPr lang="en-US" sz="2000" dirty="0" smtClean="0"/>
              <a:t>Two vertices are connected if there is a path between them. A graph is said to be connected if  ignoring direction there is a path from any vertex to any other vertex</a:t>
            </a:r>
            <a:endParaRPr lang="en-US" sz="2000" b="1" dirty="0" smtClean="0"/>
          </a:p>
          <a:p>
            <a:pPr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endParaRPr lang="en-US" sz="2000" dirty="0"/>
          </a:p>
        </p:txBody>
      </p:sp>
      <p:pic>
        <p:nvPicPr>
          <p:cNvPr id="3074" name="Picture 2" descr="C:\Users\Admin\Downloads\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762000"/>
            <a:ext cx="2057400" cy="1847850"/>
          </a:xfrm>
          <a:prstGeom prst="rect">
            <a:avLst/>
          </a:prstGeom>
          <a:noFill/>
        </p:spPr>
      </p:pic>
      <p:sp>
        <p:nvSpPr>
          <p:cNvPr id="6" name="Circular Arrow 5"/>
          <p:cNvSpPr/>
          <p:nvPr/>
        </p:nvSpPr>
        <p:spPr>
          <a:xfrm>
            <a:off x="7924800" y="533400"/>
            <a:ext cx="381000" cy="6096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5" name="Picture 3" descr="C:\Users\Admin\Downloads\inde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971800"/>
            <a:ext cx="1981200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5486400" cy="5562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Strongly Connected: </a:t>
            </a:r>
            <a:r>
              <a:rPr lang="en-US" sz="2000" dirty="0" smtClean="0"/>
              <a:t> A directed graph is strongly connected if there is a path from each vertex  to other vertex </a:t>
            </a:r>
          </a:p>
          <a:p>
            <a:r>
              <a:rPr lang="en-US" sz="2000" b="1" dirty="0" smtClean="0"/>
              <a:t>Weakly connected : </a:t>
            </a:r>
            <a:r>
              <a:rPr lang="en-US" sz="2000" dirty="0" smtClean="0"/>
              <a:t>A directed graph is weakly connected if at least two vertices are not connected</a:t>
            </a:r>
          </a:p>
          <a:p>
            <a:r>
              <a:rPr lang="en-US" sz="2000" b="1" dirty="0" smtClean="0"/>
              <a:t>Disjoint Graph: </a:t>
            </a:r>
            <a:r>
              <a:rPr lang="en-US" sz="2000" dirty="0" smtClean="0"/>
              <a:t>if graph is not connected</a:t>
            </a:r>
            <a:endParaRPr lang="en-US" sz="20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Definitions</a:t>
            </a:r>
            <a:endParaRPr lang="en-US" sz="2400" dirty="0"/>
          </a:p>
        </p:txBody>
      </p:sp>
      <p:pic>
        <p:nvPicPr>
          <p:cNvPr id="4099" name="Picture 3" descr="C:\Users\Admin\Downloads\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533400"/>
            <a:ext cx="2819400" cy="1619250"/>
          </a:xfrm>
          <a:prstGeom prst="rect">
            <a:avLst/>
          </a:prstGeom>
          <a:noFill/>
        </p:spPr>
      </p:pic>
      <p:pic>
        <p:nvPicPr>
          <p:cNvPr id="4101" name="Picture 5" descr="C:\Users\Admin\Downloads\inde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4572000"/>
            <a:ext cx="2466975" cy="185737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2209800"/>
            <a:ext cx="22860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Graph Fundamentals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343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Parallel Edges</a:t>
            </a:r>
          </a:p>
          <a:p>
            <a:pPr>
              <a:buNone/>
            </a:pPr>
            <a:r>
              <a:rPr lang="en-US" sz="2000" dirty="0" smtClean="0"/>
              <a:t>      In a graph, if a pair of vertices is connected by more than one edge, then those edges are called parallel edges.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     </a:t>
            </a:r>
          </a:p>
          <a:p>
            <a:pPr>
              <a:buNone/>
            </a:pPr>
            <a:r>
              <a:rPr lang="en-US" sz="2000" dirty="0" smtClean="0"/>
              <a:t>      In the above graph, ‘a’ and ‘b’ are the two vertices which are connected by two edges ‘</a:t>
            </a:r>
            <a:r>
              <a:rPr lang="en-US" sz="2000" dirty="0" err="1" smtClean="0"/>
              <a:t>ab</a:t>
            </a:r>
            <a:r>
              <a:rPr lang="en-US" sz="2000" dirty="0" smtClean="0"/>
              <a:t>’ and ‘</a:t>
            </a:r>
            <a:r>
              <a:rPr lang="en-US" sz="2000" dirty="0" err="1" smtClean="0"/>
              <a:t>ab</a:t>
            </a:r>
            <a:r>
              <a:rPr lang="en-US" sz="2000" dirty="0" smtClean="0"/>
              <a:t>’ between them. So it is called as a parallel edge.</a:t>
            </a:r>
          </a:p>
          <a:p>
            <a:r>
              <a:rPr lang="en-US" sz="2000" b="1" dirty="0" smtClean="0"/>
              <a:t>Multi Graph</a:t>
            </a:r>
          </a:p>
          <a:p>
            <a:pPr>
              <a:buNone/>
            </a:pPr>
            <a:r>
              <a:rPr lang="en-US" sz="2000" dirty="0" smtClean="0"/>
              <a:t>       A graph having parallel edges is known as a </a:t>
            </a:r>
            <a:r>
              <a:rPr lang="en-US" sz="2000" dirty="0" err="1" smtClean="0"/>
              <a:t>Multigraph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       In the following  graph, there are five edges ‘</a:t>
            </a:r>
            <a:r>
              <a:rPr lang="en-US" sz="2000" dirty="0" err="1" smtClean="0"/>
              <a:t>ab</a:t>
            </a:r>
            <a:r>
              <a:rPr lang="en-US" sz="2000" dirty="0" smtClean="0"/>
              <a:t>’, ‘ac’, ‘</a:t>
            </a:r>
            <a:r>
              <a:rPr lang="en-US" sz="2000" dirty="0" err="1" smtClean="0"/>
              <a:t>cd</a:t>
            </a:r>
            <a:r>
              <a:rPr lang="en-US" sz="2000" dirty="0" smtClean="0"/>
              <a:t>’, ‘</a:t>
            </a:r>
            <a:r>
              <a:rPr lang="en-US" sz="2000" dirty="0" err="1" smtClean="0"/>
              <a:t>cd</a:t>
            </a:r>
            <a:r>
              <a:rPr lang="en-US" sz="2000" dirty="0" smtClean="0"/>
              <a:t>’, and ‘</a:t>
            </a:r>
            <a:r>
              <a:rPr lang="en-US" sz="2000" dirty="0" err="1" smtClean="0"/>
              <a:t>bd</a:t>
            </a:r>
            <a:r>
              <a:rPr lang="en-US" sz="2000" dirty="0" smtClean="0"/>
              <a:t>’. Since ‘c’ and ‘d’ have two parallel edges between them, it a </a:t>
            </a:r>
            <a:r>
              <a:rPr lang="en-US" sz="2000" dirty="0" err="1" smtClean="0"/>
              <a:t>Multigraph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057400"/>
            <a:ext cx="2057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5353050"/>
            <a:ext cx="18859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52578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4958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Null Graph: </a:t>
            </a:r>
            <a:r>
              <a:rPr lang="en-US" sz="2000" dirty="0" smtClean="0"/>
              <a:t>A </a:t>
            </a:r>
            <a:r>
              <a:rPr lang="en-US" sz="2000" b="1" dirty="0" smtClean="0"/>
              <a:t>graph having no edges</a:t>
            </a:r>
            <a:r>
              <a:rPr lang="en-US" sz="2000" dirty="0" smtClean="0"/>
              <a:t> is called a Null Graph.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In the above graph, there are three vertices named ‘a’, ‘b’, and ‘c’, but there are no edges among them. Hence it is a Null Graph.</a:t>
            </a:r>
          </a:p>
          <a:p>
            <a:r>
              <a:rPr lang="en-US" sz="2000" b="1" dirty="0" smtClean="0"/>
              <a:t>Trivial Graph </a:t>
            </a:r>
            <a:r>
              <a:rPr lang="en-US" sz="2000" dirty="0" smtClean="0"/>
              <a:t>: A </a:t>
            </a:r>
            <a:r>
              <a:rPr lang="en-US" sz="2000" b="1" dirty="0" smtClean="0"/>
              <a:t>graph with only one vertex</a:t>
            </a:r>
            <a:r>
              <a:rPr lang="en-US" sz="2000" dirty="0" smtClean="0"/>
              <a:t> is called a Trivial Graph.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      In the above shown graph, there is only one vertex ‘a’ with no other edges. Hence it is a Trivial graph.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Types of Graphs</a:t>
            </a:r>
            <a:br>
              <a:rPr lang="en-US" sz="2400" b="1" dirty="0" smtClean="0"/>
            </a:b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95400"/>
            <a:ext cx="25527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962400"/>
            <a:ext cx="933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7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Simple Graph: </a:t>
            </a:r>
            <a:r>
              <a:rPr lang="en-US" sz="2000" dirty="0" smtClean="0"/>
              <a:t>A graph </a:t>
            </a:r>
            <a:r>
              <a:rPr lang="en-US" sz="2000" b="1" dirty="0" smtClean="0"/>
              <a:t>with no loops</a:t>
            </a:r>
            <a:r>
              <a:rPr lang="en-US" sz="2000" dirty="0" smtClean="0"/>
              <a:t> and </a:t>
            </a:r>
            <a:r>
              <a:rPr lang="en-US" sz="2000" b="1" dirty="0" smtClean="0"/>
              <a:t>no parallel edges</a:t>
            </a:r>
            <a:r>
              <a:rPr lang="en-US" sz="2000" dirty="0" smtClean="0"/>
              <a:t> is called a simple graph.</a:t>
            </a:r>
          </a:p>
          <a:p>
            <a:pPr>
              <a:buNone/>
            </a:pPr>
            <a:r>
              <a:rPr lang="en-US" sz="2000" dirty="0" smtClean="0"/>
              <a:t>       The maximum number of edges possible in a single graph with ‘n’ vertices is  n(n – 1)/2.</a:t>
            </a:r>
          </a:p>
          <a:p>
            <a:pPr>
              <a:buNone/>
            </a:pPr>
            <a:r>
              <a:rPr lang="en-US" sz="2000" dirty="0" smtClean="0"/>
              <a:t>      The number of simple graphs possible with ‘n’ vertices  2</a:t>
            </a:r>
            <a:r>
              <a:rPr lang="en-US" sz="2000" baseline="30000" dirty="0" smtClean="0"/>
              <a:t>n(n-1)/2</a:t>
            </a:r>
            <a:endParaRPr lang="en-US" sz="2000" baseline="30000" dirty="0"/>
          </a:p>
          <a:p>
            <a:pPr>
              <a:buNone/>
            </a:pPr>
            <a:endParaRPr lang="en-US" sz="2000" baseline="30000" dirty="0" smtClean="0"/>
          </a:p>
          <a:p>
            <a:pPr>
              <a:buNone/>
            </a:pPr>
            <a:endParaRPr lang="en-US" sz="2000" baseline="30000" dirty="0"/>
          </a:p>
          <a:p>
            <a:pPr>
              <a:buNone/>
            </a:pPr>
            <a:endParaRPr lang="en-US" sz="2000" baseline="30000" dirty="0" smtClean="0"/>
          </a:p>
          <a:p>
            <a:pPr>
              <a:buNone/>
            </a:pPr>
            <a:endParaRPr lang="en-US" sz="2000" baseline="30000" dirty="0"/>
          </a:p>
          <a:p>
            <a:pPr>
              <a:buNone/>
            </a:pPr>
            <a:endParaRPr lang="en-US" sz="2000" baseline="30000" dirty="0" smtClean="0"/>
          </a:p>
          <a:p>
            <a:pPr>
              <a:buNone/>
            </a:pPr>
            <a:endParaRPr lang="en-US" sz="2000" baseline="30000" dirty="0"/>
          </a:p>
          <a:p>
            <a:pPr>
              <a:buNone/>
            </a:pPr>
            <a:endParaRPr lang="en-US" sz="2000" baseline="30000" dirty="0" smtClean="0"/>
          </a:p>
          <a:p>
            <a:pPr>
              <a:buNone/>
            </a:pPr>
            <a:endParaRPr lang="en-US" sz="2000" baseline="30000" dirty="0"/>
          </a:p>
          <a:p>
            <a:r>
              <a:rPr lang="en-US" sz="2000" dirty="0" smtClean="0"/>
              <a:t>The maximum number of edges with n=3 vertices −</a:t>
            </a:r>
          </a:p>
          <a:p>
            <a:pPr algn="ctr">
              <a:buNone/>
            </a:pPr>
            <a:r>
              <a:rPr lang="en-US" sz="2000" dirty="0" smtClean="0"/>
              <a:t> n(n–1)/2 = 3(3–1)/2 = 6/2 = 3 edges </a:t>
            </a:r>
          </a:p>
          <a:p>
            <a:r>
              <a:rPr lang="en-US" sz="2000" dirty="0" smtClean="0"/>
              <a:t>The maximum number of simple graphs with n=3 vertices −</a:t>
            </a:r>
          </a:p>
          <a:p>
            <a:pPr algn="ctr">
              <a:buNone/>
            </a:pPr>
            <a:r>
              <a:rPr lang="en-US" sz="2000" dirty="0" smtClean="0"/>
              <a:t> 2</a:t>
            </a:r>
            <a:r>
              <a:rPr lang="en-US" sz="2000" baseline="30000" dirty="0" smtClean="0"/>
              <a:t>n(n-1)/2</a:t>
            </a:r>
            <a:r>
              <a:rPr lang="en-US" sz="2000" dirty="0" smtClean="0"/>
              <a:t> = 2</a:t>
            </a:r>
            <a:r>
              <a:rPr lang="en-US" sz="2000" baseline="30000" dirty="0" smtClean="0"/>
              <a:t>3(3-1)/2</a:t>
            </a:r>
            <a:r>
              <a:rPr lang="en-US" sz="2000" dirty="0" smtClean="0"/>
              <a:t> = 2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= 8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Types of Graphs</a:t>
            </a:r>
            <a:br>
              <a:rPr lang="en-US" sz="2400" b="1" dirty="0" smtClean="0"/>
            </a:b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819400"/>
            <a:ext cx="28003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39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Regular Graph</a:t>
            </a:r>
          </a:p>
          <a:p>
            <a:pPr>
              <a:buNone/>
            </a:pPr>
            <a:r>
              <a:rPr lang="en-US" sz="2000" dirty="0" smtClean="0"/>
              <a:t>      A graph G is said to be regular, </a:t>
            </a:r>
            <a:r>
              <a:rPr lang="en-US" sz="2000" b="1" dirty="0" smtClean="0"/>
              <a:t>if all its vertices have the same degree</a:t>
            </a:r>
            <a:r>
              <a:rPr lang="en-US" sz="2000" dirty="0" smtClean="0"/>
              <a:t>. In a graph, if the degree of each vertex is ‘k’, then the graph is called a ‘k-regular graph’.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Types of Graphs</a:t>
            </a:r>
            <a:br>
              <a:rPr lang="en-US" sz="2400" b="1" dirty="0" smtClean="0"/>
            </a:b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362200"/>
            <a:ext cx="4629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44958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both the graphs, all the vertices have degree 2. They are called 2-Regular Graphs.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2152</Words>
  <Application>Microsoft Office PowerPoint</Application>
  <PresentationFormat>On-screen Show (4:3)</PresentationFormat>
  <Paragraphs>217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Graph Fundamentals</vt:lpstr>
      <vt:lpstr>Graph</vt:lpstr>
      <vt:lpstr>Definitions</vt:lpstr>
      <vt:lpstr>Definitions</vt:lpstr>
      <vt:lpstr>Definitions</vt:lpstr>
      <vt:lpstr>Graph Fundamentals</vt:lpstr>
      <vt:lpstr>Types of Graphs </vt:lpstr>
      <vt:lpstr>Types of Graphs </vt:lpstr>
      <vt:lpstr>Types of Graphs </vt:lpstr>
      <vt:lpstr> Types of Graphs </vt:lpstr>
      <vt:lpstr> Types of Graphs </vt:lpstr>
      <vt:lpstr> Types of Graphs </vt:lpstr>
      <vt:lpstr> Types of Graphs </vt:lpstr>
      <vt:lpstr> Types of Graphs </vt:lpstr>
      <vt:lpstr> Types of Graphs </vt:lpstr>
      <vt:lpstr> Types of Graphs </vt:lpstr>
      <vt:lpstr> Types of Graphs </vt:lpstr>
      <vt:lpstr> Graph Theory - Connectivity </vt:lpstr>
      <vt:lpstr> Graph Theory - Connectivity </vt:lpstr>
      <vt:lpstr> Graph Theory - Connectivity </vt:lpstr>
      <vt:lpstr> Graph Theory - Connectivity </vt:lpstr>
      <vt:lpstr> Graph Theory - Connectivity </vt:lpstr>
      <vt:lpstr> Graph Theory - Connectivity </vt:lpstr>
      <vt:lpstr> Graph Theory - Connectivity </vt:lpstr>
      <vt:lpstr> Graph Theory - Isomorphism </vt:lpstr>
      <vt:lpstr> Graph Theory - Isomorphism </vt:lpstr>
      <vt:lpstr> Graph Theory - Isomorphism 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Fundamentals</dc:title>
  <dc:creator>tanni</dc:creator>
  <cp:lastModifiedBy>Admin</cp:lastModifiedBy>
  <cp:revision>74</cp:revision>
  <dcterms:created xsi:type="dcterms:W3CDTF">2016-08-03T14:15:02Z</dcterms:created>
  <dcterms:modified xsi:type="dcterms:W3CDTF">2017-07-24T08:15:09Z</dcterms:modified>
</cp:coreProperties>
</file>