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9" r:id="rId3"/>
    <p:sldId id="260" r:id="rId4"/>
    <p:sldId id="261" r:id="rId5"/>
    <p:sldId id="262" r:id="rId6"/>
    <p:sldId id="263" r:id="rId7"/>
    <p:sldId id="265" r:id="rId8"/>
    <p:sldId id="267" r:id="rId9"/>
    <p:sldId id="275" r:id="rId10"/>
    <p:sldId id="280" r:id="rId11"/>
    <p:sldId id="281" r:id="rId12"/>
    <p:sldId id="282" r:id="rId13"/>
    <p:sldId id="283" r:id="rId14"/>
    <p:sldId id="284" r:id="rId15"/>
    <p:sldId id="285" r:id="rId16"/>
    <p:sldId id="286" r:id="rId17"/>
    <p:sldId id="287" r:id="rId18"/>
    <p:sldId id="277" r:id="rId19"/>
    <p:sldId id="288" r:id="rId20"/>
    <p:sldId id="291" r:id="rId21"/>
    <p:sldId id="289" r:id="rId22"/>
    <p:sldId id="290" r:id="rId23"/>
    <p:sldId id="292" r:id="rId24"/>
    <p:sldId id="29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DBEF01-B157-40F4-A4A1-11FCB3473ED7}" type="datetimeFigureOut">
              <a:rPr lang="en-US" smtClean="0"/>
              <a:pPr/>
              <a:t>9/15/2017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A79BAB-9004-4F40-A934-23BFAC2C55C7}" type="slidenum">
              <a:rPr lang="en-US" smtClean="0"/>
              <a:pPr/>
              <a:t>‹#›</a:t>
            </a:fld>
            <a:endParaRPr lang="en-US"/>
          </a:p>
        </p:txBody>
      </p:sp>
    </p:spTree>
    <p:extLst>
      <p:ext uri="{BB962C8B-B14F-4D97-AF65-F5344CB8AC3E}">
        <p14:creationId xmlns:p14="http://schemas.microsoft.com/office/powerpoint/2010/main" val="134326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A79BAB-9004-4F40-A934-23BFAC2C55C7}" type="slidenum">
              <a:rPr lang="en-US" smtClean="0"/>
              <a:pPr/>
              <a:t>1</a:t>
            </a:fld>
            <a:endParaRPr lang="en-US"/>
          </a:p>
        </p:txBody>
      </p:sp>
    </p:spTree>
    <p:extLst>
      <p:ext uri="{BB962C8B-B14F-4D97-AF65-F5344CB8AC3E}">
        <p14:creationId xmlns:p14="http://schemas.microsoft.com/office/powerpoint/2010/main" val="769292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676400"/>
            <a:ext cx="7772400" cy="1523999"/>
          </a:xfrm>
        </p:spPr>
        <p:txBody>
          <a:bodyPr>
            <a:normAutofit/>
          </a:bodyPr>
          <a:lstStyle/>
          <a:p>
            <a:pPr>
              <a:spcAft>
                <a:spcPts val="600"/>
              </a:spcAft>
            </a:pPr>
            <a:r>
              <a:rPr lang="en-GB" sz="2400" b="1" dirty="0" smtClean="0"/>
              <a:t>Course Code: CSE207 (</a:t>
            </a:r>
            <a:r>
              <a:rPr lang="en-US" sz="2400" b="1" dirty="0" smtClean="0"/>
              <a:t>Data Structures)</a:t>
            </a:r>
            <a:endParaRPr lang="en-US" sz="2400" dirty="0"/>
          </a:p>
        </p:txBody>
      </p:sp>
      <p:sp>
        <p:nvSpPr>
          <p:cNvPr id="3" name="Subtitle 2"/>
          <p:cNvSpPr>
            <a:spLocks noGrp="1"/>
          </p:cNvSpPr>
          <p:nvPr>
            <p:ph type="subTitle" idx="1"/>
          </p:nvPr>
        </p:nvSpPr>
        <p:spPr>
          <a:xfrm>
            <a:off x="1104900" y="3630303"/>
            <a:ext cx="6400800" cy="1752600"/>
          </a:xfrm>
        </p:spPr>
        <p:txBody>
          <a:bodyPr>
            <a:normAutofit lnSpcReduction="10000"/>
          </a:bodyPr>
          <a:lstStyle/>
          <a:p>
            <a:r>
              <a:rPr lang="en-GB" sz="2400" b="1" dirty="0" smtClean="0"/>
              <a:t>Course Instructor:  </a:t>
            </a:r>
          </a:p>
          <a:p>
            <a:r>
              <a:rPr lang="en-GB" sz="2400" b="1" dirty="0" smtClean="0"/>
              <a:t>   </a:t>
            </a:r>
            <a:r>
              <a:rPr lang="en-GB" sz="2400" b="1" dirty="0" err="1" smtClean="0"/>
              <a:t>Tanni</a:t>
            </a:r>
            <a:r>
              <a:rPr lang="en-GB" sz="2400" b="1" dirty="0" smtClean="0"/>
              <a:t> </a:t>
            </a:r>
            <a:r>
              <a:rPr lang="en-GB" sz="2400" b="1" dirty="0" err="1" smtClean="0"/>
              <a:t>Mittra</a:t>
            </a:r>
            <a:endParaRPr lang="en-GB" sz="2400" b="1" dirty="0" smtClean="0"/>
          </a:p>
          <a:p>
            <a:pPr algn="just"/>
            <a:r>
              <a:rPr lang="en-GB" sz="2400" b="1" dirty="0" smtClean="0"/>
              <a:t>                                       Lecturer</a:t>
            </a:r>
          </a:p>
          <a:p>
            <a:pPr algn="just"/>
            <a:r>
              <a:rPr lang="en-GB" sz="2400" b="1" dirty="0" smtClean="0"/>
              <a:t>                                Department of CSE</a:t>
            </a:r>
          </a:p>
          <a:p>
            <a:endParaRPr lang="en-US" dirty="0"/>
          </a:p>
        </p:txBody>
      </p:sp>
      <p:sp>
        <p:nvSpPr>
          <p:cNvPr id="4" name="Rectangle 3"/>
          <p:cNvSpPr/>
          <p:nvPr/>
        </p:nvSpPr>
        <p:spPr>
          <a:xfrm>
            <a:off x="533400" y="5867400"/>
            <a:ext cx="7543800" cy="369332"/>
          </a:xfrm>
          <a:prstGeom prst="rect">
            <a:avLst/>
          </a:prstGeom>
        </p:spPr>
        <p:txBody>
          <a:bodyPr wrap="square">
            <a:spAutoFit/>
          </a:bodyPr>
          <a:lstStyle/>
          <a:p>
            <a:pPr algn="ctr"/>
            <a:r>
              <a:rPr lang="en-US" b="1" dirty="0" smtClean="0"/>
              <a:t> CSE, East West University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sz="2400" b="1" dirty="0" smtClean="0">
                <a:solidFill>
                  <a:prstClr val="black"/>
                </a:solidFill>
              </a:rPr>
              <a:t>Introduction of Data Structure</a:t>
            </a:r>
            <a:endParaRPr lang="en-US" dirty="0"/>
          </a:p>
        </p:txBody>
      </p:sp>
      <p:sp>
        <p:nvSpPr>
          <p:cNvPr id="3" name="Content Placeholder 2"/>
          <p:cNvSpPr>
            <a:spLocks noGrp="1"/>
          </p:cNvSpPr>
          <p:nvPr>
            <p:ph idx="1"/>
          </p:nvPr>
        </p:nvSpPr>
        <p:spPr>
          <a:xfrm>
            <a:off x="457200" y="838200"/>
            <a:ext cx="8229600" cy="5486399"/>
          </a:xfrm>
        </p:spPr>
        <p:txBody>
          <a:bodyPr>
            <a:normAutofit/>
          </a:bodyPr>
          <a:lstStyle/>
          <a:p>
            <a:r>
              <a:rPr lang="en-US" sz="2000" dirty="0" smtClean="0"/>
              <a:t>Data structures are used in  several disciplines</a:t>
            </a:r>
          </a:p>
          <a:p>
            <a:r>
              <a:rPr lang="en-US" sz="2000" dirty="0" smtClean="0"/>
              <a:t>Used by operating system, compilers and database management systems, data communications and so on</a:t>
            </a:r>
          </a:p>
          <a:p>
            <a:r>
              <a:rPr lang="en-US" sz="2000" dirty="0" smtClean="0"/>
              <a:t>Algorithm together with data structures are used in several applications </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Common applications are image processing, digital  signal processing , simulations,  numerical computations, cryptography , data compressions and generic studies.</a:t>
            </a:r>
            <a:endParaRPr lang="en-US" sz="2000" dirty="0"/>
          </a:p>
        </p:txBody>
      </p:sp>
      <p:pic>
        <p:nvPicPr>
          <p:cNvPr id="2050" name="Picture 2"/>
          <p:cNvPicPr>
            <a:picLocks noChangeAspect="1" noChangeArrowheads="1"/>
          </p:cNvPicPr>
          <p:nvPr/>
        </p:nvPicPr>
        <p:blipFill>
          <a:blip r:embed="rId2"/>
          <a:srcRect/>
          <a:stretch>
            <a:fillRect/>
          </a:stretch>
        </p:blipFill>
        <p:spPr bwMode="auto">
          <a:xfrm>
            <a:off x="990600" y="2514600"/>
            <a:ext cx="7429500" cy="15144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400" b="1" dirty="0" smtClean="0"/>
              <a:t>Data Types</a:t>
            </a:r>
            <a:endParaRPr lang="en-US" sz="2400" b="1" dirty="0"/>
          </a:p>
        </p:txBody>
      </p:sp>
      <p:sp>
        <p:nvSpPr>
          <p:cNvPr id="3" name="Content Placeholder 2"/>
          <p:cNvSpPr>
            <a:spLocks noGrp="1"/>
          </p:cNvSpPr>
          <p:nvPr>
            <p:ph idx="1"/>
          </p:nvPr>
        </p:nvSpPr>
        <p:spPr>
          <a:xfrm>
            <a:off x="457200" y="990600"/>
            <a:ext cx="8229600" cy="5135563"/>
          </a:xfrm>
        </p:spPr>
        <p:txBody>
          <a:bodyPr>
            <a:normAutofit/>
          </a:bodyPr>
          <a:lstStyle/>
          <a:p>
            <a:r>
              <a:rPr lang="en-US" sz="2000" dirty="0" smtClean="0"/>
              <a:t>Data types are required for efficient coding of program</a:t>
            </a:r>
          </a:p>
          <a:p>
            <a:r>
              <a:rPr lang="en-US" sz="2000" dirty="0" smtClean="0"/>
              <a:t>Two types are primitive and composite</a:t>
            </a:r>
          </a:p>
          <a:p>
            <a:r>
              <a:rPr lang="en-US" sz="2000" dirty="0" smtClean="0"/>
              <a:t>Primitive types are the most basic data types available within </a:t>
            </a:r>
            <a:r>
              <a:rPr lang="en-US" sz="2000" dirty="0" err="1" smtClean="0"/>
              <a:t>programing</a:t>
            </a:r>
            <a:r>
              <a:rPr lang="en-US" sz="2000" dirty="0" smtClean="0"/>
              <a:t> language. </a:t>
            </a:r>
          </a:p>
          <a:p>
            <a:r>
              <a:rPr lang="en-US" sz="2000" dirty="0" smtClean="0"/>
              <a:t>Example:</a:t>
            </a:r>
          </a:p>
          <a:p>
            <a:pPr lvl="1">
              <a:buFont typeface="Wingdings" pitchFamily="2" charset="2"/>
              <a:buChar char="q"/>
            </a:pPr>
            <a:r>
              <a:rPr lang="en-US" sz="1600" dirty="0" smtClean="0"/>
              <a:t> </a:t>
            </a:r>
            <a:r>
              <a:rPr lang="en-US" sz="1600" b="1" dirty="0" err="1" smtClean="0"/>
              <a:t>boolean</a:t>
            </a:r>
            <a:r>
              <a:rPr lang="en-US" sz="1600" b="1" dirty="0" smtClean="0"/>
              <a:t> </a:t>
            </a:r>
            <a:r>
              <a:rPr lang="en-US" sz="1600" dirty="0" smtClean="0"/>
              <a:t>stores logical values true or false . Basic operations are AND, OR and NOT</a:t>
            </a:r>
          </a:p>
          <a:p>
            <a:pPr lvl="1">
              <a:buFont typeface="Wingdings" pitchFamily="2" charset="2"/>
              <a:buChar char="q"/>
            </a:pPr>
            <a:r>
              <a:rPr lang="en-US" sz="1600" dirty="0" smtClean="0"/>
              <a:t> </a:t>
            </a:r>
            <a:r>
              <a:rPr lang="en-US" sz="1600" b="1" dirty="0" smtClean="0"/>
              <a:t>integer </a:t>
            </a:r>
            <a:r>
              <a:rPr lang="en-US" sz="1600" dirty="0" smtClean="0"/>
              <a:t>type can assume different set of values depending on compiler system and basic operations are arithmetic and comparison. </a:t>
            </a:r>
          </a:p>
          <a:p>
            <a:r>
              <a:rPr lang="en-US" sz="2000" dirty="0" smtClean="0"/>
              <a:t>These types serve as the building blocks of data manipulation . </a:t>
            </a:r>
          </a:p>
          <a:p>
            <a:r>
              <a:rPr lang="en-US" sz="2000" dirty="0" smtClean="0"/>
              <a:t>Primitive data types are  also called atomic and irreducible data types </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400" b="1" dirty="0" smtClean="0"/>
              <a:t>Data Types</a:t>
            </a:r>
            <a:endParaRPr lang="en-US" sz="2400" dirty="0"/>
          </a:p>
        </p:txBody>
      </p:sp>
      <p:sp>
        <p:nvSpPr>
          <p:cNvPr id="3" name="Content Placeholder 2"/>
          <p:cNvSpPr>
            <a:spLocks noGrp="1"/>
          </p:cNvSpPr>
          <p:nvPr>
            <p:ph idx="1"/>
          </p:nvPr>
        </p:nvSpPr>
        <p:spPr>
          <a:xfrm>
            <a:off x="457200" y="1066801"/>
            <a:ext cx="8229600" cy="2286000"/>
          </a:xfrm>
        </p:spPr>
        <p:txBody>
          <a:bodyPr>
            <a:normAutofit/>
          </a:bodyPr>
          <a:lstStyle/>
          <a:p>
            <a:r>
              <a:rPr lang="en-US" sz="2000" dirty="0" smtClean="0"/>
              <a:t>Ranges of primitive data types depends on the number of bits allocated by the compiler and hardware circuit. </a:t>
            </a:r>
          </a:p>
          <a:p>
            <a:r>
              <a:rPr lang="en-US" sz="2000" dirty="0" smtClean="0"/>
              <a:t>Typically an integer ranges from -2,147,483,648 to 2,147,483,647</a:t>
            </a:r>
          </a:p>
          <a:p>
            <a:r>
              <a:rPr lang="en-US" sz="2000" dirty="0" smtClean="0"/>
              <a:t>Character type ranges from -128 to 127 or 0 to 255</a:t>
            </a:r>
          </a:p>
          <a:p>
            <a:r>
              <a:rPr lang="en-US" sz="2000" dirty="0" smtClean="0"/>
              <a:t>Operations on primitive data types are often included in the CPU instructions set</a:t>
            </a:r>
            <a:endParaRPr lang="en-US" sz="2000" dirty="0"/>
          </a:p>
        </p:txBody>
      </p:sp>
      <p:pic>
        <p:nvPicPr>
          <p:cNvPr id="3074" name="Picture 2"/>
          <p:cNvPicPr>
            <a:picLocks noChangeAspect="1" noChangeArrowheads="1"/>
          </p:cNvPicPr>
          <p:nvPr/>
        </p:nvPicPr>
        <p:blipFill>
          <a:blip r:embed="rId2"/>
          <a:srcRect/>
          <a:stretch>
            <a:fillRect/>
          </a:stretch>
        </p:blipFill>
        <p:spPr bwMode="auto">
          <a:xfrm>
            <a:off x="1371600" y="3200400"/>
            <a:ext cx="6705600" cy="31908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b="1" dirty="0">
                <a:solidFill>
                  <a:prstClr val="black"/>
                </a:solidFill>
              </a:rPr>
              <a:t>Data Types</a:t>
            </a:r>
            <a:endParaRPr lang="en-US" dirty="0"/>
          </a:p>
        </p:txBody>
      </p:sp>
      <p:sp>
        <p:nvSpPr>
          <p:cNvPr id="3" name="Content Placeholder 2"/>
          <p:cNvSpPr>
            <a:spLocks noGrp="1"/>
          </p:cNvSpPr>
          <p:nvPr>
            <p:ph idx="1"/>
          </p:nvPr>
        </p:nvSpPr>
        <p:spPr>
          <a:xfrm>
            <a:off x="457200" y="685800"/>
            <a:ext cx="8229600" cy="5440363"/>
          </a:xfrm>
        </p:spPr>
        <p:txBody>
          <a:bodyPr>
            <a:normAutofit/>
          </a:bodyPr>
          <a:lstStyle/>
          <a:p>
            <a:pPr marL="0" indent="0">
              <a:buNone/>
            </a:pPr>
            <a:r>
              <a:rPr lang="en-US" sz="2400" b="1" dirty="0" smtClean="0"/>
              <a:t>Composite Data Type</a:t>
            </a:r>
          </a:p>
          <a:p>
            <a:r>
              <a:rPr lang="en-US" sz="2400" dirty="0" smtClean="0"/>
              <a:t>Complex data type are defined using combination of primitive data type</a:t>
            </a:r>
          </a:p>
          <a:p>
            <a:r>
              <a:rPr lang="en-US" sz="2400" dirty="0" smtClean="0"/>
              <a:t>Composite data type can be arrays, strings and vectors</a:t>
            </a:r>
          </a:p>
          <a:p>
            <a:pPr lvl="1">
              <a:buFont typeface="Wingdings" panose="05000000000000000000" pitchFamily="2" charset="2"/>
              <a:buChar char="q"/>
            </a:pPr>
            <a:r>
              <a:rPr lang="en-US" sz="2000" dirty="0" smtClean="0"/>
              <a:t>An array is a collection of homogeneous data types</a:t>
            </a:r>
          </a:p>
          <a:p>
            <a:pPr lvl="1">
              <a:buFont typeface="Wingdings" panose="05000000000000000000" pitchFamily="2" charset="2"/>
              <a:buChar char="q"/>
            </a:pPr>
            <a:r>
              <a:rPr lang="en-US" sz="2000" dirty="0" smtClean="0"/>
              <a:t>Vectors are mathematical explanation of arrays</a:t>
            </a:r>
          </a:p>
          <a:p>
            <a:pPr lvl="1">
              <a:buFont typeface="Wingdings" panose="05000000000000000000" pitchFamily="2" charset="2"/>
              <a:buChar char="q"/>
            </a:pPr>
            <a:r>
              <a:rPr lang="en-US" sz="2000" dirty="0" smtClean="0"/>
              <a:t>String in a combination of characters</a:t>
            </a:r>
            <a:endParaRPr lang="en-US" sz="2000" dirty="0"/>
          </a:p>
        </p:txBody>
      </p:sp>
    </p:spTree>
    <p:extLst>
      <p:ext uri="{BB962C8B-B14F-4D97-AF65-F5344CB8AC3E}">
        <p14:creationId xmlns:p14="http://schemas.microsoft.com/office/powerpoint/2010/main" val="2211691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000" b="1" dirty="0" smtClean="0"/>
              <a:t>Why we need Data Structures</a:t>
            </a:r>
            <a:endParaRPr lang="en-US" sz="2000" b="1" dirty="0"/>
          </a:p>
        </p:txBody>
      </p:sp>
      <p:sp>
        <p:nvSpPr>
          <p:cNvPr id="3" name="Content Placeholder 2"/>
          <p:cNvSpPr>
            <a:spLocks noGrp="1"/>
          </p:cNvSpPr>
          <p:nvPr>
            <p:ph idx="1"/>
          </p:nvPr>
        </p:nvSpPr>
        <p:spPr>
          <a:xfrm>
            <a:off x="457200" y="990600"/>
            <a:ext cx="8229600" cy="5135563"/>
          </a:xfrm>
        </p:spPr>
        <p:txBody>
          <a:bodyPr>
            <a:normAutofit/>
          </a:bodyPr>
          <a:lstStyle/>
          <a:p>
            <a:r>
              <a:rPr lang="en-US" sz="2000" dirty="0" smtClean="0"/>
              <a:t>Primitive and composite data types are sufficient for solving problems</a:t>
            </a:r>
          </a:p>
          <a:p>
            <a:r>
              <a:rPr lang="en-US" sz="2000" dirty="0" smtClean="0"/>
              <a:t>The early computer application depended on the built in data types of programming language</a:t>
            </a:r>
          </a:p>
          <a:p>
            <a:r>
              <a:rPr lang="en-US" sz="2000" dirty="0" smtClean="0"/>
              <a:t>Primitives data types are not always sufficient to solve advanced problem</a:t>
            </a:r>
          </a:p>
          <a:p>
            <a:r>
              <a:rPr lang="en-US" sz="2000" dirty="0" smtClean="0"/>
              <a:t>Need for advanced data types arose due to the new paradigm of object oriented approach</a:t>
            </a:r>
          </a:p>
          <a:p>
            <a:r>
              <a:rPr lang="en-US" sz="2000" dirty="0" smtClean="0"/>
              <a:t>Data structure are meant to serve this special needs</a:t>
            </a:r>
            <a:endParaRPr lang="en-US" sz="2000" dirty="0"/>
          </a:p>
        </p:txBody>
      </p:sp>
    </p:spTree>
    <p:extLst>
      <p:ext uri="{BB962C8B-B14F-4D97-AF65-F5344CB8AC3E}">
        <p14:creationId xmlns:p14="http://schemas.microsoft.com/office/powerpoint/2010/main" val="360574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639762"/>
          </a:xfrm>
        </p:spPr>
        <p:txBody>
          <a:bodyPr>
            <a:normAutofit/>
          </a:bodyPr>
          <a:lstStyle/>
          <a:p>
            <a:r>
              <a:rPr lang="en-US" sz="2000" b="1" dirty="0" smtClean="0"/>
              <a:t>Data structures</a:t>
            </a:r>
            <a:endParaRPr lang="en-US" sz="2000" b="1" dirty="0"/>
          </a:p>
        </p:txBody>
      </p:sp>
      <p:sp>
        <p:nvSpPr>
          <p:cNvPr id="3" name="Content Placeholder 2"/>
          <p:cNvSpPr>
            <a:spLocks noGrp="1"/>
          </p:cNvSpPr>
          <p:nvPr>
            <p:ph idx="1"/>
          </p:nvPr>
        </p:nvSpPr>
        <p:spPr>
          <a:xfrm>
            <a:off x="457200" y="990601"/>
            <a:ext cx="8229600" cy="2667000"/>
          </a:xfrm>
        </p:spPr>
        <p:txBody>
          <a:bodyPr>
            <a:normAutofit/>
          </a:bodyPr>
          <a:lstStyle/>
          <a:p>
            <a:r>
              <a:rPr lang="en-US" sz="2000" dirty="0" smtClean="0"/>
              <a:t>It is a programming construct that stores a collection of data items</a:t>
            </a:r>
          </a:p>
          <a:p>
            <a:r>
              <a:rPr lang="en-US" sz="2000" dirty="0" smtClean="0"/>
              <a:t>Actually its not just an extension of composite data type</a:t>
            </a:r>
          </a:p>
          <a:p>
            <a:r>
              <a:rPr lang="en-US" sz="2000" dirty="0" smtClean="0"/>
              <a:t>Two significant differences are:</a:t>
            </a:r>
          </a:p>
          <a:p>
            <a:pPr>
              <a:buFont typeface="Wingdings" panose="05000000000000000000" pitchFamily="2" charset="2"/>
              <a:buChar char="q"/>
            </a:pPr>
            <a:r>
              <a:rPr lang="en-US" sz="2000" dirty="0" smtClean="0"/>
              <a:t>First, it encompasses both primitive and composite data type</a:t>
            </a:r>
          </a:p>
          <a:p>
            <a:pPr>
              <a:buFont typeface="Wingdings" panose="05000000000000000000" pitchFamily="2" charset="2"/>
              <a:buChar char="q"/>
            </a:pPr>
            <a:r>
              <a:rPr lang="en-US" sz="2000" dirty="0" smtClean="0"/>
              <a:t>Secondly, it includes some kind of relationship among the data types</a:t>
            </a:r>
          </a:p>
          <a:p>
            <a:pPr>
              <a:buFont typeface="Wingdings" panose="05000000000000000000" pitchFamily="2" charset="2"/>
              <a:buChar char="q"/>
            </a:pPr>
            <a:r>
              <a:rPr lang="en-US" sz="2000" dirty="0" smtClean="0"/>
              <a:t>For example: string</a:t>
            </a:r>
          </a:p>
          <a:p>
            <a:endParaRPr lang="en-US" sz="2000" dirty="0"/>
          </a:p>
        </p:txBody>
      </p:sp>
      <p:pic>
        <p:nvPicPr>
          <p:cNvPr id="4" name="Picture 3"/>
          <p:cNvPicPr>
            <a:picLocks noChangeAspect="1"/>
          </p:cNvPicPr>
          <p:nvPr/>
        </p:nvPicPr>
        <p:blipFill>
          <a:blip r:embed="rId2"/>
          <a:stretch>
            <a:fillRect/>
          </a:stretch>
        </p:blipFill>
        <p:spPr>
          <a:xfrm>
            <a:off x="785279" y="3856040"/>
            <a:ext cx="7573442" cy="2205750"/>
          </a:xfrm>
          <a:prstGeom prst="rect">
            <a:avLst/>
          </a:prstGeom>
        </p:spPr>
      </p:pic>
    </p:spTree>
    <p:extLst>
      <p:ext uri="{BB962C8B-B14F-4D97-AF65-F5344CB8AC3E}">
        <p14:creationId xmlns:p14="http://schemas.microsoft.com/office/powerpoint/2010/main" val="13784218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000" b="1" dirty="0" smtClean="0"/>
              <a:t>Classification of </a:t>
            </a:r>
            <a:r>
              <a:rPr lang="en-US" sz="2000" b="1" dirty="0"/>
              <a:t>D</a:t>
            </a:r>
            <a:r>
              <a:rPr lang="en-US" sz="2000" b="1" dirty="0" smtClean="0"/>
              <a:t>ata </a:t>
            </a:r>
            <a:r>
              <a:rPr lang="en-US" sz="2000" b="1" dirty="0"/>
              <a:t>S</a:t>
            </a:r>
            <a:r>
              <a:rPr lang="en-US" sz="2000" b="1" dirty="0" smtClean="0"/>
              <a:t>tructure</a:t>
            </a:r>
            <a:endParaRPr lang="en-US" sz="2000" b="1" dirty="0"/>
          </a:p>
        </p:txBody>
      </p:sp>
      <p:sp>
        <p:nvSpPr>
          <p:cNvPr id="3" name="Content Placeholder 2"/>
          <p:cNvSpPr>
            <a:spLocks noGrp="1"/>
          </p:cNvSpPr>
          <p:nvPr>
            <p:ph idx="1"/>
          </p:nvPr>
        </p:nvSpPr>
        <p:spPr>
          <a:xfrm>
            <a:off x="457200" y="990601"/>
            <a:ext cx="8229600" cy="1676400"/>
          </a:xfrm>
        </p:spPr>
        <p:txBody>
          <a:bodyPr>
            <a:normAutofit/>
          </a:bodyPr>
          <a:lstStyle/>
          <a:p>
            <a:r>
              <a:rPr lang="en-US" sz="2000" dirty="0" smtClean="0"/>
              <a:t>Data Structures are classified into two types: Linear and Non-linear </a:t>
            </a:r>
          </a:p>
          <a:p>
            <a:r>
              <a:rPr lang="en-US" sz="2000" dirty="0" smtClean="0"/>
              <a:t>A structure in which data elements are organized in in sequence is referred to as linear</a:t>
            </a:r>
          </a:p>
          <a:p>
            <a:r>
              <a:rPr lang="en-US" sz="2000" dirty="0" smtClean="0"/>
              <a:t>Examples are: arrays, linked lists, stacks and queue </a:t>
            </a:r>
            <a:endParaRPr lang="en-US" sz="2000" dirty="0"/>
          </a:p>
        </p:txBody>
      </p:sp>
      <p:pic>
        <p:nvPicPr>
          <p:cNvPr id="4" name="Picture 3"/>
          <p:cNvPicPr>
            <a:picLocks noChangeAspect="1"/>
          </p:cNvPicPr>
          <p:nvPr/>
        </p:nvPicPr>
        <p:blipFill>
          <a:blip r:embed="rId2"/>
          <a:stretch>
            <a:fillRect/>
          </a:stretch>
        </p:blipFill>
        <p:spPr>
          <a:xfrm>
            <a:off x="457200" y="2709862"/>
            <a:ext cx="8229600" cy="1709738"/>
          </a:xfrm>
          <a:prstGeom prst="rect">
            <a:avLst/>
          </a:prstGeom>
        </p:spPr>
      </p:pic>
    </p:spTree>
    <p:extLst>
      <p:ext uri="{BB962C8B-B14F-4D97-AF65-F5344CB8AC3E}">
        <p14:creationId xmlns:p14="http://schemas.microsoft.com/office/powerpoint/2010/main" val="8224180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000" b="1" dirty="0"/>
              <a:t>Classification of Data Structure</a:t>
            </a:r>
            <a:endParaRPr lang="en-US" sz="2000" dirty="0"/>
          </a:p>
        </p:txBody>
      </p:sp>
      <p:sp>
        <p:nvSpPr>
          <p:cNvPr id="3" name="Content Placeholder 2"/>
          <p:cNvSpPr>
            <a:spLocks noGrp="1"/>
          </p:cNvSpPr>
          <p:nvPr>
            <p:ph idx="1"/>
          </p:nvPr>
        </p:nvSpPr>
        <p:spPr>
          <a:xfrm>
            <a:off x="457200" y="990600"/>
            <a:ext cx="8229600" cy="2819399"/>
          </a:xfrm>
        </p:spPr>
        <p:txBody>
          <a:bodyPr>
            <a:normAutofit/>
          </a:bodyPr>
          <a:lstStyle/>
          <a:p>
            <a:pPr marL="0" indent="0">
              <a:buNone/>
            </a:pPr>
            <a:r>
              <a:rPr lang="en-US" sz="2000" b="1" dirty="0"/>
              <a:t>Non-linear data structure </a:t>
            </a:r>
            <a:endParaRPr lang="en-US" sz="2000" b="1" dirty="0" smtClean="0"/>
          </a:p>
          <a:p>
            <a:r>
              <a:rPr lang="en-US" sz="2000" dirty="0" smtClean="0"/>
              <a:t>Relationship between data items can be hierarchical</a:t>
            </a:r>
          </a:p>
          <a:p>
            <a:r>
              <a:rPr lang="en-US" sz="2000" dirty="0" smtClean="0"/>
              <a:t>Linkage may be single or bi-directional</a:t>
            </a:r>
          </a:p>
          <a:p>
            <a:r>
              <a:rPr lang="en-US" sz="2000" dirty="0" smtClean="0"/>
              <a:t>Common example: tree and graph</a:t>
            </a:r>
            <a:endParaRPr lang="en-US" sz="2000" dirty="0"/>
          </a:p>
        </p:txBody>
      </p:sp>
      <p:pic>
        <p:nvPicPr>
          <p:cNvPr id="5" name="Picture 4"/>
          <p:cNvPicPr>
            <a:picLocks noChangeAspect="1"/>
          </p:cNvPicPr>
          <p:nvPr/>
        </p:nvPicPr>
        <p:blipFill>
          <a:blip r:embed="rId2"/>
          <a:stretch>
            <a:fillRect/>
          </a:stretch>
        </p:blipFill>
        <p:spPr>
          <a:xfrm>
            <a:off x="533400" y="2971800"/>
            <a:ext cx="7239000" cy="2619375"/>
          </a:xfrm>
          <a:prstGeom prst="rect">
            <a:avLst/>
          </a:prstGeom>
        </p:spPr>
      </p:pic>
    </p:spTree>
    <p:extLst>
      <p:ext uri="{BB962C8B-B14F-4D97-AF65-F5344CB8AC3E}">
        <p14:creationId xmlns:p14="http://schemas.microsoft.com/office/powerpoint/2010/main" val="974594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3562"/>
          </a:xfrm>
        </p:spPr>
        <p:txBody>
          <a:bodyPr>
            <a:normAutofit fontScale="90000"/>
          </a:bodyPr>
          <a:lstStyle/>
          <a:p>
            <a:r>
              <a:rPr lang="en-US" b="1" dirty="0" smtClean="0"/>
              <a:t>Basic Operations</a:t>
            </a:r>
            <a:br>
              <a:rPr lang="en-US" b="1" dirty="0" smtClean="0"/>
            </a:br>
            <a:endParaRPr lang="en-US" dirty="0"/>
          </a:p>
        </p:txBody>
      </p:sp>
      <p:sp>
        <p:nvSpPr>
          <p:cNvPr id="3" name="Content Placeholder 2"/>
          <p:cNvSpPr>
            <a:spLocks noGrp="1"/>
          </p:cNvSpPr>
          <p:nvPr>
            <p:ph idx="1"/>
          </p:nvPr>
        </p:nvSpPr>
        <p:spPr/>
        <p:txBody>
          <a:bodyPr>
            <a:normAutofit/>
          </a:bodyPr>
          <a:lstStyle/>
          <a:p>
            <a:r>
              <a:rPr lang="en-US" sz="2200" dirty="0" smtClean="0"/>
              <a:t>The data in the data structures are processed by certain operations. The particular data structure chosen largely depends on the frequency of the operation that needs to be performed on the data structure.</a:t>
            </a:r>
          </a:p>
          <a:p>
            <a:pPr lvl="1"/>
            <a:r>
              <a:rPr lang="en-US" sz="2200" dirty="0" smtClean="0"/>
              <a:t>Traversing</a:t>
            </a:r>
          </a:p>
          <a:p>
            <a:pPr lvl="1"/>
            <a:r>
              <a:rPr lang="en-US" sz="2200" dirty="0" smtClean="0"/>
              <a:t>Searching</a:t>
            </a:r>
          </a:p>
          <a:p>
            <a:pPr lvl="1"/>
            <a:r>
              <a:rPr lang="en-US" sz="2200" dirty="0" smtClean="0"/>
              <a:t>Insertion</a:t>
            </a:r>
          </a:p>
          <a:p>
            <a:pPr lvl="1"/>
            <a:r>
              <a:rPr lang="en-US" sz="2200" dirty="0" smtClean="0"/>
              <a:t>Deletion</a:t>
            </a:r>
          </a:p>
          <a:p>
            <a:pPr lvl="1"/>
            <a:r>
              <a:rPr lang="en-US" sz="2200" dirty="0" smtClean="0"/>
              <a:t>Sorting</a:t>
            </a:r>
          </a:p>
          <a:p>
            <a:pPr lvl="1"/>
            <a:r>
              <a:rPr lang="en-US" sz="2200" dirty="0" smtClean="0"/>
              <a:t>Merging</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000" b="1" dirty="0" smtClean="0"/>
              <a:t>User Defined data structure</a:t>
            </a:r>
            <a:endParaRPr lang="en-US" sz="2000" b="1" dirty="0"/>
          </a:p>
        </p:txBody>
      </p:sp>
      <p:sp>
        <p:nvSpPr>
          <p:cNvPr id="3" name="Content Placeholder 2"/>
          <p:cNvSpPr>
            <a:spLocks noGrp="1"/>
          </p:cNvSpPr>
          <p:nvPr>
            <p:ph idx="1"/>
          </p:nvPr>
        </p:nvSpPr>
        <p:spPr>
          <a:xfrm>
            <a:off x="457200" y="838200"/>
            <a:ext cx="8229600" cy="5867399"/>
          </a:xfrm>
        </p:spPr>
        <p:txBody>
          <a:bodyPr>
            <a:normAutofit/>
          </a:bodyPr>
          <a:lstStyle/>
          <a:p>
            <a:r>
              <a:rPr lang="en-US" sz="2000" dirty="0" smtClean="0"/>
              <a:t>Stack, queue and tree are general purpose data structure, called classic data structures</a:t>
            </a:r>
          </a:p>
          <a:p>
            <a:r>
              <a:rPr lang="en-US" sz="2000" dirty="0" smtClean="0"/>
              <a:t>We can also create our </a:t>
            </a:r>
            <a:r>
              <a:rPr lang="en-US" sz="2000" dirty="0"/>
              <a:t>own </a:t>
            </a:r>
            <a:r>
              <a:rPr lang="en-US" sz="2000" dirty="0" smtClean="0"/>
              <a:t>data structure called user defined data structure</a:t>
            </a:r>
          </a:p>
          <a:p>
            <a:r>
              <a:rPr lang="en-US" sz="2000" dirty="0" smtClean="0"/>
              <a:t>For example we can define a data structure to store records of 100 employees</a:t>
            </a:r>
          </a:p>
          <a:p>
            <a:pPr lvl="1">
              <a:buFont typeface="Wingdings" panose="05000000000000000000" pitchFamily="2" charset="2"/>
              <a:buChar char="§"/>
            </a:pPr>
            <a:r>
              <a:rPr lang="en-US" sz="1600" dirty="0" smtClean="0"/>
              <a:t>Each record consists of employee name , designation and salary</a:t>
            </a:r>
          </a:p>
          <a:p>
            <a:pPr lvl="1">
              <a:buFont typeface="Wingdings" panose="05000000000000000000" pitchFamily="2" charset="2"/>
              <a:buChar char="§"/>
            </a:pPr>
            <a:r>
              <a:rPr lang="en-US" sz="1600" dirty="0" smtClean="0"/>
              <a:t>The code fragment in C might be as follows:</a:t>
            </a:r>
          </a:p>
          <a:p>
            <a:pPr lvl="1">
              <a:buFont typeface="Wingdings" panose="05000000000000000000" pitchFamily="2" charset="2"/>
              <a:buChar char="§"/>
            </a:pPr>
            <a:endParaRPr lang="en-US" sz="1600" dirty="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a:p>
          <a:p>
            <a:pPr lvl="1">
              <a:buFont typeface="Wingdings" panose="05000000000000000000" pitchFamily="2" charset="2"/>
              <a:buChar char="§"/>
            </a:pPr>
            <a:r>
              <a:rPr lang="en-US" sz="1600" dirty="0" smtClean="0"/>
              <a:t>The element of employee array can be accessed using C notation as follows:</a:t>
            </a:r>
          </a:p>
          <a:p>
            <a:pPr marL="457200" lvl="1" indent="0">
              <a:buNone/>
            </a:pPr>
            <a:r>
              <a:rPr lang="en-US" sz="1600" dirty="0" smtClean="0"/>
              <a:t>EMP[0].name</a:t>
            </a:r>
          </a:p>
          <a:p>
            <a:pPr lvl="1">
              <a:buFont typeface="Wingdings" panose="05000000000000000000" pitchFamily="2" charset="2"/>
              <a:buChar char="§"/>
            </a:pPr>
            <a:endParaRPr lang="en-US" sz="1600" dirty="0"/>
          </a:p>
        </p:txBody>
      </p:sp>
      <p:pic>
        <p:nvPicPr>
          <p:cNvPr id="4" name="Picture 3"/>
          <p:cNvPicPr>
            <a:picLocks noChangeAspect="1"/>
          </p:cNvPicPr>
          <p:nvPr/>
        </p:nvPicPr>
        <p:blipFill>
          <a:blip r:embed="rId2"/>
          <a:stretch>
            <a:fillRect/>
          </a:stretch>
        </p:blipFill>
        <p:spPr>
          <a:xfrm>
            <a:off x="3124200" y="3657600"/>
            <a:ext cx="2438400" cy="1981200"/>
          </a:xfrm>
          <a:prstGeom prst="rect">
            <a:avLst/>
          </a:prstGeom>
        </p:spPr>
      </p:pic>
    </p:spTree>
    <p:extLst>
      <p:ext uri="{BB962C8B-B14F-4D97-AF65-F5344CB8AC3E}">
        <p14:creationId xmlns:p14="http://schemas.microsoft.com/office/powerpoint/2010/main" val="121447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100" b="1" dirty="0" smtClean="0"/>
              <a:t>Course Information</a:t>
            </a:r>
            <a:endParaRPr lang="en-US" sz="3100" dirty="0"/>
          </a:p>
        </p:txBody>
      </p:sp>
      <p:sp>
        <p:nvSpPr>
          <p:cNvPr id="3" name="Content Placeholder 2"/>
          <p:cNvSpPr>
            <a:spLocks noGrp="1"/>
          </p:cNvSpPr>
          <p:nvPr>
            <p:ph idx="1"/>
          </p:nvPr>
        </p:nvSpPr>
        <p:spPr>
          <a:xfrm>
            <a:off x="457200" y="1219200"/>
            <a:ext cx="8229600" cy="5257800"/>
          </a:xfrm>
        </p:spPr>
        <p:txBody>
          <a:bodyPr>
            <a:normAutofit fontScale="40000" lnSpcReduction="20000"/>
          </a:bodyPr>
          <a:lstStyle/>
          <a:p>
            <a:endParaRPr lang="en-US" dirty="0" smtClean="0"/>
          </a:p>
          <a:p>
            <a:endParaRPr lang="en-US" dirty="0" smtClean="0"/>
          </a:p>
          <a:p>
            <a:pPr>
              <a:buFont typeface="Wingdings" pitchFamily="2" charset="2"/>
              <a:buChar char="Ø"/>
            </a:pPr>
            <a:r>
              <a:rPr lang="en-US" sz="6200" b="1" dirty="0" smtClean="0"/>
              <a:t>Textbook: </a:t>
            </a:r>
          </a:p>
          <a:p>
            <a:pPr lvl="2"/>
            <a:r>
              <a:rPr lang="en-US" sz="6200" dirty="0" smtClean="0"/>
              <a:t>Data Structure – A </a:t>
            </a:r>
            <a:r>
              <a:rPr lang="en-US" sz="6200" dirty="0" err="1" smtClean="0"/>
              <a:t>Pseudocode</a:t>
            </a:r>
            <a:r>
              <a:rPr lang="en-US" sz="6200" dirty="0" smtClean="0"/>
              <a:t> Approach with C - Richard F. </a:t>
            </a:r>
            <a:r>
              <a:rPr lang="en-US" sz="6200" dirty="0" err="1" smtClean="0"/>
              <a:t>Gilberg</a:t>
            </a:r>
            <a:r>
              <a:rPr lang="en-US" sz="6200" dirty="0" smtClean="0"/>
              <a:t>, </a:t>
            </a:r>
            <a:r>
              <a:rPr lang="en-US" sz="6200" dirty="0" err="1" smtClean="0"/>
              <a:t>Behrouz</a:t>
            </a:r>
            <a:r>
              <a:rPr lang="en-US" sz="6200" dirty="0" smtClean="0"/>
              <a:t> A. </a:t>
            </a:r>
            <a:r>
              <a:rPr lang="en-US" sz="6200" dirty="0" err="1" smtClean="0"/>
              <a:t>Forouzan</a:t>
            </a:r>
            <a:r>
              <a:rPr lang="en-US" sz="6200" dirty="0" smtClean="0"/>
              <a:t>.</a:t>
            </a:r>
          </a:p>
          <a:p>
            <a:pPr>
              <a:buNone/>
            </a:pPr>
            <a:r>
              <a:rPr lang="en-US" sz="6200" b="1" dirty="0" smtClean="0"/>
              <a:t>                           </a:t>
            </a:r>
            <a:endParaRPr lang="en-US" sz="6200" dirty="0" smtClean="0"/>
          </a:p>
          <a:p>
            <a:pPr>
              <a:buFont typeface="Wingdings" pitchFamily="2" charset="2"/>
              <a:buChar char="Ø"/>
            </a:pPr>
            <a:r>
              <a:rPr lang="en-US" sz="6200" b="1" dirty="0" smtClean="0"/>
              <a:t>Mark Distribution </a:t>
            </a:r>
          </a:p>
          <a:p>
            <a:pPr lvl="2"/>
            <a:r>
              <a:rPr lang="en-US" sz="6200" dirty="0" smtClean="0"/>
              <a:t>Class Participation              5%</a:t>
            </a:r>
          </a:p>
          <a:p>
            <a:pPr lvl="2"/>
            <a:r>
              <a:rPr lang="en-US" sz="6200" dirty="0" smtClean="0"/>
              <a:t>Assignments                        5%</a:t>
            </a:r>
          </a:p>
          <a:p>
            <a:pPr lvl="2"/>
            <a:r>
              <a:rPr lang="en-US" sz="6200" dirty="0" smtClean="0"/>
              <a:t>Quiz		                        10%</a:t>
            </a:r>
          </a:p>
          <a:p>
            <a:pPr lvl="2"/>
            <a:r>
              <a:rPr lang="en-US" sz="6200" dirty="0" smtClean="0"/>
              <a:t>1st Mid Term Exam             15%</a:t>
            </a:r>
          </a:p>
          <a:p>
            <a:pPr lvl="2"/>
            <a:r>
              <a:rPr lang="en-US" sz="6200" dirty="0" smtClean="0"/>
              <a:t>2nd Mid Term Exam            20%</a:t>
            </a:r>
          </a:p>
          <a:p>
            <a:pPr lvl="2"/>
            <a:r>
              <a:rPr lang="en-US" sz="6200" dirty="0" smtClean="0"/>
              <a:t>Final Exam	                         20%</a:t>
            </a:r>
          </a:p>
          <a:p>
            <a:pPr lvl="2"/>
            <a:r>
              <a:rPr lang="en-US" sz="6200" dirty="0" smtClean="0"/>
              <a:t>Lab		                         25%</a:t>
            </a:r>
          </a:p>
          <a:p>
            <a:pPr lvl="2"/>
            <a:endParaRPr lang="en-US" sz="7200" dirty="0" smtClean="0"/>
          </a:p>
          <a:p>
            <a:pPr>
              <a:buNone/>
            </a:pPr>
            <a:endParaRPr lang="en-US" sz="51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000" b="1" dirty="0" smtClean="0"/>
              <a:t>Storage Structures</a:t>
            </a:r>
            <a:endParaRPr lang="en-US" sz="2000" b="1" dirty="0"/>
          </a:p>
        </p:txBody>
      </p:sp>
      <p:sp>
        <p:nvSpPr>
          <p:cNvPr id="3" name="Content Placeholder 2"/>
          <p:cNvSpPr>
            <a:spLocks noGrp="1"/>
          </p:cNvSpPr>
          <p:nvPr>
            <p:ph idx="1"/>
          </p:nvPr>
        </p:nvSpPr>
        <p:spPr>
          <a:xfrm>
            <a:off x="457200" y="914401"/>
            <a:ext cx="8229600" cy="2209800"/>
          </a:xfrm>
        </p:spPr>
        <p:txBody>
          <a:bodyPr>
            <a:normAutofit/>
          </a:bodyPr>
          <a:lstStyle/>
          <a:p>
            <a:r>
              <a:rPr lang="en-US" sz="2000" dirty="0" smtClean="0"/>
              <a:t>It describes how the data item are stored in the memory</a:t>
            </a:r>
          </a:p>
          <a:p>
            <a:r>
              <a:rPr lang="en-US" sz="2000" dirty="0" smtClean="0"/>
              <a:t>Provides a map how the data elements are allocated memory space</a:t>
            </a:r>
          </a:p>
          <a:p>
            <a:r>
              <a:rPr lang="en-US" sz="2000" dirty="0" smtClean="0"/>
              <a:t>Elements are stores in consecutive and disjoint storage of memory location</a:t>
            </a:r>
          </a:p>
          <a:p>
            <a:r>
              <a:rPr lang="en-US" sz="2000" dirty="0" smtClean="0"/>
              <a:t>Each location is identified by unique number called memory address</a:t>
            </a:r>
          </a:p>
          <a:p>
            <a:r>
              <a:rPr lang="en-US" sz="2000" dirty="0" smtClean="0"/>
              <a:t>To access the elements we need the address of the first element </a:t>
            </a:r>
            <a:endParaRPr lang="en-US" sz="2000" dirty="0"/>
          </a:p>
        </p:txBody>
      </p:sp>
      <p:pic>
        <p:nvPicPr>
          <p:cNvPr id="4" name="Picture 3"/>
          <p:cNvPicPr>
            <a:picLocks noChangeAspect="1"/>
          </p:cNvPicPr>
          <p:nvPr/>
        </p:nvPicPr>
        <p:blipFill>
          <a:blip r:embed="rId2"/>
          <a:stretch>
            <a:fillRect/>
          </a:stretch>
        </p:blipFill>
        <p:spPr>
          <a:xfrm>
            <a:off x="228601" y="3352800"/>
            <a:ext cx="4343400" cy="2971800"/>
          </a:xfrm>
          <a:prstGeom prst="rect">
            <a:avLst/>
          </a:prstGeom>
        </p:spPr>
      </p:pic>
      <p:pic>
        <p:nvPicPr>
          <p:cNvPr id="5" name="Picture 4"/>
          <p:cNvPicPr>
            <a:picLocks noChangeAspect="1"/>
          </p:cNvPicPr>
          <p:nvPr/>
        </p:nvPicPr>
        <p:blipFill>
          <a:blip r:embed="rId3"/>
          <a:stretch>
            <a:fillRect/>
          </a:stretch>
        </p:blipFill>
        <p:spPr>
          <a:xfrm>
            <a:off x="4894358" y="3352800"/>
            <a:ext cx="4071743" cy="2971800"/>
          </a:xfrm>
          <a:prstGeom prst="rect">
            <a:avLst/>
          </a:prstGeom>
        </p:spPr>
      </p:pic>
    </p:spTree>
    <p:extLst>
      <p:ext uri="{BB962C8B-B14F-4D97-AF65-F5344CB8AC3E}">
        <p14:creationId xmlns:p14="http://schemas.microsoft.com/office/powerpoint/2010/main" val="2606144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000" b="1" dirty="0" smtClean="0"/>
              <a:t>Abstract data Type</a:t>
            </a:r>
            <a:endParaRPr lang="en-US" sz="2000" b="1" dirty="0"/>
          </a:p>
        </p:txBody>
      </p:sp>
      <p:sp>
        <p:nvSpPr>
          <p:cNvPr id="3" name="Content Placeholder 2"/>
          <p:cNvSpPr>
            <a:spLocks noGrp="1"/>
          </p:cNvSpPr>
          <p:nvPr>
            <p:ph idx="1"/>
          </p:nvPr>
        </p:nvSpPr>
        <p:spPr>
          <a:xfrm>
            <a:off x="465161" y="1143000"/>
            <a:ext cx="8229600" cy="1828800"/>
          </a:xfrm>
        </p:spPr>
        <p:txBody>
          <a:bodyPr>
            <a:normAutofit fontScale="92500" lnSpcReduction="20000"/>
          </a:bodyPr>
          <a:lstStyle/>
          <a:p>
            <a:r>
              <a:rPr lang="en-US" sz="2000" dirty="0" smtClean="0"/>
              <a:t>ADT is a new concept to describe data structures</a:t>
            </a:r>
          </a:p>
          <a:p>
            <a:r>
              <a:rPr lang="en-US" sz="2000" dirty="0" smtClean="0"/>
              <a:t>ADT combined the description of data structure and associated operations</a:t>
            </a:r>
          </a:p>
          <a:p>
            <a:r>
              <a:rPr lang="en-US" sz="2000" dirty="0" smtClean="0"/>
              <a:t>ADT has following characteristics:</a:t>
            </a:r>
          </a:p>
          <a:p>
            <a:pPr marL="857250" lvl="1" indent="-457200">
              <a:buFont typeface="+mj-lt"/>
              <a:buAutoNum type="arabicPeriod"/>
            </a:pPr>
            <a:r>
              <a:rPr lang="en-US" sz="1600" dirty="0" smtClean="0"/>
              <a:t>Provides description of elements in terms of data type</a:t>
            </a:r>
          </a:p>
          <a:p>
            <a:pPr marL="857250" lvl="1" indent="-457200">
              <a:buFont typeface="+mj-lt"/>
              <a:buAutoNum type="arabicPeriod"/>
            </a:pPr>
            <a:r>
              <a:rPr lang="en-US" sz="1600" dirty="0" smtClean="0"/>
              <a:t>Defines relationship among individual elements</a:t>
            </a:r>
          </a:p>
          <a:p>
            <a:pPr marL="857250" lvl="1" indent="-457200">
              <a:buFont typeface="+mj-lt"/>
              <a:buAutoNum type="arabicPeriod"/>
            </a:pPr>
            <a:r>
              <a:rPr lang="en-US" sz="1600" dirty="0" smtClean="0"/>
              <a:t>Valid operation and parameter are to be passed</a:t>
            </a:r>
          </a:p>
          <a:p>
            <a:pPr marL="857250" lvl="1" indent="-457200">
              <a:buFont typeface="+mj-lt"/>
              <a:buAutoNum type="arabicPeriod"/>
            </a:pPr>
            <a:r>
              <a:rPr lang="en-US" sz="1600" dirty="0" smtClean="0"/>
              <a:t>Error condition associated with 	the operations</a:t>
            </a:r>
          </a:p>
          <a:p>
            <a:endParaRPr lang="en-US" sz="2000" dirty="0"/>
          </a:p>
        </p:txBody>
      </p:sp>
      <p:pic>
        <p:nvPicPr>
          <p:cNvPr id="4" name="Picture 3"/>
          <p:cNvPicPr>
            <a:picLocks noChangeAspect="1"/>
          </p:cNvPicPr>
          <p:nvPr/>
        </p:nvPicPr>
        <p:blipFill>
          <a:blip r:embed="rId2"/>
          <a:stretch>
            <a:fillRect/>
          </a:stretch>
        </p:blipFill>
        <p:spPr>
          <a:xfrm>
            <a:off x="457200" y="3429000"/>
            <a:ext cx="7834034" cy="3178875"/>
          </a:xfrm>
          <a:prstGeom prst="rect">
            <a:avLst/>
          </a:prstGeom>
        </p:spPr>
      </p:pic>
    </p:spTree>
    <p:extLst>
      <p:ext uri="{BB962C8B-B14F-4D97-AF65-F5344CB8AC3E}">
        <p14:creationId xmlns:p14="http://schemas.microsoft.com/office/powerpoint/2010/main" val="316537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000" b="1" dirty="0"/>
              <a:t>Abstract data Type</a:t>
            </a:r>
            <a:endParaRPr lang="en-US" sz="2000" dirty="0"/>
          </a:p>
        </p:txBody>
      </p:sp>
      <p:sp>
        <p:nvSpPr>
          <p:cNvPr id="3" name="Content Placeholder 2"/>
          <p:cNvSpPr>
            <a:spLocks noGrp="1"/>
          </p:cNvSpPr>
          <p:nvPr>
            <p:ph idx="1"/>
          </p:nvPr>
        </p:nvSpPr>
        <p:spPr>
          <a:xfrm>
            <a:off x="457200" y="990600"/>
            <a:ext cx="8229600" cy="2362199"/>
          </a:xfrm>
        </p:spPr>
        <p:txBody>
          <a:bodyPr>
            <a:normAutofit/>
          </a:bodyPr>
          <a:lstStyle/>
          <a:p>
            <a:r>
              <a:rPr lang="en-US" sz="2000" dirty="0" smtClean="0"/>
              <a:t>Set of operations associated with ADT is called interface </a:t>
            </a:r>
          </a:p>
          <a:p>
            <a:r>
              <a:rPr lang="en-US" sz="2000" dirty="0" smtClean="0"/>
              <a:t>Elements of ADT data structure are manipulated through an interface</a:t>
            </a:r>
          </a:p>
          <a:p>
            <a:r>
              <a:rPr lang="en-US" sz="2000" dirty="0" smtClean="0"/>
              <a:t>Implementation of data operations and data items are hidden from the application program  </a:t>
            </a:r>
          </a:p>
          <a:p>
            <a:r>
              <a:rPr lang="en-US" sz="2000" dirty="0" smtClean="0"/>
              <a:t>For example: An stack ADT contains operations like pop, push, peek, size, </a:t>
            </a:r>
            <a:r>
              <a:rPr lang="en-US" sz="2000" dirty="0" err="1" smtClean="0"/>
              <a:t>isempty</a:t>
            </a:r>
            <a:endParaRPr lang="en-US" sz="2000" dirty="0"/>
          </a:p>
        </p:txBody>
      </p:sp>
      <p:pic>
        <p:nvPicPr>
          <p:cNvPr id="4" name="Picture 3"/>
          <p:cNvPicPr>
            <a:picLocks noChangeAspect="1"/>
          </p:cNvPicPr>
          <p:nvPr/>
        </p:nvPicPr>
        <p:blipFill>
          <a:blip r:embed="rId2"/>
          <a:stretch>
            <a:fillRect/>
          </a:stretch>
        </p:blipFill>
        <p:spPr>
          <a:xfrm>
            <a:off x="2057400" y="3505199"/>
            <a:ext cx="4638675" cy="2819401"/>
          </a:xfrm>
          <a:prstGeom prst="rect">
            <a:avLst/>
          </a:prstGeom>
        </p:spPr>
      </p:pic>
    </p:spTree>
    <p:extLst>
      <p:ext uri="{BB962C8B-B14F-4D97-AF65-F5344CB8AC3E}">
        <p14:creationId xmlns:p14="http://schemas.microsoft.com/office/powerpoint/2010/main" val="3895812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334" y="381000"/>
            <a:ext cx="8230313" cy="591363"/>
          </a:xfrm>
          <a:prstGeom prst="rect">
            <a:avLst/>
          </a:prstGeom>
        </p:spPr>
      </p:pic>
      <p:sp>
        <p:nvSpPr>
          <p:cNvPr id="3" name="Content Placeholder 2"/>
          <p:cNvSpPr>
            <a:spLocks noGrp="1"/>
          </p:cNvSpPr>
          <p:nvPr>
            <p:ph idx="1"/>
          </p:nvPr>
        </p:nvSpPr>
        <p:spPr>
          <a:xfrm>
            <a:off x="457200" y="1066800"/>
            <a:ext cx="8229600" cy="5059363"/>
          </a:xfrm>
        </p:spPr>
        <p:txBody>
          <a:bodyPr>
            <a:normAutofit/>
          </a:bodyPr>
          <a:lstStyle/>
          <a:p>
            <a:r>
              <a:rPr lang="en-US" sz="2000" dirty="0" smtClean="0"/>
              <a:t>All built in primitive data types are ADT</a:t>
            </a:r>
          </a:p>
          <a:p>
            <a:r>
              <a:rPr lang="en-US" sz="2000" dirty="0" smtClean="0"/>
              <a:t>For example: in floating point type we can not add a new operation say exponentiations</a:t>
            </a:r>
          </a:p>
          <a:p>
            <a:r>
              <a:rPr lang="en-US" sz="2000" dirty="0" smtClean="0"/>
              <a:t>We can not enhance or shrink the range of allowed values</a:t>
            </a:r>
          </a:p>
          <a:p>
            <a:r>
              <a:rPr lang="en-US" sz="2000" dirty="0" smtClean="0"/>
              <a:t>That means ADT does not allow how the data structures would be coded</a:t>
            </a:r>
          </a:p>
          <a:p>
            <a:r>
              <a:rPr lang="en-US" sz="2000" dirty="0" smtClean="0"/>
              <a:t>It also does not provide how the data items are stored in  memory</a:t>
            </a:r>
          </a:p>
          <a:p>
            <a:r>
              <a:rPr lang="en-US" sz="2000" dirty="0" smtClean="0"/>
              <a:t>Implementation is hidden from the user</a:t>
            </a:r>
          </a:p>
          <a:p>
            <a:r>
              <a:rPr lang="en-US" sz="2000" dirty="0" smtClean="0"/>
              <a:t>Some high level language provide supports to ADT</a:t>
            </a:r>
          </a:p>
          <a:p>
            <a:pPr lvl="1">
              <a:buFont typeface="Wingdings" panose="05000000000000000000" pitchFamily="2" charset="2"/>
              <a:buChar char="q"/>
            </a:pPr>
            <a:r>
              <a:rPr lang="en-US" sz="1600" dirty="0" smtClean="0"/>
              <a:t>C supports built in </a:t>
            </a:r>
            <a:r>
              <a:rPr lang="en-US" sz="1600" dirty="0" err="1" smtClean="0"/>
              <a:t>struct</a:t>
            </a:r>
            <a:r>
              <a:rPr lang="en-US" sz="1600" dirty="0" smtClean="0"/>
              <a:t> type</a:t>
            </a:r>
          </a:p>
          <a:p>
            <a:pPr lvl="1">
              <a:buFont typeface="Wingdings" panose="05000000000000000000" pitchFamily="2" charset="2"/>
              <a:buChar char="q"/>
            </a:pPr>
            <a:r>
              <a:rPr lang="en-US" sz="1600" dirty="0" smtClean="0"/>
              <a:t>C++ class construct can be used as ADT</a:t>
            </a:r>
          </a:p>
          <a:p>
            <a:pPr lvl="1">
              <a:buFont typeface="Wingdings" panose="05000000000000000000" pitchFamily="2" charset="2"/>
              <a:buChar char="q"/>
            </a:pPr>
            <a:r>
              <a:rPr lang="en-US" sz="1600" dirty="0" smtClean="0"/>
              <a:t>JAVA ADT can be expressed as interface</a:t>
            </a:r>
            <a:endParaRPr lang="en-US" sz="1600" dirty="0"/>
          </a:p>
        </p:txBody>
      </p:sp>
    </p:spTree>
    <p:extLst>
      <p:ext uri="{BB962C8B-B14F-4D97-AF65-F5344CB8AC3E}">
        <p14:creationId xmlns:p14="http://schemas.microsoft.com/office/powerpoint/2010/main" val="2133985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000" b="1" dirty="0" smtClean="0"/>
              <a:t>Advantages of ADT</a:t>
            </a:r>
            <a:endParaRPr lang="en-US" sz="2000" b="1" dirty="0"/>
          </a:p>
        </p:txBody>
      </p:sp>
      <p:sp>
        <p:nvSpPr>
          <p:cNvPr id="3" name="Content Placeholder 2"/>
          <p:cNvSpPr>
            <a:spLocks noGrp="1"/>
          </p:cNvSpPr>
          <p:nvPr>
            <p:ph idx="1"/>
          </p:nvPr>
        </p:nvSpPr>
        <p:spPr>
          <a:xfrm>
            <a:off x="457200" y="1066800"/>
            <a:ext cx="8229600" cy="5059363"/>
          </a:xfrm>
        </p:spPr>
        <p:txBody>
          <a:bodyPr>
            <a:normAutofit/>
          </a:bodyPr>
          <a:lstStyle/>
          <a:p>
            <a:r>
              <a:rPr lang="en-US" sz="2000" dirty="0" smtClean="0"/>
              <a:t>Some advantages over the conventional data structures</a:t>
            </a:r>
          </a:p>
          <a:p>
            <a:r>
              <a:rPr lang="en-US" sz="2000" dirty="0" smtClean="0"/>
              <a:t>ADT is reusable and robust and is based on OOP and SE</a:t>
            </a:r>
          </a:p>
          <a:p>
            <a:r>
              <a:rPr lang="en-US" sz="2000" dirty="0" smtClean="0"/>
              <a:t>Can be reused at several places and it reduces coding effort</a:t>
            </a:r>
          </a:p>
          <a:p>
            <a:r>
              <a:rPr lang="en-US" sz="2000" dirty="0" smtClean="0"/>
              <a:t>Encapsulation ensures that data can not be corrupted</a:t>
            </a:r>
            <a:endParaRPr lang="en-US" sz="2000" dirty="0"/>
          </a:p>
        </p:txBody>
      </p:sp>
    </p:spTree>
    <p:extLst>
      <p:ext uri="{BB962C8B-B14F-4D97-AF65-F5344CB8AC3E}">
        <p14:creationId xmlns:p14="http://schemas.microsoft.com/office/powerpoint/2010/main" val="1783499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100" b="1" dirty="0" smtClean="0"/>
              <a:t/>
            </a:r>
            <a:br>
              <a:rPr lang="en-US" sz="3100" b="1" dirty="0" smtClean="0"/>
            </a:br>
            <a:r>
              <a:rPr lang="en-US" sz="3100" b="1" dirty="0" smtClean="0"/>
              <a:t/>
            </a:r>
            <a:br>
              <a:rPr lang="en-US" sz="3100" b="1" dirty="0" smtClean="0"/>
            </a:br>
            <a:r>
              <a:rPr lang="en-US" sz="3100" b="1" dirty="0" smtClean="0"/>
              <a:t>Objectives of course </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lvl="0">
              <a:buFont typeface="Wingdings" pitchFamily="2" charset="2"/>
              <a:buChar char="Ø"/>
            </a:pPr>
            <a:r>
              <a:rPr lang="en-US" sz="2000" dirty="0" smtClean="0"/>
              <a:t>The objective of this course is to make the students of Computer Science familiar with the basic and advanced data structures</a:t>
            </a:r>
          </a:p>
          <a:p>
            <a:pPr lvl="0">
              <a:buFont typeface="Wingdings" pitchFamily="2" charset="2"/>
              <a:buChar char="Ø"/>
            </a:pPr>
            <a:r>
              <a:rPr lang="en-US" sz="2000" dirty="0" smtClean="0"/>
              <a:t>To teach them how to choose appropriate data structure for improving the performance of a program. </a:t>
            </a:r>
          </a:p>
          <a:p>
            <a:pPr lvl="0">
              <a:buFont typeface="Wingdings" pitchFamily="2" charset="2"/>
              <a:buChar char="Ø"/>
            </a:pPr>
            <a:r>
              <a:rPr lang="en-US" sz="2000" dirty="0" smtClean="0"/>
              <a:t>Choose the appropriate data structure and algorithm design method for a specified application.</a:t>
            </a:r>
          </a:p>
          <a:p>
            <a:pPr lvl="0">
              <a:buFont typeface="Wingdings" pitchFamily="2" charset="2"/>
              <a:buChar char="Ø"/>
            </a:pPr>
            <a:r>
              <a:rPr lang="en-US" sz="2000" dirty="0" smtClean="0"/>
              <a:t>Choose appropriate Data structures </a:t>
            </a:r>
            <a:r>
              <a:rPr lang="en-US" sz="2000" smtClean="0"/>
              <a:t>to develop </a:t>
            </a:r>
            <a:r>
              <a:rPr lang="en-US" sz="2000" dirty="0" smtClean="0"/>
              <a:t>software system</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11162"/>
          </a:xfrm>
        </p:spPr>
        <p:txBody>
          <a:bodyPr>
            <a:noAutofit/>
          </a:bodyPr>
          <a:lstStyle/>
          <a:p>
            <a:r>
              <a:rPr lang="en-US" sz="2400" b="1" dirty="0" smtClean="0"/>
              <a:t>Topic Covered</a:t>
            </a:r>
            <a:endParaRPr lang="en-US" sz="2400" b="1" dirty="0"/>
          </a:p>
        </p:txBody>
      </p:sp>
      <p:sp>
        <p:nvSpPr>
          <p:cNvPr id="3" name="Content Placeholder 2"/>
          <p:cNvSpPr>
            <a:spLocks noGrp="1"/>
          </p:cNvSpPr>
          <p:nvPr>
            <p:ph idx="1"/>
          </p:nvPr>
        </p:nvSpPr>
        <p:spPr>
          <a:xfrm>
            <a:off x="457200" y="990600"/>
            <a:ext cx="8229600" cy="5135563"/>
          </a:xfrm>
        </p:spPr>
        <p:txBody>
          <a:bodyPr>
            <a:normAutofit/>
          </a:bodyPr>
          <a:lstStyle/>
          <a:p>
            <a:r>
              <a:rPr lang="en-US" sz="2000" dirty="0" smtClean="0"/>
              <a:t>Understand the concept of Data Structures</a:t>
            </a:r>
          </a:p>
          <a:p>
            <a:r>
              <a:rPr lang="en-US" sz="2000" dirty="0" smtClean="0"/>
              <a:t>Distinguish between data structures and Data types</a:t>
            </a:r>
          </a:p>
          <a:p>
            <a:r>
              <a:rPr lang="en-US" sz="2000" dirty="0" smtClean="0"/>
              <a:t>Learn how data structure are organized in computer</a:t>
            </a:r>
          </a:p>
          <a:p>
            <a:r>
              <a:rPr lang="en-US" sz="2000" dirty="0" smtClean="0"/>
              <a:t>Describe the characteristics of common types of data structure</a:t>
            </a:r>
          </a:p>
          <a:p>
            <a:r>
              <a:rPr lang="en-US" sz="2000" dirty="0" smtClean="0"/>
              <a:t>Understand the Abstract Data Type</a:t>
            </a:r>
          </a:p>
          <a:p>
            <a:r>
              <a:rPr lang="en-US" sz="2000" dirty="0" smtClean="0"/>
              <a:t>Describe the advantages of Abstract Data Type </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400" b="1" dirty="0" smtClean="0"/>
              <a:t>What is Data?</a:t>
            </a:r>
            <a:endParaRPr lang="en-US" sz="2400" b="1" dirty="0"/>
          </a:p>
        </p:txBody>
      </p:sp>
      <p:sp>
        <p:nvSpPr>
          <p:cNvPr id="3" name="Content Placeholder 2"/>
          <p:cNvSpPr>
            <a:spLocks noGrp="1"/>
          </p:cNvSpPr>
          <p:nvPr>
            <p:ph idx="1"/>
          </p:nvPr>
        </p:nvSpPr>
        <p:spPr>
          <a:xfrm>
            <a:off x="457200" y="914400"/>
            <a:ext cx="8229600" cy="5211763"/>
          </a:xfrm>
        </p:spPr>
        <p:txBody>
          <a:bodyPr>
            <a:normAutofit/>
          </a:bodyPr>
          <a:lstStyle/>
          <a:p>
            <a:pPr>
              <a:buFont typeface="Wingdings" pitchFamily="2" charset="2"/>
              <a:buChar char="Ø"/>
            </a:pPr>
            <a:r>
              <a:rPr lang="en-US" sz="2000" dirty="0" smtClean="0"/>
              <a:t>Data are simply values or set of values. </a:t>
            </a:r>
          </a:p>
          <a:p>
            <a:pPr>
              <a:buFont typeface="Wingdings" pitchFamily="2" charset="2"/>
              <a:buChar char="Ø"/>
            </a:pPr>
            <a:r>
              <a:rPr lang="en-US" sz="2000" dirty="0" smtClean="0"/>
              <a:t>Data  is the number or description of  name, quantity, nature of a person, subject or product </a:t>
            </a:r>
          </a:p>
          <a:p>
            <a:pPr>
              <a:buFont typeface="Wingdings" pitchFamily="2" charset="2"/>
              <a:buChar char="Ø"/>
            </a:pPr>
            <a:r>
              <a:rPr lang="en-US" sz="2000" dirty="0" smtClean="0"/>
              <a:t>Data may be in different language, pattern i.e. sign, letter, picture etc</a:t>
            </a:r>
          </a:p>
          <a:p>
            <a:pPr>
              <a:buFont typeface="Wingdings" pitchFamily="2" charset="2"/>
              <a:buChar char="Ø"/>
            </a:pPr>
            <a:r>
              <a:rPr lang="en-US" sz="2000" dirty="0" smtClean="0"/>
              <a:t>Data need to represent in machine code to operate or understand by computer.</a:t>
            </a:r>
          </a:p>
          <a:p>
            <a:pPr>
              <a:buFont typeface="Wingdings" pitchFamily="2" charset="2"/>
              <a:buChar char="Ø"/>
            </a:pPr>
            <a:r>
              <a:rPr lang="en-US" sz="2000" dirty="0" smtClean="0"/>
              <a:t>Example:  To make pay roll management system of a company we need name, designation, salary and code of an employee. So the value of all these filed is data. i.e. </a:t>
            </a:r>
            <a:r>
              <a:rPr lang="en-US" sz="2000" dirty="0" err="1" smtClean="0"/>
              <a:t>Mr.X</a:t>
            </a:r>
            <a:r>
              <a:rPr lang="en-US" sz="2000" dirty="0" smtClean="0"/>
              <a:t>, SO, 50k.</a:t>
            </a:r>
          </a:p>
          <a:p>
            <a:pPr>
              <a:buFont typeface="Wingdings" pitchFamily="2" charset="2"/>
              <a:buChar char="Ø"/>
            </a:pPr>
            <a:r>
              <a:rPr lang="en-US" sz="2000" smtClean="0"/>
              <a:t>‘Data’ </a:t>
            </a:r>
            <a:r>
              <a:rPr lang="en-US" sz="2000" dirty="0" smtClean="0"/>
              <a:t>is plural  form </a:t>
            </a:r>
            <a:r>
              <a:rPr lang="en-US" sz="2000" smtClean="0"/>
              <a:t>of ‘Datum’</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b="1" dirty="0" smtClean="0"/>
              <a:t>Information</a:t>
            </a:r>
            <a:endParaRPr lang="en-US" sz="2400" b="1" dirty="0"/>
          </a:p>
        </p:txBody>
      </p:sp>
      <p:sp>
        <p:nvSpPr>
          <p:cNvPr id="3" name="Content Placeholder 2"/>
          <p:cNvSpPr>
            <a:spLocks noGrp="1"/>
          </p:cNvSpPr>
          <p:nvPr>
            <p:ph idx="1"/>
          </p:nvPr>
        </p:nvSpPr>
        <p:spPr>
          <a:xfrm>
            <a:off x="457200" y="838200"/>
            <a:ext cx="8229600" cy="5287963"/>
          </a:xfrm>
        </p:spPr>
        <p:txBody>
          <a:bodyPr>
            <a:normAutofit/>
          </a:bodyPr>
          <a:lstStyle/>
          <a:p>
            <a:pPr>
              <a:buFont typeface="Wingdings" pitchFamily="2" charset="2"/>
              <a:buChar char="Ø"/>
            </a:pPr>
            <a:r>
              <a:rPr lang="en-US" sz="2000" dirty="0" smtClean="0"/>
              <a:t>Information is data that has been processed in such a way as to be meaningful to the person who receives it.</a:t>
            </a:r>
          </a:p>
          <a:p>
            <a:pPr>
              <a:buFont typeface="Wingdings" pitchFamily="2" charset="2"/>
              <a:buChar char="Ø"/>
            </a:pPr>
            <a:r>
              <a:rPr lang="en-US" sz="2000" dirty="0" smtClean="0"/>
              <a:t>Information can be explained as any kind of understanding or knowledge that can be exchanged with people</a:t>
            </a:r>
          </a:p>
          <a:p>
            <a:pPr>
              <a:buNone/>
            </a:pPr>
            <a:r>
              <a:rPr lang="en-US" sz="2000" dirty="0"/>
              <a:t/>
            </a:r>
            <a:br>
              <a:rPr lang="en-US" sz="2000" dirty="0"/>
            </a:br>
            <a:r>
              <a:rPr lang="en-US" sz="2000" dirty="0" smtClean="0"/>
              <a:t>  Example: Mobile No of a customer including his name and age</a:t>
            </a:r>
          </a:p>
          <a:p>
            <a:pPr>
              <a:buNone/>
            </a:pPr>
            <a:endParaRPr lang="en-US" sz="2000" dirty="0" smtClean="0"/>
          </a:p>
          <a:p>
            <a:pPr>
              <a:buFont typeface="Wingdings" pitchFamily="2" charset="2"/>
              <a:buChar char="Ø"/>
            </a:pPr>
            <a:endParaRPr lang="en-US" sz="2000" dirty="0"/>
          </a:p>
        </p:txBody>
      </p:sp>
      <p:pic>
        <p:nvPicPr>
          <p:cNvPr id="1026" name="Picture 2"/>
          <p:cNvPicPr>
            <a:picLocks noChangeAspect="1" noChangeArrowheads="1"/>
          </p:cNvPicPr>
          <p:nvPr/>
        </p:nvPicPr>
        <p:blipFill>
          <a:blip r:embed="rId2" cstate="print"/>
          <a:srcRect/>
          <a:stretch>
            <a:fillRect/>
          </a:stretch>
        </p:blipFill>
        <p:spPr bwMode="auto">
          <a:xfrm>
            <a:off x="2895600" y="3200400"/>
            <a:ext cx="2847975" cy="2076450"/>
          </a:xfrm>
          <a:prstGeom prst="rect">
            <a:avLst/>
          </a:prstGeom>
          <a:noFill/>
          <a:ln w="9525">
            <a:solidFill>
              <a:schemeClr val="accent1"/>
            </a:solid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b="1" dirty="0" smtClean="0"/>
              <a:t>Knowledge</a:t>
            </a:r>
            <a:endParaRPr lang="en-US" sz="2400" b="1" dirty="0"/>
          </a:p>
        </p:txBody>
      </p:sp>
      <p:sp>
        <p:nvSpPr>
          <p:cNvPr id="3" name="Content Placeholder 2"/>
          <p:cNvSpPr>
            <a:spLocks noGrp="1"/>
          </p:cNvSpPr>
          <p:nvPr>
            <p:ph idx="1"/>
          </p:nvPr>
        </p:nvSpPr>
        <p:spPr>
          <a:xfrm>
            <a:off x="457200" y="838200"/>
            <a:ext cx="8229600" cy="5287963"/>
          </a:xfrm>
        </p:spPr>
        <p:txBody>
          <a:bodyPr>
            <a:normAutofit/>
          </a:bodyPr>
          <a:lstStyle/>
          <a:p>
            <a:pPr>
              <a:buFont typeface="Wingdings" pitchFamily="2" charset="2"/>
              <a:buChar char="Ø"/>
            </a:pPr>
            <a:r>
              <a:rPr lang="en-US" sz="2000" dirty="0" smtClean="0"/>
              <a:t>Data becomes information, which in turn is processed as knowledge, then finally manifested in a physical way as decisions and actions</a:t>
            </a:r>
          </a:p>
          <a:p>
            <a:pPr>
              <a:buFont typeface="Wingdings" pitchFamily="2" charset="2"/>
              <a:buChar char="Ø"/>
            </a:pPr>
            <a:r>
              <a:rPr lang="en-US" sz="2000" dirty="0" smtClean="0"/>
              <a:t>knowledge is the appropriate collection of information</a:t>
            </a:r>
          </a:p>
          <a:p>
            <a:pPr>
              <a:buFont typeface="Wingdings" pitchFamily="2" charset="2"/>
              <a:buChar char="Ø"/>
            </a:pPr>
            <a:r>
              <a:rPr lang="en-US" sz="2000" dirty="0" smtClean="0"/>
              <a:t>When someone "memorizes" information then they have amassed knowledge</a:t>
            </a:r>
          </a:p>
          <a:p>
            <a:pPr>
              <a:buFont typeface="Wingdings" pitchFamily="2" charset="2"/>
              <a:buChar char="Ø"/>
            </a:pPr>
            <a:r>
              <a:rPr lang="en-US" sz="2000" dirty="0" smtClean="0"/>
              <a:t>By knowledge we mean human understanding of a subject matter that has been acquired through proper study and experience</a:t>
            </a:r>
            <a:endParaRPr lang="en-US" sz="2000" dirty="0"/>
          </a:p>
        </p:txBody>
      </p:sp>
      <p:sp>
        <p:nvSpPr>
          <p:cNvPr id="4" name="Isosceles Triangle 3"/>
          <p:cNvSpPr/>
          <p:nvPr/>
        </p:nvSpPr>
        <p:spPr>
          <a:xfrm>
            <a:off x="1752600" y="3276600"/>
            <a:ext cx="4800600" cy="28194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438400" y="5257800"/>
            <a:ext cx="3352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00400" y="4495800"/>
            <a:ext cx="1981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352800" y="5410200"/>
            <a:ext cx="1676400" cy="369332"/>
          </a:xfrm>
          <a:prstGeom prst="rect">
            <a:avLst/>
          </a:prstGeom>
          <a:noFill/>
        </p:spPr>
        <p:txBody>
          <a:bodyPr wrap="square" rtlCol="0">
            <a:spAutoFit/>
          </a:bodyPr>
          <a:lstStyle/>
          <a:p>
            <a:pPr algn="ctr"/>
            <a:r>
              <a:rPr lang="en-US" dirty="0" smtClean="0"/>
              <a:t>Data</a:t>
            </a:r>
            <a:endParaRPr lang="en-US" dirty="0"/>
          </a:p>
        </p:txBody>
      </p:sp>
      <p:sp>
        <p:nvSpPr>
          <p:cNvPr id="10" name="TextBox 9"/>
          <p:cNvSpPr txBox="1"/>
          <p:nvPr/>
        </p:nvSpPr>
        <p:spPr>
          <a:xfrm>
            <a:off x="3429000" y="4724400"/>
            <a:ext cx="1676400" cy="369332"/>
          </a:xfrm>
          <a:prstGeom prst="rect">
            <a:avLst/>
          </a:prstGeom>
          <a:noFill/>
        </p:spPr>
        <p:txBody>
          <a:bodyPr wrap="square" rtlCol="0">
            <a:spAutoFit/>
          </a:bodyPr>
          <a:lstStyle/>
          <a:p>
            <a:pPr algn="ctr"/>
            <a:r>
              <a:rPr lang="en-US" dirty="0" smtClean="0"/>
              <a:t>Information</a:t>
            </a:r>
            <a:endParaRPr lang="en-US" dirty="0"/>
          </a:p>
        </p:txBody>
      </p:sp>
      <p:sp>
        <p:nvSpPr>
          <p:cNvPr id="11" name="TextBox 10"/>
          <p:cNvSpPr txBox="1"/>
          <p:nvPr/>
        </p:nvSpPr>
        <p:spPr>
          <a:xfrm>
            <a:off x="3505200" y="3810000"/>
            <a:ext cx="1371600" cy="369332"/>
          </a:xfrm>
          <a:prstGeom prst="rect">
            <a:avLst/>
          </a:prstGeom>
          <a:noFill/>
        </p:spPr>
        <p:txBody>
          <a:bodyPr wrap="square" rtlCol="0">
            <a:spAutoFit/>
          </a:bodyPr>
          <a:lstStyle/>
          <a:p>
            <a:pPr algn="ctr"/>
            <a:r>
              <a:rPr lang="en-US" dirty="0" smtClean="0"/>
              <a:t>Knowledge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b="1" dirty="0" smtClean="0"/>
              <a:t>Information  Processing Cycle</a:t>
            </a:r>
            <a:endParaRPr lang="en-US" sz="2400" b="1" dirty="0"/>
          </a:p>
        </p:txBody>
      </p:sp>
      <p:sp>
        <p:nvSpPr>
          <p:cNvPr id="3" name="Content Placeholder 2"/>
          <p:cNvSpPr>
            <a:spLocks noGrp="1"/>
          </p:cNvSpPr>
          <p:nvPr>
            <p:ph idx="1"/>
          </p:nvPr>
        </p:nvSpPr>
        <p:spPr>
          <a:xfrm>
            <a:off x="457200" y="762000"/>
            <a:ext cx="8229600" cy="5410200"/>
          </a:xfrm>
        </p:spPr>
        <p:txBody>
          <a:bodyPr>
            <a:normAutofit/>
          </a:bodyPr>
          <a:lstStyle/>
          <a:p>
            <a:pPr>
              <a:buFont typeface="Wingdings" pitchFamily="2" charset="2"/>
              <a:buChar char="Ø"/>
            </a:pPr>
            <a:r>
              <a:rPr lang="en-US" sz="2000" dirty="0" smtClean="0"/>
              <a:t>The sequence of events in processing information</a:t>
            </a:r>
          </a:p>
          <a:p>
            <a:pPr>
              <a:buFont typeface="Wingdings" pitchFamily="2" charset="2"/>
              <a:buChar char="Ø"/>
            </a:pPr>
            <a:r>
              <a:rPr lang="en-US" sz="2000" dirty="0" smtClean="0"/>
              <a:t>They are:</a:t>
            </a:r>
          </a:p>
          <a:p>
            <a:pPr lvl="1">
              <a:buFont typeface="Arial" pitchFamily="34" charset="0"/>
              <a:buChar char="•"/>
            </a:pPr>
            <a:r>
              <a:rPr lang="en-US" sz="2000" b="1" dirty="0" smtClean="0"/>
              <a:t>Input</a:t>
            </a:r>
            <a:r>
              <a:rPr lang="en-US" sz="2000" dirty="0" smtClean="0"/>
              <a:t>—entering data into the computer. </a:t>
            </a:r>
          </a:p>
          <a:p>
            <a:pPr lvl="1">
              <a:buFont typeface="Arial" pitchFamily="34" charset="0"/>
              <a:buChar char="•"/>
            </a:pPr>
            <a:r>
              <a:rPr lang="en-US" sz="2000" b="1" dirty="0" smtClean="0"/>
              <a:t>Processing</a:t>
            </a:r>
            <a:r>
              <a:rPr lang="en-US" sz="2000" dirty="0" smtClean="0"/>
              <a:t>—performing operations on the data.</a:t>
            </a:r>
          </a:p>
          <a:p>
            <a:pPr lvl="1">
              <a:buFont typeface="Arial" pitchFamily="34" charset="0"/>
              <a:buChar char="•"/>
            </a:pPr>
            <a:r>
              <a:rPr lang="en-US" sz="2000" b="1" dirty="0" smtClean="0"/>
              <a:t>Storage</a:t>
            </a:r>
            <a:r>
              <a:rPr lang="en-US" sz="2000" dirty="0" smtClean="0"/>
              <a:t>—saving data, programs, or output for future use.</a:t>
            </a:r>
          </a:p>
          <a:p>
            <a:pPr lvl="1">
              <a:buFont typeface="Arial" pitchFamily="34" charset="0"/>
              <a:buChar char="•"/>
            </a:pPr>
            <a:r>
              <a:rPr lang="en-US" sz="2000" b="1" dirty="0" smtClean="0"/>
              <a:t>Output</a:t>
            </a:r>
            <a:r>
              <a:rPr lang="en-US" sz="2000" dirty="0" smtClean="0"/>
              <a:t>—presenting the results.</a:t>
            </a:r>
          </a:p>
          <a:p>
            <a:pPr lvl="1">
              <a:buFont typeface="Arial" pitchFamily="34" charset="0"/>
              <a:buChar char="•"/>
            </a:pPr>
            <a:endParaRPr lang="en-US" sz="2000" dirty="0" smtClean="0"/>
          </a:p>
          <a:p>
            <a:pPr lvl="1">
              <a:buNone/>
            </a:pPr>
            <a:endParaRPr lang="en-US" sz="2000" dirty="0" smtClean="0"/>
          </a:p>
          <a:p>
            <a:pPr>
              <a:buNone/>
            </a:pPr>
            <a:endParaRPr lang="en-US" sz="2000" dirty="0"/>
          </a:p>
        </p:txBody>
      </p:sp>
      <p:pic>
        <p:nvPicPr>
          <p:cNvPr id="4" name="Picture 3" descr="info_cyc.jpg"/>
          <p:cNvPicPr>
            <a:picLocks noChangeAspect="1"/>
          </p:cNvPicPr>
          <p:nvPr/>
        </p:nvPicPr>
        <p:blipFill>
          <a:blip r:embed="rId2"/>
          <a:stretch>
            <a:fillRect/>
          </a:stretch>
        </p:blipFill>
        <p:spPr>
          <a:xfrm>
            <a:off x="1752600" y="3276600"/>
            <a:ext cx="5295900" cy="2565400"/>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400" b="1" dirty="0" smtClean="0"/>
              <a:t>Introduction of Data Structure</a:t>
            </a:r>
            <a:endParaRPr lang="en-US" sz="2400" b="1" dirty="0"/>
          </a:p>
        </p:txBody>
      </p:sp>
      <p:sp>
        <p:nvSpPr>
          <p:cNvPr id="3" name="Content Placeholder 2"/>
          <p:cNvSpPr>
            <a:spLocks noGrp="1"/>
          </p:cNvSpPr>
          <p:nvPr>
            <p:ph idx="1"/>
          </p:nvPr>
        </p:nvSpPr>
        <p:spPr>
          <a:xfrm>
            <a:off x="457200" y="914400"/>
            <a:ext cx="8229600" cy="1600200"/>
          </a:xfrm>
        </p:spPr>
        <p:txBody>
          <a:bodyPr>
            <a:normAutofit/>
          </a:bodyPr>
          <a:lstStyle/>
          <a:p>
            <a:pPr>
              <a:buFont typeface="Wingdings" pitchFamily="2" charset="2"/>
              <a:buChar char="Ø"/>
            </a:pPr>
            <a:r>
              <a:rPr lang="en-US" sz="2000" dirty="0" smtClean="0"/>
              <a:t>Study of various ways of organizing data in a computer</a:t>
            </a:r>
          </a:p>
          <a:p>
            <a:pPr>
              <a:buFont typeface="Wingdings" pitchFamily="2" charset="2"/>
              <a:buChar char="Ø"/>
            </a:pPr>
            <a:r>
              <a:rPr lang="en-US" sz="2000" dirty="0" smtClean="0"/>
              <a:t>Information is manipulated by systematic and step by step procedure called </a:t>
            </a:r>
            <a:r>
              <a:rPr lang="en-US" sz="2000" b="1" dirty="0" smtClean="0"/>
              <a:t>Algorithm</a:t>
            </a:r>
          </a:p>
          <a:p>
            <a:pPr>
              <a:buFont typeface="Wingdings" pitchFamily="2" charset="2"/>
              <a:buChar char="Ø"/>
            </a:pPr>
            <a:r>
              <a:rPr lang="en-US" sz="2000" dirty="0" smtClean="0"/>
              <a:t>Manipulation means adding, deleting, searching, rearranging data items</a:t>
            </a:r>
            <a:endParaRPr lang="en-US" sz="2000" dirty="0"/>
          </a:p>
        </p:txBody>
      </p:sp>
      <p:pic>
        <p:nvPicPr>
          <p:cNvPr id="1027" name="Picture 3"/>
          <p:cNvPicPr>
            <a:picLocks noChangeAspect="1" noChangeArrowheads="1"/>
          </p:cNvPicPr>
          <p:nvPr/>
        </p:nvPicPr>
        <p:blipFill>
          <a:blip r:embed="rId2"/>
          <a:srcRect/>
          <a:stretch>
            <a:fillRect/>
          </a:stretch>
        </p:blipFill>
        <p:spPr bwMode="auto">
          <a:xfrm>
            <a:off x="1905000" y="2667000"/>
            <a:ext cx="5786438" cy="16668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2666</TotalTime>
  <Words>1328</Words>
  <Application>Microsoft Office PowerPoint</Application>
  <PresentationFormat>On-screen Show (4:3)</PresentationFormat>
  <Paragraphs>177</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Office Theme</vt:lpstr>
      <vt:lpstr>Course Code: CSE207 (Data Structures)</vt:lpstr>
      <vt:lpstr>Course Information</vt:lpstr>
      <vt:lpstr>  Objectives of course  </vt:lpstr>
      <vt:lpstr>Topic Covered</vt:lpstr>
      <vt:lpstr>What is Data?</vt:lpstr>
      <vt:lpstr>Information</vt:lpstr>
      <vt:lpstr>Knowledge</vt:lpstr>
      <vt:lpstr>Information  Processing Cycle</vt:lpstr>
      <vt:lpstr>Introduction of Data Structure</vt:lpstr>
      <vt:lpstr>Introduction of Data Structure</vt:lpstr>
      <vt:lpstr>Data Types</vt:lpstr>
      <vt:lpstr>Data Types</vt:lpstr>
      <vt:lpstr>Data Types</vt:lpstr>
      <vt:lpstr>Why we need Data Structures</vt:lpstr>
      <vt:lpstr>Data structures</vt:lpstr>
      <vt:lpstr>Classification of Data Structure</vt:lpstr>
      <vt:lpstr>Classification of Data Structure</vt:lpstr>
      <vt:lpstr>Basic Operations </vt:lpstr>
      <vt:lpstr>User Defined data structure</vt:lpstr>
      <vt:lpstr>Storage Structures</vt:lpstr>
      <vt:lpstr>Abstract data Type</vt:lpstr>
      <vt:lpstr>Abstract data Type</vt:lpstr>
      <vt:lpstr>PowerPoint Presentation</vt:lpstr>
      <vt:lpstr>Advantages of ADT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tanni</dc:creator>
  <cp:lastModifiedBy>aditri</cp:lastModifiedBy>
  <cp:revision>186</cp:revision>
  <dcterms:created xsi:type="dcterms:W3CDTF">2006-08-16T00:00:00Z</dcterms:created>
  <dcterms:modified xsi:type="dcterms:W3CDTF">2017-09-17T01:37:39Z</dcterms:modified>
</cp:coreProperties>
</file>