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5" r:id="rId1"/>
    <p:sldMasterId id="2147483897" r:id="rId2"/>
  </p:sldMasterIdLst>
  <p:notesMasterIdLst>
    <p:notesMasterId r:id="rId28"/>
  </p:notesMasterIdLst>
  <p:sldIdLst>
    <p:sldId id="256" r:id="rId3"/>
    <p:sldId id="258" r:id="rId4"/>
    <p:sldId id="259" r:id="rId5"/>
    <p:sldId id="260" r:id="rId6"/>
    <p:sldId id="261" r:id="rId7"/>
    <p:sldId id="263" r:id="rId8"/>
    <p:sldId id="294" r:id="rId9"/>
    <p:sldId id="264" r:id="rId10"/>
    <p:sldId id="295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07" r:id="rId20"/>
    <p:sldId id="310" r:id="rId21"/>
    <p:sldId id="312" r:id="rId22"/>
    <p:sldId id="317" r:id="rId23"/>
    <p:sldId id="318" r:id="rId24"/>
    <p:sldId id="320" r:id="rId25"/>
    <p:sldId id="321" r:id="rId26"/>
    <p:sldId id="32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B53E15-6538-4A33-9531-70C4CA533B55}" type="datetimeFigureOut">
              <a:rPr lang="en-US"/>
              <a:pPr>
                <a:defRPr/>
              </a:pPr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255AC3-D8AB-49AA-B1E8-39AB399B5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94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306F33-0125-4445-B1A3-F4475A2068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9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5F4EA-FA9D-49A5-8A20-E34EA246BD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0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9A269A-554B-4FFC-9BFA-F626123F467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4F5F86-63E2-4D72-8711-EBAA324D88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50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AD8053-4B7F-4C81-94C2-EB1030B45B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0D0023-EAB0-4FB0-94C3-D0D2C9CD83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9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8AA337-5EEA-4F40-AD44-426DC8A2118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FFC0B-0919-48F8-8C00-374D497E042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4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81243-8FFB-4032-AAF6-C9CD60FA766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11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34303-CE60-4DBC-865B-E10FD0403E7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3921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4DB8E-1750-440A-8F4C-7B5E3E68262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02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7C7861-29AC-49E1-BF79-C37C7852CB2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0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04148-5756-4F95-8959-FF5477F4598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491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E92AEF-E2EB-4B0D-9798-74592D67C15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408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D0973-8F35-4B5D-AED9-B0779480F38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1559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67F3E8-BCFF-4A6E-ABE5-C6F7AF82A20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5953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67F3E8-BCFF-4A6E-ABE5-C6F7AF82A20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750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4A460-D99A-4E35-85B2-A72233C326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7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489F82-753B-4885-892D-40C8CCCE8C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9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07058E-39D2-488E-9624-057894C38E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1F9BD-8862-4767-BAD0-6CFDBC554A0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7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7B49F7-6C3C-4729-B4DE-CC4C5A0344C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8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1DF0EF-F16C-49FF-B43B-CDD25BE80A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3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BF7E41-0FF8-4311-846E-6A7F17CEB44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2B6D25-E43D-487A-ADE8-D388BA009890}" type="datetime1">
              <a:rPr lang="en-US"/>
              <a:pPr>
                <a:defRPr/>
              </a:pPr>
              <a:t>9/17/2017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494838-FA92-496C-B043-083634476F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907E51-9B74-4AE9-91E8-400B12A83A92}" type="datetime1">
              <a:rPr lang="en-US"/>
              <a:pPr>
                <a:defRPr/>
              </a:pPr>
              <a:t>9/17/2017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D73DCC-81B4-4EC2-8778-21FE1037C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62A09B-1EEF-4B24-B14E-1E3E084075D6}" type="datetime1">
              <a:rPr lang="en-US"/>
              <a:pPr>
                <a:defRPr/>
              </a:pPr>
              <a:t>9/17/2017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243BD3-2685-485A-8A60-5BC56AD454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D891-F7DC-4F60-9F93-D38793C420D6}" type="datetime1">
              <a:rPr lang="en-US"/>
              <a:pPr>
                <a:defRPr/>
              </a:pPr>
              <a:t>9/17/2017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6C095A7-67A8-4141-A567-9AFD249CF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5D75F1E-48F1-421C-AA29-B93ECD2E9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5E32D-51AC-4519-B203-4D7771476F5D}" type="datetime1">
              <a:rPr lang="en-US"/>
              <a:pPr>
                <a:defRPr/>
              </a:pPr>
              <a:t>9/17/2017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8A553A-41BF-453F-AE2D-4886353DA811}" type="datetime1">
              <a:rPr lang="en-US"/>
              <a:pPr>
                <a:defRPr/>
              </a:pPr>
              <a:t>9/17/2017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CCEF2-5BF5-4EE9-A619-185086DCE2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CD399-7887-4598-91A6-4D16B47D99D7}" type="datetime1">
              <a:rPr lang="en-US"/>
              <a:pPr>
                <a:defRPr/>
              </a:pPr>
              <a:t>9/17/2017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0EBFC2-C00C-481F-8A02-BDDA2612B2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8893D9-BCB8-4EC8-89F0-6492C6D9C511}" type="datetime1">
              <a:rPr lang="en-US"/>
              <a:pPr>
                <a:defRPr/>
              </a:pPr>
              <a:t>9/17/2017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40596-FA7C-4DED-BF63-0F047A857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E4AAE3-EB67-42AA-A8DF-40F37D233CB2}" type="datetime1">
              <a:rPr lang="en-US"/>
              <a:pPr>
                <a:defRPr/>
              </a:pPr>
              <a:t>9/17/2017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4F2E2B-DBFB-4CC6-A278-CDF9ED8B32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17E2E2-0CA6-41C4-9E05-52E41E97B787}" type="datetime1">
              <a:rPr lang="en-US"/>
              <a:pPr>
                <a:defRPr/>
              </a:pPr>
              <a:t>9/17/2017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7E4DBA-59A3-4BA9-8546-3E30CED1E5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47E1CB-A856-43BA-B40C-2B3D915D00BE}" type="datetime1">
              <a:rPr lang="en-US"/>
              <a:pPr>
                <a:defRPr/>
              </a:pPr>
              <a:t>9/17/2017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50D924-DF1D-42A9-85DE-4DE686452E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80A558-7B0B-4BEB-BADE-90198D51BDF2}" type="datetime1">
              <a:rPr lang="en-US"/>
              <a:pPr>
                <a:defRPr/>
              </a:pPr>
              <a:t>9/17/2017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82EAA3-9CAC-4312-BAC7-F403E099E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5B5971-BAC4-409C-849F-52FA4E42AF32}" type="datetime1">
              <a:rPr lang="en-US"/>
              <a:pPr>
                <a:defRPr/>
              </a:pPr>
              <a:t>9/17/2017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4FC8CE-A958-453E-B83A-C090907ACF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fld id="{B6A01911-AFD6-4993-B232-B1C66542E180}" type="datetime1">
              <a:rPr lang="en-US"/>
              <a:pPr>
                <a:defRPr/>
              </a:pPr>
              <a:t>9/17/2017</a:t>
            </a:fld>
            <a:endParaRPr lang="en-US" alt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fld id="{3BACD625-FF63-4387-8078-D4B5D7C63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45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345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A56AB2-D3CF-405E-8AE3-85E1E3447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3" name="Date Placeholder 4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3313CD-4937-4C34-A17F-6D3C3F9A8A84}" type="datetime1">
              <a:rPr lang="en-US"/>
              <a:pPr>
                <a:defRPr/>
              </a:pPr>
              <a:t>9/17/2017</a:t>
            </a:fld>
            <a:endParaRPr lang="en-US"/>
          </a:p>
        </p:txBody>
      </p:sp>
      <p:sp>
        <p:nvSpPr>
          <p:cNvPr id="3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382963" cy="366713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8E7C5C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Arial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956251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Arial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918485"/>
        </a:buClr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Microsoft_Word_97_-_2003_Document1.doc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5.wmf"/><Relationship Id="rId4" Type="http://schemas.openxmlformats.org/officeDocument/2006/relationships/oleObject" Target="../embeddings/Microsoft_Word_97_-_2003_Document2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4294967295"/>
          </p:nvPr>
        </p:nvSpPr>
        <p:spPr>
          <a:xfrm>
            <a:off x="1490663" y="2878138"/>
            <a:ext cx="6170612" cy="1725612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sz="3500" b="1" dirty="0" smtClean="0">
                <a:solidFill>
                  <a:schemeClr val="tx2"/>
                </a:solidFill>
              </a:rPr>
              <a:t>Pointers</a:t>
            </a:r>
            <a:endParaRPr lang="en-US" sz="3500" b="1" dirty="0" smtClean="0">
              <a:solidFill>
                <a:schemeClr val="tx2"/>
              </a:solidFill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/>
          <a:p>
            <a:pPr algn="ctr" eaLnBrk="1" hangingPunct="1"/>
            <a:r>
              <a:rPr lang="en-US" sz="5200" dirty="0" smtClean="0">
                <a:solidFill>
                  <a:schemeClr val="accent1"/>
                </a:solidFill>
              </a:rPr>
              <a:t>CSE207</a:t>
            </a:r>
            <a:endParaRPr lang="en-US" sz="52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The Address Operator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It’s also possible to initialize a pointer variable at the time it’s declared: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int *p = &amp;i;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The Indirection Operator</a:t>
            </a:r>
          </a:p>
        </p:txBody>
      </p:sp>
      <p:sp>
        <p:nvSpPr>
          <p:cNvPr id="199683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p = &amp;i;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i = 1;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i);    /* prints 1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   /* prints 1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*p = 2;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printf("%d\n", i);    /* prints 2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printf("%d\n", *p);   /* prints 2 */</a:t>
            </a:r>
            <a:endParaRPr lang="en-US" sz="2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96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590800"/>
            <a:ext cx="2828925" cy="715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9968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524000"/>
            <a:ext cx="2847975" cy="779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99688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4267200"/>
            <a:ext cx="2828925" cy="709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The Indirection Operator</a:t>
            </a:r>
          </a:p>
        </p:txBody>
      </p:sp>
      <p:sp>
        <p:nvSpPr>
          <p:cNvPr id="200707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Applying the indirection operator to an uninitialized pointer variable causes undefined behavior: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int *p;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printf("%d", *p);   /*** WRONG ***/</a:t>
            </a:r>
          </a:p>
          <a:p>
            <a:pPr eaLnBrk="1" hangingPunct="1"/>
            <a:r>
              <a:rPr lang="en-US" smtClean="0"/>
              <a:t>Assigning a value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mtClean="0"/>
              <a:t> is particularly dangerous: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int *p;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*p = 1;   /*** WRONG ***/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Pointer Assignment</a:t>
            </a:r>
          </a:p>
        </p:txBody>
      </p:sp>
      <p:sp>
        <p:nvSpPr>
          <p:cNvPr id="201731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C allows the use of the assignment operator to copy pointers of the same type.</a:t>
            </a:r>
          </a:p>
          <a:p>
            <a:pPr eaLnBrk="1" hangingPunct="1"/>
            <a:r>
              <a:rPr lang="en-US" smtClean="0"/>
              <a:t>Assume that the following declaration is in effect: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int i, j, *p, *q;</a:t>
            </a:r>
          </a:p>
          <a:p>
            <a:pPr eaLnBrk="1" hangingPunct="1"/>
            <a:r>
              <a:rPr lang="en-US" smtClean="0"/>
              <a:t>Example of pointer assignment: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p = &amp;i;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Pointer Assignment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Another example of pointer assignment: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q = 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mtClean="0"/>
              <a:t> now points to the same place 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mtClean="0"/>
              <a:t>:</a:t>
            </a: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1025" y="3101975"/>
            <a:ext cx="2835275" cy="154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Pointer Assignment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2400" smtClean="0"/>
              <a:t>If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smtClean="0"/>
              <a:t> and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smtClean="0"/>
              <a:t> both point to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/>
              <a:t>, we can change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/>
              <a:t> by assigning a new value to either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400" smtClean="0"/>
              <a:t> or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*q</a:t>
            </a:r>
            <a:r>
              <a:rPr lang="en-US" sz="2400" smtClean="0"/>
              <a:t>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*p = 1;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*q = 2;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smtClean="0"/>
              <a:t>Any number of pointer variables may point to the same object.</a:t>
            </a:r>
            <a:endParaRPr lang="en-US" sz="2600" smtClean="0"/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438400"/>
            <a:ext cx="2525713" cy="1411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3886200"/>
            <a:ext cx="2622550" cy="1463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Pointer Assignment</a:t>
            </a:r>
          </a:p>
        </p:txBody>
      </p:sp>
      <p:sp>
        <p:nvSpPr>
          <p:cNvPr id="204803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Be careful not to confuse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q = 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with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*q = *p;</a:t>
            </a:r>
          </a:p>
          <a:p>
            <a:pPr eaLnBrk="1" hangingPunct="1"/>
            <a:r>
              <a:rPr lang="en-US" smtClean="0"/>
              <a:t>The first statement is a pointer assignment, but the second is not.</a:t>
            </a:r>
          </a:p>
          <a:p>
            <a:pPr eaLnBrk="1" hangingPunct="1"/>
            <a:r>
              <a:rPr lang="en-US" smtClean="0"/>
              <a:t>The example on the next slide shows the effect of the second statement.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Pointer Assignment</a:t>
            </a:r>
          </a:p>
        </p:txBody>
      </p:sp>
      <p:sp>
        <p:nvSpPr>
          <p:cNvPr id="205827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p = &amp;i;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q = &amp;j;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i = 1;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sz="2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*q = *p;</a:t>
            </a:r>
          </a:p>
        </p:txBody>
      </p:sp>
      <p:pic>
        <p:nvPicPr>
          <p:cNvPr id="2058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191000"/>
            <a:ext cx="2778125" cy="1527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0583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524000"/>
            <a:ext cx="2847975" cy="1539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E90E13-4ED3-40C3-B544-BE0741F418A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Pointers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You may compare pointers using &gt;,&lt;,== etc.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Common comparisons are:</a:t>
            </a:r>
          </a:p>
          <a:p>
            <a:pPr lvl="1" eaLnBrk="1" hangingPunct="1"/>
            <a:r>
              <a:rPr lang="en-US" sz="2400" smtClean="0">
                <a:latin typeface="Arial" pitchFamily="34" charset="0"/>
              </a:rPr>
              <a:t>check for null pointer 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if (p == NULL) …</a:t>
            </a:r>
          </a:p>
          <a:p>
            <a:pPr lvl="1" eaLnBrk="1" hangingPunct="1"/>
            <a:r>
              <a:rPr lang="en-US" sz="2400" smtClean="0">
                <a:latin typeface="Arial" pitchFamily="34" charset="0"/>
              </a:rPr>
              <a:t>check if two pointers are pointing to the same location</a:t>
            </a:r>
          </a:p>
          <a:p>
            <a:pPr lvl="2" eaLnBrk="1" hangingPunct="1">
              <a:buFontTx/>
              <a:buChar char=""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if (p == q) … </a:t>
            </a:r>
            <a:r>
              <a:rPr lang="en-US" smtClean="0">
                <a:latin typeface="Arial" pitchFamily="34" charset="0"/>
              </a:rPr>
              <a:t>	Is this equivalent to </a:t>
            </a:r>
          </a:p>
          <a:p>
            <a:pPr lvl="2" eaLnBrk="1" hangingPunct="1">
              <a:buFontTx/>
              <a:buChar char=""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if (*p == *q) …</a:t>
            </a:r>
            <a:endParaRPr lang="en-US" smtClean="0">
              <a:latin typeface="Arial" pitchFamily="34" charset="0"/>
            </a:endParaRPr>
          </a:p>
          <a:p>
            <a:pPr lvl="1" eaLnBrk="1" hangingPunct="1"/>
            <a:r>
              <a:rPr lang="en-US" sz="2400" smtClean="0">
                <a:latin typeface="Arial" pitchFamily="34" charset="0"/>
              </a:rPr>
              <a:t>Then what is  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if (*p == *q) …</a:t>
            </a:r>
          </a:p>
          <a:p>
            <a:pPr lvl="2" eaLnBrk="1" hangingPunct="1"/>
            <a:r>
              <a:rPr lang="en-US" sz="2000" smtClean="0">
                <a:latin typeface="Arial" pitchFamily="34" charset="0"/>
              </a:rPr>
              <a:t>compare two values pointed by p and q </a:t>
            </a:r>
          </a:p>
          <a:p>
            <a:pPr eaLnBrk="1" hangingPunct="1"/>
            <a:endParaRPr lang="en-US" sz="2400" smtClean="0">
              <a:latin typeface="Arial" pitchFamily="34" charset="0"/>
            </a:endParaRPr>
          </a:p>
          <a:p>
            <a:pPr lvl="2"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3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558269-C654-48DB-95DB-002B45C7526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6.4 Pointers in Function References (!IMPORTANT!)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 C, function references are call-by-value except when an array name is used as an argument.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array name is the address of the first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Values in an array can be modified by statements within a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modify a function argument, a pointer to the argument must be passed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Courier New" pitchFamily="49" charset="0"/>
              </a:rPr>
              <a:t>scanf(“%f”, &amp;X); </a:t>
            </a:r>
            <a:r>
              <a:rPr lang="en-US" sz="2000" smtClean="0"/>
              <a:t>This statement specifies that the value read is to be stored at the address of 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actual parameter that corresponds to a pointer argument must be an address or pointer.</a:t>
            </a:r>
          </a:p>
        </p:txBody>
      </p:sp>
    </p:spTree>
    <p:extLst>
      <p:ext uri="{BB962C8B-B14F-4D97-AF65-F5344CB8AC3E}">
        <p14:creationId xmlns:p14="http://schemas.microsoft.com/office/powerpoint/2010/main" val="28628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Pointer Variables</a:t>
            </a:r>
          </a:p>
        </p:txBody>
      </p:sp>
      <p:sp>
        <p:nvSpPr>
          <p:cNvPr id="187395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The first step in understanding pointers is visualizing what they represent at the machine level.</a:t>
            </a:r>
          </a:p>
          <a:p>
            <a:pPr eaLnBrk="1" hangingPunct="1"/>
            <a:r>
              <a:rPr lang="en-US" smtClean="0"/>
              <a:t>In most modern computers, main memory is divided into </a:t>
            </a:r>
            <a:r>
              <a:rPr lang="en-US" b="1" i="1" smtClean="0"/>
              <a:t>bytes,</a:t>
            </a:r>
            <a:r>
              <a:rPr lang="en-US" smtClean="0"/>
              <a:t> with each byte capable of storing eight bits of information: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Each byte has a unique </a:t>
            </a:r>
            <a:r>
              <a:rPr lang="en-US" b="1" i="1" smtClean="0"/>
              <a:t>address.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fld id="{166E29C8-56A0-4A2C-8496-0590DB38261B}" type="slidenum">
              <a:rPr lang="en-US" sz="1200">
                <a:latin typeface="+mj-lt"/>
                <a:cs typeface="+mn-cs"/>
              </a:rPr>
              <a:pPr algn="ctr" eaLnBrk="0" hangingPunct="0">
                <a:defRPr/>
              </a:pPr>
              <a:t>2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1873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724400"/>
            <a:ext cx="4595813" cy="811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56365-B8CC-490B-A0FD-6D67C9B08F2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Call by reference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4038600" cy="415448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void swap2(int *aptr,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         int *bptr)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int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temp = *aptr;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*aptr = *bptr;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*bptr =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1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return;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2057400"/>
            <a:ext cx="4495800" cy="41148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 err="1">
                <a:latin typeface="Courier New" pitchFamily="49" charset="0"/>
                <a:cs typeface="+mn-cs"/>
              </a:rPr>
              <a:t>main</a:t>
            </a:r>
            <a:r>
              <a:rPr lang="es-ES" sz="2400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  <a:cs typeface="+mn-cs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  <a:cs typeface="+mn-cs"/>
              </a:rPr>
              <a:t> </a:t>
            </a:r>
            <a:r>
              <a:rPr lang="es-ES" sz="2400" kern="0" dirty="0" err="1">
                <a:latin typeface="Courier New" pitchFamily="49" charset="0"/>
                <a:cs typeface="+mn-cs"/>
              </a:rPr>
              <a:t>int</a:t>
            </a:r>
            <a:r>
              <a:rPr lang="es-ES" sz="2400" kern="0" dirty="0">
                <a:latin typeface="Courier New" pitchFamily="49" charset="0"/>
                <a:cs typeface="+mn-cs"/>
              </a:rPr>
              <a:t> x = 2, y = 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s-ES" sz="2400" kern="0" dirty="0">
              <a:latin typeface="Courier New" pitchFamily="49" charset="0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  <a:cs typeface="+mn-cs"/>
              </a:rPr>
              <a:t> </a:t>
            </a:r>
            <a:r>
              <a:rPr lang="es-ES" sz="2400" kern="0" dirty="0" err="1">
                <a:latin typeface="Courier New" pitchFamily="49" charset="0"/>
                <a:cs typeface="+mn-cs"/>
              </a:rPr>
              <a:t>printf</a:t>
            </a:r>
            <a:r>
              <a:rPr lang="es-ES" sz="2400" kern="0" dirty="0">
                <a:latin typeface="Courier New" pitchFamily="49" charset="0"/>
                <a:cs typeface="+mn-cs"/>
              </a:rPr>
              <a:t>("%d %d\</a:t>
            </a:r>
            <a:r>
              <a:rPr lang="es-ES" sz="2400" kern="0" dirty="0" err="1">
                <a:latin typeface="Courier New" pitchFamily="49" charset="0"/>
                <a:cs typeface="+mn-cs"/>
              </a:rPr>
              <a:t>n“,x,y</a:t>
            </a:r>
            <a:r>
              <a:rPr lang="es-ES" sz="2400" kern="0" dirty="0">
                <a:latin typeface="Courier New" pitchFamily="49" charset="0"/>
                <a:cs typeface="+mn-cs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3600" b="1" kern="0" dirty="0">
                <a:latin typeface="Courier New" pitchFamily="49" charset="0"/>
                <a:cs typeface="+mn-cs"/>
              </a:rPr>
              <a:t> swap2(&amp;x, &amp;y);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ES" sz="2400" kern="0" dirty="0">
                <a:latin typeface="Courier New" pitchFamily="49" charset="0"/>
                <a:cs typeface="+mn-cs"/>
              </a:rPr>
              <a:t> </a:t>
            </a:r>
            <a:r>
              <a:rPr lang="es-ES" sz="2400" kern="0" dirty="0" err="1">
                <a:latin typeface="Courier New" pitchFamily="49" charset="0"/>
                <a:cs typeface="+mn-cs"/>
              </a:rPr>
              <a:t>printf</a:t>
            </a:r>
            <a:r>
              <a:rPr lang="es-ES" sz="2400" kern="0" dirty="0">
                <a:latin typeface="Courier New" pitchFamily="49" charset="0"/>
                <a:cs typeface="+mn-cs"/>
              </a:rPr>
              <a:t>("%d %d\</a:t>
            </a:r>
            <a:r>
              <a:rPr lang="es-ES" sz="2400" kern="0" dirty="0" err="1">
                <a:latin typeface="Courier New" pitchFamily="49" charset="0"/>
                <a:cs typeface="+mn-cs"/>
              </a:rPr>
              <a:t>n“,x,y</a:t>
            </a:r>
            <a:r>
              <a:rPr lang="es-ES" sz="2400" kern="0" dirty="0">
                <a:latin typeface="Courier New" pitchFamily="49" charset="0"/>
                <a:cs typeface="+mn-cs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  <a:cs typeface="+mn-cs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400" kern="0" dirty="0">
              <a:latin typeface="Courier New" pitchFamily="49" charset="0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6248400"/>
            <a:ext cx="8229600" cy="5334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Changes made in function swap are done on original x and y and. </a:t>
            </a:r>
          </a:p>
          <a:p>
            <a:pPr algn="ctr" eaLnBrk="0" hangingPunct="0"/>
            <a:r>
              <a:rPr lang="en-US"/>
              <a:t>So they do not get lost when the function execution is over</a:t>
            </a:r>
          </a:p>
        </p:txBody>
      </p:sp>
    </p:spTree>
    <p:extLst>
      <p:ext uri="{BB962C8B-B14F-4D97-AF65-F5344CB8AC3E}">
        <p14:creationId xmlns:p14="http://schemas.microsoft.com/office/powerpoint/2010/main" val="1750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239EF0-0397-4C93-8898-371698F97D4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Arithmetic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latin typeface="Arial" pitchFamily="34" charset="0"/>
              </a:rPr>
              <a:t>Four arithmetic operations are supported</a:t>
            </a:r>
            <a:endParaRPr lang="en-US" sz="2800" smtClean="0">
              <a:latin typeface="Arial" pitchFamily="34" charset="0"/>
            </a:endParaRPr>
          </a:p>
          <a:p>
            <a:pPr lvl="1" eaLnBrk="1" hangingPunct="1"/>
            <a:r>
              <a:rPr lang="en-US" sz="2000" smtClean="0">
                <a:latin typeface="Arial" pitchFamily="34" charset="0"/>
              </a:rPr>
              <a:t>+, -, ++, --</a:t>
            </a:r>
          </a:p>
          <a:p>
            <a:pPr lvl="1" eaLnBrk="1" hangingPunct="1"/>
            <a:r>
              <a:rPr lang="en-US" sz="2000" smtClean="0">
                <a:latin typeface="Arial" pitchFamily="34" charset="0"/>
              </a:rPr>
              <a:t>only integers may be used in these operations</a:t>
            </a:r>
          </a:p>
          <a:p>
            <a:pPr lvl="1" eaLnBrk="1" hangingPunct="1"/>
            <a:r>
              <a:rPr lang="en-US" sz="2000" smtClean="0">
                <a:latin typeface="Arial" pitchFamily="34" charset="0"/>
              </a:rPr>
              <a:t>Arithmetic is performed relative to the variable type being pointed to</a:t>
            </a:r>
          </a:p>
          <a:p>
            <a:pPr lvl="1" eaLnBrk="1" hangingPunct="1"/>
            <a:r>
              <a:rPr lang="en-US" sz="2000" smtClean="0">
                <a:latin typeface="Arial" pitchFamily="34" charset="0"/>
              </a:rPr>
              <a:t>MOSTLY USED WITH ARRAYS (see next section)</a:t>
            </a:r>
            <a:endParaRPr lang="en-US" sz="2000" b="1" i="1" smtClean="0">
              <a:latin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Arial" pitchFamily="34" charset="0"/>
              </a:rPr>
              <a:t>Example:	p++;	</a:t>
            </a:r>
          </a:p>
          <a:p>
            <a:pPr lvl="1" eaLnBrk="1" hangingPunct="1"/>
            <a:r>
              <a:rPr lang="en-US" sz="1800" smtClean="0">
                <a:latin typeface="Arial" pitchFamily="34" charset="0"/>
              </a:rPr>
              <a:t>if p is defined as int *p, p will be incremented by 4 (system dependent)</a:t>
            </a:r>
          </a:p>
          <a:p>
            <a:pPr lvl="1" eaLnBrk="1" hangingPunct="1"/>
            <a:r>
              <a:rPr lang="en-US" sz="1800" smtClean="0">
                <a:latin typeface="Arial" pitchFamily="34" charset="0"/>
              </a:rPr>
              <a:t>if p is defined as double *p, p will be incremented by 8(system dependent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smtClean="0">
                <a:latin typeface="Arial" pitchFamily="34" charset="0"/>
              </a:rPr>
              <a:t>when applied to pointers, ++ means increment pointer to point to next value in memory</a:t>
            </a:r>
          </a:p>
        </p:txBody>
      </p:sp>
    </p:spTree>
    <p:extLst>
      <p:ext uri="{BB962C8B-B14F-4D97-AF65-F5344CB8AC3E}">
        <p14:creationId xmlns:p14="http://schemas.microsoft.com/office/powerpoint/2010/main" val="22881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F17155-9DC8-44CE-93A3-F4524523AE0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6.2 Pointers and Arrays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97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pitchFamily="34" charset="0"/>
              </a:rPr>
              <a:t>The name of an array is the address of the first elements (i.e. a pointer to the first element)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pitchFamily="34" charset="0"/>
              </a:rPr>
              <a:t>The array name is a </a:t>
            </a:r>
            <a:r>
              <a:rPr lang="en-US" sz="2000" i="1" smtClean="0">
                <a:latin typeface="Arial" pitchFamily="34" charset="0"/>
              </a:rPr>
              <a:t>constant</a:t>
            </a:r>
            <a:r>
              <a:rPr lang="en-US" sz="2000" smtClean="0">
                <a:latin typeface="Arial" pitchFamily="34" charset="0"/>
              </a:rPr>
              <a:t> that always points to the first element of the array and its value can not be changed.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pitchFamily="34" charset="0"/>
              </a:rPr>
              <a:t>Array names and pointers may often be used interchangeably.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pitchFamily="34" charset="0"/>
              </a:rPr>
              <a:t>Example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int num[4] = {1,2,3,4}, *p, q[];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 = num;	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q = p; // or q = num;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/* above assignment is the same as </a:t>
            </a:r>
            <a:r>
              <a:rPr lang="en-US" sz="2000" b="1" smtClean="0">
                <a:latin typeface="Courier New" pitchFamily="49" charset="0"/>
              </a:rPr>
              <a:t>p = &amp;num[0];</a:t>
            </a:r>
            <a:r>
              <a:rPr lang="en-US" sz="2000" smtClean="0">
                <a:latin typeface="Courier New" pitchFamily="49" charset="0"/>
              </a:rPr>
              <a:t> */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printf(“%i”, *p);    // print num[0]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p++;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printf(“%i”, *p);    // print num[1]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printf(“%i”,  *q); // print num[0]</a:t>
            </a:r>
            <a:endParaRPr lang="en-US" sz="2000" smtClean="0">
              <a:latin typeface="Arial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printf(“%i”, *(p+2));    // print num[2]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3C36C3-F95D-4245-A916-B206CDFF127C}" type="slidenum">
              <a:rPr lang="en-US" smtClean="0"/>
              <a:pPr/>
              <a:t>23</a:t>
            </a:fld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51013" y="2740025"/>
          <a:ext cx="5478462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5486400" imgH="4945320" progId="Word.Document.8">
                  <p:embed/>
                </p:oleObj>
              </mc:Choice>
              <mc:Fallback>
                <p:oleObj name="Document" r:id="rId4" imgW="5486400" imgH="4945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740025"/>
                        <a:ext cx="5478462" cy="494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219200" y="914400"/>
            <a:ext cx="6781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800"/>
              </a:spcBef>
            </a:pPr>
            <a:r>
              <a:rPr lang="en-US" sz="3600">
                <a:solidFill>
                  <a:schemeClr val="tx2"/>
                </a:solidFill>
              </a:rPr>
              <a:t>Two Dimensional Arrays</a:t>
            </a:r>
            <a:endParaRPr lang="en-US" sz="3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990600" y="1752600"/>
            <a:ext cx="76200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96000"/>
              </a:lnSpc>
              <a:spcBef>
                <a:spcPts val="1200"/>
              </a:spcBef>
            </a:pPr>
            <a:r>
              <a:rPr lang="en-US" sz="2000">
                <a:latin typeface="New York"/>
              </a:rPr>
              <a:t>A two-dimensional array is stored in sequential memory locations, in row order.</a:t>
            </a:r>
          </a:p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1066800" y="2362200"/>
            <a:ext cx="746760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lnSpc>
                <a:spcPct val="80000"/>
              </a:lnSpc>
              <a:spcBef>
                <a:spcPts val="2100"/>
              </a:spcBef>
            </a:pPr>
            <a:r>
              <a:rPr lang="en-US" b="1">
                <a:latin typeface="Courier"/>
              </a:rPr>
              <a:t>int s[2][3] = {{2,4,6}, {1,5,3}};</a:t>
            </a:r>
          </a:p>
          <a:p>
            <a:pPr lvl="1" eaLnBrk="0" hangingPunct="0">
              <a:lnSpc>
                <a:spcPct val="80000"/>
              </a:lnSpc>
              <a:spcBef>
                <a:spcPts val="2100"/>
              </a:spcBef>
            </a:pPr>
            <a:r>
              <a:rPr lang="en-US" b="1">
                <a:latin typeface="Courier"/>
              </a:rPr>
              <a:t>int *sptr = &amp;s[0][0];</a:t>
            </a:r>
            <a:endParaRPr lang="en-US" b="1">
              <a:latin typeface="New York"/>
            </a:endParaRPr>
          </a:p>
          <a:p>
            <a:pPr lvl="1" eaLnBrk="0" hangingPunct="0">
              <a:lnSpc>
                <a:spcPct val="80000"/>
              </a:lnSpc>
            </a:pPr>
            <a:r>
              <a:rPr lang="en-US">
                <a:latin typeface="Courier"/>
              </a:rPr>
              <a:t>                     			</a:t>
            </a:r>
          </a:p>
          <a:p>
            <a:pPr lvl="1" eaLnBrk="0" hangingPunct="0">
              <a:lnSpc>
                <a:spcPct val="80000"/>
              </a:lnSpc>
            </a:pPr>
            <a:r>
              <a:rPr lang="en-US">
                <a:latin typeface="Courier"/>
              </a:rPr>
              <a:t>Memory allocation:</a:t>
            </a:r>
          </a:p>
          <a:p>
            <a:pPr lvl="1" eaLnBrk="0" hangingPunct="0">
              <a:lnSpc>
                <a:spcPct val="80000"/>
              </a:lnSpc>
            </a:pPr>
            <a:r>
              <a:rPr lang="en-US">
                <a:latin typeface="Courier"/>
              </a:rPr>
              <a:t>	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s[0][0]	2	   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s[0][1]	4	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s[0][2]	6	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s[1][0]	1	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s[1][1]	5	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s[1][2]	3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endParaRPr lang="en-US">
              <a:latin typeface="Courier"/>
            </a:endParaRP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A pointer reference to s[0][1] would be *(sptr+</a:t>
            </a:r>
            <a:r>
              <a:rPr lang="en-US" b="1" i="1">
                <a:latin typeface="Courier"/>
              </a:rPr>
              <a:t>1</a:t>
            </a:r>
            <a:r>
              <a:rPr lang="en-US">
                <a:latin typeface="Courier"/>
              </a:rPr>
              <a:t>)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A pointer reference to s[1][1] would be *(sptr+</a:t>
            </a:r>
            <a:r>
              <a:rPr lang="en-US" b="1" i="1">
                <a:latin typeface="Courier"/>
              </a:rPr>
              <a:t>4</a:t>
            </a:r>
            <a:r>
              <a:rPr lang="en-US">
                <a:latin typeface="Courier"/>
              </a:rPr>
              <a:t>) 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endParaRPr lang="en-US" b="1">
              <a:latin typeface="Courier"/>
            </a:endParaRP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 b="1" i="1">
                <a:latin typeface="Courier"/>
              </a:rPr>
              <a:t>row offset * number of columns + column offset</a:t>
            </a:r>
            <a:r>
              <a:rPr lang="en-US" b="1">
                <a:latin typeface="Courier"/>
              </a:rPr>
              <a:t>	</a:t>
            </a:r>
          </a:p>
          <a:p>
            <a:pPr eaLnBrk="0" hangingPunct="0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121214"/>
                </a:solidFill>
                <a:latin typeface="Verdana" panose="020B0604030504040204" pitchFamily="34" charset="0"/>
              </a:rPr>
              <a:t>Return pointer from functions</a:t>
            </a:r>
            <a:endParaRPr lang="en-US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71562"/>
            <a:ext cx="6553200" cy="5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17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3C36C3-F95D-4245-A916-B206CDFF127C}" type="slidenum">
              <a:rPr lang="en-US" smtClean="0"/>
              <a:pPr/>
              <a:t>25</a:t>
            </a:fld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51013" y="2740025"/>
          <a:ext cx="5478462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4" imgW="5486400" imgH="4945320" progId="Word.Document.8">
                  <p:embed/>
                </p:oleObj>
              </mc:Choice>
              <mc:Fallback>
                <p:oleObj name="Document" r:id="rId4" imgW="5486400" imgH="4945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740025"/>
                        <a:ext cx="5478462" cy="494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219200" y="914400"/>
            <a:ext cx="6781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6000"/>
              </a:lnSpc>
              <a:spcBef>
                <a:spcPts val="800"/>
              </a:spcBef>
            </a:pPr>
            <a:r>
              <a:rPr lang="en-US" sz="3600" dirty="0" smtClean="0">
                <a:solidFill>
                  <a:schemeClr val="tx2"/>
                </a:solidFill>
              </a:rPr>
              <a:t>Array pointer</a:t>
            </a:r>
            <a:endParaRPr lang="en-US" sz="36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990600" y="1752600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1066800" y="2362200"/>
            <a:ext cx="746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dirty="0"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1909762"/>
            <a:ext cx="6705599" cy="43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Pointer Variables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If there are </a:t>
            </a:r>
            <a:r>
              <a:rPr lang="en-US" i="1" smtClean="0"/>
              <a:t>n</a:t>
            </a:r>
            <a:r>
              <a:rPr lang="en-US" smtClean="0"/>
              <a:t> bytes in memory, we can think of addresses as numbers that range from 0 to </a:t>
            </a:r>
            <a:r>
              <a:rPr lang="en-US" i="1" smtClean="0"/>
              <a:t>n</a:t>
            </a:r>
            <a:r>
              <a:rPr lang="en-US" smtClean="0"/>
              <a:t> – 1: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fld id="{F795EE8A-3A04-4730-A92E-7E172108A3A7}" type="slidenum">
              <a:rPr lang="en-US" sz="1200">
                <a:latin typeface="+mj-lt"/>
                <a:cs typeface="+mn-cs"/>
              </a:rPr>
              <a:pPr algn="ctr" eaLnBrk="0" hangingPunct="0">
                <a:defRPr/>
              </a:pPr>
              <a:t>3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6300" y="2532063"/>
            <a:ext cx="2217738" cy="38179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Pointer Variables</a:t>
            </a:r>
          </a:p>
        </p:txBody>
      </p:sp>
      <p:sp>
        <p:nvSpPr>
          <p:cNvPr id="189443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Each variable in a program occupies one or more bytes of memory.</a:t>
            </a:r>
          </a:p>
          <a:p>
            <a:pPr eaLnBrk="1" hangingPunct="1"/>
            <a:r>
              <a:rPr lang="en-US" smtClean="0"/>
              <a:t>The address of the first byte is said to be the address of the variable.</a:t>
            </a:r>
          </a:p>
          <a:p>
            <a:pPr eaLnBrk="1" hangingPunct="1"/>
            <a:r>
              <a:rPr lang="en-US" smtClean="0"/>
              <a:t>In the following figure, the address of the variable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mtClean="0"/>
              <a:t> is 2000: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fld id="{0AAD7B00-7272-4D5B-B560-DC729A5F1223}" type="slidenum">
              <a:rPr lang="en-US" sz="1200">
                <a:latin typeface="+mj-lt"/>
                <a:cs typeface="+mn-cs"/>
              </a:rPr>
              <a:pPr algn="ctr" eaLnBrk="0" hangingPunct="0">
                <a:defRPr/>
              </a:pPr>
              <a:t>4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1894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267200"/>
            <a:ext cx="2765425" cy="2293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Pointer Variables</a:t>
            </a:r>
          </a:p>
        </p:txBody>
      </p:sp>
      <p:sp>
        <p:nvSpPr>
          <p:cNvPr id="190467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Addresses can be stored in special </a:t>
            </a:r>
            <a:r>
              <a:rPr lang="en-US" b="1" i="1" smtClean="0"/>
              <a:t>pointer variables.</a:t>
            </a:r>
          </a:p>
          <a:p>
            <a:pPr eaLnBrk="1" hangingPunct="1"/>
            <a:r>
              <a:rPr lang="en-US" smtClean="0"/>
              <a:t>When we store the address of a variable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mtClean="0"/>
              <a:t> in the pointer variable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mtClean="0"/>
              <a:t>, we say that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mtClean="0"/>
              <a:t> “points to”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A graphical representation: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fld id="{CBCB30A9-1220-40F0-B07F-C1597F25BA70}" type="slidenum">
              <a:rPr lang="en-US" sz="1200">
                <a:latin typeface="+mj-lt"/>
                <a:cs typeface="+mn-cs"/>
              </a:rPr>
              <a:pPr algn="ctr" eaLnBrk="0" hangingPunct="0">
                <a:defRPr/>
              </a:pPr>
              <a:t>5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1904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813300"/>
            <a:ext cx="2803525" cy="67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Declaring Pointer Variables</a:t>
            </a:r>
          </a:p>
        </p:txBody>
      </p:sp>
      <p:sp>
        <p:nvSpPr>
          <p:cNvPr id="192515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2400" smtClean="0"/>
              <a:t>Pointer variables can appear in declarations along with other variables: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int i, j, a[10], b[20], </a:t>
            </a:r>
            <a:r>
              <a:rPr lang="en-US" sz="200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*q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2400" smtClean="0"/>
              <a:t>C requires that every pointer variable point only to objects of a particular type (the </a:t>
            </a:r>
            <a:r>
              <a:rPr lang="en-US" sz="2400" b="1" i="1" smtClean="0"/>
              <a:t>referenced type</a:t>
            </a:r>
            <a:r>
              <a:rPr lang="en-US" sz="2400" smtClean="0"/>
              <a:t>):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int *p;     /* points only to integers  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double *q;  /* points only to doubles   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char *r;    /* points only to characters */</a:t>
            </a:r>
          </a:p>
          <a:p>
            <a:pPr eaLnBrk="1" hangingPunct="1"/>
            <a:r>
              <a:rPr lang="en-US" sz="2400" smtClean="0"/>
              <a:t>There are no restrictions on what the referenced type may be.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fld id="{972772FA-DB90-4178-929C-E843E59C0B92}" type="slidenum">
              <a:rPr lang="en-US" sz="1200">
                <a:latin typeface="+mj-lt"/>
                <a:cs typeface="+mn-cs"/>
              </a:rPr>
              <a:pPr algn="ctr" eaLnBrk="0" hangingPunct="0">
                <a:defRPr/>
              </a:pPr>
              <a:t>6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Pointer Variable Declaration and Initialization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Pointer declaration</a:t>
            </a:r>
          </a:p>
          <a:p>
            <a:pPr lvl="1" eaLnBrk="1" hangingPunct="1"/>
            <a:r>
              <a:rPr lang="en-US" smtClean="0"/>
              <a:t>Multiple pointers require using a </a:t>
            </a:r>
            <a:r>
              <a:rPr lang="en-US" sz="2000" smtClean="0">
                <a:latin typeface="Lucida Console" pitchFamily="49" charset="0"/>
              </a:rPr>
              <a:t>*</a:t>
            </a:r>
            <a:r>
              <a:rPr lang="en-US" smtClean="0"/>
              <a:t> before each variable definition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1600" smtClean="0">
                <a:latin typeface="Lucida Console" pitchFamily="49" charset="0"/>
              </a:rPr>
              <a:t>int *myPtr1, *myPtr2;</a:t>
            </a:r>
          </a:p>
          <a:p>
            <a:pPr lvl="1" eaLnBrk="1" hangingPunct="1"/>
            <a:r>
              <a:rPr lang="en-US" smtClean="0"/>
              <a:t>Can define pointers to any data type</a:t>
            </a:r>
          </a:p>
          <a:p>
            <a:pPr lvl="1" eaLnBrk="1" hangingPunct="1"/>
            <a:r>
              <a:rPr lang="en-US" smtClean="0"/>
              <a:t>It’s crucial to initialize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mtClean="0"/>
              <a:t> before we use it.</a:t>
            </a:r>
          </a:p>
          <a:p>
            <a:pPr lvl="1" eaLnBrk="1" hangingPunct="1"/>
            <a:r>
              <a:rPr lang="en-US" smtClean="0"/>
              <a:t>Initialize pointers to </a:t>
            </a:r>
            <a:r>
              <a:rPr lang="en-US" sz="2000" b="1" smtClean="0">
                <a:solidFill>
                  <a:srgbClr val="009900"/>
                </a:solidFill>
                <a:latin typeface="Lucida Console" pitchFamily="49" charset="0"/>
              </a:rPr>
              <a:t>0</a:t>
            </a:r>
            <a:r>
              <a:rPr lang="en-US" smtClean="0"/>
              <a:t>, </a:t>
            </a:r>
            <a:r>
              <a:rPr lang="en-US" sz="2000" b="1" smtClean="0">
                <a:solidFill>
                  <a:srgbClr val="009900"/>
                </a:solidFill>
                <a:latin typeface="Lucida Console" pitchFamily="49" charset="0"/>
              </a:rPr>
              <a:t>NULL</a:t>
            </a:r>
            <a:r>
              <a:rPr lang="en-US" smtClean="0"/>
              <a:t>, or </a:t>
            </a:r>
            <a:r>
              <a:rPr lang="en-US" b="1" smtClean="0">
                <a:solidFill>
                  <a:srgbClr val="009900"/>
                </a:solidFill>
              </a:rPr>
              <a:t>an address</a:t>
            </a:r>
          </a:p>
          <a:p>
            <a:pPr lvl="2" eaLnBrk="1" hangingPunct="1"/>
            <a:r>
              <a:rPr lang="en-US" sz="1800" smtClean="0">
                <a:latin typeface="Lucida Console" pitchFamily="49" charset="0"/>
              </a:rPr>
              <a:t>0</a:t>
            </a:r>
            <a:r>
              <a:rPr lang="en-US" smtClean="0"/>
              <a:t> or </a:t>
            </a:r>
            <a:r>
              <a:rPr lang="en-US" sz="1800" smtClean="0">
                <a:latin typeface="Lucida Console" pitchFamily="49" charset="0"/>
              </a:rPr>
              <a:t>NULL</a:t>
            </a:r>
            <a:r>
              <a:rPr lang="en-US" smtClean="0"/>
              <a:t> </a:t>
            </a:r>
            <a:r>
              <a:rPr lang="en-US" smtClean="0">
                <a:cs typeface="Times New Roman" pitchFamily="18" charset="0"/>
              </a:rPr>
              <a:t>–</a:t>
            </a:r>
            <a:r>
              <a:rPr lang="en-US" smtClean="0"/>
              <a:t> points to nothing (</a:t>
            </a:r>
            <a:r>
              <a:rPr lang="en-US" sz="1800" smtClean="0">
                <a:latin typeface="Lucida Console" pitchFamily="49" charset="0"/>
              </a:rPr>
              <a:t>NULL</a:t>
            </a:r>
            <a:r>
              <a:rPr lang="en-US" smtClean="0"/>
              <a:t> preferred)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35675" y="3070225"/>
            <a:ext cx="1508125" cy="4127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endParaRPr lang="tr-TR" sz="1200">
              <a:latin typeface="Courier New" pitchFamily="49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1946275"/>
            <a:ext cx="54864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The Address and Indirection Operators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C provides a </a:t>
            </a:r>
            <a:r>
              <a:rPr lang="en-US" b="1" u="sng" smtClean="0"/>
              <a:t>pair</a:t>
            </a:r>
            <a:r>
              <a:rPr lang="en-US" smtClean="0"/>
              <a:t> of operators designed specifically for use with pointers.</a:t>
            </a:r>
          </a:p>
          <a:p>
            <a:pPr lvl="1" eaLnBrk="1" hangingPunct="1"/>
            <a:r>
              <a:rPr lang="en-US" smtClean="0"/>
              <a:t>&amp;</a:t>
            </a:r>
          </a:p>
          <a:p>
            <a:pPr lvl="2" eaLnBrk="1" hangingPunct="1"/>
            <a:r>
              <a:rPr lang="en-US" smtClean="0"/>
              <a:t>To </a:t>
            </a:r>
            <a:r>
              <a:rPr lang="en-US" smtClean="0">
                <a:solidFill>
                  <a:srgbClr val="FF6600"/>
                </a:solidFill>
              </a:rPr>
              <a:t>find the address of a variable</a:t>
            </a:r>
            <a:r>
              <a:rPr lang="en-US" smtClean="0"/>
              <a:t>, we use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mtClean="0"/>
              <a:t> (address) operator.</a:t>
            </a:r>
          </a:p>
          <a:p>
            <a:pPr lvl="1" eaLnBrk="1" hangingPunct="1"/>
            <a:r>
              <a:rPr lang="en-US" smtClean="0"/>
              <a:t>* </a:t>
            </a:r>
          </a:p>
          <a:p>
            <a:pPr lvl="2" eaLnBrk="1" hangingPunct="1"/>
            <a:r>
              <a:rPr lang="en-US" smtClean="0"/>
              <a:t>To gain </a:t>
            </a:r>
            <a:r>
              <a:rPr lang="en-US" smtClean="0">
                <a:solidFill>
                  <a:srgbClr val="FF6600"/>
                </a:solidFill>
              </a:rPr>
              <a:t>access to the object that a pointer points to</a:t>
            </a:r>
            <a:r>
              <a:rPr lang="en-US" smtClean="0"/>
              <a:t>, we use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mtClean="0"/>
              <a:t> (</a:t>
            </a:r>
            <a:r>
              <a:rPr lang="en-US" b="1" i="1" smtClean="0"/>
              <a:t>indirection</a:t>
            </a:r>
            <a:r>
              <a:rPr lang="en-US" smtClean="0"/>
              <a:t>) operator.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fld id="{FA8D21B4-E671-4D93-A8C2-5AF1E6F57997}" type="slidenum">
              <a:rPr lang="en-US" sz="1200">
                <a:latin typeface="+mj-lt"/>
                <a:cs typeface="+mn-cs"/>
              </a:rPr>
              <a:pPr algn="ctr" eaLnBrk="0" hangingPunct="0">
                <a:defRPr/>
              </a:pPr>
              <a:t>8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smtClean="0"/>
              <a:t>Pointer Operators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latin typeface="Lucida Console" pitchFamily="49" charset="0"/>
              </a:rPr>
              <a:t>&amp;</a:t>
            </a:r>
            <a:r>
              <a:rPr lang="en-US" sz="2200" smtClean="0"/>
              <a:t> (address operator)</a:t>
            </a:r>
          </a:p>
          <a:p>
            <a:pPr lvl="1" eaLnBrk="1" hangingPunct="1"/>
            <a:r>
              <a:rPr lang="en-US" sz="2000" smtClean="0"/>
              <a:t>Returns address of operand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b="1" smtClean="0">
                <a:solidFill>
                  <a:schemeClr val="tx2"/>
                </a:solidFill>
                <a:latin typeface="Lucida Console" pitchFamily="49" charset="0"/>
              </a:rPr>
              <a:t>int y = 5;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b="1" smtClean="0">
                <a:solidFill>
                  <a:schemeClr val="tx2"/>
                </a:solidFill>
                <a:latin typeface="Lucida Console" pitchFamily="49" charset="0"/>
              </a:rPr>
              <a:t>int *yPtr;</a:t>
            </a:r>
            <a:r>
              <a:rPr lang="en-US" sz="1600" smtClean="0">
                <a:latin typeface="Lucida Console" pitchFamily="49" charset="0"/>
              </a:rPr>
              <a:t>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b="1" smtClean="0">
                <a:solidFill>
                  <a:schemeClr val="tx2"/>
                </a:solidFill>
                <a:latin typeface="Lucida Console" pitchFamily="49" charset="0"/>
              </a:rPr>
              <a:t>yPtr = &amp;y;</a:t>
            </a:r>
            <a:r>
              <a:rPr lang="en-US" sz="1600" smtClean="0">
                <a:latin typeface="Lucida Console" pitchFamily="49" charset="0"/>
              </a:rPr>
              <a:t>     /* yPtr gets address of y */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smtClean="0">
                <a:latin typeface="Lucida Console" pitchFamily="49" charset="0"/>
              </a:rPr>
              <a:t>yPtr “points to” y</a:t>
            </a:r>
          </a:p>
          <a:p>
            <a:pPr lvl="1" eaLnBrk="1" hangingPunct="1"/>
            <a:endParaRPr lang="en-US" sz="1600" smtClean="0">
              <a:latin typeface="Lucida Console" pitchFamily="49" charset="0"/>
            </a:endParaRPr>
          </a:p>
        </p:txBody>
      </p:sp>
      <p:sp>
        <p:nvSpPr>
          <p:cNvPr id="237573" name="Freeform 5"/>
          <p:cNvSpPr>
            <a:spLocks/>
          </p:cNvSpPr>
          <p:nvPr/>
        </p:nvSpPr>
        <p:spPr bwMode="auto">
          <a:xfrm>
            <a:off x="700088" y="4546600"/>
            <a:ext cx="550862" cy="330200"/>
          </a:xfrm>
          <a:custGeom>
            <a:avLst/>
            <a:gdLst>
              <a:gd name="T0" fmla="*/ 19956 w 20000"/>
              <a:gd name="T1" fmla="*/ 0 h 20000"/>
              <a:gd name="T2" fmla="*/ 19956 w 20000"/>
              <a:gd name="T3" fmla="*/ 19956 h 20000"/>
              <a:gd name="T4" fmla="*/ 0 w 20000"/>
              <a:gd name="T5" fmla="*/ 19956 h 20000"/>
              <a:gd name="T6" fmla="*/ 0 w 20000"/>
              <a:gd name="T7" fmla="*/ 0 h 20000"/>
              <a:gd name="T8" fmla="*/ 1995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56" y="0"/>
                </a:moveTo>
                <a:lnTo>
                  <a:pt x="19956" y="19956"/>
                </a:lnTo>
                <a:lnTo>
                  <a:pt x="0" y="19956"/>
                </a:lnTo>
                <a:lnTo>
                  <a:pt x="0" y="0"/>
                </a:lnTo>
                <a:lnTo>
                  <a:pt x="19956" y="0"/>
                </a:lnTo>
                <a:close/>
              </a:path>
            </a:pathLst>
          </a:custGeom>
          <a:solidFill>
            <a:schemeClr val="hlink"/>
          </a:solidFill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74" name="Freeform 6"/>
          <p:cNvSpPr>
            <a:spLocks/>
          </p:cNvSpPr>
          <p:nvPr/>
        </p:nvSpPr>
        <p:spPr bwMode="auto">
          <a:xfrm>
            <a:off x="2422525" y="4157663"/>
            <a:ext cx="549275" cy="330200"/>
          </a:xfrm>
          <a:custGeom>
            <a:avLst/>
            <a:gdLst>
              <a:gd name="T0" fmla="*/ 19956 w 20000"/>
              <a:gd name="T1" fmla="*/ 0 h 20000"/>
              <a:gd name="T2" fmla="*/ 19956 w 20000"/>
              <a:gd name="T3" fmla="*/ 19956 h 20000"/>
              <a:gd name="T4" fmla="*/ 0 w 20000"/>
              <a:gd name="T5" fmla="*/ 19956 h 20000"/>
              <a:gd name="T6" fmla="*/ 0 w 20000"/>
              <a:gd name="T7" fmla="*/ 0 h 20000"/>
              <a:gd name="T8" fmla="*/ 1995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56" y="0"/>
                </a:moveTo>
                <a:lnTo>
                  <a:pt x="19956" y="19956"/>
                </a:lnTo>
                <a:lnTo>
                  <a:pt x="0" y="19956"/>
                </a:lnTo>
                <a:lnTo>
                  <a:pt x="0" y="0"/>
                </a:lnTo>
                <a:lnTo>
                  <a:pt x="19956" y="0"/>
                </a:lnTo>
                <a:close/>
              </a:path>
            </a:pathLst>
          </a:custGeom>
          <a:solidFill>
            <a:schemeClr val="accent1"/>
          </a:solidFill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75" name="Freeform 7"/>
          <p:cNvSpPr>
            <a:spLocks/>
          </p:cNvSpPr>
          <p:nvPr/>
        </p:nvSpPr>
        <p:spPr bwMode="auto">
          <a:xfrm>
            <a:off x="976313" y="4341813"/>
            <a:ext cx="1446212" cy="369887"/>
          </a:xfrm>
          <a:custGeom>
            <a:avLst/>
            <a:gdLst>
              <a:gd name="T0" fmla="*/ 19983 w 20000"/>
              <a:gd name="T1" fmla="*/ 0 h 20000"/>
              <a:gd name="T2" fmla="*/ 0 w 20000"/>
              <a:gd name="T3" fmla="*/ 1996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83" y="0"/>
                </a:moveTo>
                <a:lnTo>
                  <a:pt x="0" y="1996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85800" y="4351338"/>
            <a:ext cx="577850" cy="19208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72000"/>
              </a:lnSpc>
            </a:pPr>
            <a:r>
              <a:rPr lang="en-US" sz="1600" b="1" noProof="1">
                <a:latin typeface="Lucida Console" pitchFamily="49" charset="0"/>
              </a:rPr>
              <a:t>yPtr</a:t>
            </a:r>
          </a:p>
        </p:txBody>
      </p:sp>
      <p:sp>
        <p:nvSpPr>
          <p:cNvPr id="237577" name="Oval 9"/>
          <p:cNvSpPr>
            <a:spLocks noChangeArrowheads="1"/>
          </p:cNvSpPr>
          <p:nvPr/>
        </p:nvSpPr>
        <p:spPr bwMode="auto">
          <a:xfrm>
            <a:off x="919163" y="4678363"/>
            <a:ext cx="111125" cy="66675"/>
          </a:xfrm>
          <a:prstGeom prst="ellipse">
            <a:avLst/>
          </a:prstGeom>
          <a:solidFill>
            <a:schemeClr val="tx2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2605088" y="3962400"/>
            <a:ext cx="182562" cy="1920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72000"/>
              </a:lnSpc>
            </a:pPr>
            <a:r>
              <a:rPr lang="en-US" sz="1600" b="1" noProof="1">
                <a:latin typeface="Lucida Console" pitchFamily="49" charset="0"/>
              </a:rPr>
              <a:t>y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605088" y="4243388"/>
            <a:ext cx="182562" cy="19208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72000"/>
              </a:lnSpc>
            </a:pPr>
            <a:r>
              <a:rPr lang="en-US" sz="1600" b="1" noProof="1">
                <a:latin typeface="Courier New" pitchFamily="49" charset="0"/>
              </a:rPr>
              <a:t>5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05200" y="3886200"/>
            <a:ext cx="2060575" cy="685800"/>
            <a:chOff x="1" y="0"/>
            <a:chExt cx="19999" cy="20000"/>
          </a:xfrm>
        </p:grpSpPr>
        <p:sp>
          <p:nvSpPr>
            <p:cNvPr id="25622" name="Rectangle 14"/>
            <p:cNvSpPr>
              <a:spLocks noChangeArrowheads="1"/>
            </p:cNvSpPr>
            <p:nvPr/>
          </p:nvSpPr>
          <p:spPr bwMode="auto">
            <a:xfrm>
              <a:off x="12735" y="0"/>
              <a:ext cx="5007" cy="864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 b="1" noProof="1">
                  <a:latin typeface="Lucida Console" pitchFamily="49" charset="0"/>
                </a:rPr>
                <a:t>yptr</a:t>
              </a:r>
            </a:p>
          </p:txBody>
        </p:sp>
        <p:grpSp>
          <p:nvGrpSpPr>
            <p:cNvPr id="25623" name="Group 15"/>
            <p:cNvGrpSpPr>
              <a:grpSpLocks/>
            </p:cNvGrpSpPr>
            <p:nvPr/>
          </p:nvGrpSpPr>
          <p:grpSpPr bwMode="auto">
            <a:xfrm>
              <a:off x="1" y="8923"/>
              <a:ext cx="19999" cy="11077"/>
              <a:chOff x="0" y="0"/>
              <a:chExt cx="19999" cy="20000"/>
            </a:xfrm>
          </p:grpSpPr>
          <p:sp>
            <p:nvSpPr>
              <p:cNvPr id="25624" name="Rectangle 16"/>
              <p:cNvSpPr>
                <a:spLocks noChangeArrowheads="1"/>
              </p:cNvSpPr>
              <p:nvPr/>
            </p:nvSpPr>
            <p:spPr bwMode="auto">
              <a:xfrm>
                <a:off x="0" y="3333"/>
                <a:ext cx="7313" cy="156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>
                  <a:lnSpc>
                    <a:spcPct val="80000"/>
                  </a:lnSpc>
                </a:pPr>
                <a:r>
                  <a:rPr lang="en-US" sz="1600" b="1" noProof="1">
                    <a:latin typeface="Lucida Console" pitchFamily="49" charset="0"/>
                  </a:rPr>
                  <a:t>500000</a:t>
                </a:r>
              </a:p>
            </p:txBody>
          </p:sp>
          <p:grpSp>
            <p:nvGrpSpPr>
              <p:cNvPr id="25625" name="Group 17"/>
              <p:cNvGrpSpPr>
                <a:grpSpLocks/>
              </p:cNvGrpSpPr>
              <p:nvPr/>
            </p:nvGrpSpPr>
            <p:grpSpPr bwMode="auto">
              <a:xfrm>
                <a:off x="7313" y="0"/>
                <a:ext cx="12686" cy="20000"/>
                <a:chOff x="0" y="0"/>
                <a:chExt cx="20000" cy="20000"/>
              </a:xfrm>
            </p:grpSpPr>
            <p:sp>
              <p:nvSpPr>
                <p:cNvPr id="25626" name="Rectangle 18"/>
                <p:cNvSpPr>
                  <a:spLocks noChangeArrowheads="1"/>
                </p:cNvSpPr>
                <p:nvPr/>
              </p:nvSpPr>
              <p:spPr bwMode="auto">
                <a:xfrm>
                  <a:off x="4228" y="3333"/>
                  <a:ext cx="11528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US" sz="1600" b="1" noProof="1">
                      <a:latin typeface="Lucida Console" pitchFamily="49" charset="0"/>
                    </a:rPr>
                    <a:t>600000</a:t>
                  </a:r>
                </a:p>
              </p:txBody>
            </p:sp>
            <p:sp>
              <p:nvSpPr>
                <p:cNvPr id="25627" name="Freeform 1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5 w 20000"/>
                    <a:gd name="T1" fmla="*/ 0 h 20000"/>
                    <a:gd name="T2" fmla="*/ 19985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5" y="0"/>
                      </a:moveTo>
                      <a:lnTo>
                        <a:pt x="19985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321425" y="3886200"/>
            <a:ext cx="2060575" cy="685800"/>
            <a:chOff x="0" y="0"/>
            <a:chExt cx="20000" cy="20000"/>
          </a:xfrm>
        </p:grpSpPr>
        <p:sp>
          <p:nvSpPr>
            <p:cNvPr id="25616" name="Rectangle 21"/>
            <p:cNvSpPr>
              <a:spLocks noChangeArrowheads="1"/>
            </p:cNvSpPr>
            <p:nvPr/>
          </p:nvSpPr>
          <p:spPr bwMode="auto">
            <a:xfrm>
              <a:off x="12879" y="0"/>
              <a:ext cx="1546" cy="864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 b="1" noProof="1">
                  <a:latin typeface="Lucida Console" pitchFamily="49" charset="0"/>
                </a:rPr>
                <a:t>y</a:t>
              </a:r>
            </a:p>
          </p:txBody>
        </p:sp>
        <p:grpSp>
          <p:nvGrpSpPr>
            <p:cNvPr id="25617" name="Group 22"/>
            <p:cNvGrpSpPr>
              <a:grpSpLocks/>
            </p:cNvGrpSpPr>
            <p:nvPr/>
          </p:nvGrpSpPr>
          <p:grpSpPr bwMode="auto">
            <a:xfrm>
              <a:off x="0" y="8923"/>
              <a:ext cx="20000" cy="11077"/>
              <a:chOff x="0" y="0"/>
              <a:chExt cx="20000" cy="20000"/>
            </a:xfrm>
          </p:grpSpPr>
          <p:sp>
            <p:nvSpPr>
              <p:cNvPr id="25618" name="Rectangle 23"/>
              <p:cNvSpPr>
                <a:spLocks noChangeArrowheads="1"/>
              </p:cNvSpPr>
              <p:nvPr/>
            </p:nvSpPr>
            <p:spPr bwMode="auto">
              <a:xfrm>
                <a:off x="0" y="3333"/>
                <a:ext cx="7313" cy="156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>
                  <a:lnSpc>
                    <a:spcPct val="80000"/>
                  </a:lnSpc>
                </a:pPr>
                <a:r>
                  <a:rPr lang="en-US" sz="1600" b="1" noProof="1">
                    <a:latin typeface="Lucida Console" pitchFamily="49" charset="0"/>
                  </a:rPr>
                  <a:t>600000</a:t>
                </a:r>
              </a:p>
            </p:txBody>
          </p:sp>
          <p:grpSp>
            <p:nvGrpSpPr>
              <p:cNvPr id="25619" name="Group 24"/>
              <p:cNvGrpSpPr>
                <a:grpSpLocks/>
              </p:cNvGrpSpPr>
              <p:nvPr/>
            </p:nvGrpSpPr>
            <p:grpSpPr bwMode="auto">
              <a:xfrm>
                <a:off x="7313" y="0"/>
                <a:ext cx="12687" cy="20000"/>
                <a:chOff x="0" y="0"/>
                <a:chExt cx="19999" cy="20000"/>
              </a:xfrm>
            </p:grpSpPr>
            <p:sp>
              <p:nvSpPr>
                <p:cNvPr id="25620" name="Rectangle 25"/>
                <p:cNvSpPr>
                  <a:spLocks noChangeArrowheads="1"/>
                </p:cNvSpPr>
                <p:nvPr/>
              </p:nvSpPr>
              <p:spPr bwMode="auto">
                <a:xfrm>
                  <a:off x="8774" y="3333"/>
                  <a:ext cx="2437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US" sz="1600" b="1" noProof="1">
                      <a:latin typeface="Lucida Console" pitchFamily="49" charset="0"/>
                    </a:rPr>
                    <a:t>5</a:t>
                  </a:r>
                </a:p>
              </p:txBody>
            </p:sp>
            <p:sp>
              <p:nvSpPr>
                <p:cNvPr id="25621" name="Freeform 26"/>
                <p:cNvSpPr>
                  <a:spLocks/>
                </p:cNvSpPr>
                <p:nvPr/>
              </p:nvSpPr>
              <p:spPr bwMode="auto">
                <a:xfrm>
                  <a:off x="0" y="0"/>
                  <a:ext cx="19999" cy="20000"/>
                </a:xfrm>
                <a:custGeom>
                  <a:avLst/>
                  <a:gdLst>
                    <a:gd name="T0" fmla="*/ 19985 w 20000"/>
                    <a:gd name="T1" fmla="*/ 0 h 20000"/>
                    <a:gd name="T2" fmla="*/ 19985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5" y="0"/>
                      </a:moveTo>
                      <a:lnTo>
                        <a:pt x="19985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37596" name="Text Box 28"/>
          <p:cNvSpPr txBox="1">
            <a:spLocks noChangeArrowheads="1"/>
          </p:cNvSpPr>
          <p:nvPr/>
        </p:nvSpPr>
        <p:spPr bwMode="auto">
          <a:xfrm>
            <a:off x="5410200" y="5105400"/>
            <a:ext cx="1676400" cy="9858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Address of </a:t>
            </a:r>
            <a:r>
              <a:rPr lang="en-US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y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value of </a:t>
            </a:r>
            <a:r>
              <a:rPr lang="en-US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yptr</a:t>
            </a:r>
          </a:p>
        </p:txBody>
      </p:sp>
      <p:sp>
        <p:nvSpPr>
          <p:cNvPr id="237597" name="Line 29"/>
          <p:cNvSpPr>
            <a:spLocks noChangeShapeType="1"/>
          </p:cNvSpPr>
          <p:nvPr/>
        </p:nvSpPr>
        <p:spPr bwMode="auto">
          <a:xfrm flipV="1">
            <a:off x="6400800" y="4495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98" name="Line 30"/>
          <p:cNvSpPr>
            <a:spLocks noChangeShapeType="1"/>
          </p:cNvSpPr>
          <p:nvPr/>
        </p:nvSpPr>
        <p:spPr bwMode="auto">
          <a:xfrm flipH="1" flipV="1">
            <a:off x="5029200" y="4419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/>
      <p:bldP spid="237574" grpId="0" animBg="1"/>
      <p:bldP spid="237575" grpId="0" animBg="1"/>
      <p:bldP spid="237576" grpId="0"/>
      <p:bldP spid="237577" grpId="0" animBg="1"/>
      <p:bldP spid="237578" grpId="0"/>
      <p:bldP spid="237579" grpId="0"/>
      <p:bldP spid="237596" grpId="0" animBg="1"/>
      <p:bldP spid="237597" grpId="0" animBg="1"/>
      <p:bldP spid="237598" grpId="0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Civ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9_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757</TotalTime>
  <Words>907</Words>
  <Application>Microsoft Office PowerPoint</Application>
  <PresentationFormat>On-screen Show (4:3)</PresentationFormat>
  <Paragraphs>241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Garamond</vt:lpstr>
      <vt:lpstr>Georgia</vt:lpstr>
      <vt:lpstr>Lucida Console</vt:lpstr>
      <vt:lpstr>New York</vt:lpstr>
      <vt:lpstr>Times New Roman</vt:lpstr>
      <vt:lpstr>Verdana</vt:lpstr>
      <vt:lpstr>Wingdings</vt:lpstr>
      <vt:lpstr>Wingdings 2</vt:lpstr>
      <vt:lpstr>Edge</vt:lpstr>
      <vt:lpstr>9_Civic</vt:lpstr>
      <vt:lpstr>Document</vt:lpstr>
      <vt:lpstr>CSE207</vt:lpstr>
      <vt:lpstr>Pointer Variables</vt:lpstr>
      <vt:lpstr>Pointer Variables</vt:lpstr>
      <vt:lpstr>Pointer Variables</vt:lpstr>
      <vt:lpstr>Pointer Variables</vt:lpstr>
      <vt:lpstr>Declaring Pointer Variables</vt:lpstr>
      <vt:lpstr>Pointer Variable Declaration and Initialization</vt:lpstr>
      <vt:lpstr>The Address and Indirection Operators</vt:lpstr>
      <vt:lpstr>Pointer Operators </vt:lpstr>
      <vt:lpstr>The Address Operator</vt:lpstr>
      <vt:lpstr>The Indirection Operator</vt:lpstr>
      <vt:lpstr>The Indirection Operator</vt:lpstr>
      <vt:lpstr>Pointer Assignment</vt:lpstr>
      <vt:lpstr>Pointer Assignment</vt:lpstr>
      <vt:lpstr>Pointer Assignment</vt:lpstr>
      <vt:lpstr>Pointer Assignment</vt:lpstr>
      <vt:lpstr>Pointer Assignment</vt:lpstr>
      <vt:lpstr>Comparing Pointers</vt:lpstr>
      <vt:lpstr>6.4 Pointers in Function References (!IMPORTANT!)</vt:lpstr>
      <vt:lpstr>Call by reference</vt:lpstr>
      <vt:lpstr>Pointer Arithmetic</vt:lpstr>
      <vt:lpstr>6.2 Pointers and Arrays</vt:lpstr>
      <vt:lpstr>PowerPoint Presentation</vt:lpstr>
      <vt:lpstr>PowerPoint Presentation</vt:lpstr>
      <vt:lpstr>PowerPoint Presentation</vt:lpstr>
    </vt:vector>
  </TitlesOfParts>
  <Company>CSE, 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CSE102 – Programming Fundamentals</dc:title>
  <dc:creator>Syed Monowar Hossain</dc:creator>
  <cp:lastModifiedBy>aditri</cp:lastModifiedBy>
  <cp:revision>146</cp:revision>
  <dcterms:created xsi:type="dcterms:W3CDTF">2009-03-13T04:36:58Z</dcterms:created>
  <dcterms:modified xsi:type="dcterms:W3CDTF">2017-09-17T02:17:51Z</dcterms:modified>
</cp:coreProperties>
</file>