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0"/>
  </p:notesMasterIdLst>
  <p:sldIdLst>
    <p:sldId id="256" r:id="rId2"/>
    <p:sldId id="259" r:id="rId3"/>
    <p:sldId id="260" r:id="rId4"/>
    <p:sldId id="261" r:id="rId5"/>
    <p:sldId id="302" r:id="rId6"/>
    <p:sldId id="303" r:id="rId7"/>
    <p:sldId id="264" r:id="rId8"/>
    <p:sldId id="297" r:id="rId9"/>
    <p:sldId id="300" r:id="rId10"/>
    <p:sldId id="304" r:id="rId11"/>
    <p:sldId id="30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90" r:id="rId21"/>
    <p:sldId id="305" r:id="rId22"/>
    <p:sldId id="306" r:id="rId23"/>
    <p:sldId id="307" r:id="rId24"/>
    <p:sldId id="308" r:id="rId25"/>
    <p:sldId id="310" r:id="rId26"/>
    <p:sldId id="311" r:id="rId27"/>
    <p:sldId id="318" r:id="rId28"/>
    <p:sldId id="312" r:id="rId29"/>
    <p:sldId id="313" r:id="rId30"/>
    <p:sldId id="319" r:id="rId31"/>
    <p:sldId id="314" r:id="rId32"/>
    <p:sldId id="315" r:id="rId33"/>
    <p:sldId id="316" r:id="rId34"/>
    <p:sldId id="317" r:id="rId35"/>
    <p:sldId id="292" r:id="rId36"/>
    <p:sldId id="294" r:id="rId37"/>
    <p:sldId id="295" r:id="rId38"/>
    <p:sldId id="287" r:id="rId3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9" autoAdjust="0"/>
    <p:restoredTop sz="94626" autoAdjust="0"/>
  </p:normalViewPr>
  <p:slideViewPr>
    <p:cSldViewPr>
      <p:cViewPr varScale="1">
        <p:scale>
          <a:sx n="74" d="100"/>
          <a:sy n="74" d="100"/>
        </p:scale>
        <p:origin x="16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00C69290-E764-4450-AA7B-83C954BA0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31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0AA476-FD75-4249-B45C-0D1B0F5A337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  <a:ln/>
        </p:spPr>
        <p:txBody>
          <a:bodyPr/>
          <a:lstStyle/>
          <a:p>
            <a:pPr eaLnBrk="1" hangingPunct="1"/>
            <a:r>
              <a:rPr lang="en-US" sz="1400" smtClean="0"/>
              <a:t>Assumptions:</a:t>
            </a:r>
          </a:p>
          <a:p>
            <a:pPr eaLnBrk="1" hangingPunct="1"/>
            <a:r>
              <a:rPr lang="en-US" sz="1400" smtClean="0"/>
              <a:t>	Graduate level</a:t>
            </a:r>
          </a:p>
          <a:p>
            <a:pPr eaLnBrk="1" hangingPunct="1"/>
            <a:r>
              <a:rPr lang="en-US" sz="1400" smtClean="0"/>
              <a:t>	Operating Systems</a:t>
            </a:r>
          </a:p>
          <a:p>
            <a:pPr eaLnBrk="1" hangingPunct="1"/>
            <a:r>
              <a:rPr lang="en-US" sz="1400" smtClean="0"/>
              <a:t>	Making Choices about operation systems</a:t>
            </a:r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z="1400" smtClean="0"/>
              <a:t>Why a micro-century? …just about enough time for one concept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165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general, you'll find structures to be useful whenever information of different variable types needs to be treated as a group. For example, in a mailing list database, each entry could be a structure, and each piece of information (name, address, city, and so on) could be a structure member.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7A5BC-9B91-4A5F-9A35-6CAE9109C97B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491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51FE4-8FF4-4F32-8EC6-3E28F6D1C810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3782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E3A12-B481-4F22-910E-BD2946411C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3529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9691F7-3B49-4C00-93C0-A18F0CCE53D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0424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4F8C49-C189-4498-8A24-996130A895E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210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902C7-977B-4E63-B6B4-0B6B35488F6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5789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E3AE13-30BC-446C-A477-3A262095CA1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1362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FC729-251D-4C3F-BC94-AD9285C36F5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128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10E6-8863-45A1-A172-A47AA91AB52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8290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BC841-B21F-411E-A99D-33BDBD3944D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572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C64DA-BA6D-4D10-B457-C4CC9BB0CB6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1529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75081-492D-4CA9-A7DC-3B6E6226FF3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1048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5B1D5-F839-49C1-B502-984C6F1ADD5A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4150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92EC4-C873-4E6A-ADC3-DEE2F0A4C27C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8785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65BB5-19F8-4D1E-929C-380788FD4625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6345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4E39F-FA91-46EA-ACED-9D5A0EA9D70F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7613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F5531-09B0-4E9F-AA40-010AE91AE570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8236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7C2C1-E6F3-45BD-B1DD-63B2A0245FD9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9464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AAE18C-6F48-4818-9C12-59B7FE40BBB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8517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6C7F0-3277-4CA6-B304-0B5A464A401B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0524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91F54E-51A9-4923-9F8D-F2B75EB92874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535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7F55FF-038B-4E76-B5D8-EB27891C547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26766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97C5C-1282-4C3B-9093-6AB7BF0DBAC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29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8C202D-5D37-401E-9C3F-9C960BB5A921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52796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E72F65-E80C-4AF7-90DD-B26348688A96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2901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E866AB-A6ED-4675-AA29-5971A70024CC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0264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A4575D-08F8-4AA7-A812-7951DDFCACE0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6141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A083C-F399-4EFE-89D2-7A23A2B5F934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9990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C2698-9DDF-4A33-99D9-4A09A5D5754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90582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98F4F-3C94-4F9F-AF9E-0172271E5C8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60715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D10AC-D3E4-4DCF-94B1-B87AF3E899A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015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DA0CC-878C-4CF8-9068-AA68CF8BE3C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6544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657925-0AE3-4AC6-8FF2-4A95D63AFCA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616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11D2CA-B6C4-4072-B751-7791A46C0E8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412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BE3B8-0673-4EE2-869A-451105C91CE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1800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67CAF-3879-456D-B092-60FB34DC1E8D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482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general, you'll find structures to be useful whenever information of different variable types needs to be treated as a group. For example, in a mailing list database, each entry could be a structure, and each piece of information (name, address, city, and so on) could be a structure member.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7D1B34-BADB-4450-8334-8D9CCC6604F9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151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C015-7BA9-454F-8280-DEBC6F55F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989C6-2BF0-4B6A-A029-FA9C495EA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57B13-90DB-4FC7-8E7D-06A9AF94B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682B-BC74-4ED9-A386-93C084F45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AE4E-5923-466A-84EF-5DF1DCB64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DB4FE-ED97-4A4D-952B-D6A07B5ED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E910D-127D-43EE-8014-1342ABA83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1A91-4840-420A-A94B-9D5204ACA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4D44A-353F-4AD9-9356-E262284B2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E2A2B-EBA4-4DBB-A9EF-4137A81B0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9D8C4-BF5C-4F99-9667-99A918F73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172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6934200" y="6019800"/>
          <a:ext cx="13192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hoto Editor Photo" r:id="rId14" imgW="2333333" imgH="1142857" progId="">
                  <p:embed/>
                </p:oleObj>
              </mc:Choice>
              <mc:Fallback>
                <p:oleObj name="Photo Editor Photo" r:id="rId14" imgW="2333333" imgH="114285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6019800"/>
                        <a:ext cx="1319213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6934200" y="6019800"/>
          <a:ext cx="13192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hoto Editor Photo" r:id="rId16" imgW="2333333" imgH="1142857" progId="">
                  <p:embed/>
                </p:oleObj>
              </mc:Choice>
              <mc:Fallback>
                <p:oleObj name="Photo Editor Photo" r:id="rId16" imgW="2333333" imgH="114285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6019800"/>
                        <a:ext cx="1319213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828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3645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172200"/>
            <a:ext cx="762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B0CE38-A42D-4AB7-954E-2B3E434A7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3505200"/>
          </a:xfrm>
        </p:spPr>
        <p:txBody>
          <a:bodyPr/>
          <a:lstStyle/>
          <a:p>
            <a:pPr eaLnBrk="1" hangingPunct="1"/>
            <a:r>
              <a:rPr lang="en-US" dirty="0" smtClean="0"/>
              <a:t>CSE-207</a:t>
            </a:r>
            <a:r>
              <a:rPr lang="en-US" smtClean="0"/>
              <a:t/>
            </a:r>
            <a:br>
              <a:rPr lang="en-US" smtClean="0"/>
            </a:br>
            <a:r>
              <a:rPr lang="en-US" sz="3200" smtClean="0"/>
              <a:t>Structures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962400" cy="4648200"/>
          </a:xfrm>
        </p:spPr>
        <p:txBody>
          <a:bodyPr/>
          <a:lstStyle/>
          <a:p>
            <a:pPr eaLnBrk="1" hangingPunct="1"/>
            <a:r>
              <a:rPr lang="en-US" sz="1800" smtClean="0"/>
              <a:t>struct SSN {</a:t>
            </a:r>
          </a:p>
          <a:p>
            <a:pPr lvl="2" eaLnBrk="1" hangingPunct="1">
              <a:buFontTx/>
              <a:buNone/>
            </a:pPr>
            <a:r>
              <a:rPr lang="en-US" smtClean="0"/>
              <a:t> int first_three;</a:t>
            </a:r>
          </a:p>
          <a:p>
            <a:pPr lvl="2" eaLnBrk="1" hangingPunct="1">
              <a:buFontTx/>
              <a:buNone/>
            </a:pPr>
            <a:r>
              <a:rPr lang="en-US" smtClean="0"/>
              <a:t> char dash1;</a:t>
            </a:r>
          </a:p>
          <a:p>
            <a:pPr lvl="2" eaLnBrk="1" hangingPunct="1">
              <a:buFontTx/>
              <a:buNone/>
            </a:pPr>
            <a:r>
              <a:rPr lang="en-US" smtClean="0"/>
              <a:t> int second_two; </a:t>
            </a:r>
          </a:p>
          <a:p>
            <a:pPr lvl="2" eaLnBrk="1" hangingPunct="1">
              <a:buFontTx/>
              <a:buNone/>
            </a:pPr>
            <a:r>
              <a:rPr lang="en-US" smtClean="0"/>
              <a:t>char dash2; </a:t>
            </a:r>
          </a:p>
          <a:p>
            <a:pPr lvl="2" eaLnBrk="1" hangingPunct="1">
              <a:buFontTx/>
              <a:buNone/>
            </a:pPr>
            <a:r>
              <a:rPr lang="en-US" smtClean="0"/>
              <a:t>int last_four; </a:t>
            </a:r>
          </a:p>
          <a:p>
            <a:pPr eaLnBrk="1" hangingPunct="1">
              <a:buFontTx/>
              <a:buNone/>
            </a:pPr>
            <a:r>
              <a:rPr lang="en-US" sz="1800" smtClean="0"/>
              <a:t>             };</a:t>
            </a:r>
          </a:p>
          <a:p>
            <a:pPr eaLnBrk="1" hangingPunct="1">
              <a:buFontTx/>
              <a:buNone/>
            </a:pPr>
            <a:r>
              <a:rPr lang="en-US" sz="1800" smtClean="0"/>
              <a:t> struct  SSN  customer_ssn ; </a:t>
            </a:r>
          </a:p>
          <a:p>
            <a:pPr eaLnBrk="1" hangingPunct="1">
              <a:buFontTx/>
              <a:buNone/>
            </a:pPr>
            <a:endParaRPr lang="en-US" sz="1800" b="1" smtClean="0"/>
          </a:p>
          <a:p>
            <a:pPr eaLnBrk="1" hangingPunct="1"/>
            <a:r>
              <a:rPr lang="en-US" sz="1800" smtClean="0"/>
              <a:t>struct date { </a:t>
            </a:r>
          </a:p>
          <a:p>
            <a:pPr eaLnBrk="1" hangingPunct="1">
              <a:buFontTx/>
              <a:buNone/>
            </a:pPr>
            <a:r>
              <a:rPr lang="en-US" sz="1800" smtClean="0"/>
              <a:t>		char month[2]; </a:t>
            </a:r>
          </a:p>
          <a:p>
            <a:pPr eaLnBrk="1" hangingPunct="1">
              <a:buFontTx/>
              <a:buNone/>
            </a:pPr>
            <a:r>
              <a:rPr lang="en-US" sz="1800" smtClean="0"/>
              <a:t>		char day[2]; </a:t>
            </a:r>
          </a:p>
          <a:p>
            <a:pPr eaLnBrk="1" hangingPunct="1">
              <a:buFontTx/>
              <a:buNone/>
            </a:pPr>
            <a:r>
              <a:rPr lang="en-US" sz="1800" smtClean="0"/>
              <a:t>		char year[4]; </a:t>
            </a:r>
          </a:p>
          <a:p>
            <a:pPr eaLnBrk="1" hangingPunct="1">
              <a:buFontTx/>
              <a:buNone/>
            </a:pPr>
            <a:r>
              <a:rPr lang="en-US" sz="1800" smtClean="0"/>
              <a:t>		} current_date ;</a:t>
            </a:r>
          </a:p>
          <a:p>
            <a:pPr eaLnBrk="1" hangingPunct="1"/>
            <a:endParaRPr lang="en-US" sz="1800" smtClean="0"/>
          </a:p>
        </p:txBody>
      </p:sp>
      <p:sp>
        <p:nvSpPr>
          <p:cNvPr id="4" name="Rectangle 3"/>
          <p:cNvSpPr/>
          <p:nvPr/>
        </p:nvSpPr>
        <p:spPr>
          <a:xfrm>
            <a:off x="4114800" y="1600200"/>
            <a:ext cx="4876800" cy="16319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  <a:cs typeface="+mn-cs"/>
              </a:rPr>
              <a:t>     </a:t>
            </a:r>
            <a:r>
              <a:rPr lang="en-US" sz="2000" dirty="0" err="1">
                <a:latin typeface="+mj-lt"/>
                <a:cs typeface="+mn-cs"/>
              </a:rPr>
              <a:t>struct</a:t>
            </a:r>
            <a:r>
              <a:rPr lang="en-US" sz="2000" dirty="0">
                <a:latin typeface="+mj-lt"/>
                <a:cs typeface="+mn-cs"/>
              </a:rPr>
              <a:t> time {</a:t>
            </a:r>
          </a:p>
          <a:p>
            <a:pPr eaLnBrk="0" hangingPunct="0">
              <a:defRPr/>
            </a:pPr>
            <a:r>
              <a:rPr lang="en-US" sz="2000" dirty="0">
                <a:latin typeface="+mj-lt"/>
                <a:cs typeface="+mn-cs"/>
              </a:rPr>
              <a:t>          	          </a:t>
            </a:r>
            <a:r>
              <a:rPr lang="en-US" sz="2000" dirty="0" err="1">
                <a:latin typeface="+mj-lt"/>
                <a:cs typeface="+mn-cs"/>
              </a:rPr>
              <a:t>int</a:t>
            </a:r>
            <a:r>
              <a:rPr lang="en-US" sz="2000" dirty="0">
                <a:latin typeface="+mj-lt"/>
                <a:cs typeface="+mn-cs"/>
              </a:rPr>
              <a:t> hours;</a:t>
            </a:r>
          </a:p>
          <a:p>
            <a:pPr eaLnBrk="0" hangingPunct="0">
              <a:defRPr/>
            </a:pPr>
            <a:r>
              <a:rPr lang="en-US" sz="2000" dirty="0">
                <a:latin typeface="+mj-lt"/>
                <a:cs typeface="+mn-cs"/>
              </a:rPr>
              <a:t>                        </a:t>
            </a:r>
            <a:r>
              <a:rPr lang="en-US" sz="2000" dirty="0" err="1">
                <a:latin typeface="+mj-lt"/>
                <a:cs typeface="+mn-cs"/>
              </a:rPr>
              <a:t>int</a:t>
            </a:r>
            <a:r>
              <a:rPr lang="en-US" sz="2000" dirty="0">
                <a:latin typeface="+mj-lt"/>
                <a:cs typeface="+mn-cs"/>
              </a:rPr>
              <a:t> minutes; </a:t>
            </a:r>
          </a:p>
          <a:p>
            <a:pPr eaLnBrk="0" hangingPunct="0">
              <a:defRPr/>
            </a:pPr>
            <a:r>
              <a:rPr lang="en-US" sz="2000" dirty="0">
                <a:latin typeface="+mj-lt"/>
                <a:cs typeface="+mn-cs"/>
              </a:rPr>
              <a:t>                        </a:t>
            </a:r>
            <a:r>
              <a:rPr lang="en-US" sz="2000" dirty="0" err="1">
                <a:latin typeface="+mj-lt"/>
                <a:cs typeface="+mn-cs"/>
              </a:rPr>
              <a:t>int</a:t>
            </a:r>
            <a:r>
              <a:rPr lang="en-US" sz="2000" dirty="0">
                <a:latin typeface="+mj-lt"/>
                <a:cs typeface="+mn-cs"/>
              </a:rPr>
              <a:t> seconds; </a:t>
            </a:r>
          </a:p>
          <a:p>
            <a:pPr eaLnBrk="0" hangingPunct="0">
              <a:defRPr/>
            </a:pPr>
            <a:r>
              <a:rPr lang="en-US" sz="2000" dirty="0">
                <a:latin typeface="+mj-lt"/>
                <a:cs typeface="+mn-cs"/>
              </a:rPr>
              <a:t>           	        }  </a:t>
            </a:r>
            <a:r>
              <a:rPr lang="en-US" sz="2000" dirty="0" err="1">
                <a:latin typeface="+mj-lt"/>
                <a:cs typeface="+mn-cs"/>
              </a:rPr>
              <a:t>time_of_birth</a:t>
            </a:r>
            <a:r>
              <a:rPr lang="en-US" sz="2000" dirty="0">
                <a:latin typeface="+mj-lt"/>
                <a:cs typeface="+mn-cs"/>
              </a:rPr>
              <a:t> = { 8, 45, 0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Representation &amp; Size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3838" cy="1349375"/>
          </a:xfrm>
        </p:spPr>
        <p:txBody>
          <a:bodyPr/>
          <a:lstStyle/>
          <a:p>
            <a:pPr marL="0" indent="0" eaLnBrk="1" hangingPunct="1"/>
            <a:r>
              <a:rPr lang="en-US" sz="2000" smtClean="0">
                <a:latin typeface="Courier New" pitchFamily="49" charset="0"/>
              </a:rPr>
              <a:t>sizeof(struct …)</a:t>
            </a:r>
            <a:r>
              <a:rPr lang="en-US" sz="2000" smtClean="0"/>
              <a:t> =</a:t>
            </a:r>
          </a:p>
          <a:p>
            <a:pPr marL="0" indent="0" eaLnBrk="1" hangingPunct="1"/>
            <a:r>
              <a:rPr lang="en-US" sz="1800" smtClean="0"/>
              <a:t>	sum of </a:t>
            </a:r>
            <a:r>
              <a:rPr lang="en-US" sz="1800" smtClean="0">
                <a:latin typeface="Courier New" pitchFamily="49" charset="0"/>
              </a:rPr>
              <a:t>sizeof(</a:t>
            </a:r>
            <a:r>
              <a:rPr lang="en-US" sz="1800" smtClean="0"/>
              <a:t>field</a:t>
            </a:r>
            <a:r>
              <a:rPr lang="en-US" sz="1800" smtClean="0">
                <a:latin typeface="Courier New" pitchFamily="49" charset="0"/>
              </a:rPr>
              <a:t>)</a:t>
            </a:r>
          </a:p>
          <a:p>
            <a:pPr marL="0" indent="0" eaLnBrk="1" hangingPunct="1"/>
            <a:r>
              <a:rPr lang="en-US" sz="1800" smtClean="0"/>
              <a:t>+	alignment padding</a:t>
            </a:r>
          </a:p>
          <a:p>
            <a:pPr lvl="2" eaLnBrk="1" hangingPunct="1">
              <a:buFontTx/>
              <a:buNone/>
            </a:pPr>
            <a:r>
              <a:rPr lang="en-US" sz="1200" smtClean="0"/>
              <a:t>Processor- and compiler-specific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524000" y="4876800"/>
            <a:ext cx="6096000" cy="771525"/>
            <a:chOff x="960" y="3024"/>
            <a:chExt cx="3840" cy="486"/>
          </a:xfrm>
        </p:grpSpPr>
        <p:grpSp>
          <p:nvGrpSpPr>
            <p:cNvPr id="23559" name="Group 5"/>
            <p:cNvGrpSpPr>
              <a:grpSpLocks/>
            </p:cNvGrpSpPr>
            <p:nvPr/>
          </p:nvGrpSpPr>
          <p:grpSpPr bwMode="auto">
            <a:xfrm>
              <a:off x="960" y="3216"/>
              <a:ext cx="3840" cy="294"/>
              <a:chOff x="1104" y="3408"/>
              <a:chExt cx="3840" cy="294"/>
            </a:xfrm>
          </p:grpSpPr>
          <p:sp>
            <p:nvSpPr>
              <p:cNvPr id="23569" name="Text Box 6"/>
              <p:cNvSpPr txBox="1">
                <a:spLocks noChangeArrowheads="1"/>
              </p:cNvSpPr>
              <p:nvPr/>
            </p:nvSpPr>
            <p:spPr bwMode="auto">
              <a:xfrm>
                <a:off x="158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62</a:t>
                </a:r>
              </a:p>
            </p:txBody>
          </p:sp>
          <p:sp>
            <p:nvSpPr>
              <p:cNvPr id="23570" name="Text Box 7"/>
              <p:cNvSpPr txBox="1">
                <a:spLocks noChangeArrowheads="1"/>
              </p:cNvSpPr>
              <p:nvPr/>
            </p:nvSpPr>
            <p:spPr bwMode="auto">
              <a:xfrm>
                <a:off x="110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61</a:t>
                </a:r>
              </a:p>
            </p:txBody>
          </p:sp>
          <p:sp>
            <p:nvSpPr>
              <p:cNvPr id="23571" name="Text Box 8"/>
              <p:cNvSpPr txBox="1">
                <a:spLocks noChangeArrowheads="1"/>
              </p:cNvSpPr>
              <p:nvPr/>
            </p:nvSpPr>
            <p:spPr bwMode="auto">
              <a:xfrm>
                <a:off x="2064" y="3408"/>
                <a:ext cx="48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US" sz="2400">
                  <a:latin typeface="Courier New" pitchFamily="49" charset="0"/>
                </a:endParaRPr>
              </a:p>
            </p:txBody>
          </p:sp>
          <p:sp>
            <p:nvSpPr>
              <p:cNvPr id="23572" name="Text Box 9"/>
              <p:cNvSpPr txBox="1">
                <a:spLocks noChangeArrowheads="1"/>
              </p:cNvSpPr>
              <p:nvPr/>
            </p:nvSpPr>
            <p:spPr bwMode="auto">
              <a:xfrm>
                <a:off x="2544" y="3408"/>
                <a:ext cx="48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US" sz="2400">
                  <a:latin typeface="Courier New" pitchFamily="49" charset="0"/>
                </a:endParaRPr>
              </a:p>
            </p:txBody>
          </p:sp>
          <p:sp>
            <p:nvSpPr>
              <p:cNvPr id="23573" name="Text Box 10"/>
              <p:cNvSpPr txBox="1">
                <a:spLocks noChangeArrowheads="1"/>
              </p:cNvSpPr>
              <p:nvPr/>
            </p:nvSpPr>
            <p:spPr bwMode="auto">
              <a:xfrm>
                <a:off x="302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EF</a:t>
                </a:r>
              </a:p>
            </p:txBody>
          </p:sp>
          <p:sp>
            <p:nvSpPr>
              <p:cNvPr id="23574" name="Text Box 11"/>
              <p:cNvSpPr txBox="1">
                <a:spLocks noChangeArrowheads="1"/>
              </p:cNvSpPr>
              <p:nvPr/>
            </p:nvSpPr>
            <p:spPr bwMode="auto">
              <a:xfrm>
                <a:off x="350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BE</a:t>
                </a:r>
              </a:p>
            </p:txBody>
          </p:sp>
          <p:sp>
            <p:nvSpPr>
              <p:cNvPr id="23575" name="Text Box 12"/>
              <p:cNvSpPr txBox="1">
                <a:spLocks noChangeArrowheads="1"/>
              </p:cNvSpPr>
              <p:nvPr/>
            </p:nvSpPr>
            <p:spPr bwMode="auto">
              <a:xfrm>
                <a:off x="398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AD</a:t>
                </a:r>
              </a:p>
            </p:txBody>
          </p:sp>
          <p:sp>
            <p:nvSpPr>
              <p:cNvPr id="23576" name="Text Box 13"/>
              <p:cNvSpPr txBox="1">
                <a:spLocks noChangeArrowheads="1"/>
              </p:cNvSpPr>
              <p:nvPr/>
            </p:nvSpPr>
            <p:spPr bwMode="auto">
              <a:xfrm>
                <a:off x="446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DE</a:t>
                </a:r>
              </a:p>
            </p:txBody>
          </p:sp>
        </p:grpSp>
        <p:sp>
          <p:nvSpPr>
            <p:cNvPr id="23560" name="Line 14"/>
            <p:cNvSpPr>
              <a:spLocks noChangeShapeType="1"/>
            </p:cNvSpPr>
            <p:nvPr/>
          </p:nvSpPr>
          <p:spPr bwMode="auto">
            <a:xfrm>
              <a:off x="96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15"/>
            <p:cNvSpPr>
              <a:spLocks noChangeShapeType="1"/>
            </p:cNvSpPr>
            <p:nvPr/>
          </p:nvSpPr>
          <p:spPr bwMode="auto">
            <a:xfrm>
              <a:off x="144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16"/>
            <p:cNvSpPr>
              <a:spLocks noChangeShapeType="1"/>
            </p:cNvSpPr>
            <p:nvPr/>
          </p:nvSpPr>
          <p:spPr bwMode="auto">
            <a:xfrm>
              <a:off x="192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7"/>
            <p:cNvSpPr>
              <a:spLocks noChangeShapeType="1"/>
            </p:cNvSpPr>
            <p:nvPr/>
          </p:nvSpPr>
          <p:spPr bwMode="auto">
            <a:xfrm>
              <a:off x="288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8"/>
            <p:cNvSpPr>
              <a:spLocks noChangeShapeType="1"/>
            </p:cNvSpPr>
            <p:nvPr/>
          </p:nvSpPr>
          <p:spPr bwMode="auto">
            <a:xfrm>
              <a:off x="480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Text Box 19"/>
            <p:cNvSpPr txBox="1">
              <a:spLocks noChangeArrowheads="1"/>
            </p:cNvSpPr>
            <p:nvPr/>
          </p:nvSpPr>
          <p:spPr bwMode="auto">
            <a:xfrm>
              <a:off x="1056" y="302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c1</a:t>
              </a:r>
            </a:p>
          </p:txBody>
        </p:sp>
        <p:sp>
          <p:nvSpPr>
            <p:cNvPr id="23566" name="Text Box 20"/>
            <p:cNvSpPr txBox="1">
              <a:spLocks noChangeArrowheads="1"/>
            </p:cNvSpPr>
            <p:nvPr/>
          </p:nvSpPr>
          <p:spPr bwMode="auto">
            <a:xfrm>
              <a:off x="1536" y="302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c2</a:t>
              </a:r>
            </a:p>
          </p:txBody>
        </p:sp>
        <p:sp>
          <p:nvSpPr>
            <p:cNvPr id="23567" name="Text Box 21"/>
            <p:cNvSpPr txBox="1">
              <a:spLocks noChangeArrowheads="1"/>
            </p:cNvSpPr>
            <p:nvPr/>
          </p:nvSpPr>
          <p:spPr bwMode="auto">
            <a:xfrm>
              <a:off x="3696" y="3024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3568" name="Text Box 22"/>
            <p:cNvSpPr txBox="1">
              <a:spLocks noChangeArrowheads="1"/>
            </p:cNvSpPr>
            <p:nvPr/>
          </p:nvSpPr>
          <p:spPr bwMode="auto">
            <a:xfrm>
              <a:off x="2160" y="3024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padding</a:t>
              </a:r>
            </a:p>
          </p:txBody>
        </p:sp>
      </p:grpSp>
      <p:sp>
        <p:nvSpPr>
          <p:cNvPr id="23557" name="Text Box 23"/>
          <p:cNvSpPr txBox="1">
            <a:spLocks noChangeArrowheads="1"/>
          </p:cNvSpPr>
          <p:nvPr/>
        </p:nvSpPr>
        <p:spPr bwMode="auto">
          <a:xfrm>
            <a:off x="5181600" y="1651000"/>
            <a:ext cx="2638425" cy="2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struct CharCharInt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char  c1;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char  c2;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int   i;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} foo;</a:t>
            </a:r>
          </a:p>
          <a:p>
            <a:pPr eaLnBrk="0" hangingPunct="0"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foo.c1 = ’a’;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foo.c2 = ’b’;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foo.i  = 0xDEADBEEF;</a:t>
            </a:r>
            <a:endParaRPr lang="en-US" sz="2800" b="1" u="sng">
              <a:latin typeface="Courier New" pitchFamily="49" charset="0"/>
            </a:endParaRPr>
          </a:p>
        </p:txBody>
      </p:sp>
      <p:sp>
        <p:nvSpPr>
          <p:cNvPr id="23558" name="Text Box 24"/>
          <p:cNvSpPr txBox="1">
            <a:spLocks noChangeArrowheads="1"/>
          </p:cNvSpPr>
          <p:nvPr/>
        </p:nvSpPr>
        <p:spPr bwMode="auto">
          <a:xfrm>
            <a:off x="4114800" y="5791200"/>
            <a:ext cx="400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x86 uses “little-endian”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Let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struct motor p;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struct motor q[10]; </a:t>
            </a:r>
            <a:endParaRPr lang="en-US" sz="1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p.volts 	</a:t>
            </a:r>
            <a:r>
              <a:rPr lang="en-US" sz="2400" smtClean="0"/>
              <a:t>— is the voltage</a:t>
            </a:r>
            <a:endParaRPr lang="en-US" sz="1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p.amps 		</a:t>
            </a:r>
            <a:r>
              <a:rPr lang="en-US" sz="2400" smtClean="0"/>
              <a:t>— is the amperage</a:t>
            </a:r>
            <a:endParaRPr lang="en-US" sz="1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p.phases 	</a:t>
            </a:r>
            <a:r>
              <a:rPr lang="en-US" sz="2400" smtClean="0"/>
              <a:t>— is the number of phases</a:t>
            </a:r>
            <a:endParaRPr lang="en-US" sz="1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p.rpm	 	</a:t>
            </a:r>
            <a:r>
              <a:rPr lang="en-US" sz="2400" smtClean="0"/>
              <a:t>— is the rotational speed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q[i].volts 	</a:t>
            </a:r>
            <a:r>
              <a:rPr lang="en-US" sz="2400" smtClean="0"/>
              <a:t>— is the voltage of the </a:t>
            </a:r>
            <a:r>
              <a:rPr lang="en-US" sz="2400" b="1" smtClean="0">
                <a:latin typeface="Courier New" pitchFamily="49" charset="0"/>
              </a:rPr>
              <a:t>i</a:t>
            </a:r>
            <a:r>
              <a:rPr lang="en-US" sz="2400" smtClean="0"/>
              <a:t>th motor</a:t>
            </a:r>
            <a:endParaRPr lang="en-US" sz="1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q[i].rpm 	</a:t>
            </a:r>
            <a:r>
              <a:rPr lang="en-US" sz="2400" smtClean="0"/>
              <a:t>— is the speed of the </a:t>
            </a:r>
            <a:r>
              <a:rPr lang="en-US" sz="2400" b="1" smtClean="0">
                <a:latin typeface="Courier New" pitchFamily="49" charset="0"/>
              </a:rPr>
              <a:t>i</a:t>
            </a:r>
            <a:r>
              <a:rPr lang="en-US" sz="2400" smtClean="0"/>
              <a:t>th motor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Members of a </a:t>
            </a:r>
            <a:r>
              <a:rPr lang="en-US" sz="3200" b="1" smtClean="0">
                <a:latin typeface="Courier New" pitchFamily="49" charset="0"/>
              </a:rPr>
              <a:t>struct Repeat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5715000" y="1219200"/>
            <a:ext cx="4572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/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struct motor {</a:t>
            </a:r>
            <a:br>
              <a:rPr lang="en-US" sz="2400" b="1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float volts;</a:t>
            </a:r>
          </a:p>
          <a:p>
            <a:pPr lvl="1" eaLnBrk="0" hangingPunct="0"/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float amps; </a:t>
            </a:r>
            <a:br>
              <a:rPr lang="en-US" sz="2400" b="1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int phases; </a:t>
            </a:r>
            <a:r>
              <a:rPr lang="en-US" b="1">
                <a:solidFill>
                  <a:srgbClr val="0070C0"/>
                </a:solidFill>
                <a:latin typeface="Courier New" pitchFamily="49" charset="0"/>
              </a:rPr>
              <a:t>otor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/>
            </a:r>
            <a:br>
              <a:rPr lang="en-US" sz="2400" b="1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float rpm; </a:t>
            </a:r>
          </a:p>
          <a:p>
            <a:pPr lvl="1" eaLnBrk="0" hangingPunct="0"/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};	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Accessing Members of a </a:t>
            </a:r>
            <a:r>
              <a:rPr lang="en-US" sz="2800" b="1" smtClean="0">
                <a:latin typeface="Courier New" pitchFamily="49" charset="0"/>
              </a:rPr>
              <a:t>struct </a:t>
            </a:r>
            <a:r>
              <a:rPr lang="en-US" sz="2400" smtClean="0"/>
              <a:t>(continued)</a:t>
            </a:r>
            <a:endParaRPr lang="en-US" sz="28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struct motor *p;</a:t>
            </a:r>
            <a:endParaRPr lang="en-US" sz="1800" b="1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Then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(*p).volts 	</a:t>
            </a:r>
            <a:r>
              <a:rPr lang="en-US" sz="2400" smtClean="0"/>
              <a:t>— is the voltage of the </a:t>
            </a:r>
            <a:r>
              <a:rPr lang="en-US" sz="2400" b="1" smtClean="0">
                <a:latin typeface="Courier New" pitchFamily="49" charset="0"/>
              </a:rPr>
              <a:t>motor</a:t>
            </a:r>
            <a:r>
              <a:rPr lang="en-US" sz="2400" smtClean="0"/>
              <a:t> pointed </a:t>
            </a:r>
            <a:br>
              <a:rPr lang="en-US" sz="2400" smtClean="0"/>
            </a:br>
            <a:r>
              <a:rPr lang="en-US" sz="2400" smtClean="0"/>
              <a:t>				to by </a:t>
            </a:r>
            <a:r>
              <a:rPr lang="en-US" sz="2400" b="1" smtClean="0">
                <a:latin typeface="Courier New" pitchFamily="49" charset="0"/>
              </a:rPr>
              <a:t>p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(*p).phases 	</a:t>
            </a:r>
            <a:r>
              <a:rPr lang="en-US" sz="2400" smtClean="0"/>
              <a:t>— is the number of phases of the </a:t>
            </a:r>
            <a:br>
              <a:rPr lang="en-US" sz="2400" smtClean="0"/>
            </a:br>
            <a:r>
              <a:rPr lang="en-US" sz="2400" smtClean="0"/>
              <a:t>				</a:t>
            </a:r>
            <a:r>
              <a:rPr lang="en-US" sz="2400" b="1" smtClean="0">
                <a:latin typeface="Courier New" pitchFamily="49" charset="0"/>
              </a:rPr>
              <a:t>motor</a:t>
            </a:r>
            <a:r>
              <a:rPr lang="en-US" sz="2400" smtClean="0"/>
              <a:t> pointed to by </a:t>
            </a:r>
            <a:r>
              <a:rPr lang="en-US" sz="2400" b="1" smtClean="0">
                <a:latin typeface="Courier New" pitchFamily="49" charset="0"/>
              </a:rPr>
              <a:t>p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1260000">
            <a:off x="1751013" y="2451100"/>
            <a:ext cx="3430587" cy="374650"/>
            <a:chOff x="1103" y="1544"/>
            <a:chExt cx="2161" cy="236"/>
          </a:xfrm>
        </p:grpSpPr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 flipH="1">
              <a:off x="1103" y="166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1534" y="1544"/>
              <a:ext cx="1730" cy="23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Why the parentheses?</a:t>
              </a:r>
              <a:endParaRPr lang="en-US" sz="2200" b="1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Accessing Members of a </a:t>
            </a:r>
            <a:r>
              <a:rPr lang="en-US" sz="2800" b="1" smtClean="0">
                <a:latin typeface="Courier New" pitchFamily="49" charset="0"/>
              </a:rPr>
              <a:t>struct </a:t>
            </a:r>
            <a:r>
              <a:rPr lang="en-US" sz="2400" smtClean="0"/>
              <a:t>(continued)</a:t>
            </a:r>
            <a:endParaRPr lang="en-US" sz="28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struct motor *p;</a:t>
            </a:r>
            <a:endParaRPr lang="en-US" sz="1800" b="1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Then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(*p).volts 	</a:t>
            </a:r>
            <a:r>
              <a:rPr lang="en-US" sz="2400" smtClean="0"/>
              <a:t>— is the voltage of the </a:t>
            </a:r>
            <a:r>
              <a:rPr lang="en-US" sz="2400" b="1" smtClean="0">
                <a:latin typeface="Courier New" pitchFamily="49" charset="0"/>
              </a:rPr>
              <a:t>motor</a:t>
            </a:r>
            <a:r>
              <a:rPr lang="en-US" sz="2400" smtClean="0"/>
              <a:t> pointed </a:t>
            </a:r>
            <a:br>
              <a:rPr lang="en-US" sz="2400" smtClean="0"/>
            </a:br>
            <a:r>
              <a:rPr lang="en-US" sz="2400" smtClean="0"/>
              <a:t>				to by </a:t>
            </a:r>
            <a:r>
              <a:rPr lang="en-US" sz="2400" b="1" smtClean="0">
                <a:latin typeface="Courier New" pitchFamily="49" charset="0"/>
              </a:rPr>
              <a:t>p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(*p).phases 	</a:t>
            </a:r>
            <a:r>
              <a:rPr lang="en-US" sz="2400" smtClean="0"/>
              <a:t>— is the number of phases of the </a:t>
            </a:r>
            <a:br>
              <a:rPr lang="en-US" sz="2400" smtClean="0"/>
            </a:br>
            <a:r>
              <a:rPr lang="en-US" sz="2400" smtClean="0"/>
              <a:t>				</a:t>
            </a:r>
            <a:r>
              <a:rPr lang="en-US" sz="2400" b="1" smtClean="0">
                <a:latin typeface="Courier New" pitchFamily="49" charset="0"/>
              </a:rPr>
              <a:t>motor</a:t>
            </a:r>
            <a:r>
              <a:rPr lang="en-US" sz="2400" smtClean="0"/>
              <a:t> pointed to by </a:t>
            </a:r>
            <a:r>
              <a:rPr lang="en-US" sz="2400" b="1" smtClean="0">
                <a:latin typeface="Courier New" pitchFamily="49" charset="0"/>
              </a:rPr>
              <a:t>p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 rot="-1260000">
            <a:off x="1749425" y="2084388"/>
            <a:ext cx="3430588" cy="1104900"/>
            <a:chOff x="1103" y="1313"/>
            <a:chExt cx="2161" cy="696"/>
          </a:xfrm>
        </p:grpSpPr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 flipH="1">
              <a:off x="1103" y="166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1534" y="1313"/>
              <a:ext cx="1730" cy="69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Because </a:t>
              </a:r>
              <a:r>
                <a:rPr lang="en-US" sz="2200" b="1">
                  <a:latin typeface="Courier New" pitchFamily="49" charset="0"/>
                </a:rPr>
                <a:t>'.'</a:t>
              </a:r>
              <a:r>
                <a:rPr lang="en-US" sz="2400">
                  <a:latin typeface="Times New Roman" pitchFamily="18" charset="0"/>
                </a:rPr>
                <a:t> operator has higher precedence than unary </a:t>
              </a:r>
              <a:r>
                <a:rPr lang="en-US" sz="2200" b="1">
                  <a:latin typeface="Courier New" pitchFamily="49" charset="0"/>
                </a:rPr>
                <a:t>'*'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Accessing Members of a </a:t>
            </a:r>
            <a:r>
              <a:rPr lang="en-US" sz="2800" b="1" smtClean="0">
                <a:latin typeface="Courier New" pitchFamily="49" charset="0"/>
              </a:rPr>
              <a:t>struct </a:t>
            </a:r>
            <a:r>
              <a:rPr lang="en-US" sz="2400" smtClean="0"/>
              <a:t>(continued)</a:t>
            </a:r>
            <a:endParaRPr lang="en-US" sz="28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struct motor *p;</a:t>
            </a:r>
            <a:endParaRPr lang="en-US" sz="1800" b="1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Then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(*p).volts 	</a:t>
            </a:r>
            <a:r>
              <a:rPr lang="en-US" sz="2400" smtClean="0"/>
              <a:t>— is the voltage of the </a:t>
            </a:r>
            <a:r>
              <a:rPr lang="en-US" sz="2400" b="1" smtClean="0">
                <a:latin typeface="Courier New" pitchFamily="49" charset="0"/>
              </a:rPr>
              <a:t>motor</a:t>
            </a:r>
            <a:r>
              <a:rPr lang="en-US" sz="2400" smtClean="0"/>
              <a:t> pointed </a:t>
            </a:r>
            <a:br>
              <a:rPr lang="en-US" sz="2400" smtClean="0"/>
            </a:br>
            <a:r>
              <a:rPr lang="en-US" sz="2400" smtClean="0"/>
              <a:t>				to by </a:t>
            </a:r>
            <a:r>
              <a:rPr lang="en-US" sz="2400" b="1" smtClean="0">
                <a:latin typeface="Courier New" pitchFamily="49" charset="0"/>
              </a:rPr>
              <a:t>p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(*p).phases 	</a:t>
            </a:r>
            <a:r>
              <a:rPr lang="en-US" sz="2400" smtClean="0"/>
              <a:t>— is the number of phases of the </a:t>
            </a:r>
            <a:br>
              <a:rPr lang="en-US" sz="2400" smtClean="0"/>
            </a:br>
            <a:r>
              <a:rPr lang="en-US" sz="2400" smtClean="0"/>
              <a:t>				</a:t>
            </a:r>
            <a:r>
              <a:rPr lang="en-US" sz="2400" b="1" smtClean="0">
                <a:latin typeface="Courier New" pitchFamily="49" charset="0"/>
              </a:rPr>
              <a:t>motor</a:t>
            </a:r>
            <a:r>
              <a:rPr lang="en-US" sz="2400" smtClean="0"/>
              <a:t> pointed to by </a:t>
            </a:r>
            <a:r>
              <a:rPr lang="en-US" sz="2400" b="1" smtClean="0">
                <a:latin typeface="Courier New" pitchFamily="49" charset="0"/>
              </a:rPr>
              <a:t>p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352800" y="3124200"/>
            <a:ext cx="5562600" cy="1562100"/>
          </a:xfrm>
          <a:prstGeom prst="rect">
            <a:avLst/>
          </a:prstGeom>
          <a:solidFill>
            <a:srgbClr val="79FFD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Reason:– you really want the expression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	</a:t>
            </a:r>
            <a:r>
              <a:rPr lang="en-US" sz="2400" b="1">
                <a:latin typeface="Courier New" pitchFamily="49" charset="0"/>
              </a:rPr>
              <a:t>m.volt * m.amps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to mean what you think it should mean!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Accessing Members of a </a:t>
            </a:r>
            <a:r>
              <a:rPr lang="en-US" sz="2800" b="1" smtClean="0">
                <a:latin typeface="Courier New" pitchFamily="49" charset="0"/>
              </a:rPr>
              <a:t>struct </a:t>
            </a:r>
            <a:r>
              <a:rPr lang="en-US" sz="2400" smtClean="0"/>
              <a:t>(continued)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z="2800" b="1" smtClean="0">
                <a:latin typeface="Courier New" pitchFamily="49" charset="0"/>
              </a:rPr>
              <a:t>(*p).member</a:t>
            </a:r>
            <a:r>
              <a:rPr lang="en-US" smtClean="0"/>
              <a:t> notation is a nuisance</a:t>
            </a:r>
          </a:p>
          <a:p>
            <a:pPr lvl="2" eaLnBrk="1" hangingPunct="1"/>
            <a:r>
              <a:rPr lang="en-US" smtClean="0"/>
              <a:t>Clumsy to type; need to match </a:t>
            </a:r>
            <a:r>
              <a:rPr lang="en-US" b="1" smtClean="0">
                <a:latin typeface="Courier New" pitchFamily="49" charset="0"/>
              </a:rPr>
              <a:t>( )</a:t>
            </a:r>
          </a:p>
          <a:p>
            <a:pPr lvl="2" eaLnBrk="1" hangingPunct="1"/>
            <a:r>
              <a:rPr lang="en-US" smtClean="0"/>
              <a:t>Too many keystrokes</a:t>
            </a:r>
          </a:p>
          <a:p>
            <a:pPr lvl="2" eaLnBrk="1" hangingPunct="1"/>
            <a:endParaRPr lang="en-US" smtClean="0"/>
          </a:p>
          <a:p>
            <a:pPr eaLnBrk="1" hangingPunct="1"/>
            <a:r>
              <a:rPr lang="en-US" smtClean="0"/>
              <a:t>This construct is so widely used that a special notation was invented, i.e.,</a:t>
            </a:r>
          </a:p>
          <a:p>
            <a:pPr lvl="1" eaLnBrk="1" hangingPunct="1"/>
            <a:r>
              <a:rPr lang="en-US" sz="2600" b="1" smtClean="0">
                <a:latin typeface="Courier New" pitchFamily="49" charset="0"/>
              </a:rPr>
              <a:t>p-&gt;member</a:t>
            </a:r>
            <a:r>
              <a:rPr lang="en-US" smtClean="0"/>
              <a:t>, where </a:t>
            </a:r>
            <a:r>
              <a:rPr lang="en-US" sz="2600" b="1" smtClean="0">
                <a:latin typeface="Courier New" pitchFamily="49" charset="0"/>
              </a:rPr>
              <a:t>p</a:t>
            </a:r>
            <a:r>
              <a:rPr lang="en-US" smtClean="0"/>
              <a:t> is a pointer to the structure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Previous Example Becomes …</a:t>
            </a:r>
            <a:endParaRPr lang="en-US" sz="32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struct motor *p;</a:t>
            </a:r>
            <a:endParaRPr lang="en-US" sz="1800" b="1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Then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 -&gt; volts 	</a:t>
            </a:r>
            <a:r>
              <a:rPr lang="en-US" sz="2400" smtClean="0"/>
              <a:t>— is the voltage of the </a:t>
            </a:r>
            <a:r>
              <a:rPr lang="en-US" sz="2400" b="1" smtClean="0">
                <a:latin typeface="Courier New" pitchFamily="49" charset="0"/>
              </a:rPr>
              <a:t>motor</a:t>
            </a:r>
            <a:r>
              <a:rPr lang="en-US" sz="2400" smtClean="0"/>
              <a:t> pointed </a:t>
            </a:r>
            <a:br>
              <a:rPr lang="en-US" sz="2400" smtClean="0"/>
            </a:br>
            <a:r>
              <a:rPr lang="en-US" sz="2400" smtClean="0"/>
              <a:t>				to by </a:t>
            </a:r>
            <a:r>
              <a:rPr lang="en-US" sz="2400" b="1" smtClean="0">
                <a:latin typeface="Courier New" pitchFamily="49" charset="0"/>
              </a:rPr>
              <a:t>p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 -&gt; phases 	</a:t>
            </a:r>
            <a:r>
              <a:rPr lang="en-US" sz="2400" smtClean="0"/>
              <a:t>— is the number of phases of the </a:t>
            </a:r>
            <a:br>
              <a:rPr lang="en-US" sz="2400" smtClean="0"/>
            </a:br>
            <a:r>
              <a:rPr lang="en-US" sz="2400" smtClean="0"/>
              <a:t>				</a:t>
            </a:r>
            <a:r>
              <a:rPr lang="en-US" sz="2400" b="1" smtClean="0">
                <a:latin typeface="Courier New" pitchFamily="49" charset="0"/>
              </a:rPr>
              <a:t>motor</a:t>
            </a:r>
            <a:r>
              <a:rPr lang="en-US" sz="2400" smtClean="0"/>
              <a:t> pointed to by </a:t>
            </a:r>
            <a:r>
              <a:rPr lang="en-US" sz="2400" b="1" smtClean="0">
                <a:latin typeface="Courier New" pitchFamily="49" charset="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</a:t>
            </a:r>
            <a:r>
              <a:rPr lang="en-US" sz="2800" b="1" smtClean="0">
                <a:latin typeface="Courier New" pitchFamily="49" charset="0"/>
              </a:rPr>
              <a:t>struct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Copy/assign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struct motor p, q;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p = q;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Get address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struct motor p;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struct motor *s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s = &amp;p;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Access members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p.volts;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s -&gt; amps;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Initialization of a </a:t>
            </a:r>
            <a:r>
              <a:rPr lang="en-US" b="1" smtClean="0">
                <a:latin typeface="Courier New" pitchFamily="49" charset="0"/>
              </a:rPr>
              <a:t>struct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Let</a:t>
            </a:r>
            <a:r>
              <a:rPr lang="en-US" sz="3600" smtClean="0"/>
              <a:t> </a:t>
            </a:r>
            <a:r>
              <a:rPr lang="en-US" sz="2400" b="1" smtClean="0">
                <a:latin typeface="Courier New" pitchFamily="49" charset="0"/>
              </a:rPr>
              <a:t>struct motor {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		float volts;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		float amps;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		int phases;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		float rpm;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};</a:t>
            </a:r>
            <a:r>
              <a:rPr lang="en-US" b="1" smtClean="0">
                <a:latin typeface="Courier New" pitchFamily="49" charset="0"/>
              </a:rPr>
              <a:t>		</a:t>
            </a:r>
            <a:r>
              <a:rPr lang="en-US" sz="2000" b="1" smtClean="0">
                <a:latin typeface="Courier New" pitchFamily="49" charset="0"/>
              </a:rPr>
              <a:t>//struct motor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Then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	</a:t>
            </a:r>
            <a:r>
              <a:rPr lang="en-US" sz="2400" b="1" smtClean="0">
                <a:latin typeface="Courier New" pitchFamily="49" charset="0"/>
              </a:rPr>
              <a:t>struct</a:t>
            </a:r>
            <a:r>
              <a:rPr lang="en-US" sz="2800" b="1" smtClean="0">
                <a:latin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</a:rPr>
              <a:t>motor m = {208, 20, 3, 1800};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800" smtClean="0"/>
              <a:t>initializes the</a:t>
            </a:r>
            <a:r>
              <a:rPr lang="en-US" sz="2400" b="1" smtClean="0">
                <a:latin typeface="Courier New" pitchFamily="49" charset="0"/>
              </a:rPr>
              <a:t> struct</a:t>
            </a:r>
          </a:p>
          <a:p>
            <a:pPr lvl="2" eaLnBrk="1" hangingPunct="1">
              <a:lnSpc>
                <a:spcPct val="90000"/>
              </a:lnSpc>
            </a:pPr>
            <a:endParaRPr lang="en-US" sz="18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 and Unions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Essential for building up “interesting” data structures — e.g., </a:t>
            </a:r>
          </a:p>
          <a:p>
            <a:pPr lvl="2" eaLnBrk="1" hangingPunct="1"/>
            <a:r>
              <a:rPr lang="en-US" smtClean="0"/>
              <a:t>Data structures of </a:t>
            </a:r>
            <a:r>
              <a:rPr lang="en-US" smtClean="0">
                <a:solidFill>
                  <a:srgbClr val="0070C0"/>
                </a:solidFill>
              </a:rPr>
              <a:t>multiple values of different kinds</a:t>
            </a:r>
          </a:p>
          <a:p>
            <a:pPr lvl="2" eaLnBrk="1" hangingPunct="1"/>
            <a:r>
              <a:rPr lang="en-US" smtClean="0"/>
              <a:t>Data structures of </a:t>
            </a:r>
            <a:r>
              <a:rPr lang="en-US" smtClean="0">
                <a:solidFill>
                  <a:srgbClr val="0070C0"/>
                </a:solidFill>
              </a:rPr>
              <a:t>indeterminate size</a:t>
            </a:r>
          </a:p>
          <a:p>
            <a:pPr eaLnBrk="1" hangingPunct="1"/>
            <a:r>
              <a:rPr lang="en-US" smtClean="0"/>
              <a:t>Essential for solving “interesting” problems</a:t>
            </a:r>
          </a:p>
          <a:p>
            <a:pPr lvl="2" eaLnBrk="1" hangingPunct="1"/>
            <a:r>
              <a:rPr lang="en-US" smtClean="0"/>
              <a:t>Most of the “real” problems in the </a:t>
            </a:r>
            <a:r>
              <a:rPr lang="en-US" i="1" smtClean="0"/>
              <a:t>C</a:t>
            </a:r>
            <a:r>
              <a:rPr lang="en-US" smtClean="0"/>
              <a:t>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</a:t>
            </a:r>
            <a:r>
              <a:rPr lang="en-US" sz="3200" b="1" smtClean="0">
                <a:latin typeface="Courier New" pitchFamily="49" charset="0"/>
              </a:rPr>
              <a:t>structs</a:t>
            </a:r>
            <a:r>
              <a:rPr lang="en-US" smtClean="0"/>
              <a:t> AGAIN???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Open-ended data structures</a:t>
            </a:r>
          </a:p>
          <a:p>
            <a:pPr lvl="1" eaLnBrk="1" hangingPunct="1"/>
            <a:r>
              <a:rPr lang="en-US" smtClean="0"/>
              <a:t>E.g., structures that may grow during processing</a:t>
            </a:r>
          </a:p>
          <a:p>
            <a:pPr lvl="1" eaLnBrk="1" hangingPunct="1"/>
            <a:r>
              <a:rPr lang="en-US" smtClean="0"/>
              <a:t>Avoids the need for </a:t>
            </a:r>
            <a:r>
              <a:rPr lang="en-US" sz="2600" b="1" smtClean="0">
                <a:latin typeface="Courier New" pitchFamily="49" charset="0"/>
              </a:rPr>
              <a:t>realloc()</a:t>
            </a:r>
            <a:r>
              <a:rPr lang="en-US" smtClean="0"/>
              <a:t> and a lot of copying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Self-referential data structures</a:t>
            </a:r>
          </a:p>
          <a:p>
            <a:pPr lvl="1" eaLnBrk="1" hangingPunct="1"/>
            <a:r>
              <a:rPr lang="en-US" smtClean="0"/>
              <a:t>Lists, trees,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Nesting Structures</a:t>
            </a:r>
          </a:p>
        </p:txBody>
      </p:sp>
      <p:sp>
        <p:nvSpPr>
          <p:cNvPr id="33795" name="TextBox 5"/>
          <p:cNvSpPr txBox="1">
            <a:spLocks noChangeArrowheads="1"/>
          </p:cNvSpPr>
          <p:nvPr/>
        </p:nvSpPr>
        <p:spPr bwMode="auto">
          <a:xfrm>
            <a:off x="533400" y="1676400"/>
            <a:ext cx="3581400" cy="1938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sz="2400">
                <a:latin typeface="Calibri" pitchFamily="34" charset="0"/>
              </a:rPr>
              <a:t> Point {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char name[30];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int x;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int y;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862513" y="2527300"/>
            <a:ext cx="2339975" cy="76200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862513" y="2168525"/>
            <a:ext cx="8937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Name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02488" y="2527300"/>
            <a:ext cx="8255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027988" y="2527300"/>
            <a:ext cx="825500" cy="774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7202488" y="2198688"/>
            <a:ext cx="412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8027988" y="2168525"/>
            <a:ext cx="41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724400" y="2168525"/>
            <a:ext cx="4267200" cy="141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4724400" y="1828800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pt</a:t>
            </a:r>
          </a:p>
        </p:txBody>
      </p:sp>
      <p:sp>
        <p:nvSpPr>
          <p:cNvPr id="33804" name="TextBox 6"/>
          <p:cNvSpPr txBox="1">
            <a:spLocks noChangeArrowheads="1"/>
          </p:cNvSpPr>
          <p:nvPr/>
        </p:nvSpPr>
        <p:spPr bwMode="auto">
          <a:xfrm>
            <a:off x="4572000" y="1517650"/>
            <a:ext cx="1587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>
                <a:latin typeface="Calibri" pitchFamily="34" charset="0"/>
              </a:rPr>
              <a:t> Point pt;</a:t>
            </a:r>
          </a:p>
        </p:txBody>
      </p:sp>
      <p:sp>
        <p:nvSpPr>
          <p:cNvPr id="71" name="TextBox 5"/>
          <p:cNvSpPr txBox="1">
            <a:spLocks noChangeArrowheads="1"/>
          </p:cNvSpPr>
          <p:nvPr/>
        </p:nvSpPr>
        <p:spPr bwMode="auto">
          <a:xfrm>
            <a:off x="533400" y="4343400"/>
            <a:ext cx="3581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struct Line {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struct Point pt1;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struct Point pt2;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};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struct Line l1;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 animBg="1"/>
      <p:bldP spid="13" grpId="0"/>
      <p:bldP spid="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Nesting Structures</a:t>
            </a: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533400" y="1676400"/>
            <a:ext cx="3581400" cy="1938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sz="2400">
                <a:latin typeface="Calibri" pitchFamily="34" charset="0"/>
              </a:rPr>
              <a:t> Point {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char name[30];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int x;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int y;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};</a:t>
            </a:r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533400" y="4343400"/>
            <a:ext cx="3581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struct Line {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struct Point pt1;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struct Point pt2;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};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struct Line l1;</a:t>
            </a:r>
          </a:p>
        </p:txBody>
      </p:sp>
      <p:sp>
        <p:nvSpPr>
          <p:cNvPr id="34821" name="TextBox 15"/>
          <p:cNvSpPr txBox="1">
            <a:spLocks noChangeArrowheads="1"/>
          </p:cNvSpPr>
          <p:nvPr/>
        </p:nvSpPr>
        <p:spPr bwMode="auto">
          <a:xfrm>
            <a:off x="5319713" y="2362200"/>
            <a:ext cx="865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pt1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34000" y="2667000"/>
            <a:ext cx="10699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03975" y="2667000"/>
            <a:ext cx="106362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4824" name="TextBox 19"/>
          <p:cNvSpPr txBox="1">
            <a:spLocks noChangeArrowheads="1"/>
          </p:cNvSpPr>
          <p:nvPr/>
        </p:nvSpPr>
        <p:spPr bwMode="auto">
          <a:xfrm>
            <a:off x="6397625" y="2362200"/>
            <a:ext cx="865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pt2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3621088" y="1992313"/>
            <a:ext cx="5314950" cy="3217862"/>
            <a:chOff x="3621674" y="1992868"/>
            <a:chExt cx="5314960" cy="3217329"/>
          </a:xfrm>
        </p:grpSpPr>
        <p:grpSp>
          <p:nvGrpSpPr>
            <p:cNvPr id="34828" name="Group 17"/>
            <p:cNvGrpSpPr>
              <a:grpSpLocks/>
            </p:cNvGrpSpPr>
            <p:nvPr/>
          </p:nvGrpSpPr>
          <p:grpSpPr bwMode="auto">
            <a:xfrm>
              <a:off x="6812866" y="4214293"/>
              <a:ext cx="2123768" cy="943918"/>
              <a:chOff x="3469274" y="4113879"/>
              <a:chExt cx="2123768" cy="94391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537225" y="4422510"/>
                <a:ext cx="1165227" cy="458711"/>
              </a:xfrm>
              <a:prstGeom prst="rect">
                <a:avLst/>
              </a:prstGeom>
              <a:pattFill prst="ltVert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dirty="0"/>
              </a:p>
            </p:txBody>
          </p:sp>
          <p:sp>
            <p:nvSpPr>
              <p:cNvPr id="34844" name="TextBox 9"/>
              <p:cNvSpPr txBox="1">
                <a:spLocks noChangeArrowheads="1"/>
              </p:cNvSpPr>
              <p:nvPr/>
            </p:nvSpPr>
            <p:spPr bwMode="auto">
              <a:xfrm>
                <a:off x="3537782" y="4225039"/>
                <a:ext cx="9933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000"/>
                  <a:t>Name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702452" y="4422510"/>
                <a:ext cx="411164" cy="4587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113616" y="4422510"/>
                <a:ext cx="411163" cy="46506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34847" name="TextBox 12"/>
              <p:cNvSpPr txBox="1">
                <a:spLocks noChangeArrowheads="1"/>
              </p:cNvSpPr>
              <p:nvPr/>
            </p:nvSpPr>
            <p:spPr bwMode="auto">
              <a:xfrm>
                <a:off x="4708724" y="4125830"/>
                <a:ext cx="205526" cy="222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x</a:t>
                </a:r>
              </a:p>
            </p:txBody>
          </p:sp>
          <p:sp>
            <p:nvSpPr>
              <p:cNvPr id="34848" name="TextBox 13"/>
              <p:cNvSpPr txBox="1">
                <a:spLocks noChangeArrowheads="1"/>
              </p:cNvSpPr>
              <p:nvPr/>
            </p:nvSpPr>
            <p:spPr bwMode="auto">
              <a:xfrm>
                <a:off x="5140416" y="4113879"/>
                <a:ext cx="205526" cy="222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y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68963" y="4208232"/>
                <a:ext cx="2124079" cy="8491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5029789" y="2362694"/>
              <a:ext cx="2735268" cy="9745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34830" name="TextBox 21"/>
            <p:cNvSpPr txBox="1">
              <a:spLocks noChangeArrowheads="1"/>
            </p:cNvSpPr>
            <p:nvPr/>
          </p:nvSpPr>
          <p:spPr bwMode="auto">
            <a:xfrm>
              <a:off x="5003320" y="1992868"/>
              <a:ext cx="8657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l1</a:t>
              </a:r>
            </a:p>
          </p:txBody>
        </p:sp>
        <p:grpSp>
          <p:nvGrpSpPr>
            <p:cNvPr id="34831" name="Group 27"/>
            <p:cNvGrpSpPr>
              <a:grpSpLocks/>
            </p:cNvGrpSpPr>
            <p:nvPr/>
          </p:nvGrpSpPr>
          <p:grpSpPr bwMode="auto">
            <a:xfrm>
              <a:off x="3621674" y="4266279"/>
              <a:ext cx="2123768" cy="943918"/>
              <a:chOff x="3469274" y="4113879"/>
              <a:chExt cx="2123768" cy="943918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37536" y="4422902"/>
                <a:ext cx="1165227" cy="458712"/>
              </a:xfrm>
              <a:prstGeom prst="rect">
                <a:avLst/>
              </a:prstGeom>
              <a:pattFill prst="ltVert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dirty="0"/>
              </a:p>
            </p:txBody>
          </p:sp>
          <p:sp>
            <p:nvSpPr>
              <p:cNvPr id="34837" name="TextBox 29"/>
              <p:cNvSpPr txBox="1">
                <a:spLocks noChangeArrowheads="1"/>
              </p:cNvSpPr>
              <p:nvPr/>
            </p:nvSpPr>
            <p:spPr bwMode="auto">
              <a:xfrm>
                <a:off x="3537782" y="4225039"/>
                <a:ext cx="9933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000"/>
                  <a:t>Name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702763" y="4422902"/>
                <a:ext cx="411164" cy="458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113927" y="4422902"/>
                <a:ext cx="411163" cy="46506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34840" name="TextBox 32"/>
              <p:cNvSpPr txBox="1">
                <a:spLocks noChangeArrowheads="1"/>
              </p:cNvSpPr>
              <p:nvPr/>
            </p:nvSpPr>
            <p:spPr bwMode="auto">
              <a:xfrm>
                <a:off x="4708724" y="4125830"/>
                <a:ext cx="205526" cy="222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x</a:t>
                </a:r>
              </a:p>
            </p:txBody>
          </p:sp>
          <p:sp>
            <p:nvSpPr>
              <p:cNvPr id="34841" name="TextBox 33"/>
              <p:cNvSpPr txBox="1">
                <a:spLocks noChangeArrowheads="1"/>
              </p:cNvSpPr>
              <p:nvPr/>
            </p:nvSpPr>
            <p:spPr bwMode="auto">
              <a:xfrm>
                <a:off x="5140416" y="4113879"/>
                <a:ext cx="205526" cy="222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y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69274" y="4207038"/>
                <a:ext cx="2124079" cy="8507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 flipH="1">
              <a:off x="3621674" y="3200755"/>
              <a:ext cx="1697040" cy="1136462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745753" y="3200755"/>
              <a:ext cx="658813" cy="1136462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404566" y="3200755"/>
              <a:ext cx="425451" cy="10777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65057" y="3337257"/>
              <a:ext cx="1150939" cy="9412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800600" y="5638800"/>
            <a:ext cx="3733800" cy="8620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To Access the Elements </a:t>
            </a:r>
          </a:p>
          <a:p>
            <a:pPr eaLnBrk="0" hangingPunct="0"/>
            <a:r>
              <a:rPr lang="en-US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l1</a:t>
            </a:r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.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pt1</a:t>
            </a:r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.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x=10;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846638" y="4572000"/>
            <a:ext cx="411162" cy="4587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600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of Structures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of Structures act like any other array.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Memory occupied: the dimensions of the array multiply by sizeof(struct tag)</a:t>
            </a:r>
          </a:p>
          <a:p>
            <a:pPr lvl="1" eaLnBrk="1" hangingPunct="1"/>
            <a:r>
              <a:rPr lang="en-US" smtClean="0"/>
              <a:t>(Remember) sizeof() is compile time function</a:t>
            </a:r>
          </a:p>
          <a:p>
            <a:pPr eaLnBrk="1" hangingPunct="1"/>
            <a:endParaRPr lang="en-US" smtClean="0"/>
          </a:p>
        </p:txBody>
      </p:sp>
      <p:sp>
        <p:nvSpPr>
          <p:cNvPr id="35844" name="TextBox 5"/>
          <p:cNvSpPr txBox="1">
            <a:spLocks noChangeArrowheads="1"/>
          </p:cNvSpPr>
          <p:nvPr/>
        </p:nvSpPr>
        <p:spPr bwMode="auto">
          <a:xfrm>
            <a:off x="990600" y="2438400"/>
            <a:ext cx="1835150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struct Point pt[3];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990600" y="3048000"/>
            <a:ext cx="1811338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pt[0].name = “A”;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pt[0].x = 0;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pt[0].y = 1;</a:t>
            </a:r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3276600" y="3048000"/>
            <a:ext cx="1831975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pt[1].name = “B”;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pt[1].x = 4;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pt[1].y = 1;</a:t>
            </a:r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5559425" y="3048000"/>
            <a:ext cx="2876550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pt[2].name = “mid”;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pt[2].x = (pt[0].x + pt[1].x)/2;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pt[2].y = (pt[0].y + pt[1].y)/2;</a:t>
            </a:r>
          </a:p>
        </p:txBody>
      </p:sp>
      <p:sp>
        <p:nvSpPr>
          <p:cNvPr id="35848" name="TextBox 5"/>
          <p:cNvSpPr txBox="1">
            <a:spLocks noChangeArrowheads="1"/>
          </p:cNvSpPr>
          <p:nvPr/>
        </p:nvSpPr>
        <p:spPr bwMode="auto">
          <a:xfrm>
            <a:off x="6324600" y="122238"/>
            <a:ext cx="2743200" cy="1477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>
                <a:latin typeface="Calibri" pitchFamily="34" charset="0"/>
              </a:rPr>
              <a:t> Point {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char name[30];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int x;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int y;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7" grpId="0" animBg="1"/>
      <p:bldP spid="153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34925"/>
            <a:ext cx="8229600" cy="655638"/>
          </a:xfrm>
        </p:spPr>
        <p:txBody>
          <a:bodyPr/>
          <a:lstStyle/>
          <a:p>
            <a:pPr eaLnBrk="1" hangingPunct="1"/>
            <a:r>
              <a:rPr lang="en-US" smtClean="0"/>
              <a:t>Pointers in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A structure can have a pointer as its member</a:t>
            </a: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err="1" smtClean="0"/>
              <a:t>pt.namePtr</a:t>
            </a:r>
            <a:r>
              <a:rPr lang="en-US" sz="2400" dirty="0" smtClean="0"/>
              <a:t>=(char *)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(20*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(char));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*(</a:t>
            </a:r>
            <a:r>
              <a:rPr lang="en-US" sz="2400" dirty="0" err="1" smtClean="0"/>
              <a:t>pt.namePtr</a:t>
            </a:r>
            <a:r>
              <a:rPr lang="en-US" sz="2400" dirty="0" smtClean="0"/>
              <a:t>)=“</a:t>
            </a:r>
            <a:r>
              <a:rPr lang="en-US" sz="2400" dirty="0" err="1" smtClean="0"/>
              <a:t>lastPoint</a:t>
            </a:r>
            <a:r>
              <a:rPr lang="en-US" sz="2400" dirty="0" smtClean="0"/>
              <a:t>”;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    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1447800"/>
            <a:ext cx="2628900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>
                <a:latin typeface="Calibri" pitchFamily="34" charset="0"/>
              </a:rPr>
              <a:t> Point {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char *namePtr;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int x;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int y;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22788" y="2576513"/>
            <a:ext cx="120015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22788" y="2219325"/>
            <a:ext cx="1295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namePtr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46738" y="2565400"/>
            <a:ext cx="1004887" cy="77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51625" y="2565400"/>
            <a:ext cx="914400" cy="7731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37225" y="2236788"/>
            <a:ext cx="457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651625" y="2206625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70388" y="2219325"/>
            <a:ext cx="3409950" cy="141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370388" y="18780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pt</a:t>
            </a: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4338638" y="1344613"/>
            <a:ext cx="1587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>
                <a:latin typeface="Calibri" pitchFamily="34" charset="0"/>
              </a:rPr>
              <a:t> Point pt;</a:t>
            </a:r>
          </a:p>
        </p:txBody>
      </p:sp>
      <p:cxnSp>
        <p:nvCxnSpPr>
          <p:cNvPr id="18" name="Curved Connector 17"/>
          <p:cNvCxnSpPr>
            <a:stCxn id="8" idx="1"/>
          </p:cNvCxnSpPr>
          <p:nvPr/>
        </p:nvCxnSpPr>
        <p:spPr>
          <a:xfrm rot="10800000" flipV="1">
            <a:off x="3657600" y="2957513"/>
            <a:ext cx="865188" cy="242887"/>
          </a:xfrm>
          <a:prstGeom prst="curved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75188" y="5233988"/>
            <a:ext cx="120015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675188" y="48768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namePtr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99138" y="5222875"/>
            <a:ext cx="1004887" cy="77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04025" y="5222875"/>
            <a:ext cx="914400" cy="7731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889625" y="489426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804025" y="4865688"/>
            <a:ext cx="457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22788" y="4876800"/>
            <a:ext cx="3409950" cy="141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522788" y="4537075"/>
            <a:ext cx="76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pt</a:t>
            </a:r>
          </a:p>
        </p:txBody>
      </p:sp>
      <p:cxnSp>
        <p:nvCxnSpPr>
          <p:cNvPr id="38" name="Curved Connector 37"/>
          <p:cNvCxnSpPr>
            <a:stCxn id="30" idx="1"/>
          </p:cNvCxnSpPr>
          <p:nvPr/>
        </p:nvCxnSpPr>
        <p:spPr>
          <a:xfrm rot="10800000" flipV="1">
            <a:off x="3810000" y="5614988"/>
            <a:ext cx="865188" cy="242887"/>
          </a:xfrm>
          <a:prstGeom prst="curved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95400" y="5583238"/>
            <a:ext cx="2514600" cy="588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dirty="0" err="1"/>
              <a:t>lastPoint</a:t>
            </a:r>
            <a:r>
              <a:rPr lang="en-US" dirty="0"/>
              <a:t> \0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/>
      <p:bldP spid="30" grpId="0" animBg="1"/>
      <p:bldP spid="31" grpId="0"/>
      <p:bldP spid="32" grpId="0" animBg="1"/>
      <p:bldP spid="33" grpId="0" animBg="1"/>
      <p:bldP spid="34" grpId="0"/>
      <p:bldP spid="35" grpId="0"/>
      <p:bldP spid="36" grpId="0" animBg="1"/>
      <p:bldP spid="37" grpId="0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to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pointer to a structure can be defined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Point p1,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=&amp;p1;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40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p1.x=10 </a:t>
            </a:r>
            <a:r>
              <a:rPr lang="en-US" sz="2400" dirty="0" smtClean="0">
                <a:solidFill>
                  <a:srgbClr val="C00000"/>
                </a:solidFill>
              </a:rPr>
              <a:t>≡</a:t>
            </a:r>
            <a:r>
              <a:rPr lang="en-US" sz="2400" dirty="0" smtClean="0"/>
              <a:t> </a:t>
            </a:r>
            <a:r>
              <a:rPr lang="en-US" sz="2400" dirty="0" err="1" smtClean="0"/>
              <a:t>ptr</a:t>
            </a:r>
            <a:r>
              <a:rPr lang="en-US" sz="2400" dirty="0" err="1" smtClean="0">
                <a:sym typeface="Wingdings" pitchFamily="2" charset="2"/>
              </a:rPr>
              <a:t>x</a:t>
            </a:r>
            <a:r>
              <a:rPr lang="en-US" sz="2400" dirty="0" smtClean="0">
                <a:sym typeface="Wingdings" pitchFamily="2" charset="2"/>
              </a:rPr>
              <a:t> =10 </a:t>
            </a:r>
            <a:r>
              <a:rPr lang="en-US" sz="2400" dirty="0" smtClean="0">
                <a:solidFill>
                  <a:srgbClr val="C00000"/>
                </a:solidFill>
              </a:rPr>
              <a:t>≡</a:t>
            </a:r>
            <a:r>
              <a:rPr lang="en-US" sz="2400" dirty="0" smtClean="0"/>
              <a:t> (*</a:t>
            </a:r>
            <a:r>
              <a:rPr lang="en-US" sz="2400" dirty="0" err="1" smtClean="0"/>
              <a:t>ptr</a:t>
            </a:r>
            <a:r>
              <a:rPr lang="en-US" sz="2400" dirty="0" smtClean="0"/>
              <a:t>).x=10 </a:t>
            </a:r>
            <a:r>
              <a:rPr lang="en-US" sz="2400" dirty="0" smtClean="0">
                <a:solidFill>
                  <a:srgbClr val="C00000"/>
                </a:solidFill>
              </a:rPr>
              <a:t>≡ </a:t>
            </a:r>
            <a:r>
              <a:rPr lang="en-US" sz="2400" dirty="0" smtClean="0"/>
              <a:t>(&amp;p1)</a:t>
            </a:r>
            <a:r>
              <a:rPr lang="en-US" sz="2400" dirty="0" smtClean="0">
                <a:sym typeface="Wingdings" pitchFamily="2" charset="2"/>
              </a:rPr>
              <a:t>x = 10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4524375"/>
            <a:ext cx="815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Self referencing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Useful in data structures like trees, linked lists.</a:t>
            </a:r>
          </a:p>
          <a:p>
            <a:pPr eaLnBrk="1" hangingPunct="1">
              <a:defRPr/>
            </a:pPr>
            <a:r>
              <a:rPr lang="en-US" sz="2400" dirty="0" smtClean="0"/>
              <a:t>It is illegal for a structure to contain an instance of itself.</a:t>
            </a:r>
          </a:p>
          <a:p>
            <a:pPr lvl="1" eaLnBrk="1" hangingPunct="1">
              <a:defRPr/>
            </a:pPr>
            <a:r>
              <a:rPr lang="en-US" sz="2400" dirty="0" smtClean="0"/>
              <a:t>Solution: Have a pointer to another instance.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endParaRPr lang="en-US" sz="2400" dirty="0" smtClean="0"/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sz="2400" dirty="0" smtClean="0"/>
              <a:t> n1                                 n2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sz="2400" dirty="0" smtClean="0"/>
              <a:t>   value    </a:t>
            </a:r>
            <a:r>
              <a:rPr lang="en-US" sz="2400" dirty="0" err="1" smtClean="0"/>
              <a:t>nextPtr</a:t>
            </a:r>
            <a:r>
              <a:rPr lang="en-US" sz="2400" dirty="0" smtClean="0"/>
              <a:t>            value   </a:t>
            </a:r>
            <a:r>
              <a:rPr lang="en-US" sz="2400" dirty="0" err="1" smtClean="0"/>
              <a:t>nextPtr</a:t>
            </a:r>
            <a:r>
              <a:rPr lang="en-US" sz="2400" dirty="0" smtClean="0"/>
              <a:t>   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66800" y="3048000"/>
            <a:ext cx="5656263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struct lnode { 		/* the linked list node */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int value; 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struct lnode *nextPtr; /* pointer to next node */</a:t>
            </a:r>
          </a:p>
          <a:p>
            <a:pPr eaLnBrk="0" hangingPunct="0"/>
            <a:r>
              <a:rPr lang="en-US">
                <a:latin typeface="Calibri" pitchFamily="34" charset="0"/>
              </a:rPr>
              <a:t>} n1,n2;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066800" y="4724400"/>
            <a:ext cx="2133600" cy="1066800"/>
            <a:chOff x="1066800" y="4724400"/>
            <a:chExt cx="2133600" cy="1066800"/>
          </a:xfrm>
        </p:grpSpPr>
        <p:sp>
          <p:nvSpPr>
            <p:cNvPr id="2" name="Rectangle 1"/>
            <p:cNvSpPr/>
            <p:nvPr/>
          </p:nvSpPr>
          <p:spPr>
            <a:xfrm>
              <a:off x="1219200" y="51054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5105400"/>
              <a:ext cx="914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NULL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6800" y="4724400"/>
              <a:ext cx="2133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dirty="0"/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3657600" y="4724400"/>
            <a:ext cx="2133600" cy="1066800"/>
            <a:chOff x="3657600" y="4724400"/>
            <a:chExt cx="2133600" cy="1066800"/>
          </a:xfrm>
        </p:grpSpPr>
        <p:sp>
          <p:nvSpPr>
            <p:cNvPr id="11" name="Rectangle 10"/>
            <p:cNvSpPr/>
            <p:nvPr/>
          </p:nvSpPr>
          <p:spPr>
            <a:xfrm>
              <a:off x="3657600" y="4724400"/>
              <a:ext cx="2133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21113" y="51054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4400" y="5105400"/>
              <a:ext cx="914400" cy="519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struct item {</a:t>
            </a:r>
            <a:br>
              <a:rPr lang="en-US" sz="2600" b="1" smtClean="0">
                <a:latin typeface="Courier New" pitchFamily="49" charset="0"/>
              </a:rPr>
            </a:br>
            <a:r>
              <a:rPr lang="en-US" sz="2600" b="1" smtClean="0">
                <a:latin typeface="Courier New" pitchFamily="49" charset="0"/>
              </a:rPr>
              <a:t>char *s;</a:t>
            </a:r>
            <a:br>
              <a:rPr lang="en-US" sz="2600" b="1" smtClean="0">
                <a:latin typeface="Courier New" pitchFamily="49" charset="0"/>
              </a:rPr>
            </a:br>
            <a:r>
              <a:rPr lang="en-US" sz="2600" b="1" smtClean="0">
                <a:latin typeface="Courier New" pitchFamily="49" charset="0"/>
              </a:rPr>
              <a:t>struct item *next;</a:t>
            </a:r>
          </a:p>
          <a:p>
            <a:pPr eaLnBrk="1" hangingPunct="1"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2800" smtClean="0"/>
              <a:t>I.e., an </a:t>
            </a:r>
            <a:r>
              <a:rPr lang="en-US" sz="2600" b="1" smtClean="0">
                <a:latin typeface="Courier New" pitchFamily="49" charset="0"/>
              </a:rPr>
              <a:t>item</a:t>
            </a:r>
            <a:r>
              <a:rPr lang="en-US" sz="2800" smtClean="0"/>
              <a:t> can point to another </a:t>
            </a:r>
            <a:r>
              <a:rPr lang="en-US" sz="2600" b="1" smtClean="0">
                <a:latin typeface="Courier New" pitchFamily="49" charset="0"/>
              </a:rPr>
              <a:t>item</a:t>
            </a:r>
          </a:p>
          <a:p>
            <a:pPr eaLnBrk="1" hangingPunct="1"/>
            <a:r>
              <a:rPr lang="en-US" sz="2800" b="1" smtClean="0"/>
              <a:t>…</a:t>
            </a:r>
            <a:r>
              <a:rPr lang="en-US" sz="2800" smtClean="0"/>
              <a:t> which can point to another </a:t>
            </a:r>
            <a:r>
              <a:rPr lang="en-US" sz="2600" b="1" smtClean="0">
                <a:latin typeface="Courier New" pitchFamily="49" charset="0"/>
              </a:rPr>
              <a:t>item</a:t>
            </a:r>
          </a:p>
          <a:p>
            <a:pPr eaLnBrk="1" hangingPunct="1"/>
            <a:r>
              <a:rPr lang="en-US" sz="2800" b="1" smtClean="0"/>
              <a:t>…</a:t>
            </a:r>
            <a:r>
              <a:rPr lang="en-US" sz="2800" smtClean="0"/>
              <a:t> which can point to yet another </a:t>
            </a:r>
            <a:r>
              <a:rPr lang="en-US" sz="2600" b="1" smtClean="0">
                <a:latin typeface="Courier New" pitchFamily="49" charset="0"/>
              </a:rPr>
              <a:t>item</a:t>
            </a:r>
          </a:p>
          <a:p>
            <a:pPr eaLnBrk="1" hangingPunct="1"/>
            <a:r>
              <a:rPr lang="en-US" sz="2800" b="1" smtClean="0"/>
              <a:t>… </a:t>
            </a:r>
            <a:r>
              <a:rPr lang="en-US" sz="2800" smtClean="0"/>
              <a:t>etc.</a:t>
            </a:r>
          </a:p>
          <a:p>
            <a:pPr algn="ctr" eaLnBrk="1" hangingPunct="1">
              <a:buFontTx/>
              <a:buNone/>
            </a:pPr>
            <a:r>
              <a:rPr lang="en-US" smtClean="0">
                <a:solidFill>
                  <a:schemeClr val="hlink"/>
                </a:solidFill>
              </a:rPr>
              <a:t>Thereby forming a </a:t>
            </a:r>
            <a:r>
              <a:rPr lang="en-US" i="1" smtClean="0">
                <a:solidFill>
                  <a:schemeClr val="hlink"/>
                </a:solidFill>
              </a:rPr>
              <a:t>list</a:t>
            </a:r>
            <a:r>
              <a:rPr lang="en-US" smtClean="0">
                <a:solidFill>
                  <a:schemeClr val="hlink"/>
                </a:solidFill>
              </a:rPr>
              <a:t> of </a:t>
            </a:r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items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1260000">
            <a:off x="3352800" y="1447800"/>
            <a:ext cx="4421188" cy="374650"/>
            <a:chOff x="2542" y="2099"/>
            <a:chExt cx="2785" cy="236"/>
          </a:xfrm>
        </p:grpSpPr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 flipH="1">
              <a:off x="2542" y="222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2" name="Text Box 6"/>
            <p:cNvSpPr txBox="1">
              <a:spLocks noChangeArrowheads="1"/>
            </p:cNvSpPr>
            <p:nvPr/>
          </p:nvSpPr>
          <p:spPr bwMode="auto">
            <a:xfrm>
              <a:off x="2972" y="2099"/>
              <a:ext cx="2355" cy="23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Yes! This is legal!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smtClean="0"/>
              <a:t>Self referencing Structures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66800" y="4724400"/>
            <a:ext cx="2133600" cy="1066800"/>
            <a:chOff x="1066800" y="4724400"/>
            <a:chExt cx="2133600" cy="1066800"/>
          </a:xfrm>
        </p:grpSpPr>
        <p:sp>
          <p:nvSpPr>
            <p:cNvPr id="2" name="Rectangle 1"/>
            <p:cNvSpPr/>
            <p:nvPr/>
          </p:nvSpPr>
          <p:spPr>
            <a:xfrm>
              <a:off x="1219200" y="51054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5105400"/>
              <a:ext cx="914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0x2000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6800" y="4724400"/>
              <a:ext cx="2133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dirty="0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657600" y="4724400"/>
            <a:ext cx="2133600" cy="1066800"/>
            <a:chOff x="3657600" y="4724400"/>
            <a:chExt cx="2133600" cy="1066800"/>
          </a:xfrm>
        </p:grpSpPr>
        <p:sp>
          <p:nvSpPr>
            <p:cNvPr id="11" name="Rectangle 10"/>
            <p:cNvSpPr/>
            <p:nvPr/>
          </p:nvSpPr>
          <p:spPr>
            <a:xfrm>
              <a:off x="3657600" y="4724400"/>
              <a:ext cx="2133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21113" y="51054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20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4400" y="5105400"/>
              <a:ext cx="914400" cy="519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NULL</a:t>
              </a:r>
            </a:p>
          </p:txBody>
        </p:sp>
      </p:grpSp>
      <p:sp>
        <p:nvSpPr>
          <p:cNvPr id="40965" name="TextBox 8"/>
          <p:cNvSpPr txBox="1">
            <a:spLocks noChangeArrowheads="1"/>
          </p:cNvSpPr>
          <p:nvPr/>
        </p:nvSpPr>
        <p:spPr bwMode="auto">
          <a:xfrm>
            <a:off x="4841875" y="1143000"/>
            <a:ext cx="4003675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n1.value=10;</a:t>
            </a:r>
          </a:p>
          <a:p>
            <a:pPr eaLnBrk="0" hangingPunct="0"/>
            <a:r>
              <a:rPr lang="en-US" sz="2400"/>
              <a:t>n1.nextPtr=&amp;n2;</a:t>
            </a:r>
          </a:p>
          <a:p>
            <a:pPr eaLnBrk="0" hangingPunct="0"/>
            <a:r>
              <a:rPr lang="en-US" sz="2400"/>
              <a:t>n2.value=20;</a:t>
            </a:r>
          </a:p>
          <a:p>
            <a:pPr eaLnBrk="0" hangingPunct="0"/>
            <a:r>
              <a:rPr lang="en-US" sz="2400"/>
              <a:t>n2.nextPtr=NULL;</a:t>
            </a:r>
          </a:p>
          <a:p>
            <a:pPr eaLnBrk="0" hangingPunct="0"/>
            <a:r>
              <a:rPr lang="en-US" sz="2400"/>
              <a:t>struct lnode *basePtr=&amp;n1;</a:t>
            </a:r>
          </a:p>
          <a:p>
            <a:pPr eaLnBrk="0" hangingPunct="0"/>
            <a:endParaRPr lang="en-US"/>
          </a:p>
        </p:txBody>
      </p:sp>
      <p:sp>
        <p:nvSpPr>
          <p:cNvPr id="19463" name="TextBox 11"/>
          <p:cNvSpPr txBox="1">
            <a:spLocks noChangeArrowheads="1"/>
          </p:cNvSpPr>
          <p:nvPr/>
        </p:nvSpPr>
        <p:spPr bwMode="auto">
          <a:xfrm>
            <a:off x="1066800" y="4267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n1</a:t>
            </a:r>
          </a:p>
        </p:txBody>
      </p:sp>
      <p:sp>
        <p:nvSpPr>
          <p:cNvPr id="19464" name="TextBox 16"/>
          <p:cNvSpPr txBox="1">
            <a:spLocks noChangeArrowheads="1"/>
          </p:cNvSpPr>
          <p:nvPr/>
        </p:nvSpPr>
        <p:spPr bwMode="auto">
          <a:xfrm>
            <a:off x="3657600" y="43545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n2</a:t>
            </a:r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3048000" y="5372100"/>
            <a:ext cx="609600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TextBox 21"/>
          <p:cNvSpPr txBox="1">
            <a:spLocks noChangeArrowheads="1"/>
          </p:cNvSpPr>
          <p:nvPr/>
        </p:nvSpPr>
        <p:spPr bwMode="auto">
          <a:xfrm>
            <a:off x="1260475" y="4735513"/>
            <a:ext cx="831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value</a:t>
            </a:r>
          </a:p>
        </p:txBody>
      </p:sp>
      <p:sp>
        <p:nvSpPr>
          <p:cNvPr id="19467" name="TextBox 23"/>
          <p:cNvSpPr txBox="1">
            <a:spLocks noChangeArrowheads="1"/>
          </p:cNvSpPr>
          <p:nvPr/>
        </p:nvSpPr>
        <p:spPr bwMode="auto">
          <a:xfrm>
            <a:off x="3821113" y="4735513"/>
            <a:ext cx="833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value</a:t>
            </a:r>
          </a:p>
        </p:txBody>
      </p:sp>
      <p:sp>
        <p:nvSpPr>
          <p:cNvPr id="19468" name="TextBox 22"/>
          <p:cNvSpPr txBox="1">
            <a:spLocks noChangeArrowheads="1"/>
          </p:cNvSpPr>
          <p:nvPr/>
        </p:nvSpPr>
        <p:spPr bwMode="auto">
          <a:xfrm>
            <a:off x="1066800" y="5835650"/>
            <a:ext cx="1219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0x1000</a:t>
            </a:r>
          </a:p>
        </p:txBody>
      </p:sp>
      <p:sp>
        <p:nvSpPr>
          <p:cNvPr id="19469" name="TextBox 25"/>
          <p:cNvSpPr txBox="1">
            <a:spLocks noChangeArrowheads="1"/>
          </p:cNvSpPr>
          <p:nvPr/>
        </p:nvSpPr>
        <p:spPr bwMode="auto">
          <a:xfrm>
            <a:off x="3622675" y="5843588"/>
            <a:ext cx="121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0x2000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19175" y="3049588"/>
            <a:ext cx="914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/>
              <a:t>0x1000</a:t>
            </a:r>
          </a:p>
        </p:txBody>
      </p:sp>
      <p:sp>
        <p:nvSpPr>
          <p:cNvPr id="32" name="Freeform 31"/>
          <p:cNvSpPr/>
          <p:nvPr/>
        </p:nvSpPr>
        <p:spPr>
          <a:xfrm>
            <a:off x="369888" y="3516313"/>
            <a:ext cx="1563687" cy="1993900"/>
          </a:xfrm>
          <a:custGeom>
            <a:avLst/>
            <a:gdLst>
              <a:gd name="connsiteX0" fmla="*/ 1564458 w 1564458"/>
              <a:gd name="connsiteY0" fmla="*/ 0 h 1992923"/>
              <a:gd name="connsiteX1" fmla="*/ 17012 w 1564458"/>
              <a:gd name="connsiteY1" fmla="*/ 1735015 h 1992923"/>
              <a:gd name="connsiteX2" fmla="*/ 696950 w 1564458"/>
              <a:gd name="connsiteY2" fmla="*/ 1969477 h 1992923"/>
              <a:gd name="connsiteX3" fmla="*/ 696950 w 1564458"/>
              <a:gd name="connsiteY3" fmla="*/ 1969477 h 1992923"/>
              <a:gd name="connsiteX4" fmla="*/ 696950 w 1564458"/>
              <a:gd name="connsiteY4" fmla="*/ 1969477 h 1992923"/>
              <a:gd name="connsiteX5" fmla="*/ 696950 w 1564458"/>
              <a:gd name="connsiteY5" fmla="*/ 1969477 h 1992923"/>
              <a:gd name="connsiteX6" fmla="*/ 720396 w 1564458"/>
              <a:gd name="connsiteY6" fmla="*/ 1992923 h 1992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458" h="1992923">
                <a:moveTo>
                  <a:pt x="1564458" y="0"/>
                </a:moveTo>
                <a:cubicBezTo>
                  <a:pt x="863027" y="703384"/>
                  <a:pt x="161597" y="1406769"/>
                  <a:pt x="17012" y="1735015"/>
                </a:cubicBezTo>
                <a:cubicBezTo>
                  <a:pt x="-127573" y="2063261"/>
                  <a:pt x="696950" y="1969477"/>
                  <a:pt x="696950" y="1969477"/>
                </a:cubicBezTo>
                <a:lnTo>
                  <a:pt x="696950" y="1969477"/>
                </a:lnTo>
                <a:lnTo>
                  <a:pt x="696950" y="1969477"/>
                </a:lnTo>
                <a:lnTo>
                  <a:pt x="696950" y="1969477"/>
                </a:lnTo>
                <a:lnTo>
                  <a:pt x="720396" y="1992923"/>
                </a:lnTo>
              </a:path>
            </a:pathLst>
          </a:custGeom>
          <a:noFill/>
          <a:ln w="476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9472" name="TextBox 32"/>
          <p:cNvSpPr txBox="1">
            <a:spLocks noChangeArrowheads="1"/>
          </p:cNvSpPr>
          <p:nvPr/>
        </p:nvSpPr>
        <p:spPr bwMode="auto">
          <a:xfrm>
            <a:off x="914400" y="2590800"/>
            <a:ext cx="10191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basePtr</a:t>
            </a:r>
          </a:p>
        </p:txBody>
      </p:sp>
      <p:sp>
        <p:nvSpPr>
          <p:cNvPr id="19473" name="TextBox 33"/>
          <p:cNvSpPr txBox="1">
            <a:spLocks noChangeArrowheads="1"/>
          </p:cNvSpPr>
          <p:nvPr/>
        </p:nvSpPr>
        <p:spPr bwMode="auto">
          <a:xfrm>
            <a:off x="2092325" y="4768850"/>
            <a:ext cx="955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nextPtr</a:t>
            </a:r>
          </a:p>
        </p:txBody>
      </p:sp>
      <p:sp>
        <p:nvSpPr>
          <p:cNvPr id="19474" name="TextBox 35"/>
          <p:cNvSpPr txBox="1">
            <a:spLocks noChangeArrowheads="1"/>
          </p:cNvSpPr>
          <p:nvPr/>
        </p:nvSpPr>
        <p:spPr bwMode="auto">
          <a:xfrm>
            <a:off x="4765675" y="4768850"/>
            <a:ext cx="955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nextPtr</a:t>
            </a:r>
          </a:p>
        </p:txBody>
      </p:sp>
      <p:sp>
        <p:nvSpPr>
          <p:cNvPr id="40978" name="TextBox 24"/>
          <p:cNvSpPr txBox="1">
            <a:spLocks noChangeArrowheads="1"/>
          </p:cNvSpPr>
          <p:nvPr/>
        </p:nvSpPr>
        <p:spPr bwMode="auto">
          <a:xfrm>
            <a:off x="1066800" y="1295400"/>
            <a:ext cx="3154363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struct lnode { 		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int value; 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struct lnode *nextPtr;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} n1,n2;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9464" grpId="0"/>
      <p:bldP spid="19466" grpId="0"/>
      <p:bldP spid="19467" grpId="0"/>
      <p:bldP spid="19468" grpId="0"/>
      <p:bldP spid="19469" grpId="0"/>
      <p:bldP spid="27" grpId="0" animBg="1"/>
      <p:bldP spid="19472" grpId="0"/>
      <p:bldP spid="19473" grpId="0"/>
      <p:bldP spid="194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49275" y="152400"/>
            <a:ext cx="8229600" cy="655638"/>
          </a:xfrm>
        </p:spPr>
        <p:txBody>
          <a:bodyPr/>
          <a:lstStyle/>
          <a:p>
            <a:pPr eaLnBrk="1" hangingPunct="1"/>
            <a:r>
              <a:rPr lang="en-US" smtClean="0"/>
              <a:t>Typedef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87325" y="827088"/>
            <a:ext cx="8574088" cy="5029200"/>
          </a:xfrm>
        </p:spPr>
        <p:txBody>
          <a:bodyPr/>
          <a:lstStyle/>
          <a:p>
            <a:pPr eaLnBrk="1" hangingPunct="1"/>
            <a:r>
              <a:rPr lang="en-US" sz="2400" smtClean="0"/>
              <a:t>Use </a:t>
            </a:r>
            <a:r>
              <a:rPr lang="en-US" sz="2400" b="1" smtClean="0">
                <a:solidFill>
                  <a:srgbClr val="0070C0"/>
                </a:solidFill>
              </a:rPr>
              <a:t>typedef</a:t>
            </a:r>
            <a:r>
              <a:rPr lang="en-US" sz="2400" smtClean="0"/>
              <a:t> for creating new data type names</a:t>
            </a:r>
          </a:p>
          <a:p>
            <a:pPr eaLnBrk="1" hangingPunct="1"/>
            <a:r>
              <a:rPr lang="en-US" sz="2400" smtClean="0"/>
              <a:t> </a:t>
            </a:r>
          </a:p>
          <a:p>
            <a:pPr eaLnBrk="1" hangingPunct="1">
              <a:buFontTx/>
              <a:buNone/>
            </a:pPr>
            <a:r>
              <a:rPr lang="en-US" sz="2400" smtClean="0"/>
              <a:t>this the name </a:t>
            </a:r>
            <a:r>
              <a:rPr lang="en-US" sz="2400" smtClean="0">
                <a:solidFill>
                  <a:srgbClr val="0070C0"/>
                </a:solidFill>
              </a:rPr>
              <a:t>length</a:t>
            </a:r>
            <a:r>
              <a:rPr lang="en-US" sz="2400" smtClean="0"/>
              <a:t> a synonym (alias) for int. Afterwards, you can do:</a:t>
            </a:r>
          </a:p>
          <a:p>
            <a:pPr eaLnBrk="1" hangingPunct="1">
              <a:buFontTx/>
              <a:buNone/>
            </a:pPr>
            <a:endParaRPr lang="en-US" sz="900" smtClean="0"/>
          </a:p>
          <a:p>
            <a:pPr eaLnBrk="1" hangingPunct="1"/>
            <a:r>
              <a:rPr lang="en-US" sz="2400" smtClean="0"/>
              <a:t>In context of structs, you can do:</a:t>
            </a:r>
          </a:p>
        </p:txBody>
      </p:sp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1301750" y="1365250"/>
            <a:ext cx="192087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typedef int length;</a:t>
            </a:r>
          </a:p>
        </p:txBody>
      </p:sp>
      <p:sp>
        <p:nvSpPr>
          <p:cNvPr id="41989" name="TextBox 6"/>
          <p:cNvSpPr txBox="1">
            <a:spLocks noChangeArrowheads="1"/>
          </p:cNvSpPr>
          <p:nvPr/>
        </p:nvSpPr>
        <p:spPr bwMode="auto">
          <a:xfrm>
            <a:off x="2211388" y="2209800"/>
            <a:ext cx="1331912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length x = 4;</a:t>
            </a:r>
          </a:p>
        </p:txBody>
      </p:sp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163513" y="3276600"/>
            <a:ext cx="2925762" cy="2308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struct Point {</a:t>
            </a:r>
          </a:p>
          <a:p>
            <a:pPr eaLnBrk="0" hangingPunct="0"/>
            <a:r>
              <a:rPr lang="en-US">
                <a:latin typeface="Calibri" pitchFamily="34" charset="0"/>
              </a:rPr>
              <a:t>int x;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int y;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};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  <a:latin typeface="Calibri" pitchFamily="34" charset="0"/>
              </a:rPr>
              <a:t>typedef struct Point myPoint;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  <a:latin typeface="Calibri" pitchFamily="34" charset="0"/>
              </a:rPr>
              <a:t>myPoint p1;</a:t>
            </a:r>
          </a:p>
          <a:p>
            <a:pPr eaLnBrk="0" hangingPunct="0"/>
            <a:r>
              <a:rPr lang="en-US">
                <a:solidFill>
                  <a:srgbClr val="FF0000"/>
                </a:solidFill>
                <a:latin typeface="Calibri" pitchFamily="34" charset="0"/>
              </a:rPr>
              <a:t>struct Point p2;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  <a:latin typeface="Calibri" pitchFamily="34" charset="0"/>
              </a:rPr>
              <a:t>p1.x=10;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6254750" y="3368675"/>
            <a:ext cx="2214563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typedef struct lnode {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.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.</a:t>
            </a:r>
          </a:p>
          <a:p>
            <a:pPr eaLnBrk="0" hangingPunct="0"/>
            <a:r>
              <a:rPr lang="en-US">
                <a:latin typeface="Calibri" pitchFamily="34" charset="0"/>
              </a:rPr>
              <a:t>} myNode;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myNode n1, *ptr;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278188" y="3276600"/>
            <a:ext cx="4084637" cy="3140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Calibri" pitchFamily="34" charset="0"/>
              </a:rPr>
              <a:t>typedef struct Point *pointPtr;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  <a:latin typeface="Calibri" pitchFamily="34" charset="0"/>
              </a:rPr>
              <a:t>pointPtr p1;</a:t>
            </a:r>
          </a:p>
          <a:p>
            <a:pPr eaLnBrk="0" hangingPunct="0"/>
            <a:r>
              <a:rPr lang="en-US">
                <a:solidFill>
                  <a:srgbClr val="FF0000"/>
                </a:solidFill>
                <a:latin typeface="Calibri" pitchFamily="34" charset="0"/>
              </a:rPr>
              <a:t>struct Point p2;</a:t>
            </a:r>
          </a:p>
          <a:p>
            <a:pPr eaLnBrk="0" hangingPunct="0"/>
            <a:r>
              <a:rPr lang="en-US">
                <a:solidFill>
                  <a:srgbClr val="FF0000"/>
                </a:solidFill>
                <a:latin typeface="Calibri" pitchFamily="34" charset="0"/>
              </a:rPr>
              <a:t>p2.x=20; </a:t>
            </a:r>
          </a:p>
          <a:p>
            <a:pPr eaLnBrk="0" hangingPunct="0"/>
            <a:r>
              <a:rPr lang="en-US">
                <a:solidFill>
                  <a:srgbClr val="0070C0"/>
                </a:solidFill>
                <a:latin typeface="Calibri" pitchFamily="34" charset="0"/>
              </a:rPr>
              <a:t>p1.x=10; ??</a:t>
            </a:r>
          </a:p>
          <a:p>
            <a:pPr eaLnBrk="0" hangingPunct="0"/>
            <a:r>
              <a:rPr lang="en-US">
                <a:solidFill>
                  <a:srgbClr val="0070C0"/>
                </a:solidFill>
                <a:latin typeface="Calibri" pitchFamily="34" charset="0"/>
              </a:rPr>
              <a:t>p1</a:t>
            </a:r>
            <a:r>
              <a:rPr lang="en-US">
                <a:solidFill>
                  <a:srgbClr val="0070C0"/>
                </a:solidFill>
                <a:latin typeface="Calibri" pitchFamily="34" charset="0"/>
                <a:sym typeface="Wingdings" pitchFamily="2" charset="2"/>
              </a:rPr>
              <a:t>x=10; ??</a:t>
            </a:r>
          </a:p>
          <a:p>
            <a:pPr eaLnBrk="0" hangingPunct="0"/>
            <a:r>
              <a:rPr lang="en-US">
                <a:solidFill>
                  <a:srgbClr val="7030A0"/>
                </a:solidFill>
                <a:latin typeface="Calibri" pitchFamily="34" charset="0"/>
                <a:sym typeface="Wingdings" pitchFamily="2" charset="2"/>
              </a:rPr>
              <a:t>p1=&amp;p2;</a:t>
            </a:r>
            <a:endParaRPr lang="en-US">
              <a:solidFill>
                <a:srgbClr val="7030A0"/>
              </a:solidFill>
              <a:latin typeface="Calibri" pitchFamily="34" charset="0"/>
            </a:endParaRPr>
          </a:p>
          <a:p>
            <a:pPr eaLnBrk="0" hangingPunct="0"/>
            <a:r>
              <a:rPr lang="en-US">
                <a:solidFill>
                  <a:srgbClr val="7030A0"/>
                </a:solidFill>
                <a:latin typeface="Calibri" pitchFamily="34" charset="0"/>
              </a:rPr>
              <a:t>p1</a:t>
            </a:r>
            <a:r>
              <a:rPr lang="en-US">
                <a:solidFill>
                  <a:srgbClr val="7030A0"/>
                </a:solidFill>
                <a:latin typeface="Calibri" pitchFamily="34" charset="0"/>
                <a:sym typeface="Wingdings" pitchFamily="2" charset="2"/>
              </a:rPr>
              <a:t>x=10; ??</a:t>
            </a:r>
          </a:p>
          <a:p>
            <a:pPr eaLnBrk="0" hangingPunct="0"/>
            <a:r>
              <a:rPr lang="en-US">
                <a:solidFill>
                  <a:srgbClr val="FF0000"/>
                </a:solidFill>
                <a:latin typeface="Calibri" pitchFamily="34" charset="0"/>
              </a:rPr>
              <a:t>p1=(pointPtr) malloc(sizeof(struct Point));</a:t>
            </a:r>
          </a:p>
          <a:p>
            <a:pPr eaLnBrk="0" hangingPunct="0"/>
            <a:r>
              <a:rPr lang="en-US">
                <a:solidFill>
                  <a:srgbClr val="FF0000"/>
                </a:solidFill>
                <a:latin typeface="Calibri" pitchFamily="34" charset="0"/>
              </a:rPr>
              <a:t>p1</a:t>
            </a:r>
            <a:r>
              <a:rPr lang="en-US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x=10; ??</a:t>
            </a:r>
          </a:p>
          <a:p>
            <a:pPr eaLnBrk="0" hangingPunct="0"/>
            <a:endParaRPr 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6254750" y="4862513"/>
            <a:ext cx="1835150" cy="1477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typedef struct {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.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.</a:t>
            </a:r>
          </a:p>
          <a:p>
            <a:pPr eaLnBrk="0" hangingPunct="0"/>
            <a:r>
              <a:rPr lang="en-US">
                <a:latin typeface="Calibri" pitchFamily="34" charset="0"/>
              </a:rPr>
              <a:t>} myNode;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myNode n1, *ptr;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 — </a:t>
            </a:r>
            <a:r>
              <a:rPr lang="en-US" i="1" smtClean="0"/>
              <a:t>Structure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collection of one or more variables, typically of different types, grouped together under a single name for convenient handling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Known as </a:t>
            </a:r>
            <a:r>
              <a:rPr lang="en-US" b="1" smtClean="0">
                <a:latin typeface="Courier New" pitchFamily="49" charset="0"/>
              </a:rPr>
              <a:t>struct</a:t>
            </a:r>
            <a:r>
              <a:rPr lang="en-US" smtClean="0"/>
              <a:t> in </a:t>
            </a:r>
            <a:r>
              <a:rPr lang="en-US" i="1" smtClean="0"/>
              <a:t>C </a:t>
            </a:r>
            <a:r>
              <a:rPr lang="en-US" smtClean="0"/>
              <a:t>and </a:t>
            </a:r>
            <a:r>
              <a:rPr lang="en-US" i="1" smtClean="0"/>
              <a:t>C++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typedef</a:t>
            </a:r>
            <a:r>
              <a:rPr lang="en-US" smtClean="0"/>
              <a:t> </a:t>
            </a:r>
            <a:r>
              <a:rPr lang="en-US" sz="2800" smtClean="0"/>
              <a:t>(continued)</a:t>
            </a:r>
            <a:endParaRPr 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b="1" smtClean="0">
                <a:latin typeface="Courier New" pitchFamily="49" charset="0"/>
              </a:rPr>
              <a:t>typedef</a:t>
            </a:r>
            <a:r>
              <a:rPr lang="en-US" sz="2800" smtClean="0"/>
              <a:t> may be used to rename </a:t>
            </a:r>
            <a:r>
              <a:rPr lang="en-US" sz="2800" i="1" smtClean="0"/>
              <a:t>any</a:t>
            </a:r>
            <a:r>
              <a:rPr lang="en-US" sz="2800" smtClean="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Convenience in naming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Clarifies purpose of the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Cleaner, more readable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Portability across platforms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>
                <a:latin typeface="Courier New" pitchFamily="49" charset="0"/>
              </a:rPr>
              <a:t>typedef char *String;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>
                <a:latin typeface="Courier New" pitchFamily="49" charset="0"/>
              </a:rPr>
              <a:t>typedef int size_t;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>
                <a:latin typeface="Courier New" pitchFamily="49" charset="0"/>
              </a:rPr>
              <a:t>typedef long int32;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>
                <a:latin typeface="Courier New" pitchFamily="49" charset="0"/>
              </a:rPr>
              <a:t>typedef long long int64;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1260000">
            <a:off x="4572000" y="3810000"/>
            <a:ext cx="4421188" cy="1287463"/>
            <a:chOff x="2542" y="1812"/>
            <a:chExt cx="2785" cy="811"/>
          </a:xfrm>
        </p:grpSpPr>
        <p:sp>
          <p:nvSpPr>
            <p:cNvPr id="43016" name="Line 5"/>
            <p:cNvSpPr>
              <a:spLocks noChangeShapeType="1"/>
            </p:cNvSpPr>
            <p:nvPr/>
          </p:nvSpPr>
          <p:spPr bwMode="auto">
            <a:xfrm flipH="1">
              <a:off x="2542" y="222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Text Box 6"/>
            <p:cNvSpPr txBox="1">
              <a:spLocks noChangeArrowheads="1"/>
            </p:cNvSpPr>
            <p:nvPr/>
          </p:nvSpPr>
          <p:spPr bwMode="auto">
            <a:xfrm>
              <a:off x="2972" y="1812"/>
              <a:ext cx="2355" cy="81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234950" indent="-234950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These three may change from platform to platform</a:t>
              </a:r>
            </a:p>
            <a:p>
              <a:pPr marL="234950" indent="-234950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Defined once in a </a:t>
              </a:r>
              <a:r>
                <a:rPr lang="en-US" sz="2400" b="1">
                  <a:latin typeface="Courier New" pitchFamily="49" charset="0"/>
                </a:rPr>
                <a:t>.h</a:t>
              </a:r>
              <a:r>
                <a:rPr lang="en-US" sz="2400">
                  <a:latin typeface="Times New Roman" pitchFamily="18" charset="0"/>
                </a:rPr>
                <a:t> file!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1260000">
            <a:off x="4419600" y="3886200"/>
            <a:ext cx="4421188" cy="922338"/>
            <a:chOff x="2542" y="1926"/>
            <a:chExt cx="2785" cy="581"/>
          </a:xfrm>
        </p:grpSpPr>
        <p:sp>
          <p:nvSpPr>
            <p:cNvPr id="43014" name="Line 8"/>
            <p:cNvSpPr>
              <a:spLocks noChangeShapeType="1"/>
            </p:cNvSpPr>
            <p:nvPr/>
          </p:nvSpPr>
          <p:spPr bwMode="auto">
            <a:xfrm flipH="1">
              <a:off x="2542" y="222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Text Box 9"/>
            <p:cNvSpPr txBox="1">
              <a:spLocks noChangeArrowheads="1"/>
            </p:cNvSpPr>
            <p:nvPr/>
          </p:nvSpPr>
          <p:spPr bwMode="auto">
            <a:xfrm>
              <a:off x="2972" y="1926"/>
              <a:ext cx="2355" cy="581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Very common in </a:t>
              </a:r>
              <a:r>
                <a:rPr lang="en-US" sz="2400" i="1">
                  <a:latin typeface="Times New Roman" pitchFamily="18" charset="0"/>
                </a:rPr>
                <a:t>C</a:t>
              </a:r>
              <a:r>
                <a:rPr lang="en-US" sz="2400">
                  <a:latin typeface="Times New Roman" pitchFamily="18" charset="0"/>
                </a:rPr>
                <a:t> and </a:t>
              </a:r>
              <a:r>
                <a:rPr lang="en-US" sz="2400" i="1">
                  <a:latin typeface="Times New Roman" pitchFamily="18" charset="0"/>
                </a:rPr>
                <a:t>C++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Esp. for portable code!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79438"/>
          </a:xfrm>
        </p:spPr>
        <p:txBody>
          <a:bodyPr/>
          <a:lstStyle/>
          <a:p>
            <a:pPr eaLnBrk="1" hangingPunct="1"/>
            <a:r>
              <a:rPr lang="en-US" smtClean="0"/>
              <a:t>Unions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A union is a memory location that is shared by two or more different types of variables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400" dirty="0" smtClean="0"/>
              <a:t>Each of </a:t>
            </a:r>
            <a:r>
              <a:rPr lang="en-US" sz="2400" dirty="0" err="1" smtClean="0"/>
              <a:t>ival</a:t>
            </a:r>
            <a:r>
              <a:rPr lang="en-US" sz="2400" dirty="0" smtClean="0"/>
              <a:t>, </a:t>
            </a:r>
            <a:r>
              <a:rPr lang="en-US" sz="2400" dirty="0" err="1" smtClean="0"/>
              <a:t>fval</a:t>
            </a:r>
            <a:r>
              <a:rPr lang="en-US" sz="2400" dirty="0" smtClean="0"/>
              <a:t>, </a:t>
            </a:r>
            <a:r>
              <a:rPr lang="en-US" sz="2400" dirty="0" err="1" smtClean="0"/>
              <a:t>cval</a:t>
            </a:r>
            <a:r>
              <a:rPr lang="en-US" sz="2400" dirty="0" smtClean="0"/>
              <a:t> have the same location in memory.</a:t>
            </a:r>
          </a:p>
          <a:p>
            <a:pPr marL="0" indent="0"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</a:rPr>
              <a:t>(union …)</a:t>
            </a:r>
            <a:r>
              <a:rPr lang="en-US" sz="2000" dirty="0" smtClean="0"/>
              <a:t> = </a:t>
            </a:r>
            <a:r>
              <a:rPr lang="en-US" sz="1800" dirty="0" smtClean="0"/>
              <a:t>maximum of </a:t>
            </a:r>
            <a:r>
              <a:rPr lang="en-US" sz="1800" dirty="0" err="1" smtClean="0">
                <a:latin typeface="Courier New" pitchFamily="49" charset="0"/>
              </a:rPr>
              <a:t>sizeof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smtClean="0"/>
              <a:t>field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400" dirty="0" smtClean="0"/>
              <a:t>Usage is similar to that of </a:t>
            </a:r>
            <a:r>
              <a:rPr lang="en-US" sz="2400" dirty="0" err="1" smtClean="0"/>
              <a:t>structs</a:t>
            </a:r>
            <a:r>
              <a:rPr lang="en-US" sz="2400" dirty="0" smtClean="0"/>
              <a:t>:</a:t>
            </a:r>
          </a:p>
          <a:p>
            <a:pPr eaLnBrk="1" hangingPunct="1">
              <a:defRPr/>
            </a:pPr>
            <a:r>
              <a:rPr lang="en-US" sz="2400" dirty="0" smtClean="0"/>
              <a:t>Up to programmer to determine how to interpret a union (i.e. which member to access) and used for low-level programming</a:t>
            </a:r>
          </a:p>
          <a:p>
            <a:pPr eaLnBrk="1" hangingPunct="1">
              <a:defRPr/>
            </a:pPr>
            <a:endParaRPr lang="en-US" sz="2400" dirty="0" smtClean="0"/>
          </a:p>
        </p:txBody>
      </p:sp>
      <p:sp>
        <p:nvSpPr>
          <p:cNvPr id="44036" name="TextBox 5"/>
          <p:cNvSpPr txBox="1">
            <a:spLocks noChangeArrowheads="1"/>
          </p:cNvSpPr>
          <p:nvPr/>
        </p:nvSpPr>
        <p:spPr bwMode="auto">
          <a:xfrm>
            <a:off x="984250" y="1985963"/>
            <a:ext cx="1995488" cy="1477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union u_tag {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int ival;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float fval;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char cval;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} u;</a:t>
            </a:r>
          </a:p>
        </p:txBody>
      </p:sp>
      <p:sp>
        <p:nvSpPr>
          <p:cNvPr id="44037" name="TextBox 6"/>
          <p:cNvSpPr txBox="1">
            <a:spLocks noChangeArrowheads="1"/>
          </p:cNvSpPr>
          <p:nvPr/>
        </p:nvSpPr>
        <p:spPr bwMode="auto">
          <a:xfrm>
            <a:off x="5316538" y="4443413"/>
            <a:ext cx="1530350" cy="36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u.ival or u.cval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5059" name="Rectangle 4"/>
          <p:cNvSpPr txBox="1">
            <a:spLocks noChangeArrowheads="1"/>
          </p:cNvSpPr>
          <p:nvPr/>
        </p:nvSpPr>
        <p:spPr bwMode="auto">
          <a:xfrm>
            <a:off x="4652963" y="1295400"/>
            <a:ext cx="4033837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</p:txBody>
      </p:sp>
      <p:grpSp>
        <p:nvGrpSpPr>
          <p:cNvPr id="45060" name="Group 5"/>
          <p:cNvGrpSpPr>
            <a:grpSpLocks/>
          </p:cNvGrpSpPr>
          <p:nvPr/>
        </p:nvGrpSpPr>
        <p:grpSpPr bwMode="auto">
          <a:xfrm>
            <a:off x="3128963" y="4572000"/>
            <a:ext cx="3048000" cy="1219200"/>
            <a:chOff x="2880" y="3024"/>
            <a:chExt cx="1920" cy="768"/>
          </a:xfrm>
        </p:grpSpPr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2880" y="3264"/>
              <a:ext cx="480" cy="29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Courier New" pitchFamily="49" charset="0"/>
                </a:rPr>
                <a:t>EF</a:t>
              </a: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3360" y="3264"/>
              <a:ext cx="480" cy="29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Courier New" pitchFamily="49" charset="0"/>
                </a:rPr>
                <a:t>BE</a:t>
              </a:r>
            </a:p>
          </p:txBody>
        </p:sp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3840" y="3264"/>
              <a:ext cx="480" cy="29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Courier New" pitchFamily="49" charset="0"/>
                </a:rPr>
                <a:t>AD</a:t>
              </a:r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4320" y="3264"/>
              <a:ext cx="480" cy="29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Courier New" pitchFamily="49" charset="0"/>
                </a:rPr>
                <a:t>DE</a:t>
              </a:r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>
              <a:off x="2880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4800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>
              <a:off x="288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480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3024" y="3072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c</a:t>
              </a: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3744" y="3600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3840" y="3024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padding</a:t>
              </a:r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>
              <a:off x="33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1" name="Text Box 18"/>
          <p:cNvSpPr txBox="1">
            <a:spLocks noChangeArrowheads="1"/>
          </p:cNvSpPr>
          <p:nvPr/>
        </p:nvSpPr>
        <p:spPr bwMode="auto">
          <a:xfrm>
            <a:off x="3128963" y="1752600"/>
            <a:ext cx="2638425" cy="240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union AnElt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int   i;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char  c;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} elt1, elt2;</a:t>
            </a:r>
          </a:p>
          <a:p>
            <a:pPr eaLnBrk="0" hangingPunct="0"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elt1.i = 4;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elt2.c = ’a’;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elt2.i = 0xDEADBEEF;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Storage</a:t>
            </a:r>
          </a:p>
          <a:p>
            <a:pPr lvl="1" eaLnBrk="1" hangingPunct="1"/>
            <a:r>
              <a:rPr lang="en-US" smtClean="0"/>
              <a:t>size of union is the size of its largest member</a:t>
            </a:r>
          </a:p>
          <a:p>
            <a:pPr lvl="1" eaLnBrk="1" hangingPunct="1"/>
            <a:r>
              <a:rPr lang="en-US" smtClean="0"/>
              <a:t>avoid unions with widely varying member sizes;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smtClean="0"/>
              <a:t>	for the larger data types, consider using pointers instead</a:t>
            </a:r>
          </a:p>
          <a:p>
            <a:pPr eaLnBrk="1" hangingPunct="1"/>
            <a:r>
              <a:rPr lang="en-US" smtClean="0"/>
              <a:t>Initialization</a:t>
            </a:r>
          </a:p>
          <a:p>
            <a:pPr lvl="1" eaLnBrk="1" hangingPunct="1"/>
            <a:r>
              <a:rPr lang="en-US" smtClean="0"/>
              <a:t>Union may only be initialized to a value appropriate for the type of its first member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Bit-fields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When storage is high cost affair, we need to use memory efficiently (</a:t>
            </a:r>
            <a:r>
              <a:rPr lang="en-US" dirty="0" err="1" smtClean="0"/>
              <a:t>e.g</a:t>
            </a:r>
            <a:r>
              <a:rPr lang="en-US" dirty="0" smtClean="0"/>
              <a:t> in embedded systems)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Here each of the element takes a bit of memory (1 bit)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number following the colons represent the field length in bits.</a:t>
            </a:r>
          </a:p>
        </p:txBody>
      </p:sp>
      <p:sp>
        <p:nvSpPr>
          <p:cNvPr id="47108" name="TextBox 5"/>
          <p:cNvSpPr txBox="1">
            <a:spLocks noChangeArrowheads="1"/>
          </p:cNvSpPr>
          <p:nvPr/>
        </p:nvSpPr>
        <p:spPr bwMode="auto">
          <a:xfrm>
            <a:off x="2971800" y="2514600"/>
            <a:ext cx="2776538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struct {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unsigned pin1 : 1;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unsigned pin2 : 2;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unsigned pin3 : 1;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} flags;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Looking Ahead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rest of this course is about </a:t>
            </a:r>
            <a:r>
              <a:rPr lang="en-US" i="1" smtClean="0"/>
              <a:t>data structures</a:t>
            </a:r>
            <a:r>
              <a:rPr lang="en-US" smtClean="0"/>
              <a:t> that you will typically encounter in </a:t>
            </a:r>
            <a:r>
              <a:rPr lang="en-US" i="1" smtClean="0"/>
              <a:t>C</a:t>
            </a:r>
            <a:r>
              <a:rPr lang="en-US" smtClean="0"/>
              <a:t> programs in your professional lives</a:t>
            </a:r>
          </a:p>
          <a:p>
            <a:pPr lvl="2" eaLnBrk="1" hangingPunct="1"/>
            <a:endParaRPr lang="en-US" smtClean="0"/>
          </a:p>
          <a:p>
            <a:pPr eaLnBrk="1" hangingPunct="1"/>
            <a:r>
              <a:rPr lang="en-US" smtClean="0"/>
              <a:t>All of them involve </a:t>
            </a:r>
            <a:r>
              <a:rPr lang="en-US" sz="2800" b="1" smtClean="0">
                <a:latin typeface="Courier New" pitchFamily="49" charset="0"/>
              </a:rPr>
              <a:t>structs</a:t>
            </a:r>
            <a:r>
              <a:rPr lang="en-US" smtClean="0"/>
              <a:t>.</a:t>
            </a:r>
          </a:p>
          <a:p>
            <a:pPr lvl="2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note about </a:t>
            </a:r>
            <a:r>
              <a:rPr lang="en-US" sz="3200" b="1" smtClean="0">
                <a:latin typeface="Courier New" pitchFamily="49" charset="0"/>
              </a:rPr>
              <a:t>structs</a:t>
            </a:r>
            <a:endParaRPr 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648200"/>
          </a:xfrm>
        </p:spPr>
        <p:txBody>
          <a:bodyPr/>
          <a:lstStyle/>
          <a:p>
            <a:pPr eaLnBrk="1" hangingPunct="1"/>
            <a:r>
              <a:rPr lang="en-US" smtClean="0"/>
              <a:t>The following is </a:t>
            </a:r>
            <a:r>
              <a:rPr lang="en-US" i="1" smtClean="0"/>
              <a:t>not </a:t>
            </a:r>
            <a:r>
              <a:rPr lang="en-US" smtClean="0"/>
              <a:t>legal:–</a:t>
            </a:r>
          </a:p>
          <a:p>
            <a:pPr lvl="2" eaLnBrk="1" hangingPunct="1"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struct motor {</a:t>
            </a:r>
            <a:br>
              <a:rPr lang="en-US" sz="2200" b="1" smtClean="0">
                <a:latin typeface="Courier New" pitchFamily="49" charset="0"/>
              </a:rPr>
            </a:br>
            <a:r>
              <a:rPr lang="en-US" sz="2200" b="1" smtClean="0">
                <a:latin typeface="Courier New" pitchFamily="49" charset="0"/>
              </a:rPr>
              <a:t>	float volts;</a:t>
            </a:r>
            <a:br>
              <a:rPr lang="en-US" sz="2200" b="1" smtClean="0">
                <a:latin typeface="Courier New" pitchFamily="49" charset="0"/>
              </a:rPr>
            </a:br>
            <a:r>
              <a:rPr lang="en-US" sz="2200" b="1" smtClean="0">
                <a:latin typeface="Courier New" pitchFamily="49" charset="0"/>
              </a:rPr>
              <a:t>	float amps;</a:t>
            </a:r>
            <a:br>
              <a:rPr lang="en-US" sz="2200" b="1" smtClean="0">
                <a:latin typeface="Courier New" pitchFamily="49" charset="0"/>
              </a:rPr>
            </a:br>
            <a:r>
              <a:rPr lang="en-US" sz="2200" b="1" smtClean="0">
                <a:latin typeface="Courier New" pitchFamily="49" charset="0"/>
              </a:rPr>
              <a:t>	float rpm;</a:t>
            </a:r>
            <a:br>
              <a:rPr lang="en-US" sz="2200" b="1" smtClean="0">
                <a:latin typeface="Courier New" pitchFamily="49" charset="0"/>
              </a:rPr>
            </a:br>
            <a:r>
              <a:rPr lang="en-US" sz="2200" b="1" smtClean="0">
                <a:latin typeface="Courier New" pitchFamily="49" charset="0"/>
              </a:rPr>
              <a:t>	unsigned int phases;</a:t>
            </a:r>
            <a:br>
              <a:rPr lang="en-US" sz="2200" b="1" smtClean="0">
                <a:latin typeface="Courier New" pitchFamily="49" charset="0"/>
              </a:rPr>
            </a:br>
            <a:r>
              <a:rPr lang="en-US" sz="2200" b="1" smtClean="0">
                <a:latin typeface="Courier New" pitchFamily="49" charset="0"/>
              </a:rPr>
              <a:t>};	//struct motor</a:t>
            </a:r>
          </a:p>
          <a:p>
            <a:pPr lvl="2" eaLnBrk="1" hangingPunct="1">
              <a:buFontTx/>
              <a:buNone/>
            </a:pPr>
            <a:endParaRPr lang="en-US" sz="2200" b="1" smtClean="0"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endParaRPr lang="en-US" sz="2200" b="1" smtClean="0"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motor m;</a:t>
            </a:r>
          </a:p>
          <a:p>
            <a:pPr lvl="2" eaLnBrk="1" hangingPunct="1"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motor *p;</a:t>
            </a:r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3352800" y="4664075"/>
            <a:ext cx="3343275" cy="11366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You must write</a:t>
            </a:r>
          </a:p>
          <a:p>
            <a:pPr lvl="1" eaLnBrk="0" hangingPunct="0"/>
            <a:r>
              <a:rPr lang="en-US" sz="2200" b="1">
                <a:latin typeface="Courier New" pitchFamily="49" charset="0"/>
              </a:rPr>
              <a:t>struct motor m;</a:t>
            </a:r>
          </a:p>
          <a:p>
            <a:pPr lvl="1" eaLnBrk="0" hangingPunct="0"/>
            <a:r>
              <a:rPr lang="en-US" sz="2200" b="1">
                <a:latin typeface="Courier New" pitchFamily="49" charset="0"/>
              </a:rPr>
              <a:t>struct motor *p;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Revisit note about </a:t>
            </a:r>
            <a:r>
              <a:rPr lang="en-US" sz="3200" b="1" smtClean="0">
                <a:latin typeface="Courier New" pitchFamily="49" charset="0"/>
              </a:rPr>
              <a:t>structs</a:t>
            </a:r>
            <a:r>
              <a:rPr lang="en-US" smtClean="0"/>
              <a:t> and pointers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648200"/>
          </a:xfrm>
        </p:spPr>
        <p:txBody>
          <a:bodyPr/>
          <a:lstStyle/>
          <a:p>
            <a:pPr eaLnBrk="1" hangingPunct="1"/>
            <a:r>
              <a:rPr lang="en-US" smtClean="0"/>
              <a:t>The following </a:t>
            </a:r>
            <a:r>
              <a:rPr lang="en-US" i="1" smtClean="0"/>
              <a:t>is</a:t>
            </a:r>
            <a:r>
              <a:rPr lang="en-US" smtClean="0"/>
              <a:t> legal:–</a:t>
            </a:r>
          </a:p>
          <a:p>
            <a:pPr lvl="2" eaLnBrk="1" hangingPunct="1"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/* in a .c or .h file */</a:t>
            </a:r>
          </a:p>
          <a:p>
            <a:pPr lvl="2" eaLnBrk="1" hangingPunct="1"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typedef struct _item Item;</a:t>
            </a:r>
          </a:p>
          <a:p>
            <a:pPr lvl="2" eaLnBrk="1" hangingPunct="1"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Item *p, *q;</a:t>
            </a:r>
          </a:p>
          <a:p>
            <a:pPr lvl="2" eaLnBrk="1" hangingPunct="1">
              <a:buFontTx/>
              <a:buNone/>
            </a:pPr>
            <a:endParaRPr lang="en-US" sz="2200" b="1" smtClean="0"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b="1" smtClean="0"/>
              <a:t>…</a:t>
            </a:r>
            <a:r>
              <a:rPr lang="en-US" sz="2200" b="1" smtClean="0">
                <a:latin typeface="Courier New" pitchFamily="49" charset="0"/>
              </a:rPr>
              <a:t>	/* In another file */</a:t>
            </a:r>
          </a:p>
          <a:p>
            <a:pPr lvl="2" eaLnBrk="1" hangingPunct="1"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struct _item {</a:t>
            </a:r>
          </a:p>
          <a:p>
            <a:pPr lvl="2" eaLnBrk="1" hangingPunct="1"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	char *info;</a:t>
            </a:r>
            <a:br>
              <a:rPr lang="en-US" sz="2200" b="1" smtClean="0">
                <a:latin typeface="Courier New" pitchFamily="49" charset="0"/>
              </a:rPr>
            </a:br>
            <a:r>
              <a:rPr lang="en-US" sz="2200" b="1" smtClean="0">
                <a:latin typeface="Courier New" pitchFamily="49" charset="0"/>
              </a:rPr>
              <a:t>Item *nextItem;</a:t>
            </a:r>
          </a:p>
          <a:p>
            <a:pPr lvl="2" eaLnBrk="1" hangingPunct="1"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struct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Defines a new </a:t>
            </a:r>
            <a:r>
              <a:rPr lang="en-US" i="1" smtClean="0"/>
              <a:t>type</a:t>
            </a:r>
          </a:p>
          <a:p>
            <a:pPr lvl="2" eaLnBrk="1" hangingPunct="1"/>
            <a:r>
              <a:rPr lang="en-US" smtClean="0"/>
              <a:t>A new kind of data type that compiler regards as a </a:t>
            </a:r>
            <a:r>
              <a:rPr lang="en-US" smtClean="0">
                <a:solidFill>
                  <a:srgbClr val="FF0000"/>
                </a:solidFill>
              </a:rPr>
              <a:t>unit</a:t>
            </a:r>
            <a:r>
              <a:rPr lang="en-US" smtClean="0"/>
              <a:t>.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struct motor {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float volts;	</a:t>
            </a:r>
            <a:r>
              <a:rPr lang="en-US" sz="1800" b="1" smtClean="0">
                <a:latin typeface="Courier New" pitchFamily="49" charset="0"/>
              </a:rPr>
              <a:t>//voltage of the motor</a:t>
            </a:r>
            <a:r>
              <a:rPr lang="en-US" sz="2400" b="1" smtClean="0">
                <a:latin typeface="Courier New" pitchFamily="49" charset="0"/>
              </a:rPr>
              <a:t/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float amps; 	</a:t>
            </a:r>
            <a:r>
              <a:rPr lang="en-US" sz="1800" b="1" smtClean="0">
                <a:latin typeface="Courier New" pitchFamily="49" charset="0"/>
              </a:rPr>
              <a:t>//amperage of the motor</a:t>
            </a:r>
            <a:r>
              <a:rPr lang="en-US" sz="2400" b="1" smtClean="0">
                <a:latin typeface="Courier New" pitchFamily="49" charset="0"/>
              </a:rPr>
              <a:t/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int phases; 	</a:t>
            </a:r>
            <a:r>
              <a:rPr lang="en-US" sz="1800" b="1" smtClean="0">
                <a:latin typeface="Courier New" pitchFamily="49" charset="0"/>
              </a:rPr>
              <a:t>//# of phases of the motor</a:t>
            </a:r>
            <a:r>
              <a:rPr lang="en-US" sz="2400" b="1" smtClean="0">
                <a:latin typeface="Courier New" pitchFamily="49" charset="0"/>
              </a:rPr>
              <a:t/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float rpm; 	</a:t>
            </a:r>
            <a:r>
              <a:rPr lang="en-US" sz="1800" b="1" smtClean="0">
                <a:latin typeface="Courier New" pitchFamily="49" charset="0"/>
              </a:rPr>
              <a:t>//rotational speed of motor</a:t>
            </a:r>
            <a:endParaRPr lang="en-US" sz="24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};		</a:t>
            </a:r>
            <a:r>
              <a:rPr lang="en-US" sz="1800" b="1" smtClean="0">
                <a:latin typeface="Courier New" pitchFamily="49" charset="0"/>
              </a:rPr>
              <a:t>//struct motor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struct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Defines a new </a:t>
            </a:r>
            <a:r>
              <a:rPr lang="en-US" i="1" smtClean="0"/>
              <a:t>type</a:t>
            </a:r>
          </a:p>
          <a:p>
            <a:pPr lvl="2" eaLnBrk="1" hangingPunct="1"/>
            <a:r>
              <a:rPr lang="en-US" smtClean="0">
                <a:solidFill>
                  <a:schemeClr val="bg1"/>
                </a:solidFill>
              </a:rPr>
              <a:t>A new kind of data type that compiler regards as a unit.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struct motor {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float volts;	</a:t>
            </a:r>
            <a:r>
              <a:rPr lang="en-US" sz="1800" b="1" smtClean="0">
                <a:latin typeface="Courier New" pitchFamily="49" charset="0"/>
              </a:rPr>
              <a:t>//voltage of the motor</a:t>
            </a:r>
            <a:r>
              <a:rPr lang="en-US" sz="2400" b="1" smtClean="0">
                <a:latin typeface="Courier New" pitchFamily="49" charset="0"/>
              </a:rPr>
              <a:t/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float amps; 	</a:t>
            </a:r>
            <a:r>
              <a:rPr lang="en-US" sz="1800" b="1" smtClean="0">
                <a:latin typeface="Courier New" pitchFamily="49" charset="0"/>
              </a:rPr>
              <a:t>//amperage of the motor</a:t>
            </a:r>
            <a:r>
              <a:rPr lang="en-US" sz="2400" b="1" smtClean="0">
                <a:latin typeface="Courier New" pitchFamily="49" charset="0"/>
              </a:rPr>
              <a:t/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int phases; 	</a:t>
            </a:r>
            <a:r>
              <a:rPr lang="en-US" sz="1800" b="1" smtClean="0">
                <a:latin typeface="Courier New" pitchFamily="49" charset="0"/>
              </a:rPr>
              <a:t>//# of phases of the motor</a:t>
            </a:r>
            <a:r>
              <a:rPr lang="en-US" sz="2400" b="1" smtClean="0">
                <a:latin typeface="Courier New" pitchFamily="49" charset="0"/>
              </a:rPr>
              <a:t/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float rpm; 	</a:t>
            </a:r>
            <a:r>
              <a:rPr lang="en-US" sz="1800" b="1" smtClean="0">
                <a:latin typeface="Courier New" pitchFamily="49" charset="0"/>
              </a:rPr>
              <a:t>//rotational speed of motor</a:t>
            </a:r>
            <a:endParaRPr lang="en-US" sz="24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};		</a:t>
            </a:r>
            <a:r>
              <a:rPr lang="en-US" sz="1800" b="1" smtClean="0">
                <a:latin typeface="Courier New" pitchFamily="49" charset="0"/>
              </a:rPr>
              <a:t>//struct motor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 rot="-1434106">
            <a:off x="2803525" y="1909763"/>
            <a:ext cx="3124200" cy="923925"/>
            <a:chOff x="2256" y="1411"/>
            <a:chExt cx="1968" cy="582"/>
          </a:xfrm>
        </p:grpSpPr>
        <p:sp>
          <p:nvSpPr>
            <p:cNvPr id="17414" name="Line 5"/>
            <p:cNvSpPr>
              <a:spLocks noChangeShapeType="1"/>
            </p:cNvSpPr>
            <p:nvPr/>
          </p:nvSpPr>
          <p:spPr bwMode="auto">
            <a:xfrm flipH="1">
              <a:off x="2256" y="170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Text Box 6"/>
            <p:cNvSpPr txBox="1">
              <a:spLocks noChangeArrowheads="1"/>
            </p:cNvSpPr>
            <p:nvPr/>
          </p:nvSpPr>
          <p:spPr bwMode="auto">
            <a:xfrm>
              <a:off x="2688" y="1411"/>
              <a:ext cx="1536" cy="582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Name of the type</a:t>
              </a:r>
            </a:p>
            <a:p>
              <a:pPr eaLnBrk="0" hangingPunct="0"/>
              <a:r>
                <a:rPr lang="en-US" sz="2400">
                  <a:latin typeface="Times New Roman" pitchFamily="18" charset="0"/>
                </a:rPr>
                <a:t>  </a:t>
              </a:r>
              <a:r>
                <a:rPr lang="en-US" sz="3600" i="1">
                  <a:latin typeface="Times New Roman" pitchFamily="18" charset="0"/>
                </a:rPr>
                <a:t>tag</a:t>
              </a: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10200" y="2438400"/>
            <a:ext cx="3581400" cy="1016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Note:– name of type is optional if you are just declaring a single </a:t>
            </a:r>
            <a:r>
              <a:rPr lang="en-US" sz="2000" b="1">
                <a:latin typeface="Courier New" pitchFamily="49" charset="0"/>
              </a:rPr>
              <a:t>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struct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Defines a new </a:t>
            </a:r>
            <a:r>
              <a:rPr lang="en-US" i="1" smtClean="0"/>
              <a:t>type</a:t>
            </a:r>
          </a:p>
          <a:p>
            <a:pPr lvl="2" eaLnBrk="1" hangingPunct="1"/>
            <a:r>
              <a:rPr lang="en-US" smtClean="0">
                <a:solidFill>
                  <a:schemeClr val="bg1"/>
                </a:solidFill>
              </a:rPr>
              <a:t>A new kind of data type that compiler regards as a unit.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struct motor {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float volts;	</a:t>
            </a:r>
            <a:r>
              <a:rPr lang="en-US" sz="1800" b="1" smtClean="0">
                <a:solidFill>
                  <a:schemeClr val="bg1"/>
                </a:solidFill>
                <a:latin typeface="Courier New" pitchFamily="49" charset="0"/>
              </a:rPr>
              <a:t>//voltage of the motor</a:t>
            </a:r>
            <a:r>
              <a:rPr lang="en-US" sz="2400" b="1" smtClean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2400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float amps; 	</a:t>
            </a:r>
            <a:r>
              <a:rPr lang="en-US" sz="1800" b="1" smtClean="0">
                <a:solidFill>
                  <a:schemeClr val="bg1"/>
                </a:solidFill>
                <a:latin typeface="Courier New" pitchFamily="49" charset="0"/>
              </a:rPr>
              <a:t>//amperage of the motor</a:t>
            </a:r>
            <a:r>
              <a:rPr lang="en-US" sz="2400" b="1" smtClean="0">
                <a:latin typeface="Courier New" pitchFamily="49" charset="0"/>
              </a:rPr>
              <a:t/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int phases; 	</a:t>
            </a:r>
            <a:r>
              <a:rPr lang="en-US" sz="1800" b="1" smtClean="0">
                <a:solidFill>
                  <a:schemeClr val="bg1"/>
                </a:solidFill>
                <a:latin typeface="Courier New" pitchFamily="49" charset="0"/>
              </a:rPr>
              <a:t>//# of phases of the motor</a:t>
            </a:r>
            <a:r>
              <a:rPr lang="en-US" sz="2400" b="1" smtClean="0">
                <a:latin typeface="Courier New" pitchFamily="49" charset="0"/>
              </a:rPr>
              <a:t/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float rpm; 	</a:t>
            </a:r>
            <a:r>
              <a:rPr lang="en-US" sz="1800" b="1" smtClean="0">
                <a:solidFill>
                  <a:schemeClr val="bg1"/>
                </a:solidFill>
                <a:latin typeface="Courier New" pitchFamily="49" charset="0"/>
              </a:rPr>
              <a:t>//rotational speed of motor</a:t>
            </a:r>
            <a:endParaRPr lang="en-US" sz="2400" b="1" smtClean="0">
              <a:solidFill>
                <a:schemeClr val="bg1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};		</a:t>
            </a:r>
            <a:r>
              <a:rPr lang="en-US" sz="1800" b="1" smtClean="0">
                <a:latin typeface="Courier New" pitchFamily="49" charset="0"/>
              </a:rPr>
              <a:t>//struct motor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276600" y="3505200"/>
            <a:ext cx="4037013" cy="1066800"/>
            <a:chOff x="2160" y="2064"/>
            <a:chExt cx="2543" cy="672"/>
          </a:xfrm>
        </p:grpSpPr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 flipH="1">
              <a:off x="2352" y="2289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3167" y="2064"/>
              <a:ext cx="1536" cy="447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Members of the </a:t>
              </a:r>
              <a:r>
                <a:rPr lang="en-US" sz="2200" b="1">
                  <a:latin typeface="Courier New" pitchFamily="49" charset="0"/>
                </a:rPr>
                <a:t>struct</a:t>
              </a:r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 flipH="1" flipV="1">
              <a:off x="2448" y="2064"/>
              <a:ext cx="72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 flipH="1">
              <a:off x="2256" y="2304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H="1">
              <a:off x="2160" y="2352"/>
              <a:ext cx="10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</a:t>
            </a:r>
            <a:r>
              <a:rPr lang="en-US" sz="3200" b="1" smtClean="0">
                <a:latin typeface="Courier New" pitchFamily="49" charset="0"/>
              </a:rPr>
              <a:t>struct</a:t>
            </a:r>
            <a:r>
              <a:rPr lang="en-US" smtClean="0"/>
              <a:t>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struct motor p, q, r;</a:t>
            </a:r>
            <a:endParaRPr lang="en-US" sz="2000" b="1" smtClean="0">
              <a:latin typeface="Courier New" pitchFamily="49" charset="0"/>
            </a:endParaRPr>
          </a:p>
          <a:p>
            <a:pPr lvl="2" eaLnBrk="1" hangingPunct="1"/>
            <a:r>
              <a:rPr lang="en-US" smtClean="0"/>
              <a:t>Declares and sets aside storage for three variables – </a:t>
            </a:r>
            <a:r>
              <a:rPr lang="en-US" b="1" smtClean="0">
                <a:latin typeface="Courier New" pitchFamily="49" charset="0"/>
              </a:rPr>
              <a:t>p</a:t>
            </a:r>
            <a:r>
              <a:rPr lang="en-US" smtClean="0"/>
              <a:t>, </a:t>
            </a:r>
            <a:r>
              <a:rPr lang="en-US" b="1" smtClean="0">
                <a:latin typeface="Courier New" pitchFamily="49" charset="0"/>
              </a:rPr>
              <a:t>q</a:t>
            </a:r>
            <a:r>
              <a:rPr lang="en-US" smtClean="0"/>
              <a:t>, and </a:t>
            </a:r>
            <a:r>
              <a:rPr lang="en-US" b="1" smtClean="0">
                <a:latin typeface="Courier New" pitchFamily="49" charset="0"/>
              </a:rPr>
              <a:t>r</a:t>
            </a:r>
            <a:r>
              <a:rPr lang="en-US" smtClean="0"/>
              <a:t> – each of type </a:t>
            </a:r>
            <a:r>
              <a:rPr lang="en-US" b="1" smtClean="0">
                <a:latin typeface="Courier New" pitchFamily="49" charset="0"/>
              </a:rPr>
              <a:t>struct</a:t>
            </a:r>
            <a:r>
              <a:rPr lang="en-US" smtClean="0"/>
              <a:t> </a:t>
            </a:r>
            <a:r>
              <a:rPr lang="en-US" b="1" smtClean="0">
                <a:latin typeface="Courier New" pitchFamily="49" charset="0"/>
              </a:rPr>
              <a:t>motor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struct motor M[25];</a:t>
            </a:r>
            <a:endParaRPr lang="en-US" sz="2000" b="1" smtClean="0">
              <a:latin typeface="Courier New" pitchFamily="49" charset="0"/>
            </a:endParaRPr>
          </a:p>
          <a:p>
            <a:pPr lvl="2" eaLnBrk="1" hangingPunct="1"/>
            <a:r>
              <a:rPr lang="en-US" smtClean="0"/>
              <a:t>Declares a 25-element array of </a:t>
            </a:r>
            <a:r>
              <a:rPr lang="en-US" b="1" smtClean="0">
                <a:latin typeface="Courier New" pitchFamily="49" charset="0"/>
              </a:rPr>
              <a:t>struct</a:t>
            </a:r>
            <a:r>
              <a:rPr lang="en-US" smtClean="0"/>
              <a:t> </a:t>
            </a:r>
            <a:r>
              <a:rPr lang="en-US" b="1" smtClean="0">
                <a:latin typeface="Courier New" pitchFamily="49" charset="0"/>
              </a:rPr>
              <a:t>motor</a:t>
            </a:r>
            <a:r>
              <a:rPr lang="en-US" smtClean="0"/>
              <a:t>; allocates 25 units of storage, each one big enough to hold the data of one </a:t>
            </a:r>
            <a:r>
              <a:rPr lang="en-US" b="1" smtClean="0">
                <a:latin typeface="Courier New" pitchFamily="49" charset="0"/>
              </a:rPr>
              <a:t>motor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struct motor *m;</a:t>
            </a:r>
            <a:endParaRPr lang="en-US" sz="2000" b="1" smtClean="0">
              <a:latin typeface="Courier New" pitchFamily="49" charset="0"/>
            </a:endParaRPr>
          </a:p>
          <a:p>
            <a:pPr lvl="2" eaLnBrk="1" hangingPunct="1"/>
            <a:r>
              <a:rPr lang="en-US" smtClean="0"/>
              <a:t>Declares a pointer to an object of type </a:t>
            </a:r>
            <a:r>
              <a:rPr lang="en-US" b="1" smtClean="0">
                <a:latin typeface="Courier New" pitchFamily="49" charset="0"/>
              </a:rPr>
              <a:t>struct</a:t>
            </a:r>
            <a:r>
              <a:rPr lang="en-US" smtClean="0"/>
              <a:t> </a:t>
            </a:r>
            <a:r>
              <a:rPr lang="en-US" b="1" smtClean="0">
                <a:latin typeface="Courier New" pitchFamily="49" charset="0"/>
              </a:rPr>
              <a:t>motor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3352800" y="1524000"/>
            <a:ext cx="2393950" cy="328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struct ADate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</a:t>
            </a:r>
            <a:r>
              <a:rPr lang="en-US" sz="1600" b="1">
                <a:latin typeface="Courier New" pitchFamily="49" charset="0"/>
              </a:rPr>
              <a:t>int  month;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int  day;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int  year;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};</a:t>
            </a:r>
          </a:p>
          <a:p>
            <a:pPr eaLnBrk="0" hangingPunct="0"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struct ADate date;</a:t>
            </a:r>
          </a:p>
          <a:p>
            <a:pPr eaLnBrk="0" hangingPunct="0"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date.month = 9;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date.day = 1;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date.year = 2005;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334000"/>
            <a:ext cx="80772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70C0"/>
                </a:solidFill>
                <a:latin typeface="+mj-lt"/>
                <a:cs typeface="+mn-cs"/>
              </a:rPr>
              <a:t>To display the screen locations stored in the structure 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+mn-cs"/>
              </a:rPr>
              <a:t>Adate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+mn-cs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+mn-cs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+mj-lt"/>
                <a:cs typeface="+mn-cs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+mn-cs"/>
              </a:rPr>
              <a:t>("%d, %d, %d", </a:t>
            </a:r>
            <a:r>
              <a:rPr lang="en-US" sz="2400" b="1" dirty="0" err="1">
                <a:solidFill>
                  <a:srgbClr val="FF0000"/>
                </a:solidFill>
                <a:latin typeface="+mj-lt"/>
                <a:cs typeface="+mn-cs"/>
              </a:rPr>
              <a:t>date.month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+mn-cs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+mj-lt"/>
                <a:cs typeface="+mn-cs"/>
              </a:rPr>
              <a:t>date.day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+mn-cs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+mj-lt"/>
                <a:cs typeface="+mn-cs"/>
              </a:rPr>
              <a:t>date.year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+mn-cs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are the Advantage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239000" cy="4648200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struct ADate {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   </a:t>
            </a:r>
            <a:r>
              <a:rPr lang="en-US" sz="1800" b="1" smtClean="0">
                <a:latin typeface="Courier New" pitchFamily="49" charset="0"/>
              </a:rPr>
              <a:t>int  month;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int  day;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int  year;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};</a:t>
            </a:r>
          </a:p>
          <a:p>
            <a:pPr marL="0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struct ADate date1, date2;</a:t>
            </a:r>
          </a:p>
          <a:p>
            <a:pPr marL="0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date1.month = 9;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date1.day = 1;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date1.year = 2005;</a:t>
            </a:r>
          </a:p>
          <a:p>
            <a:pPr marL="0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date2 = date1 ;</a:t>
            </a:r>
          </a:p>
          <a:p>
            <a:pPr marL="0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date2.month = date1.month;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date2.day = date1.day;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date2.year = date1.year;</a:t>
            </a:r>
          </a:p>
          <a:p>
            <a:pPr marL="0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CC0000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400</TotalTime>
  <Words>1641</Words>
  <Application>Microsoft Office PowerPoint</Application>
  <PresentationFormat>On-screen Show (4:3)</PresentationFormat>
  <Paragraphs>504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Tahoma</vt:lpstr>
      <vt:lpstr>Times New Roman</vt:lpstr>
      <vt:lpstr>Wingdings</vt:lpstr>
      <vt:lpstr>Wingdings 3</vt:lpstr>
      <vt:lpstr>Template</vt:lpstr>
      <vt:lpstr>Photo Editor Photo</vt:lpstr>
      <vt:lpstr>CSE-207 Structures </vt:lpstr>
      <vt:lpstr>Structures and Unions</vt:lpstr>
      <vt:lpstr>Definition — Structure</vt:lpstr>
      <vt:lpstr>struct</vt:lpstr>
      <vt:lpstr>struct</vt:lpstr>
      <vt:lpstr>struct</vt:lpstr>
      <vt:lpstr>Declaring struct variables</vt:lpstr>
      <vt:lpstr>Structures</vt:lpstr>
      <vt:lpstr>What are the Advantage ??</vt:lpstr>
      <vt:lpstr>More Examples</vt:lpstr>
      <vt:lpstr>Structure Representation &amp; Size</vt:lpstr>
      <vt:lpstr>Accessing Members of a struct Repeat</vt:lpstr>
      <vt:lpstr>Accessing Members of a struct (continued)</vt:lpstr>
      <vt:lpstr>Accessing Members of a struct (continued)</vt:lpstr>
      <vt:lpstr>Accessing Members of a struct (continued)</vt:lpstr>
      <vt:lpstr>Accessing Members of a struct (continued)</vt:lpstr>
      <vt:lpstr>Previous Example Becomes …</vt:lpstr>
      <vt:lpstr>Operations on struct</vt:lpstr>
      <vt:lpstr>Initialization of a struct</vt:lpstr>
      <vt:lpstr>Why structs AGAIN???</vt:lpstr>
      <vt:lpstr>Nesting Structures</vt:lpstr>
      <vt:lpstr>Nesting Structures</vt:lpstr>
      <vt:lpstr>Array of Structures</vt:lpstr>
      <vt:lpstr>Pointers in Structures</vt:lpstr>
      <vt:lpstr>Pointer to Structures</vt:lpstr>
      <vt:lpstr>Self referencing Structures</vt:lpstr>
      <vt:lpstr>Example</vt:lpstr>
      <vt:lpstr>Self referencing Structures</vt:lpstr>
      <vt:lpstr>Typedef</vt:lpstr>
      <vt:lpstr>typedef (continued)</vt:lpstr>
      <vt:lpstr>Unions</vt:lpstr>
      <vt:lpstr>Example</vt:lpstr>
      <vt:lpstr>Unions</vt:lpstr>
      <vt:lpstr>Bit-fields</vt:lpstr>
      <vt:lpstr>Looking Ahead</vt:lpstr>
      <vt:lpstr>Another note about structs</vt:lpstr>
      <vt:lpstr>Revisit note about structs and pointers </vt:lpstr>
      <vt:lpstr>Questions?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Structures, Unions, and Typedefs</dc:title>
  <dc:subject>CS-2301, B-Term 2009</dc:subject>
  <dc:creator>Hugh C. Lauer</dc:creator>
  <cp:lastModifiedBy>aditri</cp:lastModifiedBy>
  <cp:revision>59</cp:revision>
  <dcterms:created xsi:type="dcterms:W3CDTF">2009-11-19T14:12:42Z</dcterms:created>
  <dcterms:modified xsi:type="dcterms:W3CDTF">2017-09-17T01:52:58Z</dcterms:modified>
</cp:coreProperties>
</file>