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02E8F-0DED-4EFA-ABB2-6F8AEF20B9A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Binary Search Tree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Inserting Specific Item to the tree</a:t>
            </a:r>
            <a:endParaRPr lang="en-US" sz="2400" b="1" dirty="0"/>
          </a:p>
        </p:txBody>
      </p:sp>
      <p:pic>
        <p:nvPicPr>
          <p:cNvPr id="6146" name="Picture 2" descr="C:\Users\Admin\Downloads\inserting-item-5-to-bs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7086600" cy="4906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Start search from root node </a:t>
            </a:r>
          </a:p>
          <a:p>
            <a:r>
              <a:rPr lang="en-US" sz="2000" dirty="0" smtClean="0"/>
              <a:t> If data is less than key value, search element in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Otherwise search element in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For Example : we need to search  element 10 from the BST</a:t>
            </a:r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Searching Specific Item to BST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34861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>
            <a:off x="3810000" y="32004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438400"/>
            <a:ext cx="34099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 rot="5400000">
            <a:off x="5791597" y="4114403"/>
            <a:ext cx="762000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648200"/>
            <a:ext cx="35337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Arrow Connector 22"/>
          <p:cNvCxnSpPr/>
          <p:nvPr/>
        </p:nvCxnSpPr>
        <p:spPr>
          <a:xfrm rot="10800000">
            <a:off x="5181600" y="5410200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34861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4343400"/>
            <a:ext cx="35242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Pseudo code using recursion &amp; without recursion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90600"/>
          <a:ext cx="8229600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400"/>
                <a:gridCol w="3886200"/>
              </a:tblGrid>
              <a:tr h="3352800">
                <a:tc>
                  <a:txBody>
                    <a:bodyPr/>
                    <a:lstStyle/>
                    <a:p>
                      <a:r>
                        <a:rPr lang="en-US" dirty="0" smtClean="0"/>
                        <a:t> search(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node* root,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key)</a:t>
                      </a:r>
                    </a:p>
                    <a:p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dirty="0" smtClean="0"/>
                        <a:t>    // Base Cases: root is null or key is present at root</a:t>
                      </a:r>
                    </a:p>
                    <a:p>
                      <a:r>
                        <a:rPr lang="en-US" dirty="0" smtClean="0"/>
                        <a:t>    if (root == NULL || root-&gt;key == key)</a:t>
                      </a:r>
                    </a:p>
                    <a:p>
                      <a:r>
                        <a:rPr lang="en-US" dirty="0" smtClean="0"/>
                        <a:t>       return root;</a:t>
                      </a:r>
                    </a:p>
                    <a:p>
                      <a:r>
                        <a:rPr lang="en-US" dirty="0" smtClean="0"/>
                        <a:t>    // Key is greater than root's key</a:t>
                      </a:r>
                    </a:p>
                    <a:p>
                      <a:r>
                        <a:rPr lang="en-US" dirty="0" smtClean="0"/>
                        <a:t>    if (root-&gt;key &lt; key)</a:t>
                      </a:r>
                    </a:p>
                    <a:p>
                      <a:r>
                        <a:rPr lang="en-US" dirty="0" smtClean="0"/>
                        <a:t>       return search(root-&gt;right, key); </a:t>
                      </a:r>
                    </a:p>
                    <a:p>
                      <a:r>
                        <a:rPr lang="en-US" dirty="0" smtClean="0"/>
                        <a:t>    // Key is smaller than root's key</a:t>
                      </a:r>
                    </a:p>
                    <a:p>
                      <a:r>
                        <a:rPr lang="en-US" dirty="0" smtClean="0"/>
                        <a:t>    return search(root-&gt;left, key);</a:t>
                      </a:r>
                    </a:p>
                    <a:p>
                      <a:r>
                        <a:rPr lang="en-US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search(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node* root,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data)</a:t>
                      </a:r>
                    </a:p>
                    <a:p>
                      <a:r>
                        <a:rPr lang="en-US" dirty="0" smtClean="0"/>
                        <a:t>{  </a:t>
                      </a:r>
                    </a:p>
                    <a:p>
                      <a:pPr lvl="0"/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node *current = root; </a:t>
                      </a:r>
                      <a:r>
                        <a:rPr lang="en-US" baseline="0" dirty="0" smtClean="0"/>
                        <a:t>            </a:t>
                      </a:r>
                      <a:r>
                        <a:rPr lang="en-US" dirty="0" smtClean="0"/>
                        <a:t>while(current-&gt;data != data)</a:t>
                      </a:r>
                    </a:p>
                    <a:p>
                      <a:r>
                        <a:rPr lang="en-US" dirty="0" smtClean="0"/>
                        <a:t>  { </a:t>
                      </a:r>
                    </a:p>
                    <a:p>
                      <a:r>
                        <a:rPr lang="en-US" dirty="0" smtClean="0"/>
                        <a:t>     if(current != NULL) </a:t>
                      </a:r>
                    </a:p>
                    <a:p>
                      <a:r>
                        <a:rPr lang="en-US" baseline="0" dirty="0" smtClean="0"/>
                        <a:t>      {</a:t>
                      </a:r>
                    </a:p>
                    <a:p>
                      <a:r>
                        <a:rPr lang="en-US" baseline="0" dirty="0" smtClean="0"/>
                        <a:t>         </a:t>
                      </a:r>
                      <a:r>
                        <a:rPr lang="en-US" dirty="0" smtClean="0"/>
                        <a:t>if(current-&gt;data &gt; data)</a:t>
                      </a:r>
                    </a:p>
                    <a:p>
                      <a:r>
                        <a:rPr lang="en-US" dirty="0" smtClean="0"/>
                        <a:t>              current = current-&gt;</a:t>
                      </a:r>
                      <a:r>
                        <a:rPr lang="en-US" dirty="0" err="1" smtClean="0"/>
                        <a:t>leftChild</a:t>
                      </a:r>
                      <a:r>
                        <a:rPr lang="en-US" dirty="0" smtClean="0"/>
                        <a:t>;            </a:t>
                      </a:r>
                    </a:p>
                    <a:p>
                      <a:r>
                        <a:rPr lang="en-US" dirty="0" smtClean="0"/>
                        <a:t>         else </a:t>
                      </a:r>
                    </a:p>
                    <a:p>
                      <a:pPr lvl="1"/>
                      <a:r>
                        <a:rPr lang="en-US" dirty="0" smtClean="0"/>
                        <a:t>     current = current-&gt;</a:t>
                      </a:r>
                      <a:r>
                        <a:rPr lang="en-US" dirty="0" err="1" smtClean="0"/>
                        <a:t>rightChild</a:t>
                      </a:r>
                      <a:r>
                        <a:rPr lang="en-US" dirty="0" smtClean="0"/>
                        <a:t>; }</a:t>
                      </a:r>
                    </a:p>
                    <a:p>
                      <a:r>
                        <a:rPr lang="en-US" dirty="0" smtClean="0"/>
                        <a:t>      }</a:t>
                      </a:r>
                    </a:p>
                    <a:p>
                      <a:r>
                        <a:rPr lang="en-US" dirty="0" smtClean="0"/>
                        <a:t> return current; 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Start search from root node </a:t>
            </a:r>
          </a:p>
          <a:p>
            <a:r>
              <a:rPr lang="en-US" sz="2000" dirty="0" smtClean="0"/>
              <a:t> Search element in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For Example : we need to search  element 10 from the BST</a:t>
            </a:r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Find Smallest Node in BST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34861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>
            <a:off x="3810000" y="32004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438400"/>
            <a:ext cx="34099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 rot="5400000">
            <a:off x="5791597" y="4114403"/>
            <a:ext cx="762000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648200"/>
            <a:ext cx="35337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Arrow Connector 22"/>
          <p:cNvCxnSpPr/>
          <p:nvPr/>
        </p:nvCxnSpPr>
        <p:spPr>
          <a:xfrm rot="10800000">
            <a:off x="5181600" y="5410200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34861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4343400"/>
            <a:ext cx="35242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Pseudo code using recursion and without recursion 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143000"/>
          <a:ext cx="71628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1400"/>
                <a:gridCol w="358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searchmin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node* root)</a:t>
                      </a:r>
                    </a:p>
                    <a:p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dirty="0" smtClean="0"/>
                        <a:t>    // Base Cases: left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subtree</a:t>
                      </a:r>
                      <a:r>
                        <a:rPr lang="en-US" dirty="0" smtClean="0"/>
                        <a:t> is null</a:t>
                      </a:r>
                    </a:p>
                    <a:p>
                      <a:r>
                        <a:rPr lang="en-US" dirty="0" smtClean="0"/>
                        <a:t>    if (root-&gt;left == NULL)</a:t>
                      </a:r>
                    </a:p>
                    <a:p>
                      <a:r>
                        <a:rPr lang="en-US" dirty="0" smtClean="0"/>
                        <a:t>       return root;   </a:t>
                      </a:r>
                    </a:p>
                    <a:p>
                      <a:r>
                        <a:rPr lang="en-US" dirty="0" smtClean="0"/>
                        <a:t>    return </a:t>
                      </a:r>
                      <a:r>
                        <a:rPr lang="en-US" dirty="0" err="1" smtClean="0"/>
                        <a:t>searchmin</a:t>
                      </a:r>
                      <a:r>
                        <a:rPr lang="en-US" dirty="0" smtClean="0"/>
                        <a:t>(root-&gt;left);</a:t>
                      </a:r>
                    </a:p>
                    <a:p>
                      <a:r>
                        <a:rPr lang="en-US" dirty="0" smtClean="0"/>
                        <a:t>      </a:t>
                      </a:r>
                    </a:p>
                    <a:p>
                      <a:r>
                        <a:rPr lang="en-US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minValue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node* node) {</a:t>
                      </a:r>
                    </a:p>
                    <a:p>
                      <a:r>
                        <a:rPr lang="en-US" dirty="0" smtClean="0"/>
                        <a:t>  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node* current = node;</a:t>
                      </a:r>
                    </a:p>
                    <a:p>
                      <a:r>
                        <a:rPr lang="en-US" dirty="0" smtClean="0"/>
                        <a:t> </a:t>
                      </a:r>
                    </a:p>
                    <a:p>
                      <a:r>
                        <a:rPr lang="en-US" dirty="0" smtClean="0"/>
                        <a:t>  /* loop down to find the leftmost leaf */</a:t>
                      </a:r>
                    </a:p>
                    <a:p>
                      <a:r>
                        <a:rPr lang="en-US" dirty="0" smtClean="0"/>
                        <a:t>  while (current-&gt;left != NULL) {</a:t>
                      </a:r>
                    </a:p>
                    <a:p>
                      <a:r>
                        <a:rPr lang="en-US" dirty="0" smtClean="0"/>
                        <a:t>    current = current-&gt;left;</a:t>
                      </a:r>
                    </a:p>
                    <a:p>
                      <a:r>
                        <a:rPr lang="en-US" dirty="0" smtClean="0"/>
                        <a:t>  }</a:t>
                      </a:r>
                    </a:p>
                    <a:p>
                      <a:r>
                        <a:rPr lang="en-US" dirty="0" smtClean="0"/>
                        <a:t>  return(current-&gt;data);</a:t>
                      </a:r>
                    </a:p>
                    <a:p>
                      <a:r>
                        <a:rPr lang="en-US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524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Start search from root node </a:t>
            </a:r>
          </a:p>
          <a:p>
            <a:r>
              <a:rPr lang="en-US" sz="2000" dirty="0" smtClean="0"/>
              <a:t> Search element in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For Example : we need to search  element 10 from the BST</a:t>
            </a:r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Find Maximum Node in BST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34861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>
            <a:off x="3810000" y="32004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438400"/>
            <a:ext cx="34099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 rot="5400000">
            <a:off x="5791597" y="4114403"/>
            <a:ext cx="762000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4343400" y="5334000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34861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495800"/>
            <a:ext cx="35433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343400"/>
            <a:ext cx="3714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Pseudo code using recursion &amp; without recursion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219200"/>
          <a:ext cx="71628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0"/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searchmax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node* root)</a:t>
                      </a:r>
                    </a:p>
                    <a:p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dirty="0" smtClean="0"/>
                        <a:t>    // Base Cases: right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subtree</a:t>
                      </a:r>
                      <a:r>
                        <a:rPr lang="en-US" dirty="0" smtClean="0"/>
                        <a:t> is null</a:t>
                      </a:r>
                    </a:p>
                    <a:p>
                      <a:r>
                        <a:rPr lang="en-US" dirty="0" smtClean="0"/>
                        <a:t>    if (root-&gt;right == NULL)</a:t>
                      </a:r>
                    </a:p>
                    <a:p>
                      <a:r>
                        <a:rPr lang="en-US" dirty="0" smtClean="0"/>
                        <a:t>       return root-&gt;data;</a:t>
                      </a:r>
                    </a:p>
                    <a:p>
                      <a:r>
                        <a:rPr lang="en-US" dirty="0" smtClean="0"/>
                        <a:t>       return </a:t>
                      </a:r>
                      <a:r>
                        <a:rPr lang="en-US" dirty="0" err="1" smtClean="0"/>
                        <a:t>searchmax</a:t>
                      </a:r>
                      <a:r>
                        <a:rPr lang="en-US" dirty="0" smtClean="0"/>
                        <a:t>(root-&gt;right);</a:t>
                      </a:r>
                    </a:p>
                    <a:p>
                      <a:r>
                        <a:rPr lang="en-US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maxValue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node* node) {</a:t>
                      </a:r>
                    </a:p>
                    <a:p>
                      <a:r>
                        <a:rPr lang="en-US" dirty="0" smtClean="0"/>
                        <a:t>  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node* current = node;</a:t>
                      </a:r>
                    </a:p>
                    <a:p>
                      <a:r>
                        <a:rPr lang="en-US" dirty="0" smtClean="0"/>
                        <a:t> </a:t>
                      </a:r>
                    </a:p>
                    <a:p>
                      <a:r>
                        <a:rPr lang="en-US" dirty="0" smtClean="0"/>
                        <a:t>  /* loop down to find the leftmost leaf */</a:t>
                      </a:r>
                    </a:p>
                    <a:p>
                      <a:r>
                        <a:rPr lang="en-US" dirty="0" smtClean="0"/>
                        <a:t>  while (current-&gt;right!= NULL) {</a:t>
                      </a:r>
                    </a:p>
                    <a:p>
                      <a:r>
                        <a:rPr lang="en-US" dirty="0" smtClean="0"/>
                        <a:t>    current = current-&gt;right</a:t>
                      </a:r>
                    </a:p>
                    <a:p>
                      <a:r>
                        <a:rPr lang="en-US" dirty="0" smtClean="0"/>
                        <a:t>  }</a:t>
                      </a:r>
                    </a:p>
                    <a:p>
                      <a:r>
                        <a:rPr lang="en-US" dirty="0" smtClean="0"/>
                        <a:t>  return(current-&gt;data);</a:t>
                      </a:r>
                    </a:p>
                    <a:p>
                      <a:r>
                        <a:rPr lang="en-US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Delete a node from BST</a:t>
            </a:r>
            <a:endParaRPr lang="en-US" sz="24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2819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429000" y="35814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676400"/>
            <a:ext cx="3352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4191000"/>
            <a:ext cx="30480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0" y="4267200"/>
            <a:ext cx="2971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838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 smtClean="0"/>
              <a:t>C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leaf </a:t>
            </a:r>
            <a:r>
              <a:rPr lang="en-US" sz="2000" dirty="0" smtClean="0"/>
              <a:t>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ode has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 child, so this node can easily wiped out from memory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Property of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BST must remain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52578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57912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57150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00" y="52578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Delete a node from BST</a:t>
            </a:r>
            <a:endParaRPr lang="en-US" sz="24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2971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838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 smtClean="0"/>
              <a:t>C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2000" dirty="0" smtClean="0"/>
              <a:t> if 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ode has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one child (left or right ), then link the parent node with the child node and wipe out the node from memory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Property of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BST must remain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28956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28956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981200"/>
            <a:ext cx="2971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Arc 13"/>
          <p:cNvSpPr/>
          <p:nvPr/>
        </p:nvSpPr>
        <p:spPr>
          <a:xfrm>
            <a:off x="5410200" y="2819400"/>
            <a:ext cx="1066800" cy="137160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191000"/>
            <a:ext cx="51720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Delete a node from BST</a:t>
            </a:r>
            <a:endParaRPr lang="en-US" sz="24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8382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 smtClean="0"/>
              <a:t>C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2000" dirty="0" smtClean="0"/>
              <a:t> if 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ode has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two child  then two case can be </a:t>
            </a:r>
            <a:r>
              <a:rPr lang="en-US" sz="2000" dirty="0" smtClean="0"/>
              <a:t>considered: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min node from right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subtree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max node from left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subtree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en-US" sz="20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 the min value in the place of the node deleted </a:t>
            </a:r>
            <a:endParaRPr lang="en-US" sz="20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 the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dupicate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</a:p>
          <a:p>
            <a:pPr marL="800100" lvl="1" indent="-342900">
              <a:spcBef>
                <a:spcPct val="2000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Property of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BST must remain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362200"/>
            <a:ext cx="22955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286000"/>
            <a:ext cx="22574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209800"/>
            <a:ext cx="22574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8305800" y="3352800"/>
            <a:ext cx="6096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695825"/>
            <a:ext cx="22383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4695825"/>
            <a:ext cx="22193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9400" y="4686300"/>
            <a:ext cx="20574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Binary Search Tree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2514600"/>
          </a:xfrm>
        </p:spPr>
        <p:txBody>
          <a:bodyPr/>
          <a:lstStyle/>
          <a:p>
            <a:r>
              <a:rPr lang="en-US" sz="2000" dirty="0" smtClean="0"/>
              <a:t>BST  is a binary tree with following properties: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All items in the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are less than the root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All items in the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are greater than or equal the root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Each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is itself a binary search tree</a:t>
            </a:r>
          </a:p>
          <a:p>
            <a:pPr lvl="1">
              <a:buNone/>
            </a:pPr>
            <a:r>
              <a:rPr lang="en-US" sz="2000" dirty="0" smtClean="0"/>
              <a:t>i.e. For a node with key </a:t>
            </a:r>
            <a:r>
              <a:rPr lang="en-US" sz="2000" i="1" dirty="0" smtClean="0"/>
              <a:t>k </a:t>
            </a:r>
            <a:r>
              <a:rPr lang="en-US" sz="2000" dirty="0" smtClean="0"/>
              <a:t>, every key in the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is less than </a:t>
            </a:r>
            <a:r>
              <a:rPr lang="en-US" sz="2000" i="1" dirty="0" smtClean="0"/>
              <a:t>k </a:t>
            </a:r>
            <a:r>
              <a:rPr lang="en-US" sz="2000" dirty="0" smtClean="0"/>
              <a:t>and every key in the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is greater than </a:t>
            </a:r>
            <a:r>
              <a:rPr lang="en-US" sz="2000" i="1" dirty="0" smtClean="0"/>
              <a:t>k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3886200" y="3505200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 rot="5400000">
            <a:off x="3429000" y="3505200"/>
            <a:ext cx="4572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4"/>
          </p:cNvCxnSpPr>
          <p:nvPr/>
        </p:nvCxnSpPr>
        <p:spPr>
          <a:xfrm rot="16200000" flipH="1">
            <a:off x="4495800" y="3657600"/>
            <a:ext cx="4572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>
            <a:off x="2209800" y="4343400"/>
            <a:ext cx="1676400" cy="12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4343400" y="4343400"/>
            <a:ext cx="1676400" cy="12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&gt;=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Pseudo code to delete the Node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Delete (</a:t>
            </a:r>
            <a:r>
              <a:rPr lang="en-US" sz="1400" dirty="0" err="1" smtClean="0"/>
              <a:t>struct</a:t>
            </a:r>
            <a:r>
              <a:rPr lang="en-US" sz="1400" dirty="0" smtClean="0"/>
              <a:t> node * root, </a:t>
            </a:r>
            <a:r>
              <a:rPr lang="en-US" sz="1400" dirty="0" err="1" smtClean="0"/>
              <a:t>int</a:t>
            </a:r>
            <a:r>
              <a:rPr lang="en-US" sz="1400" dirty="0" smtClean="0"/>
              <a:t> data)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    if(root == NULL) return  root;</a:t>
            </a:r>
          </a:p>
          <a:p>
            <a:pPr>
              <a:buNone/>
            </a:pPr>
            <a:r>
              <a:rPr lang="en-US" sz="1400" dirty="0" smtClean="0"/>
              <a:t>      if (data &lt; root-&gt;data) root-&gt;left =  Delete (root-&gt;left , data);</a:t>
            </a:r>
          </a:p>
          <a:p>
            <a:pPr>
              <a:buNone/>
            </a:pPr>
            <a:r>
              <a:rPr lang="en-US" sz="1400" dirty="0" smtClean="0"/>
              <a:t>      if (data &gt; root-&gt;data) root-&gt;right=  Delete (root-&gt;right , data);</a:t>
            </a:r>
          </a:p>
          <a:p>
            <a:pPr>
              <a:buNone/>
            </a:pPr>
            <a:r>
              <a:rPr lang="en-US" sz="1400" dirty="0" smtClean="0"/>
              <a:t>      else</a:t>
            </a:r>
          </a:p>
          <a:p>
            <a:pPr>
              <a:buNone/>
            </a:pPr>
            <a:r>
              <a:rPr lang="en-US" sz="1400" dirty="0" smtClean="0"/>
              <a:t>      {</a:t>
            </a:r>
          </a:p>
          <a:p>
            <a:pPr>
              <a:buNone/>
            </a:pPr>
            <a:r>
              <a:rPr lang="en-US" sz="1400" dirty="0" smtClean="0"/>
              <a:t>           // case 1: no child</a:t>
            </a:r>
          </a:p>
          <a:p>
            <a:pPr>
              <a:buNone/>
            </a:pPr>
            <a:r>
              <a:rPr lang="en-US" sz="1400" dirty="0" smtClean="0"/>
              <a:t>              if (root -&gt;left == NULL &amp;&amp; root-&gt;right == NULL)</a:t>
            </a:r>
          </a:p>
          <a:p>
            <a:pPr>
              <a:buNone/>
            </a:pPr>
            <a:r>
              <a:rPr lang="en-US" sz="1400" dirty="0" smtClean="0"/>
              <a:t>                   {delete root; root = NULL; return root;}</a:t>
            </a:r>
          </a:p>
          <a:p>
            <a:pPr>
              <a:buNone/>
            </a:pPr>
            <a:r>
              <a:rPr lang="en-US" sz="1400" dirty="0" smtClean="0"/>
              <a:t>                // case 2: one child</a:t>
            </a:r>
          </a:p>
          <a:p>
            <a:pPr>
              <a:buNone/>
            </a:pPr>
            <a:r>
              <a:rPr lang="en-US" sz="1400" dirty="0" smtClean="0"/>
              <a:t>            else   if (root -&gt;left == NULL )</a:t>
            </a:r>
          </a:p>
          <a:p>
            <a:pPr>
              <a:buNone/>
            </a:pPr>
            <a:r>
              <a:rPr lang="en-US" sz="1400" dirty="0" smtClean="0"/>
              <a:t>                   { 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node *temp = root;</a:t>
            </a:r>
          </a:p>
          <a:p>
            <a:pPr>
              <a:buNone/>
            </a:pPr>
            <a:r>
              <a:rPr lang="en-US" sz="1400" dirty="0" smtClean="0"/>
              <a:t>                      root = root-&gt;right;</a:t>
            </a:r>
          </a:p>
          <a:p>
            <a:pPr>
              <a:buNone/>
            </a:pPr>
            <a:r>
              <a:rPr lang="en-US" sz="1400" dirty="0" smtClean="0"/>
              <a:t>                      delete temp;  return root;</a:t>
            </a:r>
          </a:p>
          <a:p>
            <a:pPr>
              <a:buNone/>
            </a:pPr>
            <a:r>
              <a:rPr lang="en-US" sz="1400" dirty="0" smtClean="0"/>
              <a:t>                    }</a:t>
            </a:r>
          </a:p>
          <a:p>
            <a:pPr>
              <a:buNone/>
            </a:pPr>
            <a:r>
              <a:rPr lang="en-US" sz="1400" dirty="0" smtClean="0"/>
              <a:t>               else   if (root -&gt;right == NULL )</a:t>
            </a:r>
          </a:p>
          <a:p>
            <a:pPr>
              <a:buNone/>
            </a:pPr>
            <a:r>
              <a:rPr lang="en-US" sz="1400" dirty="0" smtClean="0"/>
              <a:t>                   {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node *temp = root;</a:t>
            </a:r>
          </a:p>
          <a:p>
            <a:pPr>
              <a:buNone/>
            </a:pPr>
            <a:r>
              <a:rPr lang="en-US" sz="1400" dirty="0" smtClean="0"/>
              <a:t>                      root = root-&gt;left;</a:t>
            </a:r>
          </a:p>
          <a:p>
            <a:pPr>
              <a:buNone/>
            </a:pPr>
            <a:r>
              <a:rPr lang="en-US" sz="1400" dirty="0" smtClean="0"/>
              <a:t>                      delete temp;  return root;</a:t>
            </a:r>
          </a:p>
          <a:p>
            <a:pPr>
              <a:buNone/>
            </a:pPr>
            <a:r>
              <a:rPr lang="en-US" sz="1400" dirty="0" smtClean="0"/>
              <a:t>                     }</a:t>
            </a:r>
          </a:p>
          <a:p>
            <a:pPr>
              <a:buNone/>
            </a:pPr>
            <a:r>
              <a:rPr lang="en-US" sz="1400" dirty="0" smtClean="0"/>
              <a:t>      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Pseudo code to delete the Node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Delete (</a:t>
            </a:r>
            <a:r>
              <a:rPr lang="en-US" sz="1400" dirty="0" err="1" smtClean="0"/>
              <a:t>struct</a:t>
            </a:r>
            <a:r>
              <a:rPr lang="en-US" sz="1400" dirty="0" smtClean="0"/>
              <a:t> node * root, </a:t>
            </a:r>
            <a:r>
              <a:rPr lang="en-US" sz="1400" dirty="0" err="1" smtClean="0"/>
              <a:t>int</a:t>
            </a:r>
            <a:r>
              <a:rPr lang="en-US" sz="1400" dirty="0" smtClean="0"/>
              <a:t> data)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    if(root == NULL) return  root;</a:t>
            </a:r>
          </a:p>
          <a:p>
            <a:pPr>
              <a:buNone/>
            </a:pPr>
            <a:r>
              <a:rPr lang="en-US" sz="1400" dirty="0" smtClean="0"/>
              <a:t>      if (data &lt; root-&gt;data) root-&gt;left =  Delete (root-&gt;left , data);</a:t>
            </a:r>
          </a:p>
          <a:p>
            <a:pPr>
              <a:buNone/>
            </a:pPr>
            <a:r>
              <a:rPr lang="en-US" sz="1400" dirty="0" smtClean="0"/>
              <a:t>      if (data &gt; root-&gt;data) root-&gt;right=  Delete (root-&gt;right , data);</a:t>
            </a:r>
          </a:p>
          <a:p>
            <a:pPr>
              <a:buNone/>
            </a:pPr>
            <a:r>
              <a:rPr lang="en-US" sz="1400" dirty="0" smtClean="0"/>
              <a:t>      else</a:t>
            </a:r>
          </a:p>
          <a:p>
            <a:pPr>
              <a:buNone/>
            </a:pPr>
            <a:r>
              <a:rPr lang="en-US" sz="1400" dirty="0" smtClean="0"/>
              <a:t>      { // case 3</a:t>
            </a:r>
          </a:p>
          <a:p>
            <a:pPr>
              <a:buNone/>
            </a:pPr>
            <a:r>
              <a:rPr lang="en-US" sz="1400" dirty="0" smtClean="0"/>
              <a:t>          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node *temp = </a:t>
            </a:r>
            <a:r>
              <a:rPr lang="en-US" sz="1400" dirty="0" err="1" smtClean="0"/>
              <a:t>findmin</a:t>
            </a:r>
            <a:r>
              <a:rPr lang="en-US" sz="1400" dirty="0" smtClean="0"/>
              <a:t>( root-&gt;right);</a:t>
            </a:r>
          </a:p>
          <a:p>
            <a:pPr>
              <a:buNone/>
            </a:pPr>
            <a:r>
              <a:rPr lang="en-US" sz="1400" dirty="0" smtClean="0"/>
              <a:t>           root-&gt;data = temp-&gt;data;</a:t>
            </a:r>
          </a:p>
          <a:p>
            <a:pPr>
              <a:buNone/>
            </a:pPr>
            <a:r>
              <a:rPr lang="en-US" sz="1400" dirty="0" smtClean="0"/>
              <a:t>            root-&gt;right = delete (root-&gt;right, temp-&gt;data);</a:t>
            </a:r>
          </a:p>
          <a:p>
            <a:pPr>
              <a:buNone/>
            </a:pPr>
            <a:r>
              <a:rPr lang="en-US" sz="1400" dirty="0" smtClean="0"/>
              <a:t>             return root;</a:t>
            </a:r>
          </a:p>
          <a:p>
            <a:pPr>
              <a:buNone/>
            </a:pPr>
            <a:r>
              <a:rPr lang="en-US" sz="1400" dirty="0" smtClean="0"/>
              <a:t>      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Example of BST</a:t>
            </a:r>
            <a:endParaRPr lang="en-US" sz="2400" dirty="0"/>
          </a:p>
        </p:txBody>
      </p:sp>
      <p:pic>
        <p:nvPicPr>
          <p:cNvPr id="1026" name="Picture 2" descr="C:\Users\Admin\Downloads\clip_image018_thumb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447800"/>
            <a:ext cx="6019800" cy="35006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BST  </a:t>
            </a:r>
            <a:r>
              <a:rPr lang="en-US" sz="2400" dirty="0" err="1" smtClean="0"/>
              <a:t>vs</a:t>
            </a:r>
            <a:r>
              <a:rPr lang="en-US" sz="2400" dirty="0" smtClean="0"/>
              <a:t> Binary Tree</a:t>
            </a:r>
            <a:endParaRPr lang="en-US" sz="2400" dirty="0"/>
          </a:p>
        </p:txBody>
      </p:sp>
      <p:pic>
        <p:nvPicPr>
          <p:cNvPr id="2050" name="Picture 2" descr="C:\Users\Admin\Downloads\binary-tree-vs-binary-search-tre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4923" y="1600200"/>
            <a:ext cx="76341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Valid BST</a:t>
            </a:r>
            <a:endParaRPr lang="en-US" sz="24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619" y="1782229"/>
            <a:ext cx="8104762" cy="41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Invalid BST</a:t>
            </a:r>
            <a:endParaRPr lang="en-US" sz="2400" b="1" dirty="0"/>
          </a:p>
        </p:txBody>
      </p:sp>
      <p:pic>
        <p:nvPicPr>
          <p:cNvPr id="4098" name="Picture 2" descr="C:\Users\Admin\Downloads\binary-search-tree-example-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712" y="838200"/>
            <a:ext cx="7784575" cy="5287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700" b="1" dirty="0" smtClean="0"/>
              <a:t>Operations on Binary Search Trees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Binary trees offer short paths from root. A node has up to two children. Data is organized by value: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Insertion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Search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Traversal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Deletion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Find Minimum: Find the item that has the minimum value in the tree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Find Maximum: Find the item that has the maximum value in the tree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Print: Print the values of all items in the tree, using a traversal strategy that is appropriate for the application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Successor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Predecessor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700" b="1" dirty="0" smtClean="0"/>
              <a:t>Inserting an item in BST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37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first value inserted goes at the root.</a:t>
            </a:r>
          </a:p>
          <a:p>
            <a:r>
              <a:rPr lang="en-US" sz="2000" dirty="0" smtClean="0"/>
              <a:t> Every node inserted becomes a leaf. </a:t>
            </a:r>
          </a:p>
          <a:p>
            <a:r>
              <a:rPr lang="en-US" sz="2000" dirty="0" smtClean="0"/>
              <a:t>Insert left or right depending upon value.</a:t>
            </a:r>
            <a:endParaRPr lang="en-US" sz="2000" dirty="0"/>
          </a:p>
        </p:txBody>
      </p:sp>
      <p:pic>
        <p:nvPicPr>
          <p:cNvPr id="5122" name="Picture 2" descr="C:\Users\Admin\Downloads\inserting-item-to-b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7486650" cy="3067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Insertion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void Insert(</a:t>
            </a:r>
            <a:r>
              <a:rPr lang="en-US" dirty="0" err="1" smtClean="0"/>
              <a:t>struct</a:t>
            </a:r>
            <a:r>
              <a:rPr lang="en-US" dirty="0" smtClean="0"/>
              <a:t> Node *tree, </a:t>
            </a:r>
            <a:r>
              <a:rPr lang="en-US" dirty="0" err="1" smtClean="0"/>
              <a:t>int</a:t>
            </a:r>
            <a:r>
              <a:rPr lang="en-US" dirty="0" smtClean="0"/>
              <a:t> item) //’tree’ points to ‘root’             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   if(tree == NULL) {  // base case</a:t>
            </a:r>
          </a:p>
          <a:p>
            <a:r>
              <a:rPr lang="en-US" dirty="0" smtClean="0"/>
              <a:t>     tree = new Node;</a:t>
            </a:r>
          </a:p>
          <a:p>
            <a:r>
              <a:rPr lang="en-US" dirty="0" smtClean="0"/>
              <a:t>     tree-&gt;right = NULL;</a:t>
            </a:r>
          </a:p>
          <a:p>
            <a:r>
              <a:rPr lang="en-US" dirty="0" smtClean="0"/>
              <a:t>     tree-&gt;left = NULL;</a:t>
            </a:r>
          </a:p>
          <a:p>
            <a:r>
              <a:rPr lang="en-US" dirty="0" smtClean="0"/>
              <a:t>     tree-&gt;data = item;</a:t>
            </a:r>
          </a:p>
          <a:p>
            <a:r>
              <a:rPr lang="en-US" dirty="0" smtClean="0"/>
              <a:t>   }</a:t>
            </a:r>
          </a:p>
          <a:p>
            <a:r>
              <a:rPr lang="en-US" dirty="0" smtClean="0"/>
              <a:t>  else if(item &lt; tree-&gt;data)</a:t>
            </a:r>
          </a:p>
          <a:p>
            <a:r>
              <a:rPr lang="en-US" dirty="0" smtClean="0"/>
              <a:t>     Insert(tree-&gt;left, item);</a:t>
            </a:r>
          </a:p>
          <a:p>
            <a:r>
              <a:rPr lang="en-US" dirty="0" smtClean="0"/>
              <a:t>   else</a:t>
            </a:r>
          </a:p>
          <a:p>
            <a:r>
              <a:rPr lang="en-US" dirty="0" smtClean="0"/>
              <a:t>     Insert(tree-&gt;right, item);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778</Words>
  <Application>Microsoft Office PowerPoint</Application>
  <PresentationFormat>On-screen Show (4:3)</PresentationFormat>
  <Paragraphs>170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Binary Search Tree</vt:lpstr>
      <vt:lpstr>Binary Search Tree</vt:lpstr>
      <vt:lpstr>Example of BST</vt:lpstr>
      <vt:lpstr>BST  vs Binary Tree</vt:lpstr>
      <vt:lpstr>Valid BST</vt:lpstr>
      <vt:lpstr>Invalid BST</vt:lpstr>
      <vt:lpstr> Operations on Binary Search Trees </vt:lpstr>
      <vt:lpstr> Inserting an item in BST </vt:lpstr>
      <vt:lpstr>Insertion</vt:lpstr>
      <vt:lpstr>Inserting Specific Item to the tree</vt:lpstr>
      <vt:lpstr>Searching Specific Item to BST</vt:lpstr>
      <vt:lpstr>Pseudo code using recursion &amp; without recursion</vt:lpstr>
      <vt:lpstr>Find Smallest Node in BST</vt:lpstr>
      <vt:lpstr>Pseudo code using recursion and without recursion </vt:lpstr>
      <vt:lpstr>Find Maximum Node in BST</vt:lpstr>
      <vt:lpstr>Pseudo code using recursion &amp; without recursion</vt:lpstr>
      <vt:lpstr>Delete a node from BST</vt:lpstr>
      <vt:lpstr>Delete a node from BST</vt:lpstr>
      <vt:lpstr>Delete a node from BST</vt:lpstr>
      <vt:lpstr>Pseudo code to delete the Node</vt:lpstr>
      <vt:lpstr>Pseudo code to delete the Node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106</cp:revision>
  <dcterms:created xsi:type="dcterms:W3CDTF">2016-06-16T06:31:33Z</dcterms:created>
  <dcterms:modified xsi:type="dcterms:W3CDTF">2017-06-19T08:22:23Z</dcterms:modified>
</cp:coreProperties>
</file>